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5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72" r:id="rId3"/>
  </p:sldMasterIdLst>
  <p:notesMasterIdLst>
    <p:notesMasterId r:id="rId23"/>
  </p:notesMasterIdLst>
  <p:handoutMasterIdLst>
    <p:handoutMasterId r:id="rId24"/>
  </p:handoutMasterIdLst>
  <p:sldIdLst>
    <p:sldId id="256" r:id="rId4"/>
    <p:sldId id="258" r:id="rId5"/>
    <p:sldId id="508" r:id="rId6"/>
    <p:sldId id="507" r:id="rId7"/>
    <p:sldId id="509" r:id="rId8"/>
    <p:sldId id="511" r:id="rId9"/>
    <p:sldId id="514" r:id="rId10"/>
    <p:sldId id="521" r:id="rId11"/>
    <p:sldId id="522" r:id="rId12"/>
    <p:sldId id="515" r:id="rId13"/>
    <p:sldId id="523" r:id="rId14"/>
    <p:sldId id="518" r:id="rId15"/>
    <p:sldId id="524" r:id="rId16"/>
    <p:sldId id="516" r:id="rId17"/>
    <p:sldId id="517" r:id="rId18"/>
    <p:sldId id="289" r:id="rId19"/>
    <p:sldId id="288" r:id="rId20"/>
    <p:sldId id="279" r:id="rId21"/>
    <p:sldId id="290" r:id="rId22"/>
  </p:sldIdLst>
  <p:sldSz cx="12192000" cy="6858000"/>
  <p:notesSz cx="12192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4F45C9-196E-8D84-4EDF-BC508F5AF3BF}" name="Lina Escobar" initials="LE" userId="519909d51846142d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vier Martínez Gil" initials="JMG" lastIdx="1" clrIdx="0">
    <p:extLst>
      <p:ext uri="{19B8F6BF-5375-455C-9EA6-DF929625EA0E}">
        <p15:presenceInfo xmlns:p15="http://schemas.microsoft.com/office/powerpoint/2012/main" userId="S-1-5-21-728033449-69480944-1453218161-13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8C96"/>
    <a:srgbClr val="529D7F"/>
    <a:srgbClr val="02A5BE"/>
    <a:srgbClr val="16528B"/>
    <a:srgbClr val="0590A6"/>
    <a:srgbClr val="548235"/>
    <a:srgbClr val="61973F"/>
    <a:srgbClr val="1F3145"/>
    <a:srgbClr val="E6E614"/>
    <a:srgbClr val="ECF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72" autoAdjust="0"/>
    <p:restoredTop sz="93969" autoAdjust="0"/>
  </p:normalViewPr>
  <p:slideViewPr>
    <p:cSldViewPr>
      <p:cViewPr varScale="1">
        <p:scale>
          <a:sx n="65" d="100"/>
          <a:sy n="65" d="100"/>
        </p:scale>
        <p:origin x="552" y="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432"/>
    </p:cViewPr>
  </p:sorterViewPr>
  <p:notesViewPr>
    <p:cSldViewPr>
      <p:cViewPr>
        <p:scale>
          <a:sx n="60" d="100"/>
          <a:sy n="60" d="100"/>
        </p:scale>
        <p:origin x="3128" y="18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32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8/10/relationships/authors" Target="author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fmartinezr_\beco_\documentos_publicaci&#243;n_2021\mundo_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0"/>
              <a:t>Producción mundial de combustibles, </a:t>
            </a:r>
          </a:p>
          <a:p>
            <a:pPr>
              <a:defRPr/>
            </a:pPr>
            <a:r>
              <a:rPr lang="es-CO" b="0"/>
              <a:t>Variación anual</a:t>
            </a:r>
            <a:r>
              <a:rPr lang="es-CO" b="0" baseline="0"/>
              <a:t> (%)</a:t>
            </a:r>
            <a:endParaRPr lang="es-CO" b="0"/>
          </a:p>
        </c:rich>
      </c:tx>
      <c:layout>
        <c:manualLayout>
          <c:xMode val="edge"/>
          <c:yMode val="edge"/>
          <c:x val="0.23472940228021236"/>
          <c:y val="1.17130289462454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8.2383381899101521E-2"/>
          <c:y val="0.21098207075352765"/>
          <c:w val="0.89202035609423169"/>
          <c:h val="0.60646128797818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8615474112856311E-2"/>
                  <c:y val="3.9049578392443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EB-440C-9935-1E1F20E43397}"/>
                </c:ext>
              </c:extLst>
            </c:dLbl>
            <c:dLbl>
              <c:idx val="4"/>
              <c:layout>
                <c:manualLayout>
                  <c:x val="-2.0942408376963435E-2"/>
                  <c:y val="7.15787944538253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EB-440C-9935-1E1F20E433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Hoja1!$A$3:$A$9</c:f>
              <c:strCache>
                <c:ptCount val="7"/>
                <c:pt idx="0">
                  <c:v>Carbón</c:v>
                </c:pt>
                <c:pt idx="1">
                  <c:v>Petróleo</c:v>
                </c:pt>
                <c:pt idx="2">
                  <c:v>Gas N.</c:v>
                </c:pt>
                <c:pt idx="3">
                  <c:v>Electricidad</c:v>
                </c:pt>
                <c:pt idx="4">
                  <c:v>Refinados</c:v>
                </c:pt>
                <c:pt idx="5">
                  <c:v>Total Energia</c:v>
                </c:pt>
                <c:pt idx="6">
                  <c:v>PIB Mundo</c:v>
                </c:pt>
              </c:strCache>
            </c:strRef>
          </c:cat>
          <c:val>
            <c:numRef>
              <c:f>Hoja1!$B$3:$B$9</c:f>
              <c:numCache>
                <c:formatCode>0.0%</c:formatCode>
                <c:ptCount val="7"/>
                <c:pt idx="0">
                  <c:v>2.3E-2</c:v>
                </c:pt>
                <c:pt idx="1">
                  <c:v>-3.0000000000000001E-3</c:v>
                </c:pt>
                <c:pt idx="2">
                  <c:v>4.3999999999999997E-2</c:v>
                </c:pt>
                <c:pt idx="3">
                  <c:v>0.02</c:v>
                </c:pt>
                <c:pt idx="4">
                  <c:v>0</c:v>
                </c:pt>
                <c:pt idx="5">
                  <c:v>1.9E-2</c:v>
                </c:pt>
                <c:pt idx="6">
                  <c:v>1.4709288858003156E-2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EB-440C-9935-1E1F20E43397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Hoja1!$A$3:$A$9</c:f>
              <c:strCache>
                <c:ptCount val="7"/>
                <c:pt idx="0">
                  <c:v>Carbón</c:v>
                </c:pt>
                <c:pt idx="1">
                  <c:v>Petróleo</c:v>
                </c:pt>
                <c:pt idx="2">
                  <c:v>Gas N.</c:v>
                </c:pt>
                <c:pt idx="3">
                  <c:v>Electricidad</c:v>
                </c:pt>
                <c:pt idx="4">
                  <c:v>Refinados</c:v>
                </c:pt>
                <c:pt idx="5">
                  <c:v>Total Energia</c:v>
                </c:pt>
                <c:pt idx="6">
                  <c:v>PIB Mundo</c:v>
                </c:pt>
              </c:strCache>
            </c:strRef>
          </c:cat>
          <c:val>
            <c:numRef>
              <c:f>Hoja1!$C$3:$C$9</c:f>
              <c:numCache>
                <c:formatCode>0.0%</c:formatCode>
                <c:ptCount val="7"/>
                <c:pt idx="0">
                  <c:v>-4.3999999999999997E-2</c:v>
                </c:pt>
                <c:pt idx="1">
                  <c:v>-7.3999999999999996E-2</c:v>
                </c:pt>
                <c:pt idx="2">
                  <c:v>-2.8000000000000001E-2</c:v>
                </c:pt>
                <c:pt idx="3">
                  <c:v>-3.0000000000000001E-3</c:v>
                </c:pt>
                <c:pt idx="4">
                  <c:v>-9.3000000000000013E-2</c:v>
                </c:pt>
                <c:pt idx="5">
                  <c:v>-4.1000000000000002E-2</c:v>
                </c:pt>
                <c:pt idx="6">
                  <c:v>-3.3101244150211206E-2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EB-440C-9935-1E1F20E43397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Hoja1!$A$3:$A$9</c:f>
              <c:strCache>
                <c:ptCount val="7"/>
                <c:pt idx="0">
                  <c:v>Carbón</c:v>
                </c:pt>
                <c:pt idx="1">
                  <c:v>Petróleo</c:v>
                </c:pt>
                <c:pt idx="2">
                  <c:v>Gas N.</c:v>
                </c:pt>
                <c:pt idx="3">
                  <c:v>Electricidad</c:v>
                </c:pt>
                <c:pt idx="4">
                  <c:v>Refinados</c:v>
                </c:pt>
                <c:pt idx="5">
                  <c:v>Total Energia</c:v>
                </c:pt>
                <c:pt idx="6">
                  <c:v>PIB Mundo</c:v>
                </c:pt>
              </c:strCache>
            </c:strRef>
          </c:cat>
          <c:val>
            <c:numRef>
              <c:f>Hoja1!$D$3:$D$9</c:f>
              <c:numCache>
                <c:formatCode>0.0%</c:formatCode>
                <c:ptCount val="7"/>
                <c:pt idx="0">
                  <c:v>5.7000000000000002E-2</c:v>
                </c:pt>
                <c:pt idx="1">
                  <c:v>8.9999999999999993E-3</c:v>
                </c:pt>
                <c:pt idx="2">
                  <c:v>0.04</c:v>
                </c:pt>
                <c:pt idx="3">
                  <c:v>5.5E-2</c:v>
                </c:pt>
                <c:pt idx="4">
                  <c:v>4.4999999999999998E-2</c:v>
                </c:pt>
                <c:pt idx="5">
                  <c:v>3.4000000000000002E-2</c:v>
                </c:pt>
                <c:pt idx="6">
                  <c:v>5.8000000000000052E-2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EB-440C-9935-1E1F20E43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81583295"/>
        <c:axId val="1281584127"/>
      </c:barChart>
      <c:catAx>
        <c:axId val="12815832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81584127"/>
        <c:crosses val="autoZero"/>
        <c:auto val="1"/>
        <c:lblAlgn val="ctr"/>
        <c:lblOffset val="100"/>
        <c:noMultiLvlLbl val="0"/>
      </c:catAx>
      <c:valAx>
        <c:axId val="1281584127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81583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140176176510825"/>
          <c:y val="0.91005784500868436"/>
          <c:w val="0.54869164914595103"/>
          <c:h val="8.00528654188345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7217E61-53B6-E547-BA33-CE4D100176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C535C4-B032-D84E-8C4C-0D839C2A30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D9E2E-49BB-0047-BE07-EB9A48641BC2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5A869B7-A227-5342-B50F-2150140F19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52075E-0840-6446-8C25-68A8832D89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F409E-3E36-644E-A878-6D2AE2B3DB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4343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1688C-42E9-4C4A-BBC8-CE6D25C9A274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E8E36-35FD-4942-9EFD-D0F7711633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8839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E8E36-35FD-4942-9EFD-D0F77116331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1378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Importaciones:</a:t>
            </a:r>
          </a:p>
          <a:p>
            <a:r>
              <a:rPr lang="es-CO" dirty="0"/>
              <a:t>Se redujeron las importaciones de gas y de energía eléctrica -&gt; Explicar por qué. Muy probablemente por que fue un año con mucha agua, lo que redujo las necesidades de generación térmica y de importaciones de Ecuador:</a:t>
            </a:r>
          </a:p>
          <a:p>
            <a:r>
              <a:rPr lang="es-CO" dirty="0"/>
              <a:t>Las importaciones de </a:t>
            </a:r>
            <a:r>
              <a:rPr lang="es-CO" dirty="0" err="1"/>
              <a:t>biodisel</a:t>
            </a:r>
            <a:r>
              <a:rPr lang="es-CO" dirty="0"/>
              <a:t> y alcohol salen en 0 es un error?:</a:t>
            </a:r>
          </a:p>
          <a:p>
            <a:r>
              <a:rPr lang="es-CO" dirty="0"/>
              <a:t>Explicaciones del aumento de exportaciones (Importaciones) de petróleo y derivados.:</a:t>
            </a:r>
          </a:p>
          <a:p>
            <a:r>
              <a:rPr lang="es-CO" dirty="0"/>
              <a:t>Exportaciones:</a:t>
            </a:r>
          </a:p>
          <a:p>
            <a:pPr marL="285750" indent="-285750">
              <a:buFontTx/>
              <a:buChar char="-"/>
            </a:pPr>
            <a:r>
              <a:rPr lang="es-CO" dirty="0"/>
              <a:t>Explicar lo de carbón de leña… al parecer en 2020 no hubo consumo? No sé.: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E8E36-35FD-4942-9EFD-D0F77116331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5731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Importaciones:</a:t>
            </a:r>
          </a:p>
          <a:p>
            <a:r>
              <a:rPr lang="es-CO" dirty="0"/>
              <a:t>Se redujeron las importaciones de gas y de energía eléctrica -&gt; Explicar por qué. Muy probablemente por que fue un año con mucha agua, lo que redujo las necesidades de generación térmica y de importaciones de Ecuador:</a:t>
            </a:r>
          </a:p>
          <a:p>
            <a:r>
              <a:rPr lang="es-CO" dirty="0"/>
              <a:t>Las importaciones de </a:t>
            </a:r>
            <a:r>
              <a:rPr lang="es-CO" dirty="0" err="1"/>
              <a:t>biodisel</a:t>
            </a:r>
            <a:r>
              <a:rPr lang="es-CO" dirty="0"/>
              <a:t> y alcohol salen en 0 es un error?:</a:t>
            </a:r>
          </a:p>
          <a:p>
            <a:r>
              <a:rPr lang="es-CO" dirty="0"/>
              <a:t>Explicaciones del aumento de exportaciones (Importaciones) de petróleo y derivados.:</a:t>
            </a:r>
          </a:p>
          <a:p>
            <a:r>
              <a:rPr lang="es-CO" dirty="0"/>
              <a:t>Exportaciones:</a:t>
            </a:r>
          </a:p>
          <a:p>
            <a:pPr marL="285750" indent="-285750">
              <a:buFontTx/>
              <a:buChar char="-"/>
            </a:pPr>
            <a:r>
              <a:rPr lang="es-CO" dirty="0"/>
              <a:t>Explicar lo de carbón de leña… al parecer en 2020 no hubo consumo? No sé.: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E8E36-35FD-4942-9EFD-D0F77116331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2964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Producto que sale y no se queda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E8E36-35FD-4942-9EFD-D0F771163311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206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E8E36-35FD-4942-9EFD-D0F771163311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5604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E8E36-35FD-4942-9EFD-D0F771163311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035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" name="Google Shape;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9496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" name="Google Shape;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1000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" name="Google Shape;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20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61360" y="304800"/>
            <a:ext cx="655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B022410D-403B-1E4D-BACC-45F492310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Holder 4">
            <a:extLst>
              <a:ext uri="{FF2B5EF4-FFF2-40B4-BE49-F238E27FC236}">
                <a16:creationId xmlns:a16="http://schemas.microsoft.com/office/drawing/2014/main" id="{AF595F05-20EC-B742-B2DF-0E3F66913ACE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391B0-5832-FA4A-82A1-D0E415C7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6C9B29-FA85-FC4A-8CDA-CC51CE76E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8F40A2-E1A0-0644-A462-3D6659792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78E95C-23F6-4E40-A41C-6832E962C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8D71-1527-E346-8500-1701771A426C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26447A-BAF7-9F46-B36F-97594943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93FE87-9EB0-454F-A3DE-5FFB09C8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A1D6-8187-0A4C-8C4B-A5540EC80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579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39B6E3-627E-5940-9B5E-CC88A771D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220AA8-3B69-FB40-9406-94F311363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B1E91E-FCFB-8243-A947-1B9FC53C4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C94737-8A77-A542-A27A-7EF0F2ADD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46EF91-3A93-7343-869C-BD985C835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EBA977E-B2D9-7040-9F97-1ED64A9BA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8D71-1527-E346-8500-1701771A426C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9775E39-0725-7242-87E8-44B3A4C75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F9F8F47-539D-AF46-AF97-107C4B7F2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A1D6-8187-0A4C-8C4B-A5540EC80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3052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D75C9-D972-1D42-8DDF-04A54331C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139E2F2-C3EE-A848-9568-A09534B44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8D71-1527-E346-8500-1701771A426C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F911FA-7414-CA4A-A853-EA2A32549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564586-75BB-6244-86CE-1AD2DD57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A1D6-8187-0A4C-8C4B-A5540EC80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2841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1BF58E5-9944-0942-B563-4092BD49F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8D71-1527-E346-8500-1701771A426C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41CCCC-332F-E14C-8BDE-44A2615EB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DCCD8AC-5A5A-FC45-9851-E943681A4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A1D6-8187-0A4C-8C4B-A5540EC80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9479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EFA47D-424B-3440-9F24-772303C8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91D827-FC48-C748-A063-8D7855738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9A8B6C-AEA1-2B4A-9AE0-A1AE1AA9F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EE4AD0-7B8B-4E4B-B16C-EF6D6F9B6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8D71-1527-E346-8500-1701771A426C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F25476-CC00-7645-B909-063FE185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094521-F81D-284B-8C25-84C523BD3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A1D6-8187-0A4C-8C4B-A5540EC80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1464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F0959-F42C-C445-A446-528ED37FD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11C6EA-D1C0-514A-AFDE-959B5D4C0A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6AC364-E300-834F-BF03-5BB5131DD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57640D-F5C9-5442-9AB9-5165E11A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8D71-1527-E346-8500-1701771A426C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6154AD-4883-1446-91F7-C03CF81A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DC7D3C-92A1-7F4F-8C7B-B77AE2577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A1D6-8187-0A4C-8C4B-A5540EC80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5790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4110D9-BFA1-5E41-B7AB-9A83952C9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DC95BA-FA6C-7E4F-9E96-9EC70F6FC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54CBFE-C6C1-1146-8958-3DA70B087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8D71-1527-E346-8500-1701771A426C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DDDF73-362F-F44A-9C82-34D71C6B5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FE467B-97DD-D148-AF94-9CA77EF0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A1D6-8187-0A4C-8C4B-A5540EC80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0717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1A49A1-7AFF-4144-91C5-F4199D27B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C26CA9-9A13-E64C-9390-15A0707B0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334E73-BF7C-C147-99BE-D22614C15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8D71-1527-E346-8500-1701771A426C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054B3D-9308-F742-A9A3-6525C85FB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2F219E-C269-7B44-9F18-0B84BC50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A1D6-8187-0A4C-8C4B-A5540EC80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200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2026025" y="2428875"/>
            <a:ext cx="1798304" cy="116135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8800" b="1" i="0" kern="1200" dirty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5pPr>
          </a:lstStyle>
          <a:p>
            <a:pPr lvl="0"/>
            <a:r>
              <a:rPr lang="es-ES" dirty="0"/>
              <a:t>01.</a:t>
            </a:r>
            <a:endParaRPr lang="es-CO" dirty="0"/>
          </a:p>
        </p:txBody>
      </p:sp>
      <p:sp>
        <p:nvSpPr>
          <p:cNvPr id="13" name="Marcador de contenido 2"/>
          <p:cNvSpPr txBox="1">
            <a:spLocks/>
          </p:cNvSpPr>
          <p:nvPr userDrawn="1"/>
        </p:nvSpPr>
        <p:spPr>
          <a:xfrm>
            <a:off x="4719678" y="3009551"/>
            <a:ext cx="5002681" cy="6131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 baseline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4" name="Marcador de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87373" y="2960183"/>
            <a:ext cx="5957848" cy="6438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36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8800" b="1" i="0" kern="1200" dirty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5pPr>
          </a:lstStyle>
          <a:p>
            <a:r>
              <a:rPr lang="es-ES" dirty="0"/>
              <a:t>Separador</a:t>
            </a:r>
            <a:r>
              <a:rPr lang="es-ES" baseline="0" dirty="0"/>
              <a:t> de capítulo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128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43A6C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43A6C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43A6C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93A9EDD-4A29-E442-A6A7-A184432A25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49"/>
            <a:ext cx="12197421" cy="685495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01" y="2411985"/>
            <a:ext cx="4953000" cy="778510"/>
          </a:xfrm>
        </p:spPr>
        <p:txBody>
          <a:bodyPr lIns="0" tIns="0" rIns="0" bIns="0"/>
          <a:lstStyle>
            <a:lvl1pPr>
              <a:defRPr sz="2600" b="1" i="0">
                <a:solidFill>
                  <a:srgbClr val="43A6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BD86FCF-CD8B-2248-9F5E-60C5839C8F84}"/>
              </a:ext>
            </a:extLst>
          </p:cNvPr>
          <p:cNvSpPr/>
          <p:nvPr userDrawn="1"/>
        </p:nvSpPr>
        <p:spPr>
          <a:xfrm>
            <a:off x="800100" y="609600"/>
            <a:ext cx="4838699" cy="5768340"/>
          </a:xfrm>
          <a:prstGeom prst="rect">
            <a:avLst/>
          </a:prstGeom>
          <a:noFill/>
          <a:ln w="63500" cmpd="thickThin">
            <a:solidFill>
              <a:srgbClr val="058C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nv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body" idx="1"/>
          </p:nvPr>
        </p:nvSpPr>
        <p:spPr>
          <a:xfrm>
            <a:off x="335004" y="301859"/>
            <a:ext cx="10294896" cy="63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2"/>
          </p:nvPr>
        </p:nvSpPr>
        <p:spPr>
          <a:xfrm>
            <a:off x="334964" y="1295400"/>
            <a:ext cx="5084762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8"/>
          <p:cNvSpPr>
            <a:spLocks noGrp="1"/>
          </p:cNvSpPr>
          <p:nvPr>
            <p:ph type="pic" idx="3"/>
          </p:nvPr>
        </p:nvSpPr>
        <p:spPr>
          <a:xfrm>
            <a:off x="5648325" y="1295400"/>
            <a:ext cx="520065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722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5CBB3E-94EA-674B-B9C4-561CAE590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595CCA-2EFB-6141-B82C-FC06F984E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7AB95D-748A-FA4B-9BDF-96E02C98B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8D71-1527-E346-8500-1701771A426C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347B7E-F00D-E04E-85F7-87F981004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B0D402-DA38-714F-A026-4917B6D3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A1D6-8187-0A4C-8C4B-A5540EC80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011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C8E85-9D0A-2144-BD8C-1375B0907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797031-4EB7-4C44-B69B-628E8CE80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5F13EB-A982-AD4E-BDAC-6025038D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8D71-1527-E346-8500-1701771A426C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2F0104-57D3-804A-8D58-0CAEF9A5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0D24F1-DE3B-7F4E-A707-763CDB0C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A1D6-8187-0A4C-8C4B-A5540EC80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001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4F3EB-7753-724D-B119-EA8D45D51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6A4F3E-D041-6C4D-8749-79A1DDA45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3E38F5-300D-CD46-8A33-56E9155BA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8D71-1527-E346-8500-1701771A426C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6F369D-D3DC-A64C-BE16-D173DDEC0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CE4973-6F23-464B-B035-2C48047E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A1D6-8187-0A4C-8C4B-A5540EC80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147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6244E1E-6DE7-3F4E-A284-7E6B5105386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8269" y="266700"/>
            <a:ext cx="8795461" cy="778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43A6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7992" y="1544320"/>
            <a:ext cx="11056015" cy="4329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43A6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D188E71-036A-D643-9034-DDD759F2869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E81779-D9A7-5745-B2DD-36630E59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067C8E-ACAD-1B44-A4FE-8D73A2930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9D540-6D6C-BA46-A71B-2648712AC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B8D71-1527-E346-8500-1701771A426C}" type="datetimeFigureOut">
              <a:rPr lang="es-CO" smtClean="0"/>
              <a:t>27/09/2022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6B8599-B930-AF44-A3EC-D641EE732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7CA904-4BFA-764E-AC29-216DE0623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5A1D6-8187-0A4C-8C4B-A5540EC80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324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10720552" y="-2"/>
            <a:ext cx="1471448" cy="6858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FF1A289-DF89-B04D-B955-7D67D9F817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3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1.upme.gov.co/DemandayEficiencia/Paginas/BECO.aspx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1.upme.gov.co/DemandayEficiencia/Paginas/BECO.aspx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59CC326-5D85-3B43-B029-8B7354009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7423" cy="68549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13642" y="767531"/>
            <a:ext cx="5293995" cy="29717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CO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Balance Energético Colombiano – BECO</a:t>
            </a:r>
            <a:endParaRPr lang="es-CO" sz="4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s-CO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Año 2021</a:t>
            </a:r>
            <a:r>
              <a:rPr lang="es-CO" sz="4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(P)</a:t>
            </a:r>
          </a:p>
          <a:p>
            <a:pPr marL="12700" algn="r" defTabSz="374400">
              <a:lnSpc>
                <a:spcPts val="4000"/>
              </a:lnSpc>
            </a:pPr>
            <a:endParaRPr sz="4800" b="1" dirty="0">
              <a:solidFill>
                <a:schemeClr val="bg1"/>
              </a:solidFill>
              <a:latin typeface="Work Sans" pitchFamily="2" charset="77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10401" y="4881880"/>
            <a:ext cx="4495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chemeClr val="bg1"/>
                </a:solidFill>
                <a:latin typeface="Work Sans" pitchFamily="2" charset="77"/>
                <a:cs typeface="Calibri"/>
              </a:rPr>
              <a:t>Bogotá </a:t>
            </a:r>
            <a:r>
              <a:rPr sz="1800" spc="-20" dirty="0">
                <a:solidFill>
                  <a:schemeClr val="bg1"/>
                </a:solidFill>
                <a:latin typeface="Work Sans" pitchFamily="2" charset="77"/>
                <a:cs typeface="Calibri"/>
              </a:rPr>
              <a:t>D.C.</a:t>
            </a:r>
            <a:r>
              <a:rPr lang="es-CO" spc="-20" dirty="0">
                <a:solidFill>
                  <a:schemeClr val="bg1"/>
                </a:solidFill>
                <a:latin typeface="Work Sans" pitchFamily="2" charset="77"/>
                <a:cs typeface="Calibri"/>
              </a:rPr>
              <a:t> septiembre </a:t>
            </a:r>
            <a:r>
              <a:rPr lang="es-CO" sz="1800" spc="10" dirty="0">
                <a:solidFill>
                  <a:schemeClr val="bg1"/>
                </a:solidFill>
                <a:latin typeface="Work Sans" pitchFamily="2" charset="77"/>
                <a:cs typeface="Calibri"/>
              </a:rPr>
              <a:t>de </a:t>
            </a:r>
            <a:r>
              <a:rPr lang="es-CO" sz="1800" spc="-5" dirty="0">
                <a:solidFill>
                  <a:schemeClr val="bg1"/>
                </a:solidFill>
                <a:latin typeface="Work Sans" pitchFamily="2" charset="77"/>
                <a:cs typeface="Calibri"/>
              </a:rPr>
              <a:t>2022</a:t>
            </a:r>
            <a:endParaRPr sz="1800" dirty="0">
              <a:solidFill>
                <a:schemeClr val="bg1"/>
              </a:solidFill>
              <a:latin typeface="Work Sans" pitchFamily="2" charset="77"/>
              <a:cs typeface="Calibri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8B73B4DC-1098-C74A-BD6A-9295F87B65C6}"/>
              </a:ext>
            </a:extLst>
          </p:cNvPr>
          <p:cNvSpPr txBox="1"/>
          <p:nvPr/>
        </p:nvSpPr>
        <p:spPr>
          <a:xfrm>
            <a:off x="6081252" y="3739307"/>
            <a:ext cx="5929280" cy="492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defTabSz="374400">
              <a:lnSpc>
                <a:spcPts val="4000"/>
              </a:lnSpc>
            </a:pPr>
            <a:r>
              <a:rPr lang="es-ES" sz="2800" spc="-5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Subdirección de Demanda</a:t>
            </a:r>
            <a:endParaRPr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Imagen 6" descr="Imagen que contiene Mapa&#10;&#10;Descripción generada automáticamente">
            <a:extLst>
              <a:ext uri="{FF2B5EF4-FFF2-40B4-BE49-F238E27FC236}">
                <a16:creationId xmlns:a16="http://schemas.microsoft.com/office/drawing/2014/main" id="{8D6BABEB-5A05-B2ED-CF2D-21A6DB1F59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371600"/>
            <a:ext cx="5029201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167FF1F-4226-A922-550C-7C72CE31F332}"/>
              </a:ext>
            </a:extLst>
          </p:cNvPr>
          <p:cNvSpPr txBox="1"/>
          <p:nvPr/>
        </p:nvSpPr>
        <p:spPr>
          <a:xfrm>
            <a:off x="76200" y="76200"/>
            <a:ext cx="4294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3.5 Demanda de energía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C4AD6C-FBE5-D9E8-438A-D1B1D9827716}"/>
              </a:ext>
            </a:extLst>
          </p:cNvPr>
          <p:cNvSpPr txBox="1"/>
          <p:nvPr/>
        </p:nvSpPr>
        <p:spPr>
          <a:xfrm>
            <a:off x="76200" y="4343400"/>
            <a:ext cx="3286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UPME-Subdirección de Demanda, BECO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D4A9C0D-768C-5369-B52A-35631025508C}"/>
              </a:ext>
            </a:extLst>
          </p:cNvPr>
          <p:cNvSpPr txBox="1"/>
          <p:nvPr/>
        </p:nvSpPr>
        <p:spPr>
          <a:xfrm>
            <a:off x="5524500" y="685800"/>
            <a:ext cx="63117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s-CO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demanda de energía se compone del consumo final y la energía que se utiliza en la transformación.</a:t>
            </a:r>
          </a:p>
          <a:p>
            <a:pPr algn="just"/>
            <a:endParaRPr lang="es-CO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O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 el año 2020 y 2021 la demanda de energía</a:t>
            </a:r>
            <a:r>
              <a:rPr lang="es-CO" sz="20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CO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aumentó 11,1% en consonancia con la recuperación del PIB (10.7%) </a:t>
            </a:r>
          </a:p>
          <a:p>
            <a:pPr algn="just"/>
            <a:endParaRPr lang="es-CO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3C35800-03EA-8492-DA40-C662E7F0A5C9}"/>
              </a:ext>
            </a:extLst>
          </p:cNvPr>
          <p:cNvSpPr txBox="1"/>
          <p:nvPr/>
        </p:nvSpPr>
        <p:spPr>
          <a:xfrm>
            <a:off x="5715000" y="6276201"/>
            <a:ext cx="5930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Energéticos para transformación + energéticos para consumo final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1818B6E-03B8-C611-1591-409DD330B6BC}"/>
              </a:ext>
            </a:extLst>
          </p:cNvPr>
          <p:cNvSpPr txBox="1"/>
          <p:nvPr/>
        </p:nvSpPr>
        <p:spPr>
          <a:xfrm>
            <a:off x="5705167" y="6047601"/>
            <a:ext cx="3286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UPME-Subdirección de Demanda, BECO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4BCD5A64-932E-CC06-AFE5-ACA573905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539645"/>
            <a:ext cx="5295600" cy="1632555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9F65D509-D1FB-0D8E-AA6C-1E3EA1BD939F}"/>
              </a:ext>
            </a:extLst>
          </p:cNvPr>
          <p:cNvSpPr/>
          <p:nvPr/>
        </p:nvSpPr>
        <p:spPr>
          <a:xfrm>
            <a:off x="4038600" y="4724399"/>
            <a:ext cx="762000" cy="147560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073B895-6DC5-79FE-76C8-27F28B951117}"/>
              </a:ext>
            </a:extLst>
          </p:cNvPr>
          <p:cNvSpPr txBox="1"/>
          <p:nvPr/>
        </p:nvSpPr>
        <p:spPr>
          <a:xfrm>
            <a:off x="66367" y="6200001"/>
            <a:ext cx="3286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UPME-Subdirección de Demanda, BECO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6CC3675-7DE3-84D2-8973-C98A08D8D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252" y="2676825"/>
            <a:ext cx="5496233" cy="339781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06A9EF3-55CB-D191-711F-18A9C73F4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685800"/>
            <a:ext cx="528849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54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77D0B9BC-6A9B-012A-D85D-A8FBC4BBA2F3}"/>
              </a:ext>
            </a:extLst>
          </p:cNvPr>
          <p:cNvSpPr txBox="1"/>
          <p:nvPr/>
        </p:nvSpPr>
        <p:spPr>
          <a:xfrm>
            <a:off x="381000" y="63246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UPME-Subdirección de Demanda, BECO</a:t>
            </a:r>
          </a:p>
        </p:txBody>
      </p:sp>
      <p:sp>
        <p:nvSpPr>
          <p:cNvPr id="10" name="Marcador de contenido 5">
            <a:extLst>
              <a:ext uri="{FF2B5EF4-FFF2-40B4-BE49-F238E27FC236}">
                <a16:creationId xmlns:a16="http://schemas.microsoft.com/office/drawing/2014/main" id="{5ECBFB50-D2D4-26EF-39AC-295D2A789AB7}"/>
              </a:ext>
            </a:extLst>
          </p:cNvPr>
          <p:cNvSpPr txBox="1">
            <a:spLocks/>
          </p:cNvSpPr>
          <p:nvPr/>
        </p:nvSpPr>
        <p:spPr>
          <a:xfrm>
            <a:off x="6306105" y="1458684"/>
            <a:ext cx="5257800" cy="4343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es-CO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consumo de energía para el año 2021 fe de 1.402 PJ, 16% mayor que en 2020.</a:t>
            </a:r>
          </a:p>
          <a:p>
            <a:pPr algn="just"/>
            <a:endParaRPr lang="es-CO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CO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diésel (313,7 </a:t>
            </a:r>
            <a:r>
              <a:rPr lang="es-CO" kern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Pj</a:t>
            </a:r>
            <a:r>
              <a:rPr lang="es-CO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la gasolina (286,0 </a:t>
            </a:r>
            <a:r>
              <a:rPr lang="es-CO" kern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Pj</a:t>
            </a:r>
            <a:r>
              <a:rPr lang="es-CO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y la electricidad (259,0 </a:t>
            </a:r>
            <a:r>
              <a:rPr lang="es-CO" kern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Pj</a:t>
            </a:r>
            <a:r>
              <a:rPr lang="es-CO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participan con el 61,4% del consumo final.</a:t>
            </a:r>
          </a:p>
          <a:p>
            <a:pPr marL="342900" indent="-342900" algn="just">
              <a:buFontTx/>
              <a:buChar char="-"/>
            </a:pPr>
            <a:endParaRPr lang="es-CO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CO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sector, el transporte (588,7 </a:t>
            </a:r>
            <a:r>
              <a:rPr lang="es-CO" kern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Pj</a:t>
            </a:r>
            <a:r>
              <a:rPr lang="es-CO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la industria (304,5 </a:t>
            </a:r>
            <a:r>
              <a:rPr lang="es-CO" kern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Pj</a:t>
            </a:r>
            <a:r>
              <a:rPr lang="es-CO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y el sector residencial (260,2 </a:t>
            </a:r>
            <a:r>
              <a:rPr lang="es-CO" kern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Pj</a:t>
            </a:r>
            <a:r>
              <a:rPr lang="es-CO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concentraron el 82,3% del uso de energéticos.</a:t>
            </a:r>
          </a:p>
          <a:p>
            <a:pPr marL="342900" indent="-342900" algn="just">
              <a:buFontTx/>
              <a:buChar char="-"/>
            </a:pPr>
            <a:endParaRPr lang="es-CO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6CC5FC-3CAC-874B-F2FD-4C2737DB50A6}"/>
              </a:ext>
            </a:extLst>
          </p:cNvPr>
          <p:cNvSpPr txBox="1"/>
          <p:nvPr/>
        </p:nvSpPr>
        <p:spPr>
          <a:xfrm>
            <a:off x="337353" y="87630"/>
            <a:ext cx="6139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3.6 Consumo final (PJ)</a:t>
            </a:r>
            <a:endParaRPr lang="es-CO" sz="2800" baseline="30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n 15" descr="Diagrama&#10;&#10;Descripción generada automáticamente">
            <a:extLst>
              <a:ext uri="{FF2B5EF4-FFF2-40B4-BE49-F238E27FC236}">
                <a16:creationId xmlns:a16="http://schemas.microsoft.com/office/drawing/2014/main" id="{268B4F5A-7644-FB47-3B55-D20C899E4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6" y="941801"/>
            <a:ext cx="5377166" cy="537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20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23DD535-6A32-F55F-F177-591B306B297D}"/>
              </a:ext>
            </a:extLst>
          </p:cNvPr>
          <p:cNvSpPr txBox="1"/>
          <p:nvPr/>
        </p:nvSpPr>
        <p:spPr>
          <a:xfrm>
            <a:off x="214303" y="4876800"/>
            <a:ext cx="5576898" cy="17081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energéticos primarios que en 2021 redujeron participación en el consumo final respecto a 2020 fueron:</a:t>
            </a:r>
          </a:p>
          <a:p>
            <a:pPr algn="just"/>
            <a:endParaRPr lang="es-CO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CO" sz="17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Biomasa (-1,7 </a:t>
            </a:r>
            <a:r>
              <a:rPr lang="es-CO" sz="17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s-CO" sz="17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342900" indent="-342900" algn="just">
              <a:buFontTx/>
              <a:buChar char="-"/>
            </a:pPr>
            <a:r>
              <a:rPr lang="es-CO" sz="17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 natural (-1,6 </a:t>
            </a:r>
            <a:r>
              <a:rPr lang="es-CO" sz="17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s-CO" sz="17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 algn="just">
              <a:buFontTx/>
              <a:buChar char="-"/>
            </a:pPr>
            <a:r>
              <a:rPr lang="es-CO" sz="17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Carbón (-0,5 </a:t>
            </a:r>
            <a:r>
              <a:rPr lang="es-CO" sz="17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s-CO" sz="17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C9CEBA-5C52-27C0-A173-55AF18333E2F}"/>
              </a:ext>
            </a:extLst>
          </p:cNvPr>
          <p:cNvSpPr txBox="1"/>
          <p:nvPr/>
        </p:nvSpPr>
        <p:spPr>
          <a:xfrm>
            <a:off x="337353" y="87630"/>
            <a:ext cx="6139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3.7 Composición del consumo final (PJ)</a:t>
            </a:r>
            <a:endParaRPr lang="es-CO" sz="2800" baseline="30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DF08BC-762F-E841-49B3-13A39BF14D73}"/>
              </a:ext>
            </a:extLst>
          </p:cNvPr>
          <p:cNvSpPr txBox="1"/>
          <p:nvPr/>
        </p:nvSpPr>
        <p:spPr>
          <a:xfrm>
            <a:off x="5881699" y="4800600"/>
            <a:ext cx="5853102" cy="14465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energéticos secundarios que en 2021 ganaron participación en el consumo final respecto a 2020 fueron:</a:t>
            </a:r>
          </a:p>
          <a:p>
            <a:pPr algn="just"/>
            <a:endParaRPr lang="es-CO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CO" sz="17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Diesel que pasó de 19,4% en el año 2020 a 22,4% en 2021</a:t>
            </a:r>
          </a:p>
          <a:p>
            <a:pPr marL="342900" indent="-342900" algn="just">
              <a:buFontTx/>
              <a:buChar char="-"/>
            </a:pPr>
            <a:r>
              <a:rPr lang="es-CO" sz="17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Gasolina motor que pasó de 18,2% en 2020 a 20,4% en 2021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A4C979-BF68-F576-7AD7-1F6308726E15}"/>
              </a:ext>
            </a:extLst>
          </p:cNvPr>
          <p:cNvSpPr txBox="1"/>
          <p:nvPr/>
        </p:nvSpPr>
        <p:spPr>
          <a:xfrm>
            <a:off x="304800" y="4598075"/>
            <a:ext cx="3513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UPME-Subdirección de Demanda, BECO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A28CCDE-DAE3-9352-0350-781635287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52" y="762000"/>
            <a:ext cx="11105584" cy="383434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9037D74-4F00-0BDB-83E4-1ADD41E39BAE}"/>
              </a:ext>
            </a:extLst>
          </p:cNvPr>
          <p:cNvSpPr txBox="1"/>
          <p:nvPr/>
        </p:nvSpPr>
        <p:spPr>
          <a:xfrm>
            <a:off x="2209800" y="2448341"/>
            <a:ext cx="144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tx2"/>
                </a:solidFill>
              </a:rPr>
              <a:t>1.201 </a:t>
            </a:r>
            <a:r>
              <a:rPr lang="es-CO" sz="2400" dirty="0" err="1">
                <a:solidFill>
                  <a:schemeClr val="tx2"/>
                </a:solidFill>
              </a:rPr>
              <a:t>Pj</a:t>
            </a:r>
            <a:endParaRPr lang="es-CO" sz="2400" dirty="0">
              <a:solidFill>
                <a:schemeClr val="tx2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30693DB-6F11-C5E1-BD8E-52DBF5E429B1}"/>
              </a:ext>
            </a:extLst>
          </p:cNvPr>
          <p:cNvSpPr txBox="1"/>
          <p:nvPr/>
        </p:nvSpPr>
        <p:spPr>
          <a:xfrm>
            <a:off x="7772400" y="2433935"/>
            <a:ext cx="144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tx2"/>
                </a:solidFill>
              </a:rPr>
              <a:t>1.402 </a:t>
            </a:r>
            <a:r>
              <a:rPr lang="es-CO" sz="2400" dirty="0" err="1">
                <a:solidFill>
                  <a:schemeClr val="tx2"/>
                </a:solidFill>
              </a:rPr>
              <a:t>Pj</a:t>
            </a:r>
            <a:endParaRPr lang="es-CO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55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FF656D1-65C5-5E3B-8015-3138530732DF}"/>
              </a:ext>
            </a:extLst>
          </p:cNvPr>
          <p:cNvSpPr txBox="1"/>
          <p:nvPr/>
        </p:nvSpPr>
        <p:spPr>
          <a:xfrm>
            <a:off x="241375" y="162580"/>
            <a:ext cx="5244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3.8 Consumo final por energético</a:t>
            </a:r>
            <a:endParaRPr lang="es-CO" sz="2800" baseline="30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3BAF2F-8F07-495A-BA72-DC208FD4A7EB}"/>
              </a:ext>
            </a:extLst>
          </p:cNvPr>
          <p:cNvSpPr txBox="1"/>
          <p:nvPr/>
        </p:nvSpPr>
        <p:spPr>
          <a:xfrm>
            <a:off x="175474" y="4724400"/>
            <a:ext cx="1182931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energéticos que registraron un mayor crecimiento en el consumo final entre 2020 y 2021 fueron:</a:t>
            </a:r>
            <a:r>
              <a:rPr lang="es-CO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combustibles líquidos (32,9%), energía eléctrica y auto/cogeneración (8,0%), y carbón y coque </a:t>
            </a:r>
            <a:r>
              <a:rPr lang="es-CO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(6,9%). El consumo final de gas natural aumentó 5,5% y el de biomasas 2,8% en este mismo período.</a:t>
            </a:r>
            <a:endParaRPr lang="es-CO" sz="1600" dirty="0">
              <a:solidFill>
                <a:schemeClr val="tx2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F0107BC-EC68-E7AD-DF0F-3A5E64A9C251}"/>
              </a:ext>
            </a:extLst>
          </p:cNvPr>
          <p:cNvSpPr txBox="1"/>
          <p:nvPr/>
        </p:nvSpPr>
        <p:spPr>
          <a:xfrm>
            <a:off x="371167" y="4191000"/>
            <a:ext cx="3286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UPME-Subdirección de Demanda, BECO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41CCBAF-F1D4-1F19-1B9C-35E0F864E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75071"/>
            <a:ext cx="11418266" cy="323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28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FF656D1-65C5-5E3B-8015-3138530732DF}"/>
              </a:ext>
            </a:extLst>
          </p:cNvPr>
          <p:cNvSpPr txBox="1"/>
          <p:nvPr/>
        </p:nvSpPr>
        <p:spPr>
          <a:xfrm>
            <a:off x="228600" y="133027"/>
            <a:ext cx="5244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3.9 Consumo final por sector</a:t>
            </a:r>
            <a:endParaRPr lang="es-CO" sz="2800" baseline="30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3BAF2F-8F07-495A-BA72-DC208FD4A7EB}"/>
              </a:ext>
            </a:extLst>
          </p:cNvPr>
          <p:cNvSpPr txBox="1"/>
          <p:nvPr/>
        </p:nvSpPr>
        <p:spPr>
          <a:xfrm>
            <a:off x="210283" y="5246468"/>
            <a:ext cx="1182931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sectores que registraron un mayor crecimiento en el consumo final de energéticos entre 2020 y 2021 fueron:</a:t>
            </a:r>
            <a:r>
              <a:rPr lang="es-CO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sector de transporte (30,5%), resto de sectores (21,0%), y s</a:t>
            </a:r>
            <a:r>
              <a:rPr lang="es-CO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ector industrial  (10,1%). El consumo final del sector comercial y público aumentó en 9,1% en este mismo período.</a:t>
            </a:r>
            <a:endParaRPr lang="es-CO" sz="1600" dirty="0">
              <a:solidFill>
                <a:schemeClr val="tx2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F0107BC-EC68-E7AD-DF0F-3A5E64A9C251}"/>
              </a:ext>
            </a:extLst>
          </p:cNvPr>
          <p:cNvSpPr txBox="1"/>
          <p:nvPr/>
        </p:nvSpPr>
        <p:spPr>
          <a:xfrm>
            <a:off x="152400" y="4904601"/>
            <a:ext cx="3286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UPME-Subdirección de Demanda, BECO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4A45928-EDAA-5F50-DF1C-2FC123248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21114"/>
            <a:ext cx="11593820" cy="400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56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8DFF325-6CF2-44F7-DFD0-B0174C8B68F5}"/>
              </a:ext>
            </a:extLst>
          </p:cNvPr>
          <p:cNvSpPr txBox="1"/>
          <p:nvPr/>
        </p:nvSpPr>
        <p:spPr>
          <a:xfrm>
            <a:off x="363024" y="47598"/>
            <a:ext cx="298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Conclusiones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1DC782-2650-0B50-6DE8-2834AA73B430}"/>
              </a:ext>
            </a:extLst>
          </p:cNvPr>
          <p:cNvSpPr txBox="1"/>
          <p:nvPr/>
        </p:nvSpPr>
        <p:spPr>
          <a:xfrm>
            <a:off x="363024" y="610136"/>
            <a:ext cx="115382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AutoNum type="arabicPeriod"/>
            </a:pPr>
            <a:r>
              <a:rPr lang="es-CO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el año 2021 se presentó una recuperación económica. El aumento del PIB de 10,7% entre el periodo 2020 y 2021 es consistente con el aumento de la demanda de energía de 11,1.</a:t>
            </a:r>
          </a:p>
          <a:p>
            <a:pPr marL="457200" indent="-457200" algn="just">
              <a:buFont typeface="Arial"/>
              <a:buAutoNum type="arabicPeriod"/>
            </a:pPr>
            <a:endParaRPr lang="es-CO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/>
              <a:buAutoNum type="arabicPeriod"/>
            </a:pPr>
            <a:r>
              <a:rPr lang="es-CO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extracción de energía primaria aumentó en 1,4%, mientras que la producción de energéticos secundarios lo hizo en 21,5%.</a:t>
            </a:r>
          </a:p>
          <a:p>
            <a:pPr marL="457200" indent="-457200" algn="just">
              <a:buFont typeface="Arial"/>
              <a:buAutoNum type="arabicPeriod"/>
            </a:pPr>
            <a:endParaRPr lang="es-CO" sz="15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/>
              <a:buAutoNum type="arabicPeriod"/>
            </a:pPr>
            <a:r>
              <a:rPr lang="es-CO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exportaciones de energéticos se redujeron en 16,1%. Las exportaciones de carbón se redujeron 18,3%, de petróleo 14,9%, de diésel 20,3%, y de gasolina 96,0%.</a:t>
            </a:r>
          </a:p>
          <a:p>
            <a:pPr marL="457200" indent="-457200" algn="just">
              <a:buAutoNum type="arabicPeriod"/>
            </a:pPr>
            <a:endParaRPr lang="es-CO" sz="15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r>
              <a:rPr lang="es-CO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el lado de la demanda final, los sectores con mayores crecimientos en la demanda fueron el sector transporte (30,5%), los llamados “otros sectores” (21,0%), industria (10,1%), y comercial y público (9,1%). </a:t>
            </a:r>
          </a:p>
          <a:p>
            <a:pPr marL="457200" indent="-457200" algn="just">
              <a:buAutoNum type="arabicPeriod"/>
            </a:pPr>
            <a:endParaRPr lang="es-CO" sz="15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/>
              <a:buAutoNum type="arabicPeriod"/>
            </a:pPr>
            <a:r>
              <a:rPr lang="es-CO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información del BECO del año 2021 será  actualizada en diciembre del año 2022 en función de las revisiones que puedan realizar las fuentes primarias y secundarias que se utilizan.</a:t>
            </a:r>
          </a:p>
          <a:p>
            <a:pPr marL="457200" indent="-457200" algn="just">
              <a:buFont typeface="Arial"/>
              <a:buAutoNum type="arabicPeriod"/>
            </a:pPr>
            <a:endParaRPr lang="es-CO" sz="15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/>
              <a:buAutoNum type="arabicPeriod"/>
            </a:pPr>
            <a:r>
              <a:rPr lang="es-CO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 la información del BECO está disponible en: </a:t>
            </a:r>
            <a:r>
              <a:rPr lang="es-CO" sz="20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https://www1.upme.gov.co/DemandayEficiencia/Paginas/BECO.aspx</a:t>
            </a:r>
            <a:endParaRPr lang="es-CO" sz="2000" dirty="0">
              <a:solidFill>
                <a:schemeClr val="tx2"/>
              </a:solidFill>
            </a:endParaRPr>
          </a:p>
          <a:p>
            <a:pPr marL="457200" indent="-457200" algn="just">
              <a:buFont typeface="Arial"/>
              <a:buAutoNum type="arabicPeriod"/>
            </a:pPr>
            <a:endParaRPr lang="es-CO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30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ABEEF2E-9232-4B1A-9C95-73435CDF2C2C}"/>
              </a:ext>
            </a:extLst>
          </p:cNvPr>
          <p:cNvSpPr txBox="1"/>
          <p:nvPr/>
        </p:nvSpPr>
        <p:spPr>
          <a:xfrm>
            <a:off x="278617" y="168498"/>
            <a:ext cx="457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Opciones de consulta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0D08CEB-7587-4482-8EB7-063ABF954EDF}"/>
              </a:ext>
            </a:extLst>
          </p:cNvPr>
          <p:cNvCxnSpPr/>
          <p:nvPr/>
        </p:nvCxnSpPr>
        <p:spPr>
          <a:xfrm>
            <a:off x="390129" y="816839"/>
            <a:ext cx="2343705" cy="0"/>
          </a:xfrm>
          <a:prstGeom prst="line">
            <a:avLst/>
          </a:prstGeom>
          <a:ln w="76200">
            <a:solidFill>
              <a:srgbClr val="069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AD88AB87-A632-484A-8355-37C1034DFEDF}"/>
              </a:ext>
            </a:extLst>
          </p:cNvPr>
          <p:cNvSpPr txBox="1"/>
          <p:nvPr/>
        </p:nvSpPr>
        <p:spPr>
          <a:xfrm>
            <a:off x="4409769" y="309716"/>
            <a:ext cx="2890442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002060"/>
                </a:solidFill>
              </a:rPr>
              <a:t>https://www1.upme.gov.co/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F8E7F78-47D6-414F-0C34-A7C6F411B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24" y="1274170"/>
            <a:ext cx="10174268" cy="4422092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4407A936-5154-048B-DF8D-F2B9B7E70C2A}"/>
              </a:ext>
            </a:extLst>
          </p:cNvPr>
          <p:cNvCxnSpPr>
            <a:cxnSpLocks/>
          </p:cNvCxnSpPr>
          <p:nvPr/>
        </p:nvCxnSpPr>
        <p:spPr>
          <a:xfrm flipH="1">
            <a:off x="7300210" y="1322899"/>
            <a:ext cx="1650636" cy="26944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>
            <a:extLst>
              <a:ext uri="{FF2B5EF4-FFF2-40B4-BE49-F238E27FC236}">
                <a16:creationId xmlns:a16="http://schemas.microsoft.com/office/drawing/2014/main" id="{FEB92685-B7F5-1FC4-6360-CCE208702C53}"/>
              </a:ext>
            </a:extLst>
          </p:cNvPr>
          <p:cNvSpPr/>
          <p:nvPr/>
        </p:nvSpPr>
        <p:spPr>
          <a:xfrm>
            <a:off x="6363318" y="4017365"/>
            <a:ext cx="1311646" cy="1636012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F6E95BB-4611-C480-851A-89484893AF0E}"/>
              </a:ext>
            </a:extLst>
          </p:cNvPr>
          <p:cNvSpPr txBox="1"/>
          <p:nvPr/>
        </p:nvSpPr>
        <p:spPr>
          <a:xfrm>
            <a:off x="8950846" y="676568"/>
            <a:ext cx="2201625" cy="646331"/>
          </a:xfrm>
          <a:prstGeom prst="rect">
            <a:avLst/>
          </a:prstGeom>
          <a:solidFill>
            <a:schemeClr val="lt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tx2"/>
                </a:solidFill>
              </a:rPr>
              <a:t>Link en la página principal de UPME</a:t>
            </a:r>
          </a:p>
        </p:txBody>
      </p:sp>
    </p:spTree>
    <p:extLst>
      <p:ext uri="{BB962C8B-B14F-4D97-AF65-F5344CB8AC3E}">
        <p14:creationId xmlns:p14="http://schemas.microsoft.com/office/powerpoint/2010/main" val="3970972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ABEEF2E-9232-4B1A-9C95-73435CDF2C2C}"/>
              </a:ext>
            </a:extLst>
          </p:cNvPr>
          <p:cNvSpPr txBox="1"/>
          <p:nvPr/>
        </p:nvSpPr>
        <p:spPr>
          <a:xfrm>
            <a:off x="278617" y="168498"/>
            <a:ext cx="457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5.2 Opciones de consulta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0D08CEB-7587-4482-8EB7-063ABF954EDF}"/>
              </a:ext>
            </a:extLst>
          </p:cNvPr>
          <p:cNvCxnSpPr/>
          <p:nvPr/>
        </p:nvCxnSpPr>
        <p:spPr>
          <a:xfrm>
            <a:off x="390129" y="816839"/>
            <a:ext cx="2343705" cy="0"/>
          </a:xfrm>
          <a:prstGeom prst="line">
            <a:avLst/>
          </a:prstGeom>
          <a:ln w="76200">
            <a:solidFill>
              <a:srgbClr val="069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24ED6926-FB88-40E9-9F02-2D6D21FB8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012" y="941961"/>
            <a:ext cx="5953269" cy="468511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9A98864-D1F5-4AC7-82AD-D137D0227C56}"/>
              </a:ext>
            </a:extLst>
          </p:cNvPr>
          <p:cNvSpPr/>
          <p:nvPr/>
        </p:nvSpPr>
        <p:spPr>
          <a:xfrm>
            <a:off x="6203547" y="1188719"/>
            <a:ext cx="5808312" cy="1146517"/>
          </a:xfrm>
          <a:prstGeom prst="rect">
            <a:avLst/>
          </a:prstGeom>
          <a:noFill/>
          <a:ln w="41275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92386"/>
                      <a:gd name="connsiteY0" fmla="*/ 0 h 2361879"/>
                      <a:gd name="connsiteX1" fmla="*/ 514871 w 1592386"/>
                      <a:gd name="connsiteY1" fmla="*/ 0 h 2361879"/>
                      <a:gd name="connsiteX2" fmla="*/ 997895 w 1592386"/>
                      <a:gd name="connsiteY2" fmla="*/ 0 h 2361879"/>
                      <a:gd name="connsiteX3" fmla="*/ 1592386 w 1592386"/>
                      <a:gd name="connsiteY3" fmla="*/ 0 h 2361879"/>
                      <a:gd name="connsiteX4" fmla="*/ 1592386 w 1592386"/>
                      <a:gd name="connsiteY4" fmla="*/ 566851 h 2361879"/>
                      <a:gd name="connsiteX5" fmla="*/ 1592386 w 1592386"/>
                      <a:gd name="connsiteY5" fmla="*/ 1110083 h 2361879"/>
                      <a:gd name="connsiteX6" fmla="*/ 1592386 w 1592386"/>
                      <a:gd name="connsiteY6" fmla="*/ 1653315 h 2361879"/>
                      <a:gd name="connsiteX7" fmla="*/ 1592386 w 1592386"/>
                      <a:gd name="connsiteY7" fmla="*/ 2361879 h 2361879"/>
                      <a:gd name="connsiteX8" fmla="*/ 1061591 w 1592386"/>
                      <a:gd name="connsiteY8" fmla="*/ 2361879 h 2361879"/>
                      <a:gd name="connsiteX9" fmla="*/ 578567 w 1592386"/>
                      <a:gd name="connsiteY9" fmla="*/ 2361879 h 2361879"/>
                      <a:gd name="connsiteX10" fmla="*/ 0 w 1592386"/>
                      <a:gd name="connsiteY10" fmla="*/ 2361879 h 2361879"/>
                      <a:gd name="connsiteX11" fmla="*/ 0 w 1592386"/>
                      <a:gd name="connsiteY11" fmla="*/ 1771409 h 2361879"/>
                      <a:gd name="connsiteX12" fmla="*/ 0 w 1592386"/>
                      <a:gd name="connsiteY12" fmla="*/ 1157321 h 2361879"/>
                      <a:gd name="connsiteX13" fmla="*/ 0 w 1592386"/>
                      <a:gd name="connsiteY13" fmla="*/ 590470 h 2361879"/>
                      <a:gd name="connsiteX14" fmla="*/ 0 w 1592386"/>
                      <a:gd name="connsiteY14" fmla="*/ 0 h 236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2386" h="2361879" extrusionOk="0">
                        <a:moveTo>
                          <a:pt x="0" y="0"/>
                        </a:moveTo>
                        <a:cubicBezTo>
                          <a:pt x="105160" y="-5084"/>
                          <a:pt x="301930" y="6486"/>
                          <a:pt x="514871" y="0"/>
                        </a:cubicBezTo>
                        <a:cubicBezTo>
                          <a:pt x="727812" y="-6486"/>
                          <a:pt x="887604" y="38097"/>
                          <a:pt x="997895" y="0"/>
                        </a:cubicBezTo>
                        <a:cubicBezTo>
                          <a:pt x="1108186" y="-38097"/>
                          <a:pt x="1425430" y="12557"/>
                          <a:pt x="1592386" y="0"/>
                        </a:cubicBezTo>
                        <a:cubicBezTo>
                          <a:pt x="1650068" y="181087"/>
                          <a:pt x="1566998" y="447676"/>
                          <a:pt x="1592386" y="566851"/>
                        </a:cubicBezTo>
                        <a:cubicBezTo>
                          <a:pt x="1617774" y="686026"/>
                          <a:pt x="1577504" y="992737"/>
                          <a:pt x="1592386" y="1110083"/>
                        </a:cubicBezTo>
                        <a:cubicBezTo>
                          <a:pt x="1607268" y="1227429"/>
                          <a:pt x="1564376" y="1536362"/>
                          <a:pt x="1592386" y="1653315"/>
                        </a:cubicBezTo>
                        <a:cubicBezTo>
                          <a:pt x="1620396" y="1770268"/>
                          <a:pt x="1529502" y="2167347"/>
                          <a:pt x="1592386" y="2361879"/>
                        </a:cubicBezTo>
                        <a:cubicBezTo>
                          <a:pt x="1384797" y="2381126"/>
                          <a:pt x="1276991" y="2360741"/>
                          <a:pt x="1061591" y="2361879"/>
                        </a:cubicBezTo>
                        <a:cubicBezTo>
                          <a:pt x="846192" y="2363017"/>
                          <a:pt x="785497" y="2313471"/>
                          <a:pt x="578567" y="2361879"/>
                        </a:cubicBezTo>
                        <a:cubicBezTo>
                          <a:pt x="371637" y="2410287"/>
                          <a:pt x="230332" y="2336534"/>
                          <a:pt x="0" y="2361879"/>
                        </a:cubicBezTo>
                        <a:cubicBezTo>
                          <a:pt x="-10265" y="2228675"/>
                          <a:pt x="33764" y="1911802"/>
                          <a:pt x="0" y="1771409"/>
                        </a:cubicBezTo>
                        <a:cubicBezTo>
                          <a:pt x="-33764" y="1631016"/>
                          <a:pt x="11308" y="1325549"/>
                          <a:pt x="0" y="1157321"/>
                        </a:cubicBezTo>
                        <a:cubicBezTo>
                          <a:pt x="-11308" y="989093"/>
                          <a:pt x="19112" y="865380"/>
                          <a:pt x="0" y="590470"/>
                        </a:cubicBezTo>
                        <a:cubicBezTo>
                          <a:pt x="-19112" y="315560"/>
                          <a:pt x="2127" y="20450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F456E3B-C762-4DD1-ABFA-22741080E5A3}"/>
              </a:ext>
            </a:extLst>
          </p:cNvPr>
          <p:cNvSpPr/>
          <p:nvPr/>
        </p:nvSpPr>
        <p:spPr>
          <a:xfrm>
            <a:off x="6201199" y="3029246"/>
            <a:ext cx="5808312" cy="2597831"/>
          </a:xfrm>
          <a:prstGeom prst="rect">
            <a:avLst/>
          </a:prstGeom>
          <a:noFill/>
          <a:ln w="41275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92386"/>
                      <a:gd name="connsiteY0" fmla="*/ 0 h 2361879"/>
                      <a:gd name="connsiteX1" fmla="*/ 514871 w 1592386"/>
                      <a:gd name="connsiteY1" fmla="*/ 0 h 2361879"/>
                      <a:gd name="connsiteX2" fmla="*/ 997895 w 1592386"/>
                      <a:gd name="connsiteY2" fmla="*/ 0 h 2361879"/>
                      <a:gd name="connsiteX3" fmla="*/ 1592386 w 1592386"/>
                      <a:gd name="connsiteY3" fmla="*/ 0 h 2361879"/>
                      <a:gd name="connsiteX4" fmla="*/ 1592386 w 1592386"/>
                      <a:gd name="connsiteY4" fmla="*/ 566851 h 2361879"/>
                      <a:gd name="connsiteX5" fmla="*/ 1592386 w 1592386"/>
                      <a:gd name="connsiteY5" fmla="*/ 1110083 h 2361879"/>
                      <a:gd name="connsiteX6" fmla="*/ 1592386 w 1592386"/>
                      <a:gd name="connsiteY6" fmla="*/ 1653315 h 2361879"/>
                      <a:gd name="connsiteX7" fmla="*/ 1592386 w 1592386"/>
                      <a:gd name="connsiteY7" fmla="*/ 2361879 h 2361879"/>
                      <a:gd name="connsiteX8" fmla="*/ 1061591 w 1592386"/>
                      <a:gd name="connsiteY8" fmla="*/ 2361879 h 2361879"/>
                      <a:gd name="connsiteX9" fmla="*/ 578567 w 1592386"/>
                      <a:gd name="connsiteY9" fmla="*/ 2361879 h 2361879"/>
                      <a:gd name="connsiteX10" fmla="*/ 0 w 1592386"/>
                      <a:gd name="connsiteY10" fmla="*/ 2361879 h 2361879"/>
                      <a:gd name="connsiteX11" fmla="*/ 0 w 1592386"/>
                      <a:gd name="connsiteY11" fmla="*/ 1771409 h 2361879"/>
                      <a:gd name="connsiteX12" fmla="*/ 0 w 1592386"/>
                      <a:gd name="connsiteY12" fmla="*/ 1157321 h 2361879"/>
                      <a:gd name="connsiteX13" fmla="*/ 0 w 1592386"/>
                      <a:gd name="connsiteY13" fmla="*/ 590470 h 2361879"/>
                      <a:gd name="connsiteX14" fmla="*/ 0 w 1592386"/>
                      <a:gd name="connsiteY14" fmla="*/ 0 h 236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2386" h="2361879" extrusionOk="0">
                        <a:moveTo>
                          <a:pt x="0" y="0"/>
                        </a:moveTo>
                        <a:cubicBezTo>
                          <a:pt x="105160" y="-5084"/>
                          <a:pt x="301930" y="6486"/>
                          <a:pt x="514871" y="0"/>
                        </a:cubicBezTo>
                        <a:cubicBezTo>
                          <a:pt x="727812" y="-6486"/>
                          <a:pt x="887604" y="38097"/>
                          <a:pt x="997895" y="0"/>
                        </a:cubicBezTo>
                        <a:cubicBezTo>
                          <a:pt x="1108186" y="-38097"/>
                          <a:pt x="1425430" y="12557"/>
                          <a:pt x="1592386" y="0"/>
                        </a:cubicBezTo>
                        <a:cubicBezTo>
                          <a:pt x="1650068" y="181087"/>
                          <a:pt x="1566998" y="447676"/>
                          <a:pt x="1592386" y="566851"/>
                        </a:cubicBezTo>
                        <a:cubicBezTo>
                          <a:pt x="1617774" y="686026"/>
                          <a:pt x="1577504" y="992737"/>
                          <a:pt x="1592386" y="1110083"/>
                        </a:cubicBezTo>
                        <a:cubicBezTo>
                          <a:pt x="1607268" y="1227429"/>
                          <a:pt x="1564376" y="1536362"/>
                          <a:pt x="1592386" y="1653315"/>
                        </a:cubicBezTo>
                        <a:cubicBezTo>
                          <a:pt x="1620396" y="1770268"/>
                          <a:pt x="1529502" y="2167347"/>
                          <a:pt x="1592386" y="2361879"/>
                        </a:cubicBezTo>
                        <a:cubicBezTo>
                          <a:pt x="1384797" y="2381126"/>
                          <a:pt x="1276991" y="2360741"/>
                          <a:pt x="1061591" y="2361879"/>
                        </a:cubicBezTo>
                        <a:cubicBezTo>
                          <a:pt x="846192" y="2363017"/>
                          <a:pt x="785497" y="2313471"/>
                          <a:pt x="578567" y="2361879"/>
                        </a:cubicBezTo>
                        <a:cubicBezTo>
                          <a:pt x="371637" y="2410287"/>
                          <a:pt x="230332" y="2336534"/>
                          <a:pt x="0" y="2361879"/>
                        </a:cubicBezTo>
                        <a:cubicBezTo>
                          <a:pt x="-10265" y="2228675"/>
                          <a:pt x="33764" y="1911802"/>
                          <a:pt x="0" y="1771409"/>
                        </a:cubicBezTo>
                        <a:cubicBezTo>
                          <a:pt x="-33764" y="1631016"/>
                          <a:pt x="11308" y="1325549"/>
                          <a:pt x="0" y="1157321"/>
                        </a:cubicBezTo>
                        <a:cubicBezTo>
                          <a:pt x="-11308" y="989093"/>
                          <a:pt x="19112" y="865380"/>
                          <a:pt x="0" y="590470"/>
                        </a:cubicBezTo>
                        <a:cubicBezTo>
                          <a:pt x="-19112" y="315560"/>
                          <a:pt x="2127" y="20450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CA883A8-07DC-4828-B4A0-82EE37DA57FD}"/>
              </a:ext>
            </a:extLst>
          </p:cNvPr>
          <p:cNvSpPr txBox="1"/>
          <p:nvPr/>
        </p:nvSpPr>
        <p:spPr>
          <a:xfrm>
            <a:off x="6172200" y="39469"/>
            <a:ext cx="1657071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accent1"/>
                </a:solidFill>
              </a:rPr>
              <a:t>Consultas estáticas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13BA75B9-8CAF-4E52-B10F-DAF8FA60EA69}"/>
              </a:ext>
            </a:extLst>
          </p:cNvPr>
          <p:cNvCxnSpPr>
            <a:cxnSpLocks/>
          </p:cNvCxnSpPr>
          <p:nvPr/>
        </p:nvCxnSpPr>
        <p:spPr>
          <a:xfrm>
            <a:off x="7243809" y="674198"/>
            <a:ext cx="469597" cy="4614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238E1D0-E667-4191-9196-D4AA96B901FC}"/>
              </a:ext>
            </a:extLst>
          </p:cNvPr>
          <p:cNvSpPr txBox="1"/>
          <p:nvPr/>
        </p:nvSpPr>
        <p:spPr>
          <a:xfrm>
            <a:off x="6252710" y="6011002"/>
            <a:ext cx="1576557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accent1"/>
                </a:solidFill>
              </a:rPr>
              <a:t>Consultas dinámicas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B0FBFC3E-919C-4AA5-99E4-383D0D0DB230}"/>
              </a:ext>
            </a:extLst>
          </p:cNvPr>
          <p:cNvCxnSpPr/>
          <p:nvPr/>
        </p:nvCxnSpPr>
        <p:spPr>
          <a:xfrm flipV="1">
            <a:off x="7292973" y="5683346"/>
            <a:ext cx="376188" cy="32765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6A542336-C059-4C60-A7DD-5A77CAC6FA57}"/>
              </a:ext>
            </a:extLst>
          </p:cNvPr>
          <p:cNvCxnSpPr/>
          <p:nvPr/>
        </p:nvCxnSpPr>
        <p:spPr>
          <a:xfrm>
            <a:off x="6049799" y="58992"/>
            <a:ext cx="0" cy="653422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1C74A4C-E708-43A7-8C17-410F1C55B90A}"/>
              </a:ext>
            </a:extLst>
          </p:cNvPr>
          <p:cNvSpPr txBox="1"/>
          <p:nvPr/>
        </p:nvSpPr>
        <p:spPr>
          <a:xfrm>
            <a:off x="2229268" y="2821286"/>
            <a:ext cx="2429173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accent1"/>
                </a:solidFill>
              </a:rPr>
              <a:t>Link en la página de Subdirección de Demanda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A7418EF1-4E9A-47B7-B86B-564C4A8BCFB5}"/>
              </a:ext>
            </a:extLst>
          </p:cNvPr>
          <p:cNvCxnSpPr>
            <a:cxnSpLocks/>
          </p:cNvCxnSpPr>
          <p:nvPr/>
        </p:nvCxnSpPr>
        <p:spPr>
          <a:xfrm flipH="1" flipV="1">
            <a:off x="2733834" y="1903751"/>
            <a:ext cx="264199" cy="7045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>
            <a:extLst>
              <a:ext uri="{FF2B5EF4-FFF2-40B4-BE49-F238E27FC236}">
                <a16:creationId xmlns:a16="http://schemas.microsoft.com/office/drawing/2014/main" id="{58B0B930-6F20-446A-B08C-59743A790ABF}"/>
              </a:ext>
            </a:extLst>
          </p:cNvPr>
          <p:cNvSpPr/>
          <p:nvPr/>
        </p:nvSpPr>
        <p:spPr>
          <a:xfrm>
            <a:off x="6459794" y="1188719"/>
            <a:ext cx="1209367" cy="1146517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FB492B4-9017-ED49-CE7F-93A1267273AA}"/>
              </a:ext>
            </a:extLst>
          </p:cNvPr>
          <p:cNvSpPr/>
          <p:nvPr/>
        </p:nvSpPr>
        <p:spPr>
          <a:xfrm>
            <a:off x="41719" y="941961"/>
            <a:ext cx="5654537" cy="82491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hlinkClick r:id="rId4"/>
              </a:rPr>
              <a:t>https://www1.upme.gov.co/DemandayEficiencia/Paginas/BECO.aspx</a:t>
            </a:r>
            <a:endParaRPr lang="es-CO" dirty="0">
              <a:solidFill>
                <a:schemeClr val="tx1"/>
              </a:solidFill>
            </a:endParaRPr>
          </a:p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22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ABEEF2E-9232-4B1A-9C95-73435CDF2C2C}"/>
              </a:ext>
            </a:extLst>
          </p:cNvPr>
          <p:cNvSpPr txBox="1"/>
          <p:nvPr/>
        </p:nvSpPr>
        <p:spPr>
          <a:xfrm>
            <a:off x="278617" y="168498"/>
            <a:ext cx="8260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Anexo: Fuentes de información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A8311C2-9C2E-441A-A087-FCC2172E5FC3}"/>
              </a:ext>
            </a:extLst>
          </p:cNvPr>
          <p:cNvSpPr txBox="1"/>
          <p:nvPr/>
        </p:nvSpPr>
        <p:spPr>
          <a:xfrm>
            <a:off x="390129" y="1487059"/>
            <a:ext cx="116507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XM -  Compañía Expertos en Mercados: Oferta y Demanda de energía del Sistema Interconectado Nacional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ANH: Información de producción de petróleo y gas natural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ANM: Información de producción de carbón mineral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DANE - Departamento Administrativo Nacional de Estadística: Datos de consumo de energía en la industria manufacturera. Datos de exportaciones e importaciones de energía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UPME: Datos de oferta y consumo de leña y bagazo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SICOM: Información de consumo de gasolina motor, diésel </a:t>
            </a:r>
            <a:r>
              <a:rPr lang="es-ES" sz="1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oil</a:t>
            </a:r>
            <a:r>
              <a:rPr lang="es-E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fuel </a:t>
            </a:r>
            <a:r>
              <a:rPr lang="es-ES" sz="1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oil</a:t>
            </a:r>
            <a:r>
              <a:rPr lang="es-E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kerosene, jet fuel. Información de producción y consumo de alcohol carburante y biodiesel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IDEAM - Instituto de Hidrología, Meteorología y Estudios Ambientales: Base de datos de temperatura nacional con política de confidencialidad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de datos Concentra: Serie histórica de consumo de gas natural por sectores y regiones. Información con carácter de confidencialidad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SUI - Sistema Único de Información de la Superintendencia de Servicios Públicos Domiciliarios: Serie histórica de consumo de energía eléctrica y gas natural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Ecopetrol: Datos de cargue de crudo en refinerías y derivados del petróleo producidos.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Asocaña: Información de producción de caña de azúcar.</a:t>
            </a:r>
            <a:endParaRPr lang="es-CO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0D08CEB-7587-4482-8EB7-063ABF954EDF}"/>
              </a:ext>
            </a:extLst>
          </p:cNvPr>
          <p:cNvCxnSpPr/>
          <p:nvPr/>
        </p:nvCxnSpPr>
        <p:spPr>
          <a:xfrm>
            <a:off x="390129" y="816839"/>
            <a:ext cx="2343705" cy="0"/>
          </a:xfrm>
          <a:prstGeom prst="line">
            <a:avLst/>
          </a:prstGeom>
          <a:ln w="76200">
            <a:solidFill>
              <a:srgbClr val="069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7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07B913A-184C-734A-8E10-4659508DE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19800" y="1524000"/>
            <a:ext cx="29718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/>
            <a:r>
              <a:rPr lang="es-ES" sz="4000" spc="-20" dirty="0">
                <a:solidFill>
                  <a:schemeClr val="bg1"/>
                </a:solidFill>
                <a:latin typeface="Work Sans" pitchFamily="2" charset="77"/>
                <a:cs typeface="Arial" panose="020B0604020202020204" pitchFamily="34" charset="0"/>
              </a:rPr>
              <a:t>Contenido</a:t>
            </a:r>
            <a:endParaRPr sz="4000" dirty="0">
              <a:solidFill>
                <a:schemeClr val="bg1"/>
              </a:solidFill>
              <a:latin typeface="Work Sans" pitchFamily="2" charset="77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61D3CDE-7E97-F140-BDED-77B30AFEEFDE}"/>
              </a:ext>
            </a:extLst>
          </p:cNvPr>
          <p:cNvSpPr txBox="1">
            <a:spLocks/>
          </p:cNvSpPr>
          <p:nvPr/>
        </p:nvSpPr>
        <p:spPr>
          <a:xfrm>
            <a:off x="7086601" y="2306916"/>
            <a:ext cx="4612640" cy="2722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600" b="1" i="0">
                <a:solidFill>
                  <a:srgbClr val="43A6C0"/>
                </a:solidFill>
                <a:latin typeface="Arial"/>
                <a:ea typeface="+mj-ea"/>
                <a:cs typeface="Arial"/>
              </a:defRPr>
            </a:lvl1pPr>
          </a:lstStyle>
          <a:p>
            <a:pPr marL="457200" indent="-457200">
              <a:lnSpc>
                <a:spcPct val="150000"/>
              </a:lnSpc>
              <a:buClr>
                <a:srgbClr val="069169"/>
              </a:buClr>
              <a:buFont typeface="+mj-lt"/>
              <a:buAutoNum type="arabicPeriod"/>
            </a:pPr>
            <a:r>
              <a:rPr lang="es-CO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Panorama internacional</a:t>
            </a:r>
          </a:p>
          <a:p>
            <a:pPr marL="457200" indent="-457200">
              <a:lnSpc>
                <a:spcPct val="150000"/>
              </a:lnSpc>
              <a:buClr>
                <a:srgbClr val="069169"/>
              </a:buClr>
              <a:buFont typeface="+mj-lt"/>
              <a:buAutoNum type="arabicPeriod"/>
            </a:pPr>
            <a:r>
              <a:rPr lang="es-CO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BECO Colombia</a:t>
            </a:r>
          </a:p>
          <a:p>
            <a:pPr marL="457200" indent="-457200">
              <a:lnSpc>
                <a:spcPct val="150000"/>
              </a:lnSpc>
              <a:buClr>
                <a:srgbClr val="069169"/>
              </a:buClr>
              <a:buFont typeface="+mj-lt"/>
              <a:buAutoNum type="arabicPeriod"/>
            </a:pPr>
            <a:r>
              <a:rPr lang="es-CO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Resultados generales año 2021(p)</a:t>
            </a:r>
          </a:p>
          <a:p>
            <a:pPr marL="457200" indent="-457200">
              <a:lnSpc>
                <a:spcPct val="150000"/>
              </a:lnSpc>
              <a:buClr>
                <a:srgbClr val="069169"/>
              </a:buClr>
              <a:buFont typeface="+mj-lt"/>
              <a:buAutoNum type="arabicPeriod"/>
            </a:pPr>
            <a:r>
              <a:rPr lang="es-CO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Conclusiones</a:t>
            </a:r>
          </a:p>
          <a:p>
            <a:pPr marL="457200" indent="-457200">
              <a:lnSpc>
                <a:spcPct val="150000"/>
              </a:lnSpc>
              <a:buClr>
                <a:srgbClr val="069169"/>
              </a:buClr>
              <a:buFont typeface="+mj-lt"/>
              <a:buAutoNum type="arabicPeriod"/>
            </a:pPr>
            <a:r>
              <a:rPr lang="es-CO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Opciones de consulta</a:t>
            </a:r>
          </a:p>
          <a:p>
            <a:pPr>
              <a:lnSpc>
                <a:spcPct val="150000"/>
              </a:lnSpc>
              <a:buClr>
                <a:srgbClr val="069169"/>
              </a:buClr>
            </a:pPr>
            <a:r>
              <a:rPr lang="es-CO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Anexo: Fuentes de información</a:t>
            </a:r>
            <a:endParaRPr lang="es-CO" sz="3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 descr="Imagen que contiene ventana, vidrio, pájaro, tabla&#10;&#10;Descripción generada automáticamente">
            <a:extLst>
              <a:ext uri="{FF2B5EF4-FFF2-40B4-BE49-F238E27FC236}">
                <a16:creationId xmlns:a16="http://schemas.microsoft.com/office/drawing/2014/main" id="{9767CF4B-D177-7907-0432-89C9CE2FBE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5105400" cy="34081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96C6A900-7F38-A9C1-5B26-BF23B3D67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73963"/>
            <a:ext cx="8794750" cy="745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69169"/>
              </a:buClr>
            </a:pPr>
            <a:r>
              <a:rPr lang="es-CO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Panorama internacional 2021</a:t>
            </a:r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4B4D13C2-71EE-2AF0-02D9-4E690779336B}"/>
              </a:ext>
            </a:extLst>
          </p:cNvPr>
          <p:cNvSpPr txBox="1">
            <a:spLocks noGrp="1"/>
          </p:cNvSpPr>
          <p:nvPr>
            <p:ph sz="half" idx="3"/>
          </p:nvPr>
        </p:nvSpPr>
        <p:spPr>
          <a:xfrm>
            <a:off x="6934200" y="1197382"/>
            <a:ext cx="5029200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100" b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2021 el nivel de producción mundial de energía se recuperó, en consonancia con la reactivación económica después de la pandemia. </a:t>
            </a:r>
          </a:p>
          <a:p>
            <a:pPr algn="just"/>
            <a:endParaRPr lang="es-ES" sz="2100" b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100" b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producción de energía del mundo pasó de una reducción de 4,1% en 2020 a un crecimiento de 3,4% en 2021.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100" b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100" b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energético con mayor tasa de crecimiento fue el carbón (5,7%), una tasa superior a la de energía eléctrica (5,5%), refinados (4,5%), gas natural (4,0%) y la de petróleo (0,9%).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E2C2B34-D2DA-8141-3305-B101EF19D89B}"/>
              </a:ext>
            </a:extLst>
          </p:cNvPr>
          <p:cNvSpPr txBox="1"/>
          <p:nvPr/>
        </p:nvSpPr>
        <p:spPr>
          <a:xfrm>
            <a:off x="4634417" y="5714999"/>
            <a:ext cx="2294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</a:t>
            </a:r>
            <a:r>
              <a:rPr lang="es-CO" sz="12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Enerdata</a:t>
            </a:r>
            <a:r>
              <a:rPr lang="es-CO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-Banco Mundial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82F839E1-3D9A-47EC-A7F7-F1A3699C25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251032"/>
              </p:ext>
            </p:extLst>
          </p:nvPr>
        </p:nvGraphicFramePr>
        <p:xfrm>
          <a:off x="228600" y="1004500"/>
          <a:ext cx="6389274" cy="4558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654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EC33946-4767-2A01-3A3F-F6507A4B59BE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260452" y="1371600"/>
            <a:ext cx="4724400" cy="33855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069169"/>
              </a:buClr>
            </a:pPr>
            <a:r>
              <a:rPr lang="es-ES" sz="2000" b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Balance Energético Colombiano – BECO es un </a:t>
            </a:r>
            <a:r>
              <a:rPr lang="es-ES" sz="20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marco contable para la compilación</a:t>
            </a:r>
            <a:r>
              <a:rPr lang="es-E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reconciliación de la información de 19 energéticos existentes y consumidos dentro del territorio nacional determinado durante un período de referencia.</a:t>
            </a:r>
          </a:p>
          <a:p>
            <a:pPr algn="just">
              <a:buClr>
                <a:srgbClr val="069169"/>
              </a:buClr>
            </a:pPr>
            <a:endParaRPr lang="es-ES" sz="2000" b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069169"/>
              </a:buClr>
            </a:pPr>
            <a:r>
              <a:rPr lang="es-ES" sz="2000" b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balances de energía </a:t>
            </a:r>
            <a:r>
              <a:rPr lang="es-ES" sz="20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contabilizan todos los flujos de energía</a:t>
            </a:r>
            <a:r>
              <a:rPr lang="es-ES" sz="2000" b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incluyendo las entradas y salidas de procesos de los procesos de transformación.</a:t>
            </a:r>
            <a:endParaRPr lang="es-CO" sz="1600" b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96C6A900-7F38-A9C1-5B26-BF23B3D67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73963"/>
            <a:ext cx="8794750" cy="745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69169"/>
              </a:buClr>
            </a:pPr>
            <a:r>
              <a:rPr lang="es-CO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BECO Colombia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6891054-2B67-A44D-A903-DB1ECC524361}"/>
              </a:ext>
            </a:extLst>
          </p:cNvPr>
          <p:cNvSpPr txBox="1"/>
          <p:nvPr/>
        </p:nvSpPr>
        <p:spPr>
          <a:xfrm>
            <a:off x="5410200" y="359876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tx2"/>
                </a:solidFill>
              </a:rPr>
              <a:t>Oferta y usos de la energía (</a:t>
            </a:r>
            <a:r>
              <a:rPr lang="es-CO" dirty="0" err="1">
                <a:solidFill>
                  <a:schemeClr val="tx2"/>
                </a:solidFill>
              </a:rPr>
              <a:t>Pj</a:t>
            </a:r>
            <a:r>
              <a:rPr lang="es-CO" dirty="0">
                <a:solidFill>
                  <a:schemeClr val="tx2"/>
                </a:solidFill>
              </a:rPr>
              <a:t>)  Colombia, total nacional – 2021</a:t>
            </a:r>
            <a:r>
              <a:rPr lang="es-CO" baseline="30000" dirty="0">
                <a:solidFill>
                  <a:schemeClr val="tx2"/>
                </a:solidFill>
              </a:rPr>
              <a:t>(P)</a:t>
            </a:r>
            <a:r>
              <a:rPr lang="es-CO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915C4AC-3113-6B68-0591-14C402AF2AD3}"/>
              </a:ext>
            </a:extLst>
          </p:cNvPr>
          <p:cNvSpPr txBox="1"/>
          <p:nvPr/>
        </p:nvSpPr>
        <p:spPr>
          <a:xfrm>
            <a:off x="5706861" y="6324600"/>
            <a:ext cx="3513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UPME-Subdirección de Demanda, BECO</a:t>
            </a:r>
          </a:p>
        </p:txBody>
      </p:sp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8579DCC1-D562-CAD3-633F-F0F99D4DB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61" y="874931"/>
            <a:ext cx="5494539" cy="549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24600" y="1679981"/>
            <a:ext cx="5715000" cy="1751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50000"/>
              </a:lnSpc>
              <a:buClr>
                <a:srgbClr val="069169"/>
              </a:buClr>
            </a:pPr>
            <a:r>
              <a:rPr lang="es-CO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Resultados año 2021(p)    		- BECO -</a:t>
            </a:r>
          </a:p>
        </p:txBody>
      </p:sp>
      <p:pic>
        <p:nvPicPr>
          <p:cNvPr id="4" name="Imagen 3" descr="Imagen que contiene tabla&#10;&#10;Descripción generada automáticamente">
            <a:extLst>
              <a:ext uri="{FF2B5EF4-FFF2-40B4-BE49-F238E27FC236}">
                <a16:creationId xmlns:a16="http://schemas.microsoft.com/office/drawing/2014/main" id="{6DB31817-07B3-0065-B473-7A6D4875F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1066800"/>
            <a:ext cx="4914899" cy="32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1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D2B1EC83-8278-A117-613A-CF63689649F8}"/>
              </a:ext>
            </a:extLst>
          </p:cNvPr>
          <p:cNvSpPr txBox="1"/>
          <p:nvPr/>
        </p:nvSpPr>
        <p:spPr>
          <a:xfrm>
            <a:off x="304800" y="76200"/>
            <a:ext cx="10682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3.1 Extracción primaria y producción de energéticos secundarios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5A5C33C-C4E2-1B42-EB38-C66796E42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4" y="762000"/>
            <a:ext cx="5669016" cy="5540175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72A0D100-67CF-F609-1C66-2A98E0E51B8B}"/>
              </a:ext>
            </a:extLst>
          </p:cNvPr>
          <p:cNvSpPr/>
          <p:nvPr/>
        </p:nvSpPr>
        <p:spPr>
          <a:xfrm>
            <a:off x="10767339" y="609600"/>
            <a:ext cx="611050" cy="5791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6B842F34-237D-B59B-251B-A5543B80B058}"/>
              </a:ext>
            </a:extLst>
          </p:cNvPr>
          <p:cNvSpPr/>
          <p:nvPr/>
        </p:nvSpPr>
        <p:spPr>
          <a:xfrm>
            <a:off x="10743579" y="1551667"/>
            <a:ext cx="611050" cy="307192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F3E1080A-4524-3591-BA98-492314264584}"/>
              </a:ext>
            </a:extLst>
          </p:cNvPr>
          <p:cNvSpPr/>
          <p:nvPr/>
        </p:nvSpPr>
        <p:spPr>
          <a:xfrm>
            <a:off x="10744200" y="1981200"/>
            <a:ext cx="611050" cy="307192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5F8FEC97-E67F-FE22-C4AA-D256141D0AF4}"/>
              </a:ext>
            </a:extLst>
          </p:cNvPr>
          <p:cNvSpPr/>
          <p:nvPr/>
        </p:nvSpPr>
        <p:spPr>
          <a:xfrm>
            <a:off x="10744200" y="2969408"/>
            <a:ext cx="611050" cy="307192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99200169-6E99-2A5E-E331-5220AA3A7542}"/>
              </a:ext>
            </a:extLst>
          </p:cNvPr>
          <p:cNvSpPr/>
          <p:nvPr/>
        </p:nvSpPr>
        <p:spPr>
          <a:xfrm>
            <a:off x="10744200" y="5103008"/>
            <a:ext cx="611050" cy="307192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46C6A81E-033D-A219-45DF-DF6ABB32172A}"/>
              </a:ext>
            </a:extLst>
          </p:cNvPr>
          <p:cNvSpPr/>
          <p:nvPr/>
        </p:nvSpPr>
        <p:spPr>
          <a:xfrm>
            <a:off x="10767339" y="5560208"/>
            <a:ext cx="662661" cy="535792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6C40CAD-008E-0032-05E7-0B3267DE6E3B}"/>
              </a:ext>
            </a:extLst>
          </p:cNvPr>
          <p:cNvSpPr txBox="1"/>
          <p:nvPr/>
        </p:nvSpPr>
        <p:spPr>
          <a:xfrm>
            <a:off x="68061" y="6167735"/>
            <a:ext cx="351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Energía eólica y solar</a:t>
            </a:r>
          </a:p>
          <a:p>
            <a:r>
              <a:rPr lang="es-CO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UPME-Subdirección de Demanda, BECO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3130A414-F7B3-70C8-C8BF-6D11FB8FDF9A}"/>
              </a:ext>
            </a:extLst>
          </p:cNvPr>
          <p:cNvSpPr/>
          <p:nvPr/>
        </p:nvSpPr>
        <p:spPr>
          <a:xfrm>
            <a:off x="10743579" y="1981531"/>
            <a:ext cx="611050" cy="307192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D003ED9-56BC-079C-C7BF-0EBD811A2412}"/>
              </a:ext>
            </a:extLst>
          </p:cNvPr>
          <p:cNvSpPr txBox="1"/>
          <p:nvPr/>
        </p:nvSpPr>
        <p:spPr>
          <a:xfrm>
            <a:off x="268802" y="798211"/>
            <a:ext cx="512752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extracción de energía primaria fue de 4.341 PJ de los cuales, el 60% se exporta y el resto es para consumo y transformación nacional.</a:t>
            </a:r>
            <a:endParaRPr lang="es-CO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CO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 el año 2020 y 2021 la extracción de energéticos primarios aumentó 1,4%, mientras que la producción de energéticos transformados aumentó 21,5%.</a:t>
            </a:r>
          </a:p>
          <a:p>
            <a:pPr algn="just"/>
            <a:endParaRPr lang="es-CO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principales crecimientos en la extracción de energéticos </a:t>
            </a:r>
            <a:r>
              <a:rPr lang="es-CO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primarios</a:t>
            </a: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presentaron en: </a:t>
            </a:r>
            <a:r>
              <a:rPr lang="es-CO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Otros renovables</a:t>
            </a:r>
            <a:r>
              <a:rPr lang="es-CO" sz="1800" baseline="30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CO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(27,1%), </a:t>
            </a:r>
            <a:r>
              <a:rPr lang="es-CO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Hidroenergía</a:t>
            </a:r>
            <a:r>
              <a:rPr lang="es-CO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(18,9%) </a:t>
            </a:r>
            <a:r>
              <a:rPr lang="es-CO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CO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Carbón mineral </a:t>
            </a: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(12,1</a:t>
            </a:r>
            <a:r>
              <a:rPr lang="es-CO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%).</a:t>
            </a:r>
          </a:p>
          <a:p>
            <a:pPr algn="just"/>
            <a:endParaRPr lang="es-CO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cuanto a los energéticos </a:t>
            </a:r>
            <a:r>
              <a:rPr lang="es-CO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secundarios</a:t>
            </a: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los mayores crecimientos se registraron en: </a:t>
            </a:r>
            <a:r>
              <a:rPr lang="es-CO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Fuel </a:t>
            </a:r>
            <a:r>
              <a:rPr lang="es-CO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oil</a:t>
            </a:r>
            <a:r>
              <a:rPr lang="es-CO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(64,0%), </a:t>
            </a:r>
            <a:r>
              <a:rPr lang="es-CO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Gasolina motor </a:t>
            </a: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(35,8%) y </a:t>
            </a:r>
            <a:r>
              <a:rPr lang="es-CO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Kerosene </a:t>
            </a: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(34,1%)</a:t>
            </a:r>
            <a:endParaRPr lang="es-CO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es-CO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es-CO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2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D2B1EC83-8278-A117-613A-CF63689649F8}"/>
              </a:ext>
            </a:extLst>
          </p:cNvPr>
          <p:cNvSpPr txBox="1"/>
          <p:nvPr/>
        </p:nvSpPr>
        <p:spPr>
          <a:xfrm>
            <a:off x="334915" y="76200"/>
            <a:ext cx="6446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3.2 Sector externo </a:t>
            </a:r>
            <a:r>
              <a:rPr lang="es-CO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(Importaciones)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EB149E0-D193-D870-F591-4F8006CF447F}"/>
              </a:ext>
            </a:extLst>
          </p:cNvPr>
          <p:cNvSpPr txBox="1"/>
          <p:nvPr/>
        </p:nvSpPr>
        <p:spPr>
          <a:xfrm>
            <a:off x="6324600" y="519291"/>
            <a:ext cx="5715000" cy="59093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importaciones de energéticos primarios (15 PJ) equivalen únicamente al 0,34% de la extracción nacional.</a:t>
            </a:r>
          </a:p>
          <a:p>
            <a:pPr algn="just"/>
            <a:endParaRPr lang="es-CO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 2020 y 2021 aumentaron las importaciones en 25,8% que se explica por los energéticos secundarios. Se destaca el crecimiento en las importaciones de GLP (79,2%) y gasolina regular (75,5%).</a:t>
            </a:r>
          </a:p>
          <a:p>
            <a:pPr algn="just"/>
            <a:endParaRPr lang="es-CO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importaciones de crudo que aumentaron 383% representan menos del 1% de la oferta de este energético. Estas importaciones se mezclan con el crudo nacional para mejorar la calidad de los derivados.</a:t>
            </a:r>
          </a:p>
          <a:p>
            <a:pPr algn="just"/>
            <a:endParaRPr lang="es-CO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mayor importación de gasolina fue resultado del aumento de la demanda nacional. Por el lado del GLP, el aumento se explica por la mayor capacidad de almacenamiento. </a:t>
            </a:r>
          </a:p>
          <a:p>
            <a:pPr algn="just"/>
            <a:endParaRPr lang="es-CO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importaciones de gas natural se redujeron por una menor necesidad de generación térmica.</a:t>
            </a:r>
            <a:endParaRPr lang="es-CO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8BF67F7C-1E1B-22BD-745F-4949740E6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15" y="695697"/>
            <a:ext cx="5687394" cy="5829284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C127B271-1A6D-67FE-204D-89D60F2EA64F}"/>
              </a:ext>
            </a:extLst>
          </p:cNvPr>
          <p:cNvSpPr/>
          <p:nvPr/>
        </p:nvSpPr>
        <p:spPr>
          <a:xfrm>
            <a:off x="5484950" y="609600"/>
            <a:ext cx="611050" cy="60477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BB889405-2080-2E17-E0A9-1AEE6773B9A2}"/>
              </a:ext>
            </a:extLst>
          </p:cNvPr>
          <p:cNvSpPr/>
          <p:nvPr/>
        </p:nvSpPr>
        <p:spPr>
          <a:xfrm>
            <a:off x="5484950" y="2438400"/>
            <a:ext cx="611050" cy="300659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06C09B92-3602-4EFD-248D-60C502424FFB}"/>
              </a:ext>
            </a:extLst>
          </p:cNvPr>
          <p:cNvSpPr/>
          <p:nvPr/>
        </p:nvSpPr>
        <p:spPr>
          <a:xfrm>
            <a:off x="5484950" y="5257800"/>
            <a:ext cx="611050" cy="6096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383B615C-0CA9-5BAC-DCA2-661B3F9B6769}"/>
              </a:ext>
            </a:extLst>
          </p:cNvPr>
          <p:cNvSpPr/>
          <p:nvPr/>
        </p:nvSpPr>
        <p:spPr>
          <a:xfrm>
            <a:off x="5486400" y="1756741"/>
            <a:ext cx="611050" cy="300659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886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D2B1EC83-8278-A117-613A-CF63689649F8}"/>
              </a:ext>
            </a:extLst>
          </p:cNvPr>
          <p:cNvSpPr txBox="1"/>
          <p:nvPr/>
        </p:nvSpPr>
        <p:spPr>
          <a:xfrm>
            <a:off x="334915" y="76200"/>
            <a:ext cx="6446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3.3 Sector externo </a:t>
            </a:r>
            <a:r>
              <a:rPr lang="es-CO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(Exportaciones)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EB149E0-D193-D870-F591-4F8006CF447F}"/>
              </a:ext>
            </a:extLst>
          </p:cNvPr>
          <p:cNvSpPr txBox="1"/>
          <p:nvPr/>
        </p:nvSpPr>
        <p:spPr>
          <a:xfrm>
            <a:off x="6934200" y="919883"/>
            <a:ext cx="5035818" cy="53553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 2020 y 2021 se redujeron las exportaciones de energéticos en 16,1%. Las exportaciones de primarios se redujeron en 17,0% y las de productos transformados en 3,6%.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s-CO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Contrasta con esta situación, las mayores exportacio</a:t>
            </a:r>
            <a:r>
              <a:rPr lang="es-CO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 de coque (20,2%) como consecuencia de la mayor demanda mundial para la producción de acero, y las mayores exportaciones de energía eléctrica (45,1%), por ventas realizadas a Ecuador. </a:t>
            </a:r>
          </a:p>
          <a:p>
            <a:pPr algn="just"/>
            <a:endParaRPr lang="es-CO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redujeron las exportaciones de carbón mineral (-18,3), petróleo (-14,9%), diésel(-20,3%) y gasolina regular (-96,0%).</a:t>
            </a:r>
          </a:p>
          <a:p>
            <a:pPr algn="just"/>
            <a:endParaRPr lang="es-CO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el caso de gasolina regular y de diésel, la mayor demanda nacional por estos combustibles explica este comportamiento. </a:t>
            </a:r>
            <a:endParaRPr lang="es-CO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B218110-033C-AC66-028F-508798C30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12" y="685799"/>
            <a:ext cx="6213288" cy="582348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D8162FC-FFC2-5345-F855-1DD0CABC5656}"/>
              </a:ext>
            </a:extLst>
          </p:cNvPr>
          <p:cNvSpPr/>
          <p:nvPr/>
        </p:nvSpPr>
        <p:spPr>
          <a:xfrm>
            <a:off x="6019800" y="609600"/>
            <a:ext cx="611050" cy="6019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1C9A7AE-00E9-73C7-6008-674385A4A2D4}"/>
              </a:ext>
            </a:extLst>
          </p:cNvPr>
          <p:cNvSpPr/>
          <p:nvPr/>
        </p:nvSpPr>
        <p:spPr>
          <a:xfrm>
            <a:off x="6018350" y="1447800"/>
            <a:ext cx="611050" cy="3810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3393E074-2A7F-8F51-BF34-8540CE8D98F2}"/>
              </a:ext>
            </a:extLst>
          </p:cNvPr>
          <p:cNvSpPr/>
          <p:nvPr/>
        </p:nvSpPr>
        <p:spPr>
          <a:xfrm>
            <a:off x="6019800" y="2438400"/>
            <a:ext cx="611050" cy="3810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3E55DEF4-47ED-0E2D-30C1-10643E384232}"/>
              </a:ext>
            </a:extLst>
          </p:cNvPr>
          <p:cNvSpPr/>
          <p:nvPr/>
        </p:nvSpPr>
        <p:spPr>
          <a:xfrm>
            <a:off x="6019800" y="4343400"/>
            <a:ext cx="611050" cy="3048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04DA1F0-EAA0-FD70-729E-5E975DD13B92}"/>
              </a:ext>
            </a:extLst>
          </p:cNvPr>
          <p:cNvSpPr/>
          <p:nvPr/>
        </p:nvSpPr>
        <p:spPr>
          <a:xfrm>
            <a:off x="6018350" y="5486400"/>
            <a:ext cx="611050" cy="3048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9806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382719-6FBE-3647-90D8-10F7CC1F86A7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220460" y="740224"/>
            <a:ext cx="5875539" cy="5847755"/>
          </a:xfrm>
        </p:spPr>
        <p:txBody>
          <a:bodyPr/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s-CO" b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oferta interna primaria (Extracción + M- X) aumentó 4,4% respecto a 2020. </a:t>
            </a:r>
          </a:p>
          <a:p>
            <a:pPr algn="just"/>
            <a:endParaRPr lang="es-CO" b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O" b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oferta interna no recupera el nivel </a:t>
            </a:r>
            <a:r>
              <a:rPr lang="es-CO" sz="1900" b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2019 (-3,9%). Esto se explica porque la extracción de carbón y petróleo son inferiores a lo observado antes de pandemia.</a:t>
            </a:r>
            <a:endParaRPr lang="es-CO" sz="1900" dirty="0"/>
          </a:p>
          <a:p>
            <a:pPr algn="just"/>
            <a:endParaRPr lang="es-CO" b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O" b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mayor oferta interna en 2021 se explica por el aumento en petróleo (15,1%), hidroenergía (9,8%), y otros renovables (27,1%).</a:t>
            </a:r>
            <a:endParaRPr lang="es-CO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CO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O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mayor oferta de petróleo, aún con una menor extracción (-6,0%), se explica por la reducción en las exportaciones (-14,9%).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s-CO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O" sz="190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la composición de matriz no se observan cambios estructurales. Los fósiles mantienen su participación del 75,7% en 2020 y 2021.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s-CO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96C6A900-7F38-A9C1-5B26-BF23B3D67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543" y="76200"/>
            <a:ext cx="3670657" cy="5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69169"/>
              </a:buClr>
            </a:pPr>
            <a:r>
              <a:rPr lang="es-CO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3.4 Oferta de energía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793206A-624C-4F35-3C2D-83E8D016988E}"/>
              </a:ext>
            </a:extLst>
          </p:cNvPr>
          <p:cNvSpPr txBox="1"/>
          <p:nvPr/>
        </p:nvSpPr>
        <p:spPr>
          <a:xfrm>
            <a:off x="220461" y="6401519"/>
            <a:ext cx="3513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UPME-Subdirección de Demanda, BECO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A7B23A9-7345-A90F-4722-35888C3B0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461" y="350757"/>
            <a:ext cx="5143877" cy="2735783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C20E944-B88D-B6E0-79B5-E5221CDF3403}"/>
              </a:ext>
            </a:extLst>
          </p:cNvPr>
          <p:cNvSpPr txBox="1"/>
          <p:nvPr/>
        </p:nvSpPr>
        <p:spPr>
          <a:xfrm>
            <a:off x="8992829" y="6168765"/>
            <a:ext cx="3513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UPME-Subdirección de Demanda, BECO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A7198F7-9658-4E94-936D-6754A0DA0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199" y="3262695"/>
            <a:ext cx="4942402" cy="297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09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parador Capítu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09462E2B824F744B297C9494F7BD030" ma:contentTypeVersion="1" ma:contentTypeDescription="Crear nuevo documento." ma:contentTypeScope="" ma:versionID="259dc8a519ceb670c22cde467420b32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45b9cca86c6060de293fc16275d6aa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DF05EE4-1F67-497C-ACD2-F50E1A091046}"/>
</file>

<file path=customXml/itemProps2.xml><?xml version="1.0" encoding="utf-8"?>
<ds:datastoreItem xmlns:ds="http://schemas.openxmlformats.org/officeDocument/2006/customXml" ds:itemID="{E483EBB2-2A98-441F-AD37-F3964BDA5775}"/>
</file>

<file path=customXml/itemProps3.xml><?xml version="1.0" encoding="utf-8"?>
<ds:datastoreItem xmlns:ds="http://schemas.openxmlformats.org/officeDocument/2006/customXml" ds:itemID="{C0CEAE15-D08B-4D17-858A-55DBB2BEAB1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50556</TotalTime>
  <Words>1830</Words>
  <Application>Microsoft Office PowerPoint</Application>
  <PresentationFormat>Panorámica</PresentationFormat>
  <Paragraphs>154</Paragraphs>
  <Slides>19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Work Sans</vt:lpstr>
      <vt:lpstr>Work Sans Medium</vt:lpstr>
      <vt:lpstr>Office Theme</vt:lpstr>
      <vt:lpstr>Diseño personalizado</vt:lpstr>
      <vt:lpstr>Separador Capítulo</vt:lpstr>
      <vt:lpstr>Presentación de PowerPoint</vt:lpstr>
      <vt:lpstr>Contenido</vt:lpstr>
      <vt:lpstr>1. Panorama internacional 2021</vt:lpstr>
      <vt:lpstr>2. BECO Colombia</vt:lpstr>
      <vt:lpstr>3. Resultados año 2021(p)      - BECO -</vt:lpstr>
      <vt:lpstr>Presentación de PowerPoint</vt:lpstr>
      <vt:lpstr>Presentación de PowerPoint</vt:lpstr>
      <vt:lpstr>Presentación de PowerPoint</vt:lpstr>
      <vt:lpstr>3.4 Oferta de energía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Yolanda Martín Garzón</dc:creator>
  <cp:lastModifiedBy>Juan Francisco Martinez Rojas</cp:lastModifiedBy>
  <cp:revision>718</cp:revision>
  <cp:lastPrinted>2021-04-09T00:26:58Z</cp:lastPrinted>
  <dcterms:created xsi:type="dcterms:W3CDTF">2020-10-15T17:08:43Z</dcterms:created>
  <dcterms:modified xsi:type="dcterms:W3CDTF">2022-09-28T13:07:49Z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2020-09-23T00:00:00Z</vt:filetime>
  </property>
  <property fmtid="{D5CDD505-2E9C-101B-9397-08002B2CF9AE}" pid="3" name="LastSaved">
    <vt:filetime>2020-10-15T00:00:00Z</vt:filetime>
  </property>
  <property fmtid="{D5CDD505-2E9C-101B-9397-08002B2CF9AE}" pid="4" name="ContentTypeId">
    <vt:lpwstr>0x010100409462E2B824F744B297C9494F7BD030</vt:lpwstr>
  </property>
</Properties>
</file>