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5143500" cx="9144000"/>
  <p:notesSz cx="6858000" cy="9144000"/>
  <p:embeddedFontLst>
    <p:embeddedFont>
      <p:font typeface="Roboto"/>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75F5094-665B-4EBB-9473-E228B2A9B41B}">
  <a:tblStyle styleId="{775F5094-665B-4EBB-9473-E228B2A9B41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B8ED9DA-F164-4DF5-B9C9-54A91872C502}" styleName="Table_1">
    <a:wholeTbl>
      <a:tcTxStyle>
        <a:font>
          <a:latin typeface="Arial"/>
          <a:ea typeface="Arial"/>
          <a:cs typeface="Arial"/>
        </a:font>
        <a:srgbClr val="000000"/>
      </a:tcTxStyle>
      <a:tcStyle>
        <a:tcBdr>
          <a:left>
            <a:ln cap="flat" cmpd="sng" w="6350">
              <a:solidFill>
                <a:srgbClr val="000000"/>
              </a:solidFill>
              <a:prstDash val="solid"/>
              <a:round/>
              <a:headEnd len="sm" w="sm" type="none"/>
              <a:tailEnd len="sm" w="sm" type="none"/>
            </a:ln>
          </a:left>
          <a:right>
            <a:ln cap="flat" cmpd="sng" w="6350">
              <a:solidFill>
                <a:srgbClr val="000000"/>
              </a:solidFill>
              <a:prstDash val="solid"/>
              <a:round/>
              <a:headEnd len="sm" w="sm" type="none"/>
              <a:tailEnd len="sm" w="sm" type="none"/>
            </a:ln>
          </a:right>
          <a:top>
            <a:ln cap="flat" cmpd="sng" w="6350">
              <a:solidFill>
                <a:srgbClr val="000000"/>
              </a:solidFill>
              <a:prstDash val="solid"/>
              <a:round/>
              <a:headEnd len="sm" w="sm" type="none"/>
              <a:tailEnd len="sm" w="sm" type="none"/>
            </a:ln>
          </a:top>
          <a:bottom>
            <a:ln cap="flat" cmpd="sng" w="6350">
              <a:solidFill>
                <a:srgbClr val="000000"/>
              </a:solidFill>
              <a:prstDash val="solid"/>
              <a:round/>
              <a:headEnd len="sm" w="sm" type="none"/>
              <a:tailEnd len="sm" w="sm" type="none"/>
            </a:ln>
          </a:bottom>
          <a:insideH>
            <a:ln cap="flat" cmpd="sng" w="6350">
              <a:solidFill>
                <a:srgbClr val="000000"/>
              </a:solidFill>
              <a:prstDash val="solid"/>
              <a:round/>
              <a:headEnd len="sm" w="sm" type="none"/>
              <a:tailEnd len="sm" w="sm" type="none"/>
            </a:ln>
          </a:insideH>
          <a:insideV>
            <a:ln cap="flat" cmpd="sng" w="635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EBDD2B1-66AD-48F6-BFBB-D8539E8A9CB1}" styleName="Table_2">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39" Type="http://schemas.openxmlformats.org/officeDocument/2006/relationships/slide" Target="slides/slide33.xml"/><Relationship Id="rId26" Type="http://schemas.openxmlformats.org/officeDocument/2006/relationships/slide" Target="slides/slide20.xml"/><Relationship Id="rId13" Type="http://schemas.openxmlformats.org/officeDocument/2006/relationships/slide" Target="slides/slide7.xml"/><Relationship Id="rId18" Type="http://schemas.openxmlformats.org/officeDocument/2006/relationships/slide" Target="slides/slide12.xml"/><Relationship Id="rId42" Type="http://schemas.openxmlformats.org/officeDocument/2006/relationships/slide" Target="slides/slide36.xml"/><Relationship Id="rId47" Type="http://schemas.openxmlformats.org/officeDocument/2006/relationships/slide" Target="slides/slide41.xml"/><Relationship Id="rId34" Type="http://schemas.openxmlformats.org/officeDocument/2006/relationships/slide" Target="slides/slide28.xml"/><Relationship Id="rId21" Type="http://schemas.openxmlformats.org/officeDocument/2006/relationships/slide" Target="slides/slide15.xml"/><Relationship Id="rId50" Type="http://schemas.openxmlformats.org/officeDocument/2006/relationships/slide" Target="slides/slide44.xml"/><Relationship Id="rId55" Type="http://schemas.openxmlformats.org/officeDocument/2006/relationships/font" Target="fonts/Roboto-italic.fntdata"/><Relationship Id="rId7" Type="http://schemas.openxmlformats.org/officeDocument/2006/relationships/slide" Target="slides/slide1.xml"/><Relationship Id="rId2" Type="http://schemas.openxmlformats.org/officeDocument/2006/relationships/viewProps" Target="viewProps.xml"/><Relationship Id="rId29" Type="http://schemas.openxmlformats.org/officeDocument/2006/relationships/slide" Target="slides/slide23.xml"/><Relationship Id="rId16" Type="http://schemas.openxmlformats.org/officeDocument/2006/relationships/slide" Target="slides/slide10.xml"/><Relationship Id="rId40" Type="http://schemas.openxmlformats.org/officeDocument/2006/relationships/slide" Target="slides/slide34.xml"/><Relationship Id="rId45" Type="http://schemas.openxmlformats.org/officeDocument/2006/relationships/slide" Target="slides/slide39.xml"/><Relationship Id="rId32" Type="http://schemas.openxmlformats.org/officeDocument/2006/relationships/slide" Target="slides/slide26.xml"/><Relationship Id="rId37" Type="http://schemas.openxmlformats.org/officeDocument/2006/relationships/slide" Target="slides/slide31.xml"/><Relationship Id="rId24" Type="http://schemas.openxmlformats.org/officeDocument/2006/relationships/slide" Target="slides/slide18.xml"/><Relationship Id="rId53" Type="http://schemas.openxmlformats.org/officeDocument/2006/relationships/font" Target="fonts/Roboto-regular.fntdata"/><Relationship Id="rId11" Type="http://schemas.openxmlformats.org/officeDocument/2006/relationships/slide" Target="slides/slide5.xml"/><Relationship Id="rId58" Type="http://schemas.openxmlformats.org/officeDocument/2006/relationships/customXml" Target="../customXml/item2.xml"/><Relationship Id="rId5" Type="http://schemas.openxmlformats.org/officeDocument/2006/relationships/slideMaster" Target="slideMasters/slideMaster1.xml"/><Relationship Id="rId19" Type="http://schemas.openxmlformats.org/officeDocument/2006/relationships/slide" Target="slides/slide13.xml"/><Relationship Id="rId43" Type="http://schemas.openxmlformats.org/officeDocument/2006/relationships/slide" Target="slides/slide37.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30" Type="http://schemas.openxmlformats.org/officeDocument/2006/relationships/slide" Target="slides/slide24.xml"/><Relationship Id="rId35" Type="http://schemas.openxmlformats.org/officeDocument/2006/relationships/slide" Target="slides/slide29.xml"/><Relationship Id="rId22" Type="http://schemas.openxmlformats.org/officeDocument/2006/relationships/slide" Target="slides/slide16.xml"/><Relationship Id="rId27" Type="http://schemas.openxmlformats.org/officeDocument/2006/relationships/slide" Target="slides/slide21.xml"/><Relationship Id="rId56" Type="http://schemas.openxmlformats.org/officeDocument/2006/relationships/font" Target="fonts/Roboto-boldItalic.fntdata"/><Relationship Id="rId14" Type="http://schemas.openxmlformats.org/officeDocument/2006/relationships/slide" Target="slides/slide8.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presProps" Target="presProps.xml"/><Relationship Id="rId46" Type="http://schemas.openxmlformats.org/officeDocument/2006/relationships/slide" Target="slides/slide40.xml"/><Relationship Id="rId33" Type="http://schemas.openxmlformats.org/officeDocument/2006/relationships/slide" Target="slides/slide27.xml"/><Relationship Id="rId38" Type="http://schemas.openxmlformats.org/officeDocument/2006/relationships/slide" Target="slides/slide32.xml"/><Relationship Id="rId25" Type="http://schemas.openxmlformats.org/officeDocument/2006/relationships/slide" Target="slides/slide19.xml"/><Relationship Id="rId12" Type="http://schemas.openxmlformats.org/officeDocument/2006/relationships/slide" Target="slides/slide6.xml"/><Relationship Id="rId17" Type="http://schemas.openxmlformats.org/officeDocument/2006/relationships/slide" Target="slides/slide11.xml"/><Relationship Id="rId59" Type="http://schemas.openxmlformats.org/officeDocument/2006/relationships/customXml" Target="../customXml/item3.xml"/><Relationship Id="rId41" Type="http://schemas.openxmlformats.org/officeDocument/2006/relationships/slide" Target="slides/slide35.xml"/><Relationship Id="rId20" Type="http://schemas.openxmlformats.org/officeDocument/2006/relationships/slide" Target="slides/slide14.xml"/><Relationship Id="rId54" Type="http://schemas.openxmlformats.org/officeDocument/2006/relationships/font" Target="fonts/Roboto-bold.fntdata"/><Relationship Id="rId1" Type="http://schemas.openxmlformats.org/officeDocument/2006/relationships/theme" Target="theme/theme1.xml"/><Relationship Id="rId6" Type="http://schemas.openxmlformats.org/officeDocument/2006/relationships/notesMaster" Target="notesMasters/notesMaster1.xml"/><Relationship Id="rId49" Type="http://schemas.openxmlformats.org/officeDocument/2006/relationships/slide" Target="slides/slide43.xml"/><Relationship Id="rId36" Type="http://schemas.openxmlformats.org/officeDocument/2006/relationships/slide" Target="slides/slide30.xml"/><Relationship Id="rId23" Type="http://schemas.openxmlformats.org/officeDocument/2006/relationships/slide" Target="slides/slide17.xml"/><Relationship Id="rId28" Type="http://schemas.openxmlformats.org/officeDocument/2006/relationships/slide" Target="slides/slide22.xml"/><Relationship Id="rId15" Type="http://schemas.openxmlformats.org/officeDocument/2006/relationships/slide" Target="slides/slide9.xml"/><Relationship Id="rId57" Type="http://schemas.openxmlformats.org/officeDocument/2006/relationships/customXml" Target="../customXml/item1.xml"/><Relationship Id="rId44" Type="http://schemas.openxmlformats.org/officeDocument/2006/relationships/slide" Target="slides/slide38.xml"/><Relationship Id="rId31" Type="http://schemas.openxmlformats.org/officeDocument/2006/relationships/slide" Target="slides/slide25.xml"/><Relationship Id="rId52" Type="http://schemas.openxmlformats.org/officeDocument/2006/relationships/slide" Target="slides/slide46.xml"/><Relationship Id="rId10"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f6dc0ef4e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f6dc0ef4e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ed6091ac18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ed6091ac18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ed6091ac18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ed6091ac18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Recordar que los escenarios de Inflexiòn y Disrupciòn tienen tasas de crecimiento econòmico mayores (3,5%) a los escenarios PROURE.</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Los ejercicios del pen se hicieron top down, es decir, medidas muy generales, mientras que el PROURE se hizo bottom up, es decir, medidas màs especìficas por sectores y usos finales.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eee9b7e4d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eee9b7e4d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ed6091ac18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ed6091ac18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ed6091ac18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ed6091ac18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Meta a 2030 Nacional: 51%. Sin embargo, se tienen medidas definidas para la reducciòn del 28%.</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Para el sector de energìa se tienen medidas para alcanzar el 25% de reducciòn de emisiones dentro de la que se encuentran la instalaciòn de FNCER.</a:t>
            </a:r>
            <a:endParaRPr/>
          </a:p>
          <a:p>
            <a:pPr indent="0" lvl="0" marL="0" rtl="0" algn="l">
              <a:spcBef>
                <a:spcPts val="0"/>
              </a:spcBef>
              <a:spcAft>
                <a:spcPts val="0"/>
              </a:spcAft>
              <a:buNone/>
            </a:pPr>
            <a:r>
              <a:t/>
            </a:r>
            <a:endParaRPr/>
          </a:p>
          <a:p>
            <a:pPr indent="0" lvl="0" marL="0" rtl="0" algn="l">
              <a:spcBef>
                <a:spcPts val="0"/>
              </a:spcBef>
              <a:spcAft>
                <a:spcPts val="0"/>
              </a:spcAft>
              <a:buNone/>
            </a:pPr>
            <a:r>
              <a:rPr lang="es"/>
              <a:t>Para comparar los resultados de la NDC vs PROURE:</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s"/>
              <a:t>Tomamos solamente los sectores de consumo final (residencial, terciario, industriall y transporte)</a:t>
            </a:r>
            <a:endParaRPr/>
          </a:p>
          <a:p>
            <a:pPr indent="-298450" lvl="0" marL="457200" rtl="0" algn="l">
              <a:spcBef>
                <a:spcPts val="0"/>
              </a:spcBef>
              <a:spcAft>
                <a:spcPts val="0"/>
              </a:spcAft>
              <a:buSzPts val="1100"/>
              <a:buAutoNum type="arabicPeriod"/>
            </a:pPr>
            <a:r>
              <a:rPr lang="es"/>
              <a:t>Se miden las emisiones asociadas a combustibles fòsiles en el PROURE y en la NDC se tiene en cuenta el porcentaje de reducciòn del escenario M1 frente al de referencia. Ese porcentaje de reducciòn se aplica al tendencial PROURE, resultando la curva roja.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ed6091ac18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ed6091ac18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f2c8f748e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f2c8f748e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efec68ee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efec68ee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efec68eeb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efec68eeb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efec68eeb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efec68eeb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efec68eeb7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efec68eeb7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efec68eeb7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efec68eeb7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efec68eeb7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efec68eeb7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efec68eeb7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efec68eeb7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efec68eeb7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efec68eeb7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f6f029ec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f6f029ec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f6f029ec8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f6f029ec8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f6f029ec8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f6f029ec8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ed6091ac18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ed6091ac18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ea6947726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ea6947726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ed6091ac1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ed6091ac1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f2c8f748e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f2c8f748e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efec68eeb7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efec68eeb7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ed6091ac18_0_1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ed6091ac18_0_1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ed6091ac18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ed6091ac18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ed6091ac18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ed6091ac18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ed6091ac18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ed6091ac18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ed6091ac18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ed6091ac18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ed6091ac18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ed6091ac18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ed6091ac18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ed6091ac18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ed6091ac18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ed6091ac18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ed6091ac1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ed6091ac1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Supongamos que vamos a calentar una misma cantidad de agua en una estufa de gas y en una estufa de inducción. La eficiencia de la primera es del 60%, mientras que la de la segunda es del 90%. Si la energía útil para calentar esa cantidad de agua, por ejemplo, es 100 unidades de energía, de acuerdo con las eficiencias anteriormente mencionadas, el consumo final en la estufa de gas sería de 166,66 unidades de energía, mientras que en la estufa de inducción sería de 111,11 unidades de energía.</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s"/>
              <a:t>El proceso en la estufa de inducción es más eficiente ya que por cada unidad de energía consumida, se utiliza 0,9 unidades de energía útil, mientras que en el de la estufa de gas son solamente 0,6 unidades de energía útil.</a:t>
            </a:r>
            <a:endParaRPr/>
          </a:p>
          <a:p>
            <a:pPr indent="-298450" lvl="0" marL="457200" rtl="0" algn="l">
              <a:spcBef>
                <a:spcPts val="0"/>
              </a:spcBef>
              <a:spcAft>
                <a:spcPts val="0"/>
              </a:spcAft>
              <a:buSzPts val="1100"/>
              <a:buAutoNum type="arabicPeriod"/>
            </a:pPr>
            <a:r>
              <a:rPr lang="es"/>
              <a:t>Como se vio en el ejemplo, para obtener 100 unidades de energía útil, la estufa de inducción sólo consumió 111 unidades de energía final, mientras que la de gas consumió 166,66, es decir, la primera es un 33% más eficiente que la segunda</a:t>
            </a:r>
            <a:endParaRPr/>
          </a:p>
          <a:p>
            <a:pPr indent="0" lvl="0" marL="0" rtl="0" algn="l">
              <a:spcBef>
                <a:spcPts val="0"/>
              </a:spcBef>
              <a:spcAft>
                <a:spcPts val="0"/>
              </a:spcAft>
              <a:buNone/>
            </a:pPr>
            <a:r>
              <a:rPr lang="es"/>
              <a:t>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ed6091ac18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ed6091ac18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ed6091ac18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ed6091ac18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ed6091ac18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ed6091ac18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ed6091ac18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ed6091ac18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ed6091ac18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ed6091ac18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ed6091ac18_0_1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ed6091ac18_0_1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ed6091ac18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ed6091ac18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ed6091ac1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ed6091ac1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ed6091ac1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ed6091ac18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ed6091ac18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ed6091ac1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ed6091ac18_0_7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ed6091ac18_0_7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f2c8f748e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f2c8f748e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jpg"/><Relationship Id="rId4" Type="http://schemas.openxmlformats.org/officeDocument/2006/relationships/image" Target="../media/image9.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jp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jp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jp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jp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jp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hyperlink" Target="mailto:correspondencia@upme.gov.co" TargetMode="External"/><Relationship Id="rId5" Type="http://schemas.openxmlformats.org/officeDocument/2006/relationships/hyperlink" Target="https://www1.upme.gov.co/DemandayEficiencia/Paginas/PROURE.aspx"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jp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jp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jp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jp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jp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4.jpg"/><Relationship Id="rId4" Type="http://schemas.openxmlformats.org/officeDocument/2006/relationships/image" Target="../media/image17.png"/><Relationship Id="rId5"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jp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jpg"/><Relationship Id="rId4" Type="http://schemas.openxmlformats.org/officeDocument/2006/relationships/image" Target="../media/image22.png"/><Relationship Id="rId5"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4.jp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jpg"/><Relationship Id="rId4" Type="http://schemas.openxmlformats.org/officeDocument/2006/relationships/image" Target="../media/image29.png"/><Relationship Id="rId5"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4.jp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jpg"/><Relationship Id="rId4" Type="http://schemas.openxmlformats.org/officeDocument/2006/relationships/image" Target="../media/image34.png"/><Relationship Id="rId5"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jp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jp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jp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jp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jpg"/><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jp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jp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6.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5" name="Google Shape;55;p13"/>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4" name="Google Shape;164;p22"/>
          <p:cNvSpPr txBox="1"/>
          <p:nvPr>
            <p:ph type="title"/>
          </p:nvPr>
        </p:nvSpPr>
        <p:spPr>
          <a:xfrm>
            <a:off x="156625" y="4888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sz="2300">
                <a:latin typeface="Calibri"/>
                <a:ea typeface="Calibri"/>
                <a:cs typeface="Calibri"/>
                <a:sym typeface="Calibri"/>
              </a:rPr>
              <a:t>Propuesta de largo plazo</a:t>
            </a:r>
            <a:endParaRPr b="1" sz="2300">
              <a:latin typeface="Calibri"/>
              <a:ea typeface="Calibri"/>
              <a:cs typeface="Calibri"/>
              <a:sym typeface="Calibri"/>
            </a:endParaRPr>
          </a:p>
        </p:txBody>
      </p:sp>
      <p:pic>
        <p:nvPicPr>
          <p:cNvPr id="165" name="Google Shape;165;p22"/>
          <p:cNvPicPr preferRelativeResize="0"/>
          <p:nvPr/>
        </p:nvPicPr>
        <p:blipFill>
          <a:blip r:embed="rId4">
            <a:alphaModFix/>
          </a:blip>
          <a:stretch>
            <a:fillRect/>
          </a:stretch>
        </p:blipFill>
        <p:spPr>
          <a:xfrm>
            <a:off x="7822577" y="809625"/>
            <a:ext cx="808873" cy="3764675"/>
          </a:xfrm>
          <a:prstGeom prst="rect">
            <a:avLst/>
          </a:prstGeom>
          <a:noFill/>
          <a:ln>
            <a:noFill/>
          </a:ln>
        </p:spPr>
      </p:pic>
      <p:cxnSp>
        <p:nvCxnSpPr>
          <p:cNvPr id="166" name="Google Shape;166;p22"/>
          <p:cNvCxnSpPr>
            <a:stCxn id="167" idx="2"/>
            <a:endCxn id="168" idx="1"/>
          </p:cNvCxnSpPr>
          <p:nvPr/>
        </p:nvCxnSpPr>
        <p:spPr>
          <a:xfrm>
            <a:off x="1292525" y="2876550"/>
            <a:ext cx="645300" cy="618900"/>
          </a:xfrm>
          <a:prstGeom prst="bentConnector3">
            <a:avLst>
              <a:gd fmla="val 50002" name="adj1"/>
            </a:avLst>
          </a:prstGeom>
          <a:noFill/>
          <a:ln cap="flat" cmpd="sng" w="9525">
            <a:solidFill>
              <a:srgbClr val="C2C2C2"/>
            </a:solidFill>
            <a:prstDash val="solid"/>
            <a:round/>
            <a:headEnd len="sm" w="sm" type="none"/>
            <a:tailEnd len="sm" w="sm" type="none"/>
          </a:ln>
        </p:spPr>
      </p:cxnSp>
      <p:cxnSp>
        <p:nvCxnSpPr>
          <p:cNvPr id="169" name="Google Shape;169;p22"/>
          <p:cNvCxnSpPr>
            <a:stCxn id="167" idx="2"/>
            <a:endCxn id="170" idx="1"/>
          </p:cNvCxnSpPr>
          <p:nvPr/>
        </p:nvCxnSpPr>
        <p:spPr>
          <a:xfrm flipH="1" rot="10800000">
            <a:off x="1292525" y="1447350"/>
            <a:ext cx="645300" cy="1429200"/>
          </a:xfrm>
          <a:prstGeom prst="bentConnector3">
            <a:avLst>
              <a:gd fmla="val 50002" name="adj1"/>
            </a:avLst>
          </a:prstGeom>
          <a:noFill/>
          <a:ln cap="flat" cmpd="sng" w="9525">
            <a:solidFill>
              <a:srgbClr val="C2C2C2"/>
            </a:solidFill>
            <a:prstDash val="solid"/>
            <a:round/>
            <a:headEnd len="sm" w="sm" type="none"/>
            <a:tailEnd len="sm" w="sm" type="none"/>
          </a:ln>
        </p:spPr>
      </p:cxnSp>
      <p:sp>
        <p:nvSpPr>
          <p:cNvPr id="167" name="Google Shape;167;p22"/>
          <p:cNvSpPr/>
          <p:nvPr/>
        </p:nvSpPr>
        <p:spPr>
          <a:xfrm rot="-5400000">
            <a:off x="-834925" y="2369700"/>
            <a:ext cx="3241200" cy="1013700"/>
          </a:xfrm>
          <a:prstGeom prst="roundRect">
            <a:avLst>
              <a:gd fmla="val 16667" name="adj"/>
            </a:avLst>
          </a:prstGeom>
          <a:solidFill>
            <a:srgbClr val="0B5394"/>
          </a:solidFill>
          <a:ln cap="flat" cmpd="sng" w="9525">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rgbClr val="FFFFFF"/>
                </a:solidFill>
                <a:latin typeface="Calibri"/>
                <a:ea typeface="Calibri"/>
                <a:cs typeface="Calibri"/>
                <a:sym typeface="Calibri"/>
              </a:rPr>
              <a:t>Visión: Contribuir a la </a:t>
            </a:r>
            <a:r>
              <a:rPr b="1" lang="es" sz="1100">
                <a:solidFill>
                  <a:srgbClr val="FFFFFF"/>
                </a:solidFill>
                <a:latin typeface="Calibri"/>
                <a:ea typeface="Calibri"/>
                <a:cs typeface="Calibri"/>
                <a:sym typeface="Calibri"/>
              </a:rPr>
              <a:t>transformación energética </a:t>
            </a:r>
            <a:r>
              <a:rPr lang="es" sz="1100">
                <a:solidFill>
                  <a:srgbClr val="FFFFFF"/>
                </a:solidFill>
                <a:latin typeface="Calibri"/>
                <a:ea typeface="Calibri"/>
                <a:cs typeface="Calibri"/>
                <a:sym typeface="Calibri"/>
              </a:rPr>
              <a:t>del país como fuerza habilitadora del desarrollo sostenible</a:t>
            </a:r>
            <a:endParaRPr sz="1100">
              <a:solidFill>
                <a:srgbClr val="FFFFFF"/>
              </a:solidFill>
              <a:latin typeface="Calibri"/>
              <a:ea typeface="Calibri"/>
              <a:cs typeface="Calibri"/>
              <a:sym typeface="Calibri"/>
            </a:endParaRPr>
          </a:p>
          <a:p>
            <a:pPr indent="0" lvl="0" marL="0" rtl="0" algn="ctr">
              <a:spcBef>
                <a:spcPts val="0"/>
              </a:spcBef>
              <a:spcAft>
                <a:spcPts val="0"/>
              </a:spcAft>
              <a:buNone/>
            </a:pPr>
            <a:r>
              <a:t/>
            </a:r>
            <a:endParaRPr sz="1100">
              <a:solidFill>
                <a:srgbClr val="FFFFFF"/>
              </a:solidFill>
              <a:latin typeface="Calibri"/>
              <a:ea typeface="Calibri"/>
              <a:cs typeface="Calibri"/>
              <a:sym typeface="Calibri"/>
            </a:endParaRPr>
          </a:p>
        </p:txBody>
      </p:sp>
      <p:sp>
        <p:nvSpPr>
          <p:cNvPr id="170" name="Google Shape;170;p22"/>
          <p:cNvSpPr/>
          <p:nvPr/>
        </p:nvSpPr>
        <p:spPr>
          <a:xfrm>
            <a:off x="1937850" y="1184574"/>
            <a:ext cx="2020500" cy="525300"/>
          </a:xfrm>
          <a:prstGeom prst="roundRect">
            <a:avLst>
              <a:gd fmla="val 16667" name="adj"/>
            </a:avLst>
          </a:prstGeom>
          <a:solidFill>
            <a:srgbClr val="1D7E74"/>
          </a:solidFill>
          <a:ln cap="flat" cmpd="sng" w="9525">
            <a:solidFill>
              <a:srgbClr val="1B786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rgbClr val="FFFFFF"/>
                </a:solidFill>
                <a:latin typeface="Calibri"/>
                <a:ea typeface="Calibri"/>
                <a:cs typeface="Calibri"/>
                <a:sym typeface="Calibri"/>
              </a:rPr>
              <a:t>Pilar 1: </a:t>
            </a:r>
            <a:r>
              <a:rPr lang="es" sz="1100">
                <a:solidFill>
                  <a:srgbClr val="FFFFFF"/>
                </a:solidFill>
                <a:latin typeface="Calibri"/>
                <a:ea typeface="Calibri"/>
                <a:cs typeface="Calibri"/>
                <a:sym typeface="Calibri"/>
              </a:rPr>
              <a:t>Abastecimiento</a:t>
            </a:r>
            <a:r>
              <a:rPr lang="es" sz="1100">
                <a:solidFill>
                  <a:srgbClr val="FFFFFF"/>
                </a:solidFill>
                <a:latin typeface="Calibri"/>
                <a:ea typeface="Calibri"/>
                <a:cs typeface="Calibri"/>
                <a:sym typeface="Calibri"/>
              </a:rPr>
              <a:t> seguro y confiable</a:t>
            </a:r>
            <a:endParaRPr sz="1100">
              <a:solidFill>
                <a:srgbClr val="FFFFFF"/>
              </a:solidFill>
              <a:latin typeface="Calibri"/>
              <a:ea typeface="Calibri"/>
              <a:cs typeface="Calibri"/>
              <a:sym typeface="Calibri"/>
            </a:endParaRPr>
          </a:p>
        </p:txBody>
      </p:sp>
      <p:sp>
        <p:nvSpPr>
          <p:cNvPr id="168" name="Google Shape;168;p22"/>
          <p:cNvSpPr/>
          <p:nvPr/>
        </p:nvSpPr>
        <p:spPr>
          <a:xfrm>
            <a:off x="1937850" y="3232774"/>
            <a:ext cx="2020500" cy="525300"/>
          </a:xfrm>
          <a:prstGeom prst="roundRect">
            <a:avLst>
              <a:gd fmla="val 16667" name="adj"/>
            </a:avLst>
          </a:prstGeom>
          <a:solidFill>
            <a:srgbClr val="155B54"/>
          </a:solidFill>
          <a:ln cap="flat" cmpd="sng" w="9525">
            <a:solidFill>
              <a:srgbClr val="1B786E"/>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rgbClr val="FFFFFF"/>
                </a:solidFill>
                <a:latin typeface="Calibri"/>
                <a:ea typeface="Calibri"/>
                <a:cs typeface="Calibri"/>
                <a:sym typeface="Calibri"/>
              </a:rPr>
              <a:t>Pilar 3: Protección al medio ambiente y mitigación del cambio climático</a:t>
            </a:r>
            <a:endParaRPr sz="1100">
              <a:solidFill>
                <a:srgbClr val="FFFFFF"/>
              </a:solidFill>
              <a:latin typeface="Calibri"/>
              <a:ea typeface="Calibri"/>
              <a:cs typeface="Calibri"/>
              <a:sym typeface="Calibri"/>
            </a:endParaRPr>
          </a:p>
        </p:txBody>
      </p:sp>
      <p:sp>
        <p:nvSpPr>
          <p:cNvPr id="171" name="Google Shape;171;p22"/>
          <p:cNvSpPr/>
          <p:nvPr/>
        </p:nvSpPr>
        <p:spPr>
          <a:xfrm>
            <a:off x="4644150" y="721600"/>
            <a:ext cx="2750100" cy="318600"/>
          </a:xfrm>
          <a:prstGeom prst="roundRect">
            <a:avLst>
              <a:gd fmla="val 16667" name="adj"/>
            </a:avLst>
          </a:prstGeom>
          <a:solidFill>
            <a:srgbClr val="38761D"/>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rgbClr val="FFFFFF"/>
                </a:solidFill>
                <a:latin typeface="Calibri"/>
                <a:ea typeface="Calibri"/>
                <a:cs typeface="Calibri"/>
                <a:sym typeface="Calibri"/>
              </a:rPr>
              <a:t>Intensidad energética</a:t>
            </a:r>
            <a:endParaRPr sz="1100">
              <a:solidFill>
                <a:srgbClr val="FFFFFF"/>
              </a:solidFill>
              <a:latin typeface="Calibri"/>
              <a:ea typeface="Calibri"/>
              <a:cs typeface="Calibri"/>
              <a:sym typeface="Calibri"/>
            </a:endParaRPr>
          </a:p>
        </p:txBody>
      </p:sp>
      <p:sp>
        <p:nvSpPr>
          <p:cNvPr id="172" name="Google Shape;172;p22"/>
          <p:cNvSpPr/>
          <p:nvPr/>
        </p:nvSpPr>
        <p:spPr>
          <a:xfrm>
            <a:off x="4644150" y="1094500"/>
            <a:ext cx="2750100" cy="525300"/>
          </a:xfrm>
          <a:prstGeom prst="roundRect">
            <a:avLst>
              <a:gd fmla="val 16667" name="adj"/>
            </a:avLst>
          </a:prstGeom>
          <a:solidFill>
            <a:srgbClr val="38761D"/>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rgbClr val="FFFFFF"/>
                </a:solidFill>
                <a:latin typeface="Calibri"/>
                <a:ea typeface="Calibri"/>
                <a:cs typeface="Calibri"/>
                <a:sym typeface="Calibri"/>
              </a:rPr>
              <a:t>Participación energía eléctrica en el transporte</a:t>
            </a:r>
            <a:endParaRPr sz="1100">
              <a:solidFill>
                <a:srgbClr val="FFFFFF"/>
              </a:solidFill>
              <a:latin typeface="Calibri"/>
              <a:ea typeface="Calibri"/>
              <a:cs typeface="Calibri"/>
              <a:sym typeface="Calibri"/>
            </a:endParaRPr>
          </a:p>
        </p:txBody>
      </p:sp>
      <p:sp>
        <p:nvSpPr>
          <p:cNvPr id="173" name="Google Shape;173;p22"/>
          <p:cNvSpPr/>
          <p:nvPr/>
        </p:nvSpPr>
        <p:spPr>
          <a:xfrm>
            <a:off x="4567975" y="3202700"/>
            <a:ext cx="2880600" cy="525300"/>
          </a:xfrm>
          <a:prstGeom prst="roundRect">
            <a:avLst>
              <a:gd fmla="val 16667" name="adj"/>
            </a:avLst>
          </a:prstGeom>
          <a:solidFill>
            <a:srgbClr val="38761D"/>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rgbClr val="FFFFFF"/>
                </a:solidFill>
                <a:latin typeface="Calibri"/>
                <a:ea typeface="Calibri"/>
                <a:cs typeface="Calibri"/>
                <a:sym typeface="Calibri"/>
              </a:rPr>
              <a:t>Emisiones de CO2 asociadas al consumo de energía</a:t>
            </a:r>
            <a:endParaRPr sz="1100">
              <a:solidFill>
                <a:srgbClr val="FFFFFF"/>
              </a:solidFill>
              <a:latin typeface="Calibri"/>
              <a:ea typeface="Calibri"/>
              <a:cs typeface="Calibri"/>
              <a:sym typeface="Calibri"/>
            </a:endParaRPr>
          </a:p>
        </p:txBody>
      </p:sp>
      <p:cxnSp>
        <p:nvCxnSpPr>
          <p:cNvPr id="174" name="Google Shape;174;p22"/>
          <p:cNvCxnSpPr>
            <a:stCxn id="170" idx="3"/>
            <a:endCxn id="171" idx="1"/>
          </p:cNvCxnSpPr>
          <p:nvPr/>
        </p:nvCxnSpPr>
        <p:spPr>
          <a:xfrm flipH="1" rot="10800000">
            <a:off x="3958350" y="880824"/>
            <a:ext cx="685800" cy="5664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175" name="Google Shape;175;p22"/>
          <p:cNvCxnSpPr>
            <a:stCxn id="170" idx="3"/>
            <a:endCxn id="172" idx="1"/>
          </p:cNvCxnSpPr>
          <p:nvPr/>
        </p:nvCxnSpPr>
        <p:spPr>
          <a:xfrm flipH="1" rot="10800000">
            <a:off x="3958350" y="1357224"/>
            <a:ext cx="685800" cy="900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176" name="Google Shape;176;p22"/>
          <p:cNvCxnSpPr>
            <a:endCxn id="168" idx="3"/>
          </p:cNvCxnSpPr>
          <p:nvPr/>
        </p:nvCxnSpPr>
        <p:spPr>
          <a:xfrm flipH="1">
            <a:off x="3958350" y="3486724"/>
            <a:ext cx="603900" cy="8700"/>
          </a:xfrm>
          <a:prstGeom prst="bentConnector3">
            <a:avLst>
              <a:gd fmla="val 50000" name="adj1"/>
            </a:avLst>
          </a:prstGeom>
          <a:noFill/>
          <a:ln cap="flat" cmpd="sng" w="9525">
            <a:solidFill>
              <a:srgbClr val="C2C2C2"/>
            </a:solidFill>
            <a:prstDash val="solid"/>
            <a:round/>
            <a:headEnd len="sm" w="sm" type="none"/>
            <a:tailEnd len="sm" w="sm" type="none"/>
          </a:ln>
        </p:spPr>
      </p:cxnSp>
      <p:sp>
        <p:nvSpPr>
          <p:cNvPr id="177" name="Google Shape;177;p22"/>
          <p:cNvSpPr/>
          <p:nvPr/>
        </p:nvSpPr>
        <p:spPr>
          <a:xfrm>
            <a:off x="1975938" y="2381799"/>
            <a:ext cx="2020500" cy="525300"/>
          </a:xfrm>
          <a:prstGeom prst="roundRect">
            <a:avLst>
              <a:gd fmla="val 16667" name="adj"/>
            </a:avLst>
          </a:prstGeom>
          <a:solidFill>
            <a:srgbClr val="1D7E74"/>
          </a:solidFill>
          <a:ln cap="flat" cmpd="sng" w="9525">
            <a:solidFill>
              <a:srgbClr val="1B786E"/>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rgbClr val="FFFFFF"/>
                </a:solidFill>
                <a:latin typeface="Calibri"/>
                <a:ea typeface="Calibri"/>
                <a:cs typeface="Calibri"/>
                <a:sym typeface="Calibri"/>
              </a:rPr>
              <a:t>Pilar 2: Competitividad de la economía colombiana</a:t>
            </a:r>
            <a:endParaRPr sz="1100">
              <a:solidFill>
                <a:srgbClr val="FFFFFF"/>
              </a:solidFill>
              <a:latin typeface="Calibri"/>
              <a:ea typeface="Calibri"/>
              <a:cs typeface="Calibri"/>
              <a:sym typeface="Calibri"/>
            </a:endParaRPr>
          </a:p>
        </p:txBody>
      </p:sp>
      <p:cxnSp>
        <p:nvCxnSpPr>
          <p:cNvPr id="178" name="Google Shape;178;p22"/>
          <p:cNvCxnSpPr/>
          <p:nvPr/>
        </p:nvCxnSpPr>
        <p:spPr>
          <a:xfrm flipH="1" rot="10800000">
            <a:off x="1555675" y="2644475"/>
            <a:ext cx="420300" cy="228600"/>
          </a:xfrm>
          <a:prstGeom prst="bentConnector3">
            <a:avLst>
              <a:gd fmla="val 50000" name="adj1"/>
            </a:avLst>
          </a:prstGeom>
          <a:noFill/>
          <a:ln cap="flat" cmpd="sng" w="9525">
            <a:solidFill>
              <a:srgbClr val="C2C2C2"/>
            </a:solidFill>
            <a:prstDash val="solid"/>
            <a:round/>
            <a:headEnd len="sm" w="sm" type="none"/>
            <a:tailEnd len="sm" w="sm" type="none"/>
          </a:ln>
        </p:spPr>
      </p:cxnSp>
      <p:sp>
        <p:nvSpPr>
          <p:cNvPr id="179" name="Google Shape;179;p22"/>
          <p:cNvSpPr/>
          <p:nvPr/>
        </p:nvSpPr>
        <p:spPr>
          <a:xfrm>
            <a:off x="4567950" y="2152100"/>
            <a:ext cx="2826300" cy="525300"/>
          </a:xfrm>
          <a:prstGeom prst="roundRect">
            <a:avLst>
              <a:gd fmla="val 16667" name="adj"/>
            </a:avLst>
          </a:prstGeom>
          <a:solidFill>
            <a:srgbClr val="38761D"/>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rgbClr val="FFFFFF"/>
                </a:solidFill>
                <a:latin typeface="Calibri"/>
                <a:ea typeface="Calibri"/>
                <a:cs typeface="Calibri"/>
                <a:sym typeface="Calibri"/>
              </a:rPr>
              <a:t>Participación de la leña en el sector residencial</a:t>
            </a:r>
            <a:endParaRPr sz="1100">
              <a:solidFill>
                <a:srgbClr val="FFFFFF"/>
              </a:solidFill>
              <a:latin typeface="Calibri"/>
              <a:ea typeface="Calibri"/>
              <a:cs typeface="Calibri"/>
              <a:sym typeface="Calibri"/>
            </a:endParaRPr>
          </a:p>
        </p:txBody>
      </p:sp>
      <p:sp>
        <p:nvSpPr>
          <p:cNvPr id="180" name="Google Shape;180;p22"/>
          <p:cNvSpPr/>
          <p:nvPr/>
        </p:nvSpPr>
        <p:spPr>
          <a:xfrm>
            <a:off x="4567950" y="2753600"/>
            <a:ext cx="2826300" cy="318600"/>
          </a:xfrm>
          <a:prstGeom prst="roundRect">
            <a:avLst>
              <a:gd fmla="val 16667" name="adj"/>
            </a:avLst>
          </a:prstGeom>
          <a:solidFill>
            <a:srgbClr val="38761D"/>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rgbClr val="FFFFFF"/>
                </a:solidFill>
                <a:latin typeface="Calibri"/>
                <a:ea typeface="Calibri"/>
                <a:cs typeface="Calibri"/>
                <a:sym typeface="Calibri"/>
              </a:rPr>
              <a:t>Relación energía útil sobre energía final</a:t>
            </a:r>
            <a:endParaRPr sz="1100">
              <a:solidFill>
                <a:srgbClr val="FFFFFF"/>
              </a:solidFill>
              <a:latin typeface="Calibri"/>
              <a:ea typeface="Calibri"/>
              <a:cs typeface="Calibri"/>
              <a:sym typeface="Calibri"/>
            </a:endParaRPr>
          </a:p>
        </p:txBody>
      </p:sp>
      <p:cxnSp>
        <p:nvCxnSpPr>
          <p:cNvPr id="181" name="Google Shape;181;p22"/>
          <p:cNvCxnSpPr>
            <a:stCxn id="179" idx="1"/>
            <a:endCxn id="177" idx="3"/>
          </p:cNvCxnSpPr>
          <p:nvPr/>
        </p:nvCxnSpPr>
        <p:spPr>
          <a:xfrm flipH="1">
            <a:off x="3996450" y="2414750"/>
            <a:ext cx="571500" cy="229800"/>
          </a:xfrm>
          <a:prstGeom prst="bentConnector3">
            <a:avLst>
              <a:gd fmla="val 50001" name="adj1"/>
            </a:avLst>
          </a:prstGeom>
          <a:noFill/>
          <a:ln cap="flat" cmpd="sng" w="9525">
            <a:solidFill>
              <a:srgbClr val="C2C2C2"/>
            </a:solidFill>
            <a:prstDash val="solid"/>
            <a:round/>
            <a:headEnd len="sm" w="sm" type="none"/>
            <a:tailEnd len="sm" w="sm" type="none"/>
          </a:ln>
        </p:spPr>
      </p:cxnSp>
      <p:cxnSp>
        <p:nvCxnSpPr>
          <p:cNvPr id="182" name="Google Shape;182;p22"/>
          <p:cNvCxnSpPr>
            <a:stCxn id="180" idx="1"/>
            <a:endCxn id="177" idx="3"/>
          </p:cNvCxnSpPr>
          <p:nvPr/>
        </p:nvCxnSpPr>
        <p:spPr>
          <a:xfrm rot="10800000">
            <a:off x="3996450" y="2644400"/>
            <a:ext cx="571500" cy="268500"/>
          </a:xfrm>
          <a:prstGeom prst="bentConnector3">
            <a:avLst>
              <a:gd fmla="val 50001" name="adj1"/>
            </a:avLst>
          </a:prstGeom>
          <a:noFill/>
          <a:ln cap="flat" cmpd="sng" w="9525">
            <a:solidFill>
              <a:srgbClr val="C2C2C2"/>
            </a:solidFill>
            <a:prstDash val="solid"/>
            <a:round/>
            <a:headEnd len="sm" w="sm" type="none"/>
            <a:tailEnd len="sm" w="sm" type="none"/>
          </a:ln>
        </p:spPr>
      </p:cxnSp>
      <p:sp>
        <p:nvSpPr>
          <p:cNvPr id="183" name="Google Shape;183;p22"/>
          <p:cNvSpPr/>
          <p:nvPr/>
        </p:nvSpPr>
        <p:spPr>
          <a:xfrm>
            <a:off x="4644150" y="1699500"/>
            <a:ext cx="2750100" cy="318600"/>
          </a:xfrm>
          <a:prstGeom prst="roundRect">
            <a:avLst>
              <a:gd fmla="val 16667" name="adj"/>
            </a:avLst>
          </a:prstGeom>
          <a:solidFill>
            <a:srgbClr val="38761D"/>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rgbClr val="FFFFFF"/>
                </a:solidFill>
                <a:latin typeface="Calibri"/>
                <a:ea typeface="Calibri"/>
                <a:cs typeface="Calibri"/>
                <a:sym typeface="Calibri"/>
              </a:rPr>
              <a:t>Participación FNCER oferta primaria</a:t>
            </a:r>
            <a:endParaRPr sz="1100">
              <a:solidFill>
                <a:srgbClr val="FFFFFF"/>
              </a:solidFill>
              <a:latin typeface="Calibri"/>
              <a:ea typeface="Calibri"/>
              <a:cs typeface="Calibri"/>
              <a:sym typeface="Calibri"/>
            </a:endParaRPr>
          </a:p>
        </p:txBody>
      </p:sp>
      <p:sp>
        <p:nvSpPr>
          <p:cNvPr id="184" name="Google Shape;184;p22"/>
          <p:cNvSpPr/>
          <p:nvPr/>
        </p:nvSpPr>
        <p:spPr>
          <a:xfrm>
            <a:off x="1956225" y="3971849"/>
            <a:ext cx="2020500" cy="525300"/>
          </a:xfrm>
          <a:prstGeom prst="roundRect">
            <a:avLst>
              <a:gd fmla="val 16667" name="adj"/>
            </a:avLst>
          </a:prstGeom>
          <a:solidFill>
            <a:srgbClr val="155B54"/>
          </a:solidFill>
          <a:ln cap="flat" cmpd="sng" w="9525">
            <a:solidFill>
              <a:srgbClr val="1B786E"/>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rgbClr val="FFFFFF"/>
                </a:solidFill>
                <a:latin typeface="Calibri"/>
                <a:ea typeface="Calibri"/>
                <a:cs typeface="Calibri"/>
                <a:sym typeface="Calibri"/>
              </a:rPr>
              <a:t>Pilar 4: Conocimiento e innovación</a:t>
            </a:r>
            <a:endParaRPr sz="1100">
              <a:solidFill>
                <a:srgbClr val="FFFFFF"/>
              </a:solidFill>
              <a:latin typeface="Calibri"/>
              <a:ea typeface="Calibri"/>
              <a:cs typeface="Calibri"/>
              <a:sym typeface="Calibri"/>
            </a:endParaRPr>
          </a:p>
        </p:txBody>
      </p:sp>
      <p:cxnSp>
        <p:nvCxnSpPr>
          <p:cNvPr id="185" name="Google Shape;185;p22"/>
          <p:cNvCxnSpPr>
            <a:endCxn id="184" idx="1"/>
          </p:cNvCxnSpPr>
          <p:nvPr/>
        </p:nvCxnSpPr>
        <p:spPr>
          <a:xfrm flipH="1" rot="-5400000">
            <a:off x="1103325" y="3381599"/>
            <a:ext cx="1361400" cy="344400"/>
          </a:xfrm>
          <a:prstGeom prst="bentConnector2">
            <a:avLst/>
          </a:prstGeom>
          <a:noFill/>
          <a:ln cap="flat" cmpd="sng" w="9525">
            <a:solidFill>
              <a:srgbClr val="C2C2C2"/>
            </a:solidFill>
            <a:prstDash val="solid"/>
            <a:round/>
            <a:headEnd len="sm" w="sm" type="none"/>
            <a:tailEnd len="sm" w="sm" type="none"/>
          </a:ln>
        </p:spPr>
      </p:cxnSp>
      <p:sp>
        <p:nvSpPr>
          <p:cNvPr id="186" name="Google Shape;186;p22"/>
          <p:cNvSpPr/>
          <p:nvPr/>
        </p:nvSpPr>
        <p:spPr>
          <a:xfrm>
            <a:off x="4567975" y="3957675"/>
            <a:ext cx="2880600" cy="525300"/>
          </a:xfrm>
          <a:prstGeom prst="roundRect">
            <a:avLst>
              <a:gd fmla="val 16667" name="adj"/>
            </a:avLst>
          </a:prstGeom>
          <a:solidFill>
            <a:srgbClr val="38761D"/>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s" sz="1100">
                <a:solidFill>
                  <a:srgbClr val="FFFFFF"/>
                </a:solidFill>
                <a:latin typeface="Calibri"/>
                <a:ea typeface="Calibri"/>
                <a:cs typeface="Calibri"/>
                <a:sym typeface="Calibri"/>
              </a:rPr>
              <a:t>Grupos de investigación en temas de energía </a:t>
            </a:r>
            <a:endParaRPr sz="1100">
              <a:solidFill>
                <a:srgbClr val="FFFFFF"/>
              </a:solidFill>
              <a:latin typeface="Calibri"/>
              <a:ea typeface="Calibri"/>
              <a:cs typeface="Calibri"/>
              <a:sym typeface="Calibri"/>
            </a:endParaRPr>
          </a:p>
        </p:txBody>
      </p:sp>
      <p:cxnSp>
        <p:nvCxnSpPr>
          <p:cNvPr id="187" name="Google Shape;187;p22"/>
          <p:cNvCxnSpPr/>
          <p:nvPr/>
        </p:nvCxnSpPr>
        <p:spPr>
          <a:xfrm flipH="1">
            <a:off x="4034550" y="4248724"/>
            <a:ext cx="603900" cy="8700"/>
          </a:xfrm>
          <a:prstGeom prst="bentConnector3">
            <a:avLst>
              <a:gd fmla="val 50000" name="adj1"/>
            </a:avLst>
          </a:prstGeom>
          <a:noFill/>
          <a:ln cap="flat" cmpd="sng" w="9525">
            <a:solidFill>
              <a:srgbClr val="C2C2C2"/>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3" name="Google Shape;193;p23"/>
          <p:cNvSpPr txBox="1"/>
          <p:nvPr>
            <p:ph type="title"/>
          </p:nvPr>
        </p:nvSpPr>
        <p:spPr>
          <a:xfrm>
            <a:off x="106725" y="5459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sz="2300">
                <a:latin typeface="Calibri"/>
                <a:ea typeface="Calibri"/>
                <a:cs typeface="Calibri"/>
                <a:sym typeface="Calibri"/>
              </a:rPr>
              <a:t>Resultados </a:t>
            </a:r>
            <a:r>
              <a:rPr b="1" lang="es" sz="2300">
                <a:latin typeface="Calibri"/>
                <a:ea typeface="Calibri"/>
                <a:cs typeface="Calibri"/>
                <a:sym typeface="Calibri"/>
              </a:rPr>
              <a:t>Escenario PROURE - Energía (PJ)</a:t>
            </a:r>
            <a:endParaRPr b="1" sz="2300">
              <a:latin typeface="Calibri"/>
              <a:ea typeface="Calibri"/>
              <a:cs typeface="Calibri"/>
              <a:sym typeface="Calibri"/>
            </a:endParaRPr>
          </a:p>
        </p:txBody>
      </p:sp>
      <p:pic>
        <p:nvPicPr>
          <p:cNvPr id="194" name="Google Shape;194;p23" title="Gráfico"/>
          <p:cNvPicPr preferRelativeResize="0"/>
          <p:nvPr/>
        </p:nvPicPr>
        <p:blipFill>
          <a:blip r:embed="rId4">
            <a:alphaModFix/>
          </a:blip>
          <a:stretch>
            <a:fillRect/>
          </a:stretch>
        </p:blipFill>
        <p:spPr>
          <a:xfrm>
            <a:off x="30525" y="1142000"/>
            <a:ext cx="5900252" cy="3550475"/>
          </a:xfrm>
          <a:prstGeom prst="rect">
            <a:avLst/>
          </a:prstGeom>
          <a:noFill/>
          <a:ln>
            <a:noFill/>
          </a:ln>
        </p:spPr>
      </p:pic>
      <p:sp>
        <p:nvSpPr>
          <p:cNvPr id="195" name="Google Shape;195;p23"/>
          <p:cNvSpPr txBox="1"/>
          <p:nvPr>
            <p:ph idx="2" type="body"/>
          </p:nvPr>
        </p:nvSpPr>
        <p:spPr>
          <a:xfrm>
            <a:off x="5767250" y="1241325"/>
            <a:ext cx="3303600" cy="8040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Calibri"/>
              <a:buChar char="●"/>
            </a:pPr>
            <a:r>
              <a:rPr lang="es" sz="1200">
                <a:solidFill>
                  <a:schemeClr val="dk1"/>
                </a:solidFill>
                <a:latin typeface="Calibri"/>
                <a:ea typeface="Calibri"/>
                <a:cs typeface="Calibri"/>
                <a:sym typeface="Calibri"/>
              </a:rPr>
              <a:t>El ahorro potencial acumulado en el periodo 2021-2030 es de </a:t>
            </a:r>
            <a:r>
              <a:rPr b="1" lang="es" sz="1200">
                <a:solidFill>
                  <a:schemeClr val="dk1"/>
                </a:solidFill>
                <a:latin typeface="Calibri"/>
                <a:ea typeface="Calibri"/>
                <a:cs typeface="Calibri"/>
                <a:sym typeface="Calibri"/>
              </a:rPr>
              <a:t>1726 PJ</a:t>
            </a:r>
            <a:r>
              <a:rPr lang="es" sz="1200">
                <a:solidFill>
                  <a:schemeClr val="dk1"/>
                </a:solidFill>
                <a:latin typeface="Calibri"/>
                <a:ea typeface="Calibri"/>
                <a:cs typeface="Calibri"/>
                <a:sym typeface="Calibri"/>
              </a:rPr>
              <a:t>, un ahorro acumulado del  </a:t>
            </a:r>
            <a:r>
              <a:rPr b="1" lang="es" sz="1200">
                <a:solidFill>
                  <a:schemeClr val="dk1"/>
                </a:solidFill>
                <a:latin typeface="Calibri"/>
                <a:ea typeface="Calibri"/>
                <a:cs typeface="Calibri"/>
                <a:sym typeface="Calibri"/>
              </a:rPr>
              <a:t>9.34% </a:t>
            </a:r>
            <a:r>
              <a:rPr lang="es" sz="1200">
                <a:solidFill>
                  <a:schemeClr val="dk1"/>
                </a:solidFill>
                <a:latin typeface="Calibri"/>
                <a:ea typeface="Calibri"/>
                <a:cs typeface="Calibri"/>
                <a:sym typeface="Calibri"/>
              </a:rPr>
              <a:t>del escenario tendencial.</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s" sz="1200">
                <a:solidFill>
                  <a:schemeClr val="dk1"/>
                </a:solidFill>
                <a:latin typeface="Calibri"/>
                <a:ea typeface="Calibri"/>
                <a:cs typeface="Calibri"/>
                <a:sym typeface="Calibri"/>
              </a:rPr>
              <a:t>Esta nueva versión propone una reducción de 172.6 PJ año promedio vs 116 PJ de la versión anterior.</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s" sz="1200">
                <a:solidFill>
                  <a:schemeClr val="dk1"/>
                </a:solidFill>
                <a:latin typeface="Calibri"/>
                <a:ea typeface="Calibri"/>
                <a:cs typeface="Calibri"/>
                <a:sym typeface="Calibri"/>
              </a:rPr>
              <a:t>Las medidas del PROURE suponen un crecimiento de la demanda de energía del </a:t>
            </a:r>
            <a:r>
              <a:rPr b="1" lang="es" sz="1200">
                <a:solidFill>
                  <a:schemeClr val="dk1"/>
                </a:solidFill>
                <a:latin typeface="Calibri"/>
                <a:ea typeface="Calibri"/>
                <a:cs typeface="Calibri"/>
                <a:sym typeface="Calibri"/>
              </a:rPr>
              <a:t>0.46% anual</a:t>
            </a:r>
            <a:r>
              <a:rPr lang="es" sz="1200">
                <a:solidFill>
                  <a:schemeClr val="dk1"/>
                </a:solidFill>
                <a:latin typeface="Calibri"/>
                <a:ea typeface="Calibri"/>
                <a:cs typeface="Calibri"/>
                <a:sym typeface="Calibri"/>
              </a:rPr>
              <a:t> vs el 2.60% del escenario tendencial.</a:t>
            </a:r>
            <a:endParaRPr sz="1200">
              <a:solidFill>
                <a:schemeClr val="dk1"/>
              </a:solidFill>
              <a:latin typeface="Calibri"/>
              <a:ea typeface="Calibri"/>
              <a:cs typeface="Calibri"/>
              <a:sym typeface="Calibri"/>
            </a:endParaRPr>
          </a:p>
          <a:p>
            <a:pPr indent="-304800" lvl="0" marL="457200" rtl="0" algn="l">
              <a:spcBef>
                <a:spcPts val="0"/>
              </a:spcBef>
              <a:spcAft>
                <a:spcPts val="0"/>
              </a:spcAft>
              <a:buClr>
                <a:schemeClr val="dk1"/>
              </a:buClr>
              <a:buSzPts val="1200"/>
              <a:buFont typeface="Calibri"/>
              <a:buChar char="●"/>
            </a:pPr>
            <a:r>
              <a:rPr lang="es" sz="1200">
                <a:solidFill>
                  <a:schemeClr val="dk1"/>
                </a:solidFill>
                <a:latin typeface="Calibri"/>
                <a:ea typeface="Calibri"/>
                <a:cs typeface="Calibri"/>
                <a:sym typeface="Calibri"/>
              </a:rPr>
              <a:t>En comparación con los escenarios del PEN a 2030, lo propuesto en el PROURE alcanza un nivel similar al escenario de </a:t>
            </a:r>
            <a:r>
              <a:rPr b="1" lang="es" sz="1200">
                <a:solidFill>
                  <a:schemeClr val="dk1"/>
                </a:solidFill>
                <a:latin typeface="Calibri"/>
                <a:ea typeface="Calibri"/>
                <a:cs typeface="Calibri"/>
                <a:sym typeface="Calibri"/>
              </a:rPr>
              <a:t>Inflexión*</a:t>
            </a:r>
            <a:r>
              <a:rPr lang="es" sz="1200">
                <a:solidFill>
                  <a:schemeClr val="dk1"/>
                </a:solidFill>
                <a:latin typeface="Calibri"/>
                <a:ea typeface="Calibri"/>
                <a:cs typeface="Calibri"/>
                <a:sym typeface="Calibri"/>
              </a:rPr>
              <a:t> (Electrificación de la economía).</a:t>
            </a:r>
            <a:endParaRPr sz="12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1" name="Google Shape;201;p24"/>
          <p:cNvSpPr txBox="1"/>
          <p:nvPr>
            <p:ph type="title"/>
          </p:nvPr>
        </p:nvSpPr>
        <p:spPr>
          <a:xfrm>
            <a:off x="165875" y="6184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s" sz="2320">
                <a:latin typeface="Calibri"/>
                <a:ea typeface="Calibri"/>
                <a:cs typeface="Calibri"/>
                <a:sym typeface="Calibri"/>
              </a:rPr>
              <a:t>Ahorros por sector</a:t>
            </a:r>
            <a:endParaRPr b="1" sz="2320">
              <a:latin typeface="Calibri"/>
              <a:ea typeface="Calibri"/>
              <a:cs typeface="Calibri"/>
              <a:sym typeface="Calibri"/>
            </a:endParaRPr>
          </a:p>
        </p:txBody>
      </p:sp>
      <p:sp>
        <p:nvSpPr>
          <p:cNvPr id="202" name="Google Shape;202;p24"/>
          <p:cNvSpPr txBox="1"/>
          <p:nvPr>
            <p:ph idx="2" type="body"/>
          </p:nvPr>
        </p:nvSpPr>
        <p:spPr>
          <a:xfrm>
            <a:off x="81375" y="1302300"/>
            <a:ext cx="2703000" cy="83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chemeClr val="dk1"/>
                </a:solidFill>
                <a:latin typeface="Calibri"/>
                <a:ea typeface="Calibri"/>
                <a:cs typeface="Calibri"/>
                <a:sym typeface="Calibri"/>
              </a:rPr>
              <a:t>El a</a:t>
            </a:r>
            <a:r>
              <a:rPr lang="es">
                <a:solidFill>
                  <a:schemeClr val="dk1"/>
                </a:solidFill>
                <a:latin typeface="Calibri"/>
                <a:ea typeface="Calibri"/>
                <a:cs typeface="Calibri"/>
                <a:sym typeface="Calibri"/>
              </a:rPr>
              <a:t>horro potencial acumulado en el periodo 2021-2030 es de </a:t>
            </a:r>
            <a:r>
              <a:rPr b="1" lang="es">
                <a:solidFill>
                  <a:schemeClr val="dk1"/>
                </a:solidFill>
                <a:latin typeface="Calibri"/>
                <a:ea typeface="Calibri"/>
                <a:cs typeface="Calibri"/>
                <a:sym typeface="Calibri"/>
              </a:rPr>
              <a:t>1726</a:t>
            </a:r>
            <a:r>
              <a:rPr b="1" lang="es">
                <a:solidFill>
                  <a:schemeClr val="dk1"/>
                </a:solidFill>
                <a:latin typeface="Calibri"/>
                <a:ea typeface="Calibri"/>
                <a:cs typeface="Calibri"/>
                <a:sym typeface="Calibri"/>
              </a:rPr>
              <a:t> PJ</a:t>
            </a:r>
            <a:r>
              <a:rPr lang="es">
                <a:solidFill>
                  <a:schemeClr val="dk1"/>
                </a:solidFill>
                <a:latin typeface="Calibri"/>
                <a:ea typeface="Calibri"/>
                <a:cs typeface="Calibri"/>
                <a:sym typeface="Calibri"/>
              </a:rPr>
              <a:t>, lo que representa </a:t>
            </a:r>
            <a:r>
              <a:rPr b="1" lang="es">
                <a:solidFill>
                  <a:schemeClr val="dk1"/>
                </a:solidFill>
                <a:latin typeface="Calibri"/>
                <a:ea typeface="Calibri"/>
                <a:cs typeface="Calibri"/>
                <a:sym typeface="Calibri"/>
              </a:rPr>
              <a:t>9,34%</a:t>
            </a:r>
            <a:r>
              <a:rPr lang="es">
                <a:solidFill>
                  <a:schemeClr val="dk1"/>
                </a:solidFill>
                <a:latin typeface="Calibri"/>
                <a:ea typeface="Calibri"/>
                <a:cs typeface="Calibri"/>
                <a:sym typeface="Calibri"/>
              </a:rPr>
              <a:t>, la participación sectorial en este potencial se presenta en esta gráfica.</a:t>
            </a:r>
            <a:endParaRPr>
              <a:solidFill>
                <a:schemeClr val="dk1"/>
              </a:solidFill>
              <a:latin typeface="Calibri"/>
              <a:ea typeface="Calibri"/>
              <a:cs typeface="Calibri"/>
              <a:sym typeface="Calibri"/>
            </a:endParaRPr>
          </a:p>
          <a:p>
            <a:pPr indent="-317500" lvl="0" marL="457200" rtl="0" algn="l">
              <a:spcBef>
                <a:spcPts val="1200"/>
              </a:spcBef>
              <a:spcAft>
                <a:spcPts val="0"/>
              </a:spcAft>
              <a:buClr>
                <a:schemeClr val="dk1"/>
              </a:buClr>
              <a:buSzPts val="1400"/>
              <a:buFont typeface="Calibri"/>
              <a:buChar char="●"/>
            </a:pPr>
            <a:r>
              <a:rPr lang="es">
                <a:solidFill>
                  <a:schemeClr val="dk1"/>
                </a:solidFill>
                <a:latin typeface="Calibri"/>
                <a:ea typeface="Calibri"/>
                <a:cs typeface="Calibri"/>
                <a:sym typeface="Calibri"/>
              </a:rPr>
              <a:t>Protagonista: Sector transporte</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El gran reto de país: sustitución de leña</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Reto para la UPME: Incluir más sectores en el análisis.</a:t>
            </a:r>
            <a:endParaRPr>
              <a:solidFill>
                <a:schemeClr val="dk1"/>
              </a:solidFill>
              <a:latin typeface="Calibri"/>
              <a:ea typeface="Calibri"/>
              <a:cs typeface="Calibri"/>
              <a:sym typeface="Calibri"/>
            </a:endParaRPr>
          </a:p>
          <a:p>
            <a:pPr indent="0" lvl="0" marL="0" rtl="0" algn="l">
              <a:spcBef>
                <a:spcPts val="1200"/>
              </a:spcBef>
              <a:spcAft>
                <a:spcPts val="0"/>
              </a:spcAft>
              <a:buNone/>
            </a:pPr>
            <a:r>
              <a:t/>
            </a:r>
            <a:endParaRPr sz="1600">
              <a:solidFill>
                <a:schemeClr val="dk1"/>
              </a:solidFill>
              <a:latin typeface="Calibri"/>
              <a:ea typeface="Calibri"/>
              <a:cs typeface="Calibri"/>
              <a:sym typeface="Calibri"/>
            </a:endParaRPr>
          </a:p>
          <a:p>
            <a:pPr indent="0" lvl="0" marL="0" rtl="0" algn="l">
              <a:spcBef>
                <a:spcPts val="1200"/>
              </a:spcBef>
              <a:spcAft>
                <a:spcPts val="1200"/>
              </a:spcAft>
              <a:buNone/>
            </a:pPr>
            <a:r>
              <a:t/>
            </a:r>
            <a:endParaRPr sz="1600">
              <a:solidFill>
                <a:schemeClr val="dk1"/>
              </a:solidFill>
              <a:latin typeface="Calibri"/>
              <a:ea typeface="Calibri"/>
              <a:cs typeface="Calibri"/>
              <a:sym typeface="Calibri"/>
            </a:endParaRPr>
          </a:p>
        </p:txBody>
      </p:sp>
      <p:pic>
        <p:nvPicPr>
          <p:cNvPr id="203" name="Google Shape;203;p24" title="Gráfico"/>
          <p:cNvPicPr preferRelativeResize="0"/>
          <p:nvPr/>
        </p:nvPicPr>
        <p:blipFill>
          <a:blip r:embed="rId4">
            <a:alphaModFix/>
          </a:blip>
          <a:stretch>
            <a:fillRect/>
          </a:stretch>
        </p:blipFill>
        <p:spPr>
          <a:xfrm>
            <a:off x="3141850" y="1121500"/>
            <a:ext cx="6002150" cy="3262675"/>
          </a:xfrm>
          <a:prstGeom prst="rect">
            <a:avLst/>
          </a:prstGeom>
          <a:noFill/>
          <a:ln>
            <a:noFill/>
          </a:ln>
        </p:spPr>
      </p:pic>
      <p:sp>
        <p:nvSpPr>
          <p:cNvPr id="204" name="Google Shape;204;p24"/>
          <p:cNvSpPr txBox="1"/>
          <p:nvPr/>
        </p:nvSpPr>
        <p:spPr>
          <a:xfrm>
            <a:off x="5089275" y="4398375"/>
            <a:ext cx="4013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 sz="900">
                <a:latin typeface="Calibri"/>
                <a:ea typeface="Calibri"/>
                <a:cs typeface="Calibri"/>
                <a:sym typeface="Calibri"/>
              </a:rPr>
              <a:t>*Otros: Generación térmica, producción y transporte de hidrocarburos, minería y construcción sostenible.</a:t>
            </a:r>
            <a:endParaRPr sz="9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5"/>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10" name="Google Shape;210;p25" title="Gráfico"/>
          <p:cNvPicPr preferRelativeResize="0"/>
          <p:nvPr/>
        </p:nvPicPr>
        <p:blipFill>
          <a:blip r:embed="rId4">
            <a:alphaModFix/>
          </a:blip>
          <a:stretch>
            <a:fillRect/>
          </a:stretch>
        </p:blipFill>
        <p:spPr>
          <a:xfrm>
            <a:off x="5020350" y="1270875"/>
            <a:ext cx="3957783" cy="3344299"/>
          </a:xfrm>
          <a:prstGeom prst="rect">
            <a:avLst/>
          </a:prstGeom>
          <a:noFill/>
          <a:ln>
            <a:noFill/>
          </a:ln>
        </p:spPr>
      </p:pic>
      <p:sp>
        <p:nvSpPr>
          <p:cNvPr id="211" name="Google Shape;211;p25"/>
          <p:cNvSpPr txBox="1"/>
          <p:nvPr>
            <p:ph type="title"/>
          </p:nvPr>
        </p:nvSpPr>
        <p:spPr>
          <a:xfrm>
            <a:off x="196650" y="5465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sz="2300">
                <a:latin typeface="Calibri"/>
                <a:ea typeface="Calibri"/>
                <a:cs typeface="Calibri"/>
                <a:sym typeface="Calibri"/>
              </a:rPr>
              <a:t>Aportes por sector - Energía (PJ)</a:t>
            </a:r>
            <a:endParaRPr b="1" sz="2300">
              <a:latin typeface="Calibri"/>
              <a:ea typeface="Calibri"/>
              <a:cs typeface="Calibri"/>
              <a:sym typeface="Calibri"/>
            </a:endParaRPr>
          </a:p>
        </p:txBody>
      </p:sp>
      <p:pic>
        <p:nvPicPr>
          <p:cNvPr id="212" name="Google Shape;212;p25" title="Gráfico"/>
          <p:cNvPicPr preferRelativeResize="0"/>
          <p:nvPr/>
        </p:nvPicPr>
        <p:blipFill>
          <a:blip r:embed="rId5">
            <a:alphaModFix/>
          </a:blip>
          <a:stretch>
            <a:fillRect/>
          </a:stretch>
        </p:blipFill>
        <p:spPr>
          <a:xfrm>
            <a:off x="118600" y="1119200"/>
            <a:ext cx="4626649" cy="36610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8" name="Google Shape;218;p26"/>
          <p:cNvSpPr txBox="1"/>
          <p:nvPr>
            <p:ph type="title"/>
          </p:nvPr>
        </p:nvSpPr>
        <p:spPr>
          <a:xfrm>
            <a:off x="228400" y="5468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s" sz="2220">
                <a:latin typeface="Calibri"/>
                <a:ea typeface="Calibri"/>
                <a:cs typeface="Calibri"/>
                <a:sym typeface="Calibri"/>
              </a:rPr>
              <a:t>Emisiones evitadas - Consumo final (MTonCO2)</a:t>
            </a:r>
            <a:endParaRPr b="1" sz="2220">
              <a:latin typeface="Calibri"/>
              <a:ea typeface="Calibri"/>
              <a:cs typeface="Calibri"/>
              <a:sym typeface="Calibri"/>
            </a:endParaRPr>
          </a:p>
        </p:txBody>
      </p:sp>
      <p:pic>
        <p:nvPicPr>
          <p:cNvPr id="219" name="Google Shape;219;p26" title="Gráfico"/>
          <p:cNvPicPr preferRelativeResize="0"/>
          <p:nvPr/>
        </p:nvPicPr>
        <p:blipFill>
          <a:blip r:embed="rId4">
            <a:alphaModFix/>
          </a:blip>
          <a:stretch>
            <a:fillRect/>
          </a:stretch>
        </p:blipFill>
        <p:spPr>
          <a:xfrm>
            <a:off x="76200" y="1166975"/>
            <a:ext cx="6170126" cy="3656701"/>
          </a:xfrm>
          <a:prstGeom prst="rect">
            <a:avLst/>
          </a:prstGeom>
          <a:noFill/>
          <a:ln>
            <a:noFill/>
          </a:ln>
        </p:spPr>
      </p:pic>
      <p:sp>
        <p:nvSpPr>
          <p:cNvPr id="220" name="Google Shape;220;p26"/>
          <p:cNvSpPr txBox="1"/>
          <p:nvPr>
            <p:ph idx="2" type="body"/>
          </p:nvPr>
        </p:nvSpPr>
        <p:spPr>
          <a:xfrm>
            <a:off x="6385275" y="1240150"/>
            <a:ext cx="2592600" cy="80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300">
                <a:solidFill>
                  <a:schemeClr val="dk1"/>
                </a:solidFill>
                <a:latin typeface="Calibri"/>
                <a:ea typeface="Calibri"/>
                <a:cs typeface="Calibri"/>
                <a:sym typeface="Calibri"/>
              </a:rPr>
              <a:t>El potencial de las emisiones de CO2eq evitadas en el periodo 2021-2030 de las medidas propuestas es de </a:t>
            </a:r>
            <a:r>
              <a:rPr b="1" lang="es" sz="1300">
                <a:solidFill>
                  <a:schemeClr val="dk1"/>
                </a:solidFill>
                <a:latin typeface="Calibri"/>
                <a:ea typeface="Calibri"/>
                <a:cs typeface="Calibri"/>
                <a:sym typeface="Calibri"/>
              </a:rPr>
              <a:t>87,22 MTonCO2 (80,37 MTon consumo final - 92%).</a:t>
            </a:r>
            <a:endParaRPr b="1" sz="1300">
              <a:solidFill>
                <a:schemeClr val="dk1"/>
              </a:solidFill>
              <a:latin typeface="Calibri"/>
              <a:ea typeface="Calibri"/>
              <a:cs typeface="Calibri"/>
              <a:sym typeface="Calibri"/>
            </a:endParaRPr>
          </a:p>
          <a:p>
            <a:pPr indent="0" lvl="0" marL="0" rtl="0" algn="l">
              <a:spcBef>
                <a:spcPts val="1200"/>
              </a:spcBef>
              <a:spcAft>
                <a:spcPts val="0"/>
              </a:spcAft>
              <a:buNone/>
            </a:pPr>
            <a:r>
              <a:rPr lang="es" sz="1300">
                <a:solidFill>
                  <a:schemeClr val="dk1"/>
                </a:solidFill>
                <a:latin typeface="Calibri"/>
                <a:ea typeface="Calibri"/>
                <a:cs typeface="Calibri"/>
                <a:sym typeface="Calibri"/>
              </a:rPr>
              <a:t>Para los sectores de consumo final, el escenario PROURE resulta en una disminución acumulada del 11,4% de las emisiones, mientras que la NDC 6,20%*.</a:t>
            </a:r>
            <a:endParaRPr sz="1300">
              <a:solidFill>
                <a:schemeClr val="dk1"/>
              </a:solidFill>
              <a:latin typeface="Calibri"/>
              <a:ea typeface="Calibri"/>
              <a:cs typeface="Calibri"/>
              <a:sym typeface="Calibri"/>
            </a:endParaRPr>
          </a:p>
          <a:p>
            <a:pPr indent="0" lvl="0" marL="0" rtl="0" algn="l">
              <a:spcBef>
                <a:spcPts val="1200"/>
              </a:spcBef>
              <a:spcAft>
                <a:spcPts val="1200"/>
              </a:spcAft>
              <a:buNone/>
            </a:pPr>
            <a:r>
              <a:rPr lang="es" sz="1300">
                <a:solidFill>
                  <a:schemeClr val="dk1"/>
                </a:solidFill>
                <a:latin typeface="Calibri"/>
                <a:ea typeface="Calibri"/>
                <a:cs typeface="Calibri"/>
                <a:sym typeface="Calibri"/>
              </a:rPr>
              <a:t>A 2030, la reducción de emisiones es de 15,3% en el PROURE (NCD:11% con medidas definidas).</a:t>
            </a:r>
            <a:endParaRPr sz="1300">
              <a:solidFill>
                <a:schemeClr val="dk1"/>
              </a:solidFill>
              <a:highlight>
                <a:srgbClr val="FFFF00"/>
              </a:highlight>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6" name="Google Shape;226;p27"/>
          <p:cNvSpPr txBox="1"/>
          <p:nvPr>
            <p:ph idx="2" type="body"/>
          </p:nvPr>
        </p:nvSpPr>
        <p:spPr>
          <a:xfrm>
            <a:off x="4904025" y="1271300"/>
            <a:ext cx="4114500" cy="3192600"/>
          </a:xfrm>
          <a:prstGeom prst="rect">
            <a:avLst/>
          </a:prstGeom>
        </p:spPr>
        <p:txBody>
          <a:bodyPr anchorCtr="0" anchor="t" bIns="91425" lIns="91425" spcFirstLastPara="1" rIns="91425" wrap="square" tIns="91425">
            <a:normAutofit/>
          </a:bodyPr>
          <a:lstStyle/>
          <a:p>
            <a:pPr indent="-323850" lvl="0" marL="457200" rtl="0" algn="l">
              <a:spcBef>
                <a:spcPts val="0"/>
              </a:spcBef>
              <a:spcAft>
                <a:spcPts val="0"/>
              </a:spcAft>
              <a:buClr>
                <a:schemeClr val="dk1"/>
              </a:buClr>
              <a:buSzPts val="1500"/>
              <a:buFont typeface="Calibri"/>
              <a:buChar char="●"/>
            </a:pPr>
            <a:r>
              <a:rPr lang="es" sz="1500">
                <a:solidFill>
                  <a:schemeClr val="dk1"/>
                </a:solidFill>
                <a:latin typeface="Calibri"/>
                <a:ea typeface="Calibri"/>
                <a:cs typeface="Calibri"/>
                <a:sym typeface="Calibri"/>
              </a:rPr>
              <a:t>La participación en las emisiones evitadas por sector son:</a:t>
            </a:r>
            <a:endParaRPr sz="1500">
              <a:solidFill>
                <a:schemeClr val="dk1"/>
              </a:solidFill>
              <a:latin typeface="Calibri"/>
              <a:ea typeface="Calibri"/>
              <a:cs typeface="Calibri"/>
              <a:sym typeface="Calibri"/>
            </a:endParaRPr>
          </a:p>
          <a:p>
            <a:pPr indent="-311150" lvl="1" marL="914400" rtl="0" algn="l">
              <a:spcBef>
                <a:spcPts val="0"/>
              </a:spcBef>
              <a:spcAft>
                <a:spcPts val="0"/>
              </a:spcAft>
              <a:buClr>
                <a:schemeClr val="dk1"/>
              </a:buClr>
              <a:buSzPts val="1300"/>
              <a:buFont typeface="Calibri"/>
              <a:buChar char="○"/>
            </a:pPr>
            <a:r>
              <a:rPr lang="es" sz="1300">
                <a:solidFill>
                  <a:schemeClr val="dk1"/>
                </a:solidFill>
                <a:latin typeface="Calibri"/>
                <a:ea typeface="Calibri"/>
                <a:cs typeface="Calibri"/>
                <a:sym typeface="Calibri"/>
              </a:rPr>
              <a:t>Transporte 	(58,68%)</a:t>
            </a:r>
            <a:endParaRPr sz="1300">
              <a:solidFill>
                <a:schemeClr val="dk1"/>
              </a:solidFill>
              <a:latin typeface="Calibri"/>
              <a:ea typeface="Calibri"/>
              <a:cs typeface="Calibri"/>
              <a:sym typeface="Calibri"/>
            </a:endParaRPr>
          </a:p>
          <a:p>
            <a:pPr indent="-311150" lvl="1" marL="914400" rtl="0" algn="l">
              <a:spcBef>
                <a:spcPts val="0"/>
              </a:spcBef>
              <a:spcAft>
                <a:spcPts val="0"/>
              </a:spcAft>
              <a:buClr>
                <a:schemeClr val="dk1"/>
              </a:buClr>
              <a:buSzPts val="1300"/>
              <a:buFont typeface="Calibri"/>
              <a:buChar char="○"/>
            </a:pPr>
            <a:r>
              <a:rPr lang="es" sz="1300">
                <a:solidFill>
                  <a:schemeClr val="dk1"/>
                </a:solidFill>
                <a:latin typeface="Calibri"/>
                <a:ea typeface="Calibri"/>
                <a:cs typeface="Calibri"/>
                <a:sym typeface="Calibri"/>
              </a:rPr>
              <a:t>Industria	(16,42%)</a:t>
            </a:r>
            <a:endParaRPr sz="1300">
              <a:solidFill>
                <a:schemeClr val="dk1"/>
              </a:solidFill>
              <a:latin typeface="Calibri"/>
              <a:ea typeface="Calibri"/>
              <a:cs typeface="Calibri"/>
              <a:sym typeface="Calibri"/>
            </a:endParaRPr>
          </a:p>
          <a:p>
            <a:pPr indent="-311150" lvl="1" marL="914400" rtl="0" algn="l">
              <a:spcBef>
                <a:spcPts val="0"/>
              </a:spcBef>
              <a:spcAft>
                <a:spcPts val="0"/>
              </a:spcAft>
              <a:buClr>
                <a:schemeClr val="dk1"/>
              </a:buClr>
              <a:buSzPts val="1300"/>
              <a:buFont typeface="Calibri"/>
              <a:buChar char="○"/>
            </a:pPr>
            <a:r>
              <a:rPr lang="es" sz="1300">
                <a:solidFill>
                  <a:schemeClr val="dk1"/>
                </a:solidFill>
                <a:latin typeface="Calibri"/>
                <a:ea typeface="Calibri"/>
                <a:cs typeface="Calibri"/>
                <a:sym typeface="Calibri"/>
              </a:rPr>
              <a:t>Residencial	(9,79%)</a:t>
            </a:r>
            <a:endParaRPr sz="1300">
              <a:solidFill>
                <a:schemeClr val="dk1"/>
              </a:solidFill>
              <a:latin typeface="Calibri"/>
              <a:ea typeface="Calibri"/>
              <a:cs typeface="Calibri"/>
              <a:sym typeface="Calibri"/>
            </a:endParaRPr>
          </a:p>
          <a:p>
            <a:pPr indent="-311150" lvl="1" marL="914400" rtl="0" algn="l">
              <a:spcBef>
                <a:spcPts val="0"/>
              </a:spcBef>
              <a:spcAft>
                <a:spcPts val="0"/>
              </a:spcAft>
              <a:buClr>
                <a:schemeClr val="dk1"/>
              </a:buClr>
              <a:buSzPts val="1300"/>
              <a:buFont typeface="Calibri"/>
              <a:buChar char="○"/>
            </a:pPr>
            <a:r>
              <a:rPr lang="es" sz="1300">
                <a:solidFill>
                  <a:schemeClr val="dk1"/>
                </a:solidFill>
                <a:latin typeface="Calibri"/>
                <a:ea typeface="Calibri"/>
                <a:cs typeface="Calibri"/>
                <a:sym typeface="Calibri"/>
              </a:rPr>
              <a:t>Terciario	(7,26%)</a:t>
            </a:r>
            <a:endParaRPr sz="1300">
              <a:solidFill>
                <a:schemeClr val="dk1"/>
              </a:solidFill>
              <a:latin typeface="Calibri"/>
              <a:ea typeface="Calibri"/>
              <a:cs typeface="Calibri"/>
              <a:sym typeface="Calibri"/>
            </a:endParaRPr>
          </a:p>
          <a:p>
            <a:pPr indent="-311150" lvl="1" marL="914400" rtl="0" algn="l">
              <a:spcBef>
                <a:spcPts val="0"/>
              </a:spcBef>
              <a:spcAft>
                <a:spcPts val="0"/>
              </a:spcAft>
              <a:buClr>
                <a:schemeClr val="dk1"/>
              </a:buClr>
              <a:buSzPts val="1300"/>
              <a:buFont typeface="Calibri"/>
              <a:buChar char="○"/>
            </a:pPr>
            <a:r>
              <a:rPr lang="es" sz="1300">
                <a:solidFill>
                  <a:schemeClr val="dk1"/>
                </a:solidFill>
                <a:latin typeface="Calibri"/>
                <a:ea typeface="Calibri"/>
                <a:cs typeface="Calibri"/>
                <a:sym typeface="Calibri"/>
              </a:rPr>
              <a:t>Otros		(7,86%)</a:t>
            </a:r>
            <a:endParaRPr sz="13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lang="es" sz="1500">
                <a:solidFill>
                  <a:schemeClr val="dk1"/>
                </a:solidFill>
                <a:latin typeface="Calibri"/>
                <a:ea typeface="Calibri"/>
                <a:cs typeface="Calibri"/>
                <a:sym typeface="Calibri"/>
              </a:rPr>
              <a:t>E</a:t>
            </a:r>
            <a:r>
              <a:rPr lang="es" sz="1500">
                <a:solidFill>
                  <a:schemeClr val="dk1"/>
                </a:solidFill>
                <a:latin typeface="Calibri"/>
                <a:ea typeface="Calibri"/>
                <a:cs typeface="Calibri"/>
                <a:sym typeface="Calibri"/>
              </a:rPr>
              <a:t>l sector residencial es inferior en su participación en emisiones evitadas con respecto a los ahorros energéticos porque la leña se supone como un energético carbono-neutral. </a:t>
            </a:r>
            <a:endParaRPr sz="1500">
              <a:solidFill>
                <a:schemeClr val="dk1"/>
              </a:solidFill>
              <a:latin typeface="Calibri"/>
              <a:ea typeface="Calibri"/>
              <a:cs typeface="Calibri"/>
              <a:sym typeface="Calibri"/>
            </a:endParaRPr>
          </a:p>
        </p:txBody>
      </p:sp>
      <p:sp>
        <p:nvSpPr>
          <p:cNvPr id="227" name="Google Shape;227;p27"/>
          <p:cNvSpPr txBox="1"/>
          <p:nvPr>
            <p:ph type="title"/>
          </p:nvPr>
        </p:nvSpPr>
        <p:spPr>
          <a:xfrm>
            <a:off x="165400" y="5632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sz="2300">
                <a:latin typeface="Calibri"/>
                <a:ea typeface="Calibri"/>
                <a:cs typeface="Calibri"/>
                <a:sym typeface="Calibri"/>
              </a:rPr>
              <a:t>Aportes por sector - Emisiones (MTonCO2)</a:t>
            </a:r>
            <a:endParaRPr b="1" sz="2300">
              <a:latin typeface="Calibri"/>
              <a:ea typeface="Calibri"/>
              <a:cs typeface="Calibri"/>
              <a:sym typeface="Calibri"/>
            </a:endParaRPr>
          </a:p>
        </p:txBody>
      </p:sp>
      <p:pic>
        <p:nvPicPr>
          <p:cNvPr id="228" name="Google Shape;228;p27" title="Gráfico"/>
          <p:cNvPicPr preferRelativeResize="0"/>
          <p:nvPr/>
        </p:nvPicPr>
        <p:blipFill>
          <a:blip r:embed="rId4">
            <a:alphaModFix/>
          </a:blip>
          <a:stretch>
            <a:fillRect/>
          </a:stretch>
        </p:blipFill>
        <p:spPr>
          <a:xfrm>
            <a:off x="204025" y="1163275"/>
            <a:ext cx="4631376" cy="36134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4" name="Google Shape;234;p28"/>
          <p:cNvSpPr txBox="1"/>
          <p:nvPr>
            <p:ph idx="1" type="subTitle"/>
          </p:nvPr>
        </p:nvSpPr>
        <p:spPr>
          <a:xfrm>
            <a:off x="159175" y="2103600"/>
            <a:ext cx="8311800" cy="396300"/>
          </a:xfrm>
          <a:prstGeom prst="rect">
            <a:avLst/>
          </a:prstGeom>
        </p:spPr>
        <p:txBody>
          <a:bodyPr anchorCtr="0" anchor="t" bIns="91425" lIns="91425" spcFirstLastPara="1" rIns="91425" wrap="square" tIns="91425">
            <a:noAutofit/>
          </a:bodyPr>
          <a:lstStyle/>
          <a:p>
            <a:pPr indent="0" lvl="0" marL="0" rtl="0" algn="ctr">
              <a:lnSpc>
                <a:spcPct val="90000"/>
              </a:lnSpc>
              <a:spcBef>
                <a:spcPts val="500"/>
              </a:spcBef>
              <a:spcAft>
                <a:spcPts val="0"/>
              </a:spcAft>
              <a:buNone/>
            </a:pPr>
            <a:r>
              <a:rPr b="1" lang="es" sz="2300">
                <a:solidFill>
                  <a:schemeClr val="dk1"/>
                </a:solidFill>
                <a:latin typeface="Calibri"/>
                <a:ea typeface="Calibri"/>
                <a:cs typeface="Calibri"/>
                <a:sym typeface="Calibri"/>
              </a:rPr>
              <a:t>Análisis de medidas sectoriales</a:t>
            </a:r>
            <a:endParaRPr b="1" sz="23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40" name="Google Shape;240;p29"/>
          <p:cNvSpPr txBox="1"/>
          <p:nvPr>
            <p:ph type="title"/>
          </p:nvPr>
        </p:nvSpPr>
        <p:spPr>
          <a:xfrm>
            <a:off x="0" y="4397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sz="2300">
                <a:latin typeface="Calibri"/>
                <a:ea typeface="Calibri"/>
                <a:cs typeface="Calibri"/>
                <a:sym typeface="Calibri"/>
              </a:rPr>
              <a:t>Resultados sector residencial</a:t>
            </a:r>
            <a:endParaRPr b="1" sz="2300">
              <a:latin typeface="Calibri"/>
              <a:ea typeface="Calibri"/>
              <a:cs typeface="Calibri"/>
              <a:sym typeface="Calibri"/>
            </a:endParaRPr>
          </a:p>
        </p:txBody>
      </p:sp>
      <p:grpSp>
        <p:nvGrpSpPr>
          <p:cNvPr id="241" name="Google Shape;241;p29"/>
          <p:cNvGrpSpPr/>
          <p:nvPr/>
        </p:nvGrpSpPr>
        <p:grpSpPr>
          <a:xfrm>
            <a:off x="5360225" y="2256387"/>
            <a:ext cx="2417102" cy="972367"/>
            <a:chOff x="5360225" y="2256387"/>
            <a:chExt cx="2417102" cy="972367"/>
          </a:xfrm>
        </p:grpSpPr>
        <p:sp>
          <p:nvSpPr>
            <p:cNvPr id="242" name="Google Shape;242;p29"/>
            <p:cNvSpPr txBox="1"/>
            <p:nvPr/>
          </p:nvSpPr>
          <p:spPr>
            <a:xfrm>
              <a:off x="5360226" y="2256387"/>
              <a:ext cx="24171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rgbClr val="FFFFFF"/>
                  </a:solidFill>
                  <a:latin typeface="Roboto"/>
                  <a:ea typeface="Roboto"/>
                  <a:cs typeface="Roboto"/>
                  <a:sym typeface="Roboto"/>
                </a:rPr>
                <a:t>Vestibulum congue tempus</a:t>
              </a:r>
              <a:endParaRPr sz="1100">
                <a:solidFill>
                  <a:srgbClr val="FFFFFF"/>
                </a:solidFill>
                <a:latin typeface="Roboto"/>
                <a:ea typeface="Roboto"/>
                <a:cs typeface="Roboto"/>
                <a:sym typeface="Roboto"/>
              </a:endParaRPr>
            </a:p>
          </p:txBody>
        </p:sp>
        <p:sp>
          <p:nvSpPr>
            <p:cNvPr id="243" name="Google Shape;243;p29"/>
            <p:cNvSpPr txBox="1"/>
            <p:nvPr/>
          </p:nvSpPr>
          <p:spPr>
            <a:xfrm>
              <a:off x="5360225" y="2716353"/>
              <a:ext cx="2417100" cy="51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s" sz="800">
                  <a:solidFill>
                    <a:srgbClr val="FFFFFF"/>
                  </a:solidFill>
                  <a:latin typeface="Roboto"/>
                  <a:ea typeface="Roboto"/>
                  <a:cs typeface="Roboto"/>
                  <a:sym typeface="Roboto"/>
                </a:rPr>
                <a:t>Lorem ipsum dolor sit amet, consectetur adipiscing elit, sed do eiusmod tempor. Ipsum dolor sit amet elit, sed do eiusmod tempor.</a:t>
              </a:r>
              <a:endParaRPr sz="1100">
                <a:solidFill>
                  <a:srgbClr val="FFFFFF"/>
                </a:solidFill>
                <a:latin typeface="Roboto"/>
                <a:ea typeface="Roboto"/>
                <a:cs typeface="Roboto"/>
                <a:sym typeface="Roboto"/>
              </a:endParaRPr>
            </a:p>
          </p:txBody>
        </p:sp>
      </p:grpSp>
      <p:pic>
        <p:nvPicPr>
          <p:cNvPr id="244" name="Google Shape;244;p29" title="Gráfico"/>
          <p:cNvPicPr preferRelativeResize="0"/>
          <p:nvPr/>
        </p:nvPicPr>
        <p:blipFill>
          <a:blip r:embed="rId4">
            <a:alphaModFix/>
          </a:blip>
          <a:stretch>
            <a:fillRect/>
          </a:stretch>
        </p:blipFill>
        <p:spPr>
          <a:xfrm>
            <a:off x="196825" y="1114500"/>
            <a:ext cx="4435617" cy="3443051"/>
          </a:xfrm>
          <a:prstGeom prst="rect">
            <a:avLst/>
          </a:prstGeom>
          <a:noFill/>
          <a:ln>
            <a:noFill/>
          </a:ln>
        </p:spPr>
      </p:pic>
      <p:sp>
        <p:nvSpPr>
          <p:cNvPr id="245" name="Google Shape;245;p29"/>
          <p:cNvSpPr txBox="1"/>
          <p:nvPr/>
        </p:nvSpPr>
        <p:spPr>
          <a:xfrm>
            <a:off x="4691550" y="763188"/>
            <a:ext cx="4293600" cy="361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Calibri"/>
                <a:ea typeface="Calibri"/>
                <a:cs typeface="Calibri"/>
                <a:sym typeface="Calibri"/>
              </a:rPr>
              <a:t>Conclusiones:</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311150" lvl="0" marL="457200" rtl="0" algn="l">
              <a:spcBef>
                <a:spcPts val="0"/>
              </a:spcBef>
              <a:spcAft>
                <a:spcPts val="0"/>
              </a:spcAft>
              <a:buSzPts val="1300"/>
              <a:buFont typeface="Calibri"/>
              <a:buChar char="●"/>
            </a:pPr>
            <a:r>
              <a:rPr b="1" lang="es" sz="1300">
                <a:latin typeface="Calibri"/>
                <a:ea typeface="Calibri"/>
                <a:cs typeface="Calibri"/>
                <a:sym typeface="Calibri"/>
              </a:rPr>
              <a:t>Leña, un nuevo enfoque para un viejo problema. </a:t>
            </a:r>
            <a:r>
              <a:rPr lang="es" sz="1300">
                <a:latin typeface="Calibri"/>
                <a:ea typeface="Calibri"/>
                <a:cs typeface="Calibri"/>
                <a:sym typeface="Calibri"/>
              </a:rPr>
              <a:t>Esta es la medida con mayor potencial en este sector (281 PJ) y la 2da en la meta, por la alta ineficiencia.</a:t>
            </a:r>
            <a:endParaRPr sz="1300">
              <a:latin typeface="Calibri"/>
              <a:ea typeface="Calibri"/>
              <a:cs typeface="Calibri"/>
              <a:sym typeface="Calibri"/>
            </a:endParaRPr>
          </a:p>
          <a:p>
            <a:pPr indent="0" lvl="0" marL="457200" rtl="0" algn="l">
              <a:spcBef>
                <a:spcPts val="0"/>
              </a:spcBef>
              <a:spcAft>
                <a:spcPts val="0"/>
              </a:spcAft>
              <a:buNone/>
            </a:pPr>
            <a:r>
              <a:t/>
            </a:r>
            <a:endParaRPr sz="1300">
              <a:latin typeface="Calibri"/>
              <a:ea typeface="Calibri"/>
              <a:cs typeface="Calibri"/>
              <a:sym typeface="Calibri"/>
            </a:endParaRPr>
          </a:p>
          <a:p>
            <a:pPr indent="0" lvl="0" marL="457200" rtl="0" algn="l">
              <a:spcBef>
                <a:spcPts val="0"/>
              </a:spcBef>
              <a:spcAft>
                <a:spcPts val="0"/>
              </a:spcAft>
              <a:buNone/>
            </a:pPr>
            <a:r>
              <a:rPr lang="es" sz="1300">
                <a:latin typeface="Calibri"/>
                <a:ea typeface="Calibri"/>
                <a:cs typeface="Calibri"/>
                <a:sym typeface="Calibri"/>
              </a:rPr>
              <a:t>Es un desafío que persiste y requiere un enfoque diferenciado y multidimensional = </a:t>
            </a:r>
            <a:r>
              <a:rPr b="1" lang="es" sz="1300">
                <a:latin typeface="Calibri"/>
                <a:ea typeface="Calibri"/>
                <a:cs typeface="Calibri"/>
                <a:sym typeface="Calibri"/>
              </a:rPr>
              <a:t>Enfoque territorial (UPME)</a:t>
            </a:r>
            <a:r>
              <a:rPr lang="es" sz="1300">
                <a:latin typeface="Calibri"/>
                <a:ea typeface="Calibri"/>
                <a:cs typeface="Calibri"/>
                <a:sym typeface="Calibri"/>
              </a:rPr>
              <a:t> y campañas de educación en salud (MinSalud)</a:t>
            </a:r>
            <a:endParaRPr sz="1300">
              <a:latin typeface="Calibri"/>
              <a:ea typeface="Calibri"/>
              <a:cs typeface="Calibri"/>
              <a:sym typeface="Calibri"/>
            </a:endParaRPr>
          </a:p>
          <a:p>
            <a:pPr indent="0" lvl="0" marL="457200" rtl="0" algn="l">
              <a:spcBef>
                <a:spcPts val="0"/>
              </a:spcBef>
              <a:spcAft>
                <a:spcPts val="0"/>
              </a:spcAft>
              <a:buNone/>
            </a:pPr>
            <a:r>
              <a:t/>
            </a:r>
            <a:endParaRPr b="1" sz="1300">
              <a:latin typeface="Calibri"/>
              <a:ea typeface="Calibri"/>
              <a:cs typeface="Calibri"/>
              <a:sym typeface="Calibri"/>
            </a:endParaRPr>
          </a:p>
          <a:p>
            <a:pPr indent="-311150" lvl="0" marL="457200" rtl="0" algn="l">
              <a:spcBef>
                <a:spcPts val="0"/>
              </a:spcBef>
              <a:spcAft>
                <a:spcPts val="0"/>
              </a:spcAft>
              <a:buSzPts val="1300"/>
              <a:buFont typeface="Calibri"/>
              <a:buChar char="●"/>
            </a:pPr>
            <a:r>
              <a:rPr b="1" lang="es" sz="1300">
                <a:latin typeface="Calibri"/>
                <a:ea typeface="Calibri"/>
                <a:cs typeface="Calibri"/>
                <a:sym typeface="Calibri"/>
              </a:rPr>
              <a:t>AMI (Ley 2099 de 2021)</a:t>
            </a:r>
            <a:r>
              <a:rPr lang="es" sz="1300">
                <a:latin typeface="Calibri"/>
                <a:ea typeface="Calibri"/>
                <a:cs typeface="Calibri"/>
                <a:sym typeface="Calibri"/>
              </a:rPr>
              <a:t> Tiene incentivos tributarios por GEE.</a:t>
            </a:r>
            <a:endParaRPr sz="1300">
              <a:latin typeface="Calibri"/>
              <a:ea typeface="Calibri"/>
              <a:cs typeface="Calibri"/>
              <a:sym typeface="Calibri"/>
            </a:endParaRPr>
          </a:p>
          <a:p>
            <a:pPr indent="0" lvl="0" marL="457200" rtl="0" algn="l">
              <a:spcBef>
                <a:spcPts val="0"/>
              </a:spcBef>
              <a:spcAft>
                <a:spcPts val="0"/>
              </a:spcAft>
              <a:buNone/>
            </a:pPr>
            <a:r>
              <a:t/>
            </a:r>
            <a:endParaRPr sz="1300">
              <a:latin typeface="Calibri"/>
              <a:ea typeface="Calibri"/>
              <a:cs typeface="Calibri"/>
              <a:sym typeface="Calibri"/>
            </a:endParaRPr>
          </a:p>
          <a:p>
            <a:pPr indent="-311150" lvl="0" marL="457200" rtl="0" algn="l">
              <a:spcBef>
                <a:spcPts val="0"/>
              </a:spcBef>
              <a:spcAft>
                <a:spcPts val="0"/>
              </a:spcAft>
              <a:buSzPts val="1300"/>
              <a:buFont typeface="Calibri"/>
              <a:buChar char="●"/>
            </a:pPr>
            <a:r>
              <a:rPr b="1" lang="es" sz="1300">
                <a:latin typeface="Calibri"/>
                <a:ea typeface="Calibri"/>
                <a:cs typeface="Calibri"/>
                <a:sym typeface="Calibri"/>
              </a:rPr>
              <a:t>Refrigeración: </a:t>
            </a:r>
            <a:r>
              <a:rPr lang="es" sz="1300">
                <a:latin typeface="Calibri"/>
                <a:ea typeface="Calibri"/>
                <a:cs typeface="Calibri"/>
                <a:sym typeface="Calibri"/>
              </a:rPr>
              <a:t>Flexibilizar el esquema de bonos para facilitar un mayor recambio en las neveras viejas. Bono por nevera chatarrizada que se pueda cambiar por cualquier nevera A sin importar el portador. </a:t>
            </a:r>
            <a:endParaRPr sz="13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1" name="Google Shape;251;p30"/>
          <p:cNvSpPr txBox="1"/>
          <p:nvPr>
            <p:ph type="title"/>
          </p:nvPr>
        </p:nvSpPr>
        <p:spPr>
          <a:xfrm>
            <a:off x="83100" y="5212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sz="2300">
                <a:latin typeface="Calibri"/>
                <a:ea typeface="Calibri"/>
                <a:cs typeface="Calibri"/>
                <a:sym typeface="Calibri"/>
              </a:rPr>
              <a:t>Resultados sector transporte</a:t>
            </a:r>
            <a:endParaRPr b="1" sz="2300">
              <a:latin typeface="Calibri"/>
              <a:ea typeface="Calibri"/>
              <a:cs typeface="Calibri"/>
              <a:sym typeface="Calibri"/>
            </a:endParaRPr>
          </a:p>
        </p:txBody>
      </p:sp>
      <p:grpSp>
        <p:nvGrpSpPr>
          <p:cNvPr id="252" name="Google Shape;252;p30"/>
          <p:cNvGrpSpPr/>
          <p:nvPr/>
        </p:nvGrpSpPr>
        <p:grpSpPr>
          <a:xfrm>
            <a:off x="5360225" y="2256387"/>
            <a:ext cx="2417102" cy="972367"/>
            <a:chOff x="5360225" y="2256387"/>
            <a:chExt cx="2417102" cy="972367"/>
          </a:xfrm>
        </p:grpSpPr>
        <p:sp>
          <p:nvSpPr>
            <p:cNvPr id="253" name="Google Shape;253;p30"/>
            <p:cNvSpPr txBox="1"/>
            <p:nvPr/>
          </p:nvSpPr>
          <p:spPr>
            <a:xfrm>
              <a:off x="5360226" y="2256387"/>
              <a:ext cx="24171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rgbClr val="FFFFFF"/>
                  </a:solidFill>
                  <a:latin typeface="Roboto"/>
                  <a:ea typeface="Roboto"/>
                  <a:cs typeface="Roboto"/>
                  <a:sym typeface="Roboto"/>
                </a:rPr>
                <a:t>Vestibulum congue tempus</a:t>
              </a:r>
              <a:endParaRPr sz="1100">
                <a:solidFill>
                  <a:srgbClr val="FFFFFF"/>
                </a:solidFill>
                <a:latin typeface="Roboto"/>
                <a:ea typeface="Roboto"/>
                <a:cs typeface="Roboto"/>
                <a:sym typeface="Roboto"/>
              </a:endParaRPr>
            </a:p>
          </p:txBody>
        </p:sp>
        <p:sp>
          <p:nvSpPr>
            <p:cNvPr id="254" name="Google Shape;254;p30"/>
            <p:cNvSpPr txBox="1"/>
            <p:nvPr/>
          </p:nvSpPr>
          <p:spPr>
            <a:xfrm>
              <a:off x="5360225" y="2716353"/>
              <a:ext cx="2417100" cy="51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s" sz="800">
                  <a:solidFill>
                    <a:srgbClr val="FFFFFF"/>
                  </a:solidFill>
                  <a:latin typeface="Roboto"/>
                  <a:ea typeface="Roboto"/>
                  <a:cs typeface="Roboto"/>
                  <a:sym typeface="Roboto"/>
                </a:rPr>
                <a:t>Lorem ipsum dolor sit amet, consectetur adipiscing elit, sed do eiusmod tempor. Ipsum dolor sit amet elit, sed do eiusmod tempor.</a:t>
              </a:r>
              <a:endParaRPr sz="1100">
                <a:solidFill>
                  <a:srgbClr val="FFFFFF"/>
                </a:solidFill>
                <a:latin typeface="Roboto"/>
                <a:ea typeface="Roboto"/>
                <a:cs typeface="Roboto"/>
                <a:sym typeface="Roboto"/>
              </a:endParaRPr>
            </a:p>
          </p:txBody>
        </p:sp>
      </p:grpSp>
      <p:pic>
        <p:nvPicPr>
          <p:cNvPr id="255" name="Google Shape;255;p30" title="Gráfico"/>
          <p:cNvPicPr preferRelativeResize="0"/>
          <p:nvPr/>
        </p:nvPicPr>
        <p:blipFill>
          <a:blip r:embed="rId4">
            <a:alphaModFix/>
          </a:blip>
          <a:stretch>
            <a:fillRect/>
          </a:stretch>
        </p:blipFill>
        <p:spPr>
          <a:xfrm>
            <a:off x="154800" y="1010850"/>
            <a:ext cx="4403000" cy="3682275"/>
          </a:xfrm>
          <a:prstGeom prst="rect">
            <a:avLst/>
          </a:prstGeom>
          <a:noFill/>
          <a:ln>
            <a:noFill/>
          </a:ln>
        </p:spPr>
      </p:pic>
      <p:sp>
        <p:nvSpPr>
          <p:cNvPr id="256" name="Google Shape;256;p30"/>
          <p:cNvSpPr txBox="1"/>
          <p:nvPr/>
        </p:nvSpPr>
        <p:spPr>
          <a:xfrm>
            <a:off x="4572000" y="521225"/>
            <a:ext cx="4457400" cy="478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150">
                <a:latin typeface="Calibri"/>
                <a:ea typeface="Calibri"/>
                <a:cs typeface="Calibri"/>
                <a:sym typeface="Calibri"/>
              </a:rPr>
              <a:t>Conclusiones:</a:t>
            </a:r>
            <a:endParaRPr b="1" sz="1150">
              <a:solidFill>
                <a:schemeClr val="dk1"/>
              </a:solidFill>
              <a:latin typeface="Calibri"/>
              <a:ea typeface="Calibri"/>
              <a:cs typeface="Calibri"/>
              <a:sym typeface="Calibri"/>
            </a:endParaRPr>
          </a:p>
          <a:p>
            <a:pPr indent="0" lvl="0" marL="0" rtl="0" algn="l">
              <a:spcBef>
                <a:spcPts val="0"/>
              </a:spcBef>
              <a:spcAft>
                <a:spcPts val="0"/>
              </a:spcAft>
              <a:buNone/>
            </a:pPr>
            <a:r>
              <a:t/>
            </a:r>
            <a:endParaRPr b="1" sz="1150">
              <a:solidFill>
                <a:schemeClr val="dk1"/>
              </a:solidFill>
              <a:latin typeface="Calibri"/>
              <a:ea typeface="Calibri"/>
              <a:cs typeface="Calibri"/>
              <a:sym typeface="Calibri"/>
            </a:endParaRPr>
          </a:p>
          <a:p>
            <a:pPr indent="-301625" lvl="0" marL="457200" rtl="0" algn="l">
              <a:spcBef>
                <a:spcPts val="0"/>
              </a:spcBef>
              <a:spcAft>
                <a:spcPts val="0"/>
              </a:spcAft>
              <a:buClr>
                <a:schemeClr val="dk1"/>
              </a:buClr>
              <a:buSzPts val="1150"/>
              <a:buFont typeface="Calibri"/>
              <a:buChar char="●"/>
            </a:pPr>
            <a:r>
              <a:rPr b="1" lang="es" sz="1150">
                <a:solidFill>
                  <a:schemeClr val="dk1"/>
                </a:solidFill>
                <a:latin typeface="Calibri"/>
                <a:ea typeface="Calibri"/>
                <a:cs typeface="Calibri"/>
                <a:sym typeface="Calibri"/>
              </a:rPr>
              <a:t>Por volumen, los vehículos particulares VE e híbridos son la medida de mayor aporte energético (323 PJ)</a:t>
            </a:r>
            <a:r>
              <a:rPr lang="es" sz="1150">
                <a:solidFill>
                  <a:schemeClr val="dk1"/>
                </a:solidFill>
                <a:latin typeface="Calibri"/>
                <a:ea typeface="Calibri"/>
                <a:cs typeface="Calibri"/>
                <a:sym typeface="Calibri"/>
              </a:rPr>
              <a:t>. Complementar el esquema zanahoria con el garrote. Continuar con los “premios” a las elecciones de 0 y bajas emisiones para vehículos particulares y complementar con internalización de externalidades en los impuestos de rodamiento (MinHacienda).</a:t>
            </a:r>
            <a:endParaRPr sz="1150">
              <a:solidFill>
                <a:schemeClr val="dk1"/>
              </a:solidFill>
              <a:latin typeface="Calibri"/>
              <a:ea typeface="Calibri"/>
              <a:cs typeface="Calibri"/>
              <a:sym typeface="Calibri"/>
            </a:endParaRPr>
          </a:p>
          <a:p>
            <a:pPr indent="0" lvl="0" marL="457200" rtl="0" algn="l">
              <a:spcBef>
                <a:spcPts val="0"/>
              </a:spcBef>
              <a:spcAft>
                <a:spcPts val="0"/>
              </a:spcAft>
              <a:buNone/>
            </a:pPr>
            <a:r>
              <a:t/>
            </a:r>
            <a:endParaRPr sz="1150">
              <a:solidFill>
                <a:schemeClr val="dk1"/>
              </a:solidFill>
              <a:latin typeface="Calibri"/>
              <a:ea typeface="Calibri"/>
              <a:cs typeface="Calibri"/>
              <a:sym typeface="Calibri"/>
            </a:endParaRPr>
          </a:p>
          <a:p>
            <a:pPr indent="-301625" lvl="0" marL="457200" rtl="0" algn="l">
              <a:spcBef>
                <a:spcPts val="0"/>
              </a:spcBef>
              <a:spcAft>
                <a:spcPts val="0"/>
              </a:spcAft>
              <a:buClr>
                <a:schemeClr val="dk1"/>
              </a:buClr>
              <a:buSzPts val="1150"/>
              <a:buFont typeface="Calibri"/>
              <a:buChar char="●"/>
            </a:pPr>
            <a:r>
              <a:rPr b="1" lang="es" sz="1150">
                <a:solidFill>
                  <a:schemeClr val="dk1"/>
                </a:solidFill>
                <a:latin typeface="Calibri"/>
                <a:ea typeface="Calibri"/>
                <a:cs typeface="Calibri"/>
                <a:sym typeface="Calibri"/>
              </a:rPr>
              <a:t>Grandes oportunidades en la digitalización y eco-conducción</a:t>
            </a:r>
            <a:r>
              <a:rPr lang="es" sz="1150">
                <a:solidFill>
                  <a:schemeClr val="dk1"/>
                </a:solidFill>
                <a:latin typeface="Calibri"/>
                <a:ea typeface="Calibri"/>
                <a:cs typeface="Calibri"/>
                <a:sym typeface="Calibri"/>
              </a:rPr>
              <a:t>. Según los fabricantes, los dispositivos de eco-conducción tienen el potencial de ahorro del 8% sobre consumo de combustibles. Adoptar estos dispositivos en flotas de buses, taxis y carga puede ser una victoria temprana (109 PJ).</a:t>
            </a:r>
            <a:endParaRPr sz="1150">
              <a:solidFill>
                <a:schemeClr val="dk1"/>
              </a:solidFill>
              <a:latin typeface="Calibri"/>
              <a:ea typeface="Calibri"/>
              <a:cs typeface="Calibri"/>
              <a:sym typeface="Calibri"/>
            </a:endParaRPr>
          </a:p>
          <a:p>
            <a:pPr indent="0" lvl="0" marL="457200" rtl="0" algn="l">
              <a:spcBef>
                <a:spcPts val="0"/>
              </a:spcBef>
              <a:spcAft>
                <a:spcPts val="0"/>
              </a:spcAft>
              <a:buNone/>
            </a:pPr>
            <a:r>
              <a:t/>
            </a:r>
            <a:endParaRPr sz="1150">
              <a:solidFill>
                <a:schemeClr val="dk1"/>
              </a:solidFill>
              <a:latin typeface="Calibri"/>
              <a:ea typeface="Calibri"/>
              <a:cs typeface="Calibri"/>
              <a:sym typeface="Calibri"/>
            </a:endParaRPr>
          </a:p>
          <a:p>
            <a:pPr indent="-301625" lvl="0" marL="457200" rtl="0" algn="l">
              <a:spcBef>
                <a:spcPts val="0"/>
              </a:spcBef>
              <a:spcAft>
                <a:spcPts val="0"/>
              </a:spcAft>
              <a:buClr>
                <a:schemeClr val="dk1"/>
              </a:buClr>
              <a:buSzPts val="1150"/>
              <a:buFont typeface="Calibri"/>
              <a:buChar char="●"/>
            </a:pPr>
            <a:r>
              <a:rPr b="1" lang="es" sz="1150">
                <a:solidFill>
                  <a:schemeClr val="dk1"/>
                </a:solidFill>
                <a:latin typeface="Calibri"/>
                <a:ea typeface="Calibri"/>
                <a:cs typeface="Calibri"/>
                <a:sym typeface="Calibri"/>
              </a:rPr>
              <a:t>Transporte de carga debe hacer el ascenso (101 PJ)</a:t>
            </a:r>
            <a:r>
              <a:rPr lang="es" sz="1150">
                <a:solidFill>
                  <a:schemeClr val="dk1"/>
                </a:solidFill>
                <a:latin typeface="Calibri"/>
                <a:ea typeface="Calibri"/>
                <a:cs typeface="Calibri"/>
                <a:sym typeface="Calibri"/>
              </a:rPr>
              <a:t>, sin embargo puede ser el sector con mayores barreras dada la estructura organizacional del negocio.</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sz="1150">
              <a:solidFill>
                <a:schemeClr val="dk1"/>
              </a:solidFill>
              <a:latin typeface="Calibri"/>
              <a:ea typeface="Calibri"/>
              <a:cs typeface="Calibri"/>
              <a:sym typeface="Calibri"/>
            </a:endParaRPr>
          </a:p>
          <a:p>
            <a:pPr indent="-301625" lvl="0" marL="457200" rtl="0" algn="l">
              <a:spcBef>
                <a:spcPts val="0"/>
              </a:spcBef>
              <a:spcAft>
                <a:spcPts val="0"/>
              </a:spcAft>
              <a:buClr>
                <a:schemeClr val="dk1"/>
              </a:buClr>
              <a:buSzPts val="1150"/>
              <a:buFont typeface="Calibri"/>
              <a:buChar char="●"/>
            </a:pPr>
            <a:r>
              <a:rPr b="1" lang="es" sz="1150">
                <a:solidFill>
                  <a:schemeClr val="dk1"/>
                </a:solidFill>
                <a:latin typeface="Calibri"/>
                <a:ea typeface="Calibri"/>
                <a:cs typeface="Calibri"/>
                <a:sym typeface="Calibri"/>
              </a:rPr>
              <a:t>Taxis y transporte de pasajeros terrestre (97 PJ)  </a:t>
            </a:r>
            <a:r>
              <a:rPr lang="es" sz="1150">
                <a:solidFill>
                  <a:schemeClr val="dk1"/>
                </a:solidFill>
                <a:latin typeface="Calibri"/>
                <a:ea typeface="Calibri"/>
                <a:cs typeface="Calibri"/>
                <a:sym typeface="Calibri"/>
              </a:rPr>
              <a:t>son los de mayor probabilidad de ascenso en el corto plazo, dadas las tecnologías y las distancias que recorren = </a:t>
            </a:r>
            <a:r>
              <a:rPr b="1" lang="es" sz="1150">
                <a:solidFill>
                  <a:schemeClr val="dk1"/>
                </a:solidFill>
                <a:latin typeface="Calibri"/>
                <a:ea typeface="Calibri"/>
                <a:cs typeface="Calibri"/>
                <a:sym typeface="Calibri"/>
              </a:rPr>
              <a:t>Ciudades epicentro de la transformación del sector transporte.</a:t>
            </a:r>
            <a:endParaRPr b="1" sz="1150">
              <a:solidFill>
                <a:schemeClr val="dk1"/>
              </a:solidFill>
              <a:latin typeface="Calibri"/>
              <a:ea typeface="Calibri"/>
              <a:cs typeface="Calibri"/>
              <a:sym typeface="Calibri"/>
            </a:endParaRPr>
          </a:p>
          <a:p>
            <a:pPr indent="0" lvl="0" marL="0" rtl="0" algn="l">
              <a:spcBef>
                <a:spcPts val="0"/>
              </a:spcBef>
              <a:spcAft>
                <a:spcPts val="0"/>
              </a:spcAft>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sz="1150">
              <a:solidFill>
                <a:schemeClr val="dk1"/>
              </a:solidFill>
              <a:latin typeface="Calibri"/>
              <a:ea typeface="Calibri"/>
              <a:cs typeface="Calibri"/>
              <a:sym typeface="Calibri"/>
            </a:endParaRPr>
          </a:p>
          <a:p>
            <a:pPr indent="0" lvl="0" marL="0" rtl="0" algn="l">
              <a:spcBef>
                <a:spcPts val="0"/>
              </a:spcBef>
              <a:spcAft>
                <a:spcPts val="0"/>
              </a:spcAft>
              <a:buNone/>
            </a:pPr>
            <a:r>
              <a:t/>
            </a:r>
            <a:endParaRPr sz="115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3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62" name="Google Shape;262;p31"/>
          <p:cNvSpPr txBox="1"/>
          <p:nvPr>
            <p:ph type="title"/>
          </p:nvPr>
        </p:nvSpPr>
        <p:spPr>
          <a:xfrm>
            <a:off x="128825" y="4489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sz="2300">
                <a:latin typeface="Calibri"/>
                <a:ea typeface="Calibri"/>
                <a:cs typeface="Calibri"/>
                <a:sym typeface="Calibri"/>
              </a:rPr>
              <a:t>Resultado sector terciario</a:t>
            </a:r>
            <a:endParaRPr b="1" sz="2300">
              <a:latin typeface="Calibri"/>
              <a:ea typeface="Calibri"/>
              <a:cs typeface="Calibri"/>
              <a:sym typeface="Calibri"/>
            </a:endParaRPr>
          </a:p>
        </p:txBody>
      </p:sp>
      <p:grpSp>
        <p:nvGrpSpPr>
          <p:cNvPr id="263" name="Google Shape;263;p31"/>
          <p:cNvGrpSpPr/>
          <p:nvPr/>
        </p:nvGrpSpPr>
        <p:grpSpPr>
          <a:xfrm>
            <a:off x="5360225" y="2256387"/>
            <a:ext cx="2417102" cy="972367"/>
            <a:chOff x="5360225" y="2256387"/>
            <a:chExt cx="2417102" cy="972367"/>
          </a:xfrm>
        </p:grpSpPr>
        <p:sp>
          <p:nvSpPr>
            <p:cNvPr id="264" name="Google Shape;264;p31"/>
            <p:cNvSpPr txBox="1"/>
            <p:nvPr/>
          </p:nvSpPr>
          <p:spPr>
            <a:xfrm>
              <a:off x="5360226" y="2256387"/>
              <a:ext cx="24171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rgbClr val="FFFFFF"/>
                  </a:solidFill>
                  <a:latin typeface="Roboto"/>
                  <a:ea typeface="Roboto"/>
                  <a:cs typeface="Roboto"/>
                  <a:sym typeface="Roboto"/>
                </a:rPr>
                <a:t>Vestibulum congue tempus</a:t>
              </a:r>
              <a:endParaRPr sz="1100">
                <a:solidFill>
                  <a:srgbClr val="FFFFFF"/>
                </a:solidFill>
                <a:latin typeface="Roboto"/>
                <a:ea typeface="Roboto"/>
                <a:cs typeface="Roboto"/>
                <a:sym typeface="Roboto"/>
              </a:endParaRPr>
            </a:p>
          </p:txBody>
        </p:sp>
        <p:sp>
          <p:nvSpPr>
            <p:cNvPr id="265" name="Google Shape;265;p31"/>
            <p:cNvSpPr txBox="1"/>
            <p:nvPr/>
          </p:nvSpPr>
          <p:spPr>
            <a:xfrm>
              <a:off x="5360225" y="2716353"/>
              <a:ext cx="2417100" cy="51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s" sz="800">
                  <a:solidFill>
                    <a:srgbClr val="FFFFFF"/>
                  </a:solidFill>
                  <a:latin typeface="Roboto"/>
                  <a:ea typeface="Roboto"/>
                  <a:cs typeface="Roboto"/>
                  <a:sym typeface="Roboto"/>
                </a:rPr>
                <a:t>Lorem ipsum dolor sit amet, consectetur adipiscing elit, sed do eiusmod tempor. Ipsum dolor sit amet elit, sed do eiusmod tempor.</a:t>
              </a:r>
              <a:endParaRPr sz="1100">
                <a:solidFill>
                  <a:srgbClr val="FFFFFF"/>
                </a:solidFill>
                <a:latin typeface="Roboto"/>
                <a:ea typeface="Roboto"/>
                <a:cs typeface="Roboto"/>
                <a:sym typeface="Roboto"/>
              </a:endParaRPr>
            </a:p>
          </p:txBody>
        </p:sp>
      </p:grpSp>
      <p:pic>
        <p:nvPicPr>
          <p:cNvPr id="266" name="Google Shape;266;p31" title="Gráfico"/>
          <p:cNvPicPr preferRelativeResize="0"/>
          <p:nvPr/>
        </p:nvPicPr>
        <p:blipFill>
          <a:blip r:embed="rId4">
            <a:alphaModFix/>
          </a:blip>
          <a:stretch>
            <a:fillRect/>
          </a:stretch>
        </p:blipFill>
        <p:spPr>
          <a:xfrm>
            <a:off x="243650" y="1021600"/>
            <a:ext cx="4580400" cy="3625400"/>
          </a:xfrm>
          <a:prstGeom prst="rect">
            <a:avLst/>
          </a:prstGeom>
          <a:noFill/>
          <a:ln>
            <a:noFill/>
          </a:ln>
        </p:spPr>
      </p:pic>
      <p:sp>
        <p:nvSpPr>
          <p:cNvPr id="267" name="Google Shape;267;p31"/>
          <p:cNvSpPr txBox="1"/>
          <p:nvPr/>
        </p:nvSpPr>
        <p:spPr>
          <a:xfrm>
            <a:off x="4724400" y="521225"/>
            <a:ext cx="4297200" cy="410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350">
                <a:latin typeface="Calibri"/>
                <a:ea typeface="Calibri"/>
                <a:cs typeface="Calibri"/>
                <a:sym typeface="Calibri"/>
              </a:rPr>
              <a:t>Conclusiones:</a:t>
            </a:r>
            <a:endParaRPr b="1" sz="1350">
              <a:solidFill>
                <a:schemeClr val="dk1"/>
              </a:solidFill>
              <a:latin typeface="Calibri"/>
              <a:ea typeface="Calibri"/>
              <a:cs typeface="Calibri"/>
              <a:sym typeface="Calibri"/>
            </a:endParaRPr>
          </a:p>
          <a:p>
            <a:pPr indent="0" lvl="0" marL="0" rtl="0" algn="l">
              <a:spcBef>
                <a:spcPts val="0"/>
              </a:spcBef>
              <a:spcAft>
                <a:spcPts val="0"/>
              </a:spcAft>
              <a:buNone/>
            </a:pPr>
            <a:r>
              <a:t/>
            </a:r>
            <a:endParaRPr b="1" sz="1350">
              <a:solidFill>
                <a:schemeClr val="dk1"/>
              </a:solidFill>
              <a:latin typeface="Calibri"/>
              <a:ea typeface="Calibri"/>
              <a:cs typeface="Calibri"/>
              <a:sym typeface="Calibri"/>
            </a:endParaRPr>
          </a:p>
          <a:p>
            <a:pPr indent="-301625" lvl="0" marL="457200" rtl="0" algn="l">
              <a:spcBef>
                <a:spcPts val="0"/>
              </a:spcBef>
              <a:spcAft>
                <a:spcPts val="0"/>
              </a:spcAft>
              <a:buClr>
                <a:schemeClr val="dk1"/>
              </a:buClr>
              <a:buSzPts val="1150"/>
              <a:buFont typeface="Calibri"/>
              <a:buChar char="●"/>
            </a:pPr>
            <a:r>
              <a:rPr b="1" lang="es" sz="1350">
                <a:solidFill>
                  <a:schemeClr val="dk1"/>
                </a:solidFill>
                <a:latin typeface="Calibri"/>
                <a:ea typeface="Calibri"/>
                <a:cs typeface="Calibri"/>
                <a:sym typeface="Calibri"/>
              </a:rPr>
              <a:t>La adopción de iluminación LED es una victoria temprana (103 PJ Terciario+Residencial) </a:t>
            </a:r>
            <a:r>
              <a:rPr lang="es" sz="1300">
                <a:solidFill>
                  <a:schemeClr val="dk1"/>
                </a:solidFill>
                <a:latin typeface="Calibri"/>
                <a:ea typeface="Calibri"/>
                <a:cs typeface="Calibri"/>
                <a:sym typeface="Calibri"/>
              </a:rPr>
              <a:t>en las metas de eficiencia energética: tiene menores costos de transacción y la brecha de costo frente a tecnologías menos eficientes seguirá reduciéndose.</a:t>
            </a:r>
            <a:endParaRPr sz="13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b="1" lang="es" sz="1350">
                <a:solidFill>
                  <a:schemeClr val="dk1"/>
                </a:solidFill>
                <a:latin typeface="Calibri"/>
                <a:ea typeface="Calibri"/>
                <a:cs typeface="Calibri"/>
                <a:sym typeface="Calibri"/>
              </a:rPr>
              <a:t>El recambio de equipos de aire acondicionado, hornos y calderas tiene un potencial importante en este sector (52 PJ)</a:t>
            </a:r>
            <a:endParaRPr b="1" sz="1350">
              <a:solidFill>
                <a:schemeClr val="dk1"/>
              </a:solidFill>
              <a:latin typeface="Calibri"/>
              <a:ea typeface="Calibri"/>
              <a:cs typeface="Calibri"/>
              <a:sym typeface="Calibri"/>
            </a:endParaRPr>
          </a:p>
          <a:p>
            <a:pPr indent="0" lvl="0" marL="457200" rtl="0" algn="l">
              <a:spcBef>
                <a:spcPts val="0"/>
              </a:spcBef>
              <a:spcAft>
                <a:spcPts val="0"/>
              </a:spcAft>
              <a:buNone/>
            </a:pPr>
            <a:r>
              <a:rPr lang="es" sz="1350">
                <a:solidFill>
                  <a:schemeClr val="dk1"/>
                </a:solidFill>
                <a:latin typeface="Calibri"/>
                <a:ea typeface="Calibri"/>
                <a:cs typeface="Calibri"/>
                <a:sym typeface="Calibri"/>
              </a:rPr>
              <a:t>En el sector terciario la barrera para eficiencia energética son los altos costos de transacción.</a:t>
            </a:r>
            <a:r>
              <a:rPr b="1" lang="es" sz="1350">
                <a:solidFill>
                  <a:schemeClr val="dk1"/>
                </a:solidFill>
                <a:latin typeface="Calibri"/>
                <a:ea typeface="Calibri"/>
                <a:cs typeface="Calibri"/>
                <a:sym typeface="Calibri"/>
              </a:rPr>
              <a:t> </a:t>
            </a:r>
            <a:r>
              <a:rPr lang="es" sz="1350">
                <a:solidFill>
                  <a:schemeClr val="dk1"/>
                </a:solidFill>
                <a:latin typeface="Calibri"/>
                <a:ea typeface="Calibri"/>
                <a:cs typeface="Calibri"/>
                <a:sym typeface="Calibri"/>
              </a:rPr>
              <a:t>A pesar de que algunas medidas dan un costo beneficio positivo</a:t>
            </a:r>
            <a:r>
              <a:rPr b="1" lang="es" sz="1350">
                <a:solidFill>
                  <a:schemeClr val="dk1"/>
                </a:solidFill>
                <a:latin typeface="Calibri"/>
                <a:ea typeface="Calibri"/>
                <a:cs typeface="Calibri"/>
                <a:sym typeface="Calibri"/>
              </a:rPr>
              <a:t>, persisten asimetrías de información.</a:t>
            </a:r>
            <a:endParaRPr sz="1350">
              <a:solidFill>
                <a:schemeClr val="dk1"/>
              </a:solidFill>
              <a:latin typeface="Calibri"/>
              <a:ea typeface="Calibri"/>
              <a:cs typeface="Calibri"/>
              <a:sym typeface="Calibri"/>
            </a:endParaRPr>
          </a:p>
          <a:p>
            <a:pPr indent="0" lvl="0" marL="0" rtl="0" algn="l">
              <a:spcBef>
                <a:spcPts val="0"/>
              </a:spcBef>
              <a:spcAft>
                <a:spcPts val="0"/>
              </a:spcAft>
              <a:buNone/>
            </a:pPr>
            <a:r>
              <a:t/>
            </a:r>
            <a:endParaRPr sz="1350">
              <a:solidFill>
                <a:schemeClr val="dk1"/>
              </a:solidFill>
              <a:latin typeface="Calibri"/>
              <a:ea typeface="Calibri"/>
              <a:cs typeface="Calibri"/>
              <a:sym typeface="Calibri"/>
            </a:endParaRPr>
          </a:p>
          <a:p>
            <a:pPr indent="0" lvl="0" marL="0" rtl="0" algn="l">
              <a:spcBef>
                <a:spcPts val="0"/>
              </a:spcBef>
              <a:spcAft>
                <a:spcPts val="0"/>
              </a:spcAft>
              <a:buNone/>
            </a:pPr>
            <a:r>
              <a:t/>
            </a:r>
            <a:endParaRPr sz="1350">
              <a:solidFill>
                <a:schemeClr val="dk1"/>
              </a:solidFill>
              <a:latin typeface="Calibri"/>
              <a:ea typeface="Calibri"/>
              <a:cs typeface="Calibri"/>
              <a:sym typeface="Calibri"/>
            </a:endParaRPr>
          </a:p>
          <a:p>
            <a:pPr indent="0" lvl="0" marL="0" rtl="0" algn="l">
              <a:spcBef>
                <a:spcPts val="0"/>
              </a:spcBef>
              <a:spcAft>
                <a:spcPts val="0"/>
              </a:spcAft>
              <a:buNone/>
            </a:pPr>
            <a:r>
              <a:t/>
            </a:r>
            <a:endParaRPr sz="135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pic>
        <p:nvPicPr>
          <p:cNvPr id="60" name="Google Shape;60;p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61" name="Google Shape;61;p14"/>
          <p:cNvSpPr txBox="1"/>
          <p:nvPr>
            <p:ph idx="1" type="subTitle"/>
          </p:nvPr>
        </p:nvSpPr>
        <p:spPr>
          <a:xfrm>
            <a:off x="213600" y="757275"/>
            <a:ext cx="8520600" cy="792600"/>
          </a:xfrm>
          <a:prstGeom prst="rect">
            <a:avLst/>
          </a:prstGeom>
        </p:spPr>
        <p:txBody>
          <a:bodyPr anchorCtr="0" anchor="t" bIns="91425" lIns="91425" spcFirstLastPara="1" rIns="91425" wrap="square" tIns="91425">
            <a:normAutofit fontScale="25000" lnSpcReduction="20000"/>
          </a:bodyPr>
          <a:lstStyle/>
          <a:p>
            <a:pPr indent="0" lvl="0" marL="0" rtl="0" algn="just">
              <a:lnSpc>
                <a:spcPct val="90000"/>
              </a:lnSpc>
              <a:spcBef>
                <a:spcPts val="1000"/>
              </a:spcBef>
              <a:spcAft>
                <a:spcPts val="0"/>
              </a:spcAft>
              <a:buClr>
                <a:schemeClr val="dk1"/>
              </a:buClr>
              <a:buSzPts val="275"/>
              <a:buFont typeface="Arial"/>
              <a:buNone/>
            </a:pPr>
            <a:r>
              <a:rPr b="1" lang="es" sz="7601">
                <a:solidFill>
                  <a:schemeClr val="dk1"/>
                </a:solidFill>
                <a:latin typeface="Calibri"/>
                <a:ea typeface="Calibri"/>
                <a:cs typeface="Calibri"/>
                <a:sym typeface="Calibri"/>
              </a:rPr>
              <a:t>La Unidad de Planeación Minero Energética - UPME </a:t>
            </a:r>
            <a:r>
              <a:rPr lang="es" sz="7601">
                <a:solidFill>
                  <a:schemeClr val="dk1"/>
                </a:solidFill>
                <a:latin typeface="Calibri"/>
                <a:ea typeface="Calibri"/>
                <a:cs typeface="Calibri"/>
                <a:sym typeface="Calibri"/>
              </a:rPr>
              <a:t>presenta la 3ra versión del Plan de Acción Indicativo del Programa de Uso Racional de Energía (PAI-PROURE) para el periodo 2021-2030. </a:t>
            </a:r>
            <a:endParaRPr sz="7601">
              <a:solidFill>
                <a:schemeClr val="dk1"/>
              </a:solidFill>
              <a:latin typeface="Calibri"/>
              <a:ea typeface="Calibri"/>
              <a:cs typeface="Calibri"/>
              <a:sym typeface="Calibri"/>
            </a:endParaRPr>
          </a:p>
          <a:p>
            <a:pPr indent="0" lvl="0" marL="0" rtl="0" algn="just">
              <a:lnSpc>
                <a:spcPct val="90000"/>
              </a:lnSpc>
              <a:spcBef>
                <a:spcPts val="1000"/>
              </a:spcBef>
              <a:spcAft>
                <a:spcPts val="0"/>
              </a:spcAft>
              <a:buClr>
                <a:schemeClr val="dk1"/>
              </a:buClr>
              <a:buSzPts val="275"/>
              <a:buFont typeface="Arial"/>
              <a:buNone/>
            </a:pPr>
            <a:r>
              <a:rPr lang="es" sz="7601">
                <a:solidFill>
                  <a:schemeClr val="dk1"/>
                </a:solidFill>
                <a:latin typeface="Calibri"/>
                <a:ea typeface="Calibri"/>
                <a:cs typeface="Calibri"/>
                <a:sym typeface="Calibri"/>
              </a:rPr>
              <a:t>En el PAI-PROURE se establecen las metas indicativas de eficiencia energética para el país, entendida como un recurso valioso en el marco de la transformación energética.</a:t>
            </a:r>
            <a:endParaRPr sz="7601">
              <a:solidFill>
                <a:schemeClr val="dk1"/>
              </a:solidFill>
              <a:latin typeface="Calibri"/>
              <a:ea typeface="Calibri"/>
              <a:cs typeface="Calibri"/>
              <a:sym typeface="Calibri"/>
            </a:endParaRPr>
          </a:p>
          <a:p>
            <a:pPr indent="0" lvl="0" marL="0" rtl="0" algn="just">
              <a:lnSpc>
                <a:spcPct val="90000"/>
              </a:lnSpc>
              <a:spcBef>
                <a:spcPts val="1000"/>
              </a:spcBef>
              <a:spcAft>
                <a:spcPts val="0"/>
              </a:spcAft>
              <a:buClr>
                <a:schemeClr val="dk1"/>
              </a:buClr>
              <a:buSzPts val="275"/>
              <a:buFont typeface="Arial"/>
              <a:buNone/>
            </a:pPr>
            <a:r>
              <a:rPr lang="es" sz="7200">
                <a:solidFill>
                  <a:schemeClr val="dk1"/>
                </a:solidFill>
                <a:latin typeface="Calibri"/>
                <a:ea typeface="Calibri"/>
                <a:cs typeface="Calibri"/>
                <a:sym typeface="Calibri"/>
              </a:rPr>
              <a:t>Mensajes importantes:</a:t>
            </a:r>
            <a:endParaRPr sz="7200">
              <a:solidFill>
                <a:schemeClr val="dk1"/>
              </a:solidFill>
              <a:latin typeface="Calibri"/>
              <a:ea typeface="Calibri"/>
              <a:cs typeface="Calibri"/>
              <a:sym typeface="Calibri"/>
            </a:endParaRPr>
          </a:p>
          <a:p>
            <a:pPr indent="0" lvl="0" marL="457200" rtl="0" algn="just">
              <a:lnSpc>
                <a:spcPct val="80000"/>
              </a:lnSpc>
              <a:spcBef>
                <a:spcPts val="0"/>
              </a:spcBef>
              <a:spcAft>
                <a:spcPts val="0"/>
              </a:spcAft>
              <a:buNone/>
            </a:pPr>
            <a:r>
              <a:t/>
            </a:r>
            <a:endParaRPr sz="7200">
              <a:solidFill>
                <a:schemeClr val="dk1"/>
              </a:solidFill>
              <a:latin typeface="Calibri"/>
              <a:ea typeface="Calibri"/>
              <a:cs typeface="Calibri"/>
              <a:sym typeface="Calibri"/>
            </a:endParaRPr>
          </a:p>
          <a:p>
            <a:pPr indent="-342900" lvl="0" marL="457200" rtl="0" algn="just">
              <a:lnSpc>
                <a:spcPct val="80000"/>
              </a:lnSpc>
              <a:spcBef>
                <a:spcPts val="0"/>
              </a:spcBef>
              <a:spcAft>
                <a:spcPts val="0"/>
              </a:spcAft>
              <a:buClr>
                <a:schemeClr val="dk1"/>
              </a:buClr>
              <a:buSzPct val="100000"/>
              <a:buFont typeface="Calibri"/>
              <a:buAutoNum type="arabicPeriod"/>
            </a:pPr>
            <a:r>
              <a:rPr lang="es" sz="7200">
                <a:solidFill>
                  <a:schemeClr val="dk1"/>
                </a:solidFill>
                <a:latin typeface="Calibri"/>
                <a:ea typeface="Calibri"/>
                <a:cs typeface="Calibri"/>
                <a:sym typeface="Calibri"/>
              </a:rPr>
              <a:t>Esta es una</a:t>
            </a:r>
            <a:r>
              <a:rPr b="1" lang="es" sz="7200">
                <a:solidFill>
                  <a:schemeClr val="dk1"/>
                </a:solidFill>
                <a:latin typeface="Calibri"/>
                <a:ea typeface="Calibri"/>
                <a:cs typeface="Calibri"/>
                <a:sym typeface="Calibri"/>
              </a:rPr>
              <a:t> versión a consulta</a:t>
            </a:r>
            <a:r>
              <a:rPr lang="es" sz="7200">
                <a:solidFill>
                  <a:schemeClr val="dk1"/>
                </a:solidFill>
                <a:latin typeface="Calibri"/>
                <a:ea typeface="Calibri"/>
                <a:cs typeface="Calibri"/>
                <a:sym typeface="Calibri"/>
              </a:rPr>
              <a:t>, por lo que se invita a todos los interesados a comentar esta versión a través de propuestas constructivas que nos ayuden a consolidar un documento. </a:t>
            </a:r>
            <a:r>
              <a:rPr b="1" lang="es" sz="7200">
                <a:solidFill>
                  <a:schemeClr val="dk1"/>
                </a:solidFill>
                <a:latin typeface="Calibri"/>
                <a:ea typeface="Calibri"/>
                <a:cs typeface="Calibri"/>
                <a:sym typeface="Calibri"/>
              </a:rPr>
              <a:t>Escribanos a </a:t>
            </a:r>
            <a:r>
              <a:rPr b="1" lang="es" sz="7200" u="sng">
                <a:solidFill>
                  <a:schemeClr val="hlink"/>
                </a:solidFill>
                <a:latin typeface="Calibri"/>
                <a:ea typeface="Calibri"/>
                <a:cs typeface="Calibri"/>
                <a:sym typeface="Calibri"/>
                <a:hlinkClick r:id="rId4"/>
              </a:rPr>
              <a:t>correspondencia@upme.gov.co</a:t>
            </a:r>
            <a:r>
              <a:rPr b="1" lang="es" sz="7200">
                <a:solidFill>
                  <a:schemeClr val="dk1"/>
                </a:solidFill>
                <a:latin typeface="Calibri"/>
                <a:ea typeface="Calibri"/>
                <a:cs typeface="Calibri"/>
                <a:sym typeface="Calibri"/>
              </a:rPr>
              <a:t> hasta el 31 de octubre de 2021.</a:t>
            </a:r>
            <a:endParaRPr b="1" sz="7200">
              <a:solidFill>
                <a:schemeClr val="dk1"/>
              </a:solidFill>
              <a:latin typeface="Calibri"/>
              <a:ea typeface="Calibri"/>
              <a:cs typeface="Calibri"/>
              <a:sym typeface="Calibri"/>
            </a:endParaRPr>
          </a:p>
          <a:p>
            <a:pPr indent="0" lvl="0" marL="457200" rtl="0" algn="just">
              <a:lnSpc>
                <a:spcPct val="80000"/>
              </a:lnSpc>
              <a:spcBef>
                <a:spcPts val="0"/>
              </a:spcBef>
              <a:spcAft>
                <a:spcPts val="0"/>
              </a:spcAft>
              <a:buNone/>
            </a:pPr>
            <a:r>
              <a:t/>
            </a:r>
            <a:endParaRPr sz="7200">
              <a:solidFill>
                <a:schemeClr val="dk1"/>
              </a:solidFill>
              <a:latin typeface="Calibri"/>
              <a:ea typeface="Calibri"/>
              <a:cs typeface="Calibri"/>
              <a:sym typeface="Calibri"/>
            </a:endParaRPr>
          </a:p>
          <a:p>
            <a:pPr indent="-342900" lvl="0" marL="457200" rtl="0" algn="just">
              <a:lnSpc>
                <a:spcPct val="80000"/>
              </a:lnSpc>
              <a:spcBef>
                <a:spcPts val="0"/>
              </a:spcBef>
              <a:spcAft>
                <a:spcPts val="0"/>
              </a:spcAft>
              <a:buClr>
                <a:schemeClr val="dk1"/>
              </a:buClr>
              <a:buSzPct val="100000"/>
              <a:buFont typeface="Calibri"/>
              <a:buAutoNum type="arabicPeriod"/>
            </a:pPr>
            <a:r>
              <a:rPr lang="es" sz="7200">
                <a:solidFill>
                  <a:schemeClr val="dk1"/>
                </a:solidFill>
                <a:latin typeface="Calibri"/>
                <a:ea typeface="Calibri"/>
                <a:cs typeface="Calibri"/>
                <a:sym typeface="Calibri"/>
              </a:rPr>
              <a:t>Todos los análisis de este ejercicio se encuentran disponibles en nuestra página web: </a:t>
            </a:r>
            <a:r>
              <a:rPr lang="es" sz="7200" u="sng">
                <a:solidFill>
                  <a:schemeClr val="hlink"/>
                </a:solidFill>
                <a:latin typeface="Calibri"/>
                <a:ea typeface="Calibri"/>
                <a:cs typeface="Calibri"/>
                <a:sym typeface="Calibri"/>
                <a:hlinkClick r:id="rId5"/>
              </a:rPr>
              <a:t>https://www1.upme.gov.co/DemandayEficiencia/Paginas/PROURE.aspx</a:t>
            </a:r>
            <a:r>
              <a:rPr lang="es" sz="7200">
                <a:solidFill>
                  <a:schemeClr val="dk1"/>
                </a:solidFill>
                <a:latin typeface="Calibri"/>
                <a:ea typeface="Calibri"/>
                <a:cs typeface="Calibri"/>
                <a:sym typeface="Calibri"/>
              </a:rPr>
              <a:t> </a:t>
            </a:r>
            <a:endParaRPr sz="7200">
              <a:solidFill>
                <a:schemeClr val="dk1"/>
              </a:solidFill>
              <a:latin typeface="Calibri"/>
              <a:ea typeface="Calibri"/>
              <a:cs typeface="Calibri"/>
              <a:sym typeface="Calibri"/>
            </a:endParaRPr>
          </a:p>
          <a:p>
            <a:pPr indent="0" lvl="0" marL="0" rtl="0" algn="l">
              <a:lnSpc>
                <a:spcPct val="80000"/>
              </a:lnSpc>
              <a:spcBef>
                <a:spcPts val="1000"/>
              </a:spcBef>
              <a:spcAft>
                <a:spcPts val="0"/>
              </a:spcAft>
              <a:buClr>
                <a:srgbClr val="000000"/>
              </a:buClr>
              <a:buSzPct val="45833"/>
              <a:buFont typeface="Arial"/>
              <a:buNone/>
            </a:pPr>
            <a:r>
              <a:t/>
            </a:r>
            <a:endParaRPr sz="1500">
              <a:solidFill>
                <a:schemeClr val="dk1"/>
              </a:solidFill>
              <a:latin typeface="Calibri"/>
              <a:ea typeface="Calibri"/>
              <a:cs typeface="Calibri"/>
              <a:sym typeface="Calibri"/>
            </a:endParaRPr>
          </a:p>
          <a:p>
            <a:pPr indent="0" lvl="0" marL="0" rtl="0" algn="l">
              <a:lnSpc>
                <a:spcPct val="90000"/>
              </a:lnSpc>
              <a:spcBef>
                <a:spcPts val="0"/>
              </a:spcBef>
              <a:spcAft>
                <a:spcPts val="0"/>
              </a:spcAft>
              <a:buClr>
                <a:srgbClr val="000000"/>
              </a:buClr>
              <a:buSzPct val="39285"/>
              <a:buFont typeface="Arial"/>
              <a:buNone/>
            </a:pPr>
            <a:r>
              <a:t/>
            </a:r>
            <a:endParaRPr sz="1750">
              <a:solidFill>
                <a:srgbClr val="000000"/>
              </a:solidFill>
            </a:endParaRPr>
          </a:p>
          <a:p>
            <a:pPr indent="0" lvl="0" marL="0" rtl="0" algn="just">
              <a:lnSpc>
                <a:spcPct val="90000"/>
              </a:lnSpc>
              <a:spcBef>
                <a:spcPts val="1000"/>
              </a:spcBef>
              <a:spcAft>
                <a:spcPts val="0"/>
              </a:spcAft>
              <a:buClr>
                <a:schemeClr val="dk1"/>
              </a:buClr>
              <a:buSzPts val="275"/>
              <a:buFont typeface="Arial"/>
              <a:buNone/>
            </a:pPr>
            <a:r>
              <a:t/>
            </a:r>
            <a:endParaRPr sz="7601">
              <a:solidFill>
                <a:schemeClr val="dk1"/>
              </a:solidFill>
              <a:latin typeface="Calibri"/>
              <a:ea typeface="Calibri"/>
              <a:cs typeface="Calibri"/>
              <a:sym typeface="Calibri"/>
            </a:endParaRPr>
          </a:p>
          <a:p>
            <a:pPr indent="0" lvl="0" marL="0" rtl="0" algn="just">
              <a:spcBef>
                <a:spcPts val="0"/>
              </a:spcBef>
              <a:spcAft>
                <a:spcPts val="0"/>
              </a:spcAft>
              <a:buNone/>
            </a:pPr>
            <a:r>
              <a:rPr lang="es" sz="7601">
                <a:solidFill>
                  <a:schemeClr val="dk1"/>
                </a:solidFill>
                <a:latin typeface="Calibri"/>
                <a:ea typeface="Calibri"/>
                <a:cs typeface="Calibri"/>
                <a:sym typeface="Calibri"/>
              </a:rPr>
              <a:t> </a:t>
            </a:r>
            <a:endParaRPr sz="7601">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273" name="Google Shape;273;p32"/>
          <p:cNvSpPr txBox="1"/>
          <p:nvPr>
            <p:ph type="title"/>
          </p:nvPr>
        </p:nvSpPr>
        <p:spPr>
          <a:xfrm>
            <a:off x="128825" y="4489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sz="2300">
                <a:latin typeface="Calibri"/>
                <a:ea typeface="Calibri"/>
                <a:cs typeface="Calibri"/>
                <a:sym typeface="Calibri"/>
              </a:rPr>
              <a:t>Resultado sector industrial</a:t>
            </a:r>
            <a:endParaRPr b="1" sz="2300">
              <a:latin typeface="Calibri"/>
              <a:ea typeface="Calibri"/>
              <a:cs typeface="Calibri"/>
              <a:sym typeface="Calibri"/>
            </a:endParaRPr>
          </a:p>
        </p:txBody>
      </p:sp>
      <p:grpSp>
        <p:nvGrpSpPr>
          <p:cNvPr id="274" name="Google Shape;274;p32"/>
          <p:cNvGrpSpPr/>
          <p:nvPr/>
        </p:nvGrpSpPr>
        <p:grpSpPr>
          <a:xfrm>
            <a:off x="5360225" y="2256387"/>
            <a:ext cx="2417102" cy="972367"/>
            <a:chOff x="5360225" y="2256387"/>
            <a:chExt cx="2417102" cy="972367"/>
          </a:xfrm>
        </p:grpSpPr>
        <p:sp>
          <p:nvSpPr>
            <p:cNvPr id="275" name="Google Shape;275;p32"/>
            <p:cNvSpPr txBox="1"/>
            <p:nvPr/>
          </p:nvSpPr>
          <p:spPr>
            <a:xfrm>
              <a:off x="5360226" y="2256387"/>
              <a:ext cx="24171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rgbClr val="FFFFFF"/>
                  </a:solidFill>
                  <a:latin typeface="Roboto"/>
                  <a:ea typeface="Roboto"/>
                  <a:cs typeface="Roboto"/>
                  <a:sym typeface="Roboto"/>
                </a:rPr>
                <a:t>Vestibulum congue tempus</a:t>
              </a:r>
              <a:endParaRPr sz="1100">
                <a:solidFill>
                  <a:srgbClr val="FFFFFF"/>
                </a:solidFill>
                <a:latin typeface="Roboto"/>
                <a:ea typeface="Roboto"/>
                <a:cs typeface="Roboto"/>
                <a:sym typeface="Roboto"/>
              </a:endParaRPr>
            </a:p>
          </p:txBody>
        </p:sp>
        <p:sp>
          <p:nvSpPr>
            <p:cNvPr id="276" name="Google Shape;276;p32"/>
            <p:cNvSpPr txBox="1"/>
            <p:nvPr/>
          </p:nvSpPr>
          <p:spPr>
            <a:xfrm>
              <a:off x="5360225" y="2716353"/>
              <a:ext cx="2417100" cy="51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s" sz="800">
                  <a:solidFill>
                    <a:srgbClr val="FFFFFF"/>
                  </a:solidFill>
                  <a:latin typeface="Roboto"/>
                  <a:ea typeface="Roboto"/>
                  <a:cs typeface="Roboto"/>
                  <a:sym typeface="Roboto"/>
                </a:rPr>
                <a:t>Lorem ipsum dolor sit amet, consectetur adipiscing elit, sed do eiusmod tempor. Ipsum dolor sit amet elit, sed do eiusmod tempor.</a:t>
              </a:r>
              <a:endParaRPr sz="1100">
                <a:solidFill>
                  <a:srgbClr val="FFFFFF"/>
                </a:solidFill>
                <a:latin typeface="Roboto"/>
                <a:ea typeface="Roboto"/>
                <a:cs typeface="Roboto"/>
                <a:sym typeface="Roboto"/>
              </a:endParaRPr>
            </a:p>
          </p:txBody>
        </p:sp>
      </p:grpSp>
      <p:sp>
        <p:nvSpPr>
          <p:cNvPr id="277" name="Google Shape;277;p32"/>
          <p:cNvSpPr txBox="1"/>
          <p:nvPr/>
        </p:nvSpPr>
        <p:spPr>
          <a:xfrm>
            <a:off x="4799500" y="521225"/>
            <a:ext cx="4344600" cy="498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sz="1300">
                <a:latin typeface="Calibri"/>
                <a:ea typeface="Calibri"/>
                <a:cs typeface="Calibri"/>
                <a:sym typeface="Calibri"/>
              </a:rPr>
              <a:t>Conclusiones:</a:t>
            </a:r>
            <a:endParaRPr b="1" sz="1300">
              <a:solidFill>
                <a:schemeClr val="dk1"/>
              </a:solidFill>
              <a:latin typeface="Calibri"/>
              <a:ea typeface="Calibri"/>
              <a:cs typeface="Calibri"/>
              <a:sym typeface="Calibri"/>
            </a:endParaRPr>
          </a:p>
          <a:p>
            <a:pPr indent="0" lvl="0" marL="0" rtl="0" algn="l">
              <a:spcBef>
                <a:spcPts val="0"/>
              </a:spcBef>
              <a:spcAft>
                <a:spcPts val="0"/>
              </a:spcAft>
              <a:buNone/>
            </a:pPr>
            <a:r>
              <a:t/>
            </a:r>
            <a:endParaRPr b="1"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b="1" lang="es" sz="1300">
                <a:solidFill>
                  <a:schemeClr val="dk1"/>
                </a:solidFill>
                <a:latin typeface="Calibri"/>
                <a:ea typeface="Calibri"/>
                <a:cs typeface="Calibri"/>
                <a:sym typeface="Calibri"/>
              </a:rPr>
              <a:t>El recambio de calderas (calor indirecto) es el de mayor potencial de eficiencia energética (102 PJ). </a:t>
            </a:r>
            <a:r>
              <a:rPr lang="es" sz="1300">
                <a:solidFill>
                  <a:schemeClr val="dk1"/>
                </a:solidFill>
                <a:latin typeface="Calibri"/>
                <a:ea typeface="Calibri"/>
                <a:cs typeface="Calibri"/>
                <a:sym typeface="Calibri"/>
              </a:rPr>
              <a:t>La principal barrera para esta medida es la alta inversión que requiere una nueva caldera y los costos del carbón.</a:t>
            </a:r>
            <a:endParaRPr sz="1300">
              <a:solidFill>
                <a:schemeClr val="dk1"/>
              </a:solidFill>
              <a:latin typeface="Calibri"/>
              <a:ea typeface="Calibri"/>
              <a:cs typeface="Calibri"/>
              <a:sym typeface="Calibri"/>
            </a:endParaRPr>
          </a:p>
          <a:p>
            <a:pPr indent="0" lvl="0" marL="457200" rtl="0" algn="l">
              <a:spcBef>
                <a:spcPts val="0"/>
              </a:spcBef>
              <a:spcAft>
                <a:spcPts val="0"/>
              </a:spcAft>
              <a:buNone/>
            </a:pPr>
            <a:r>
              <a:rPr lang="es"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s" sz="1300">
                <a:solidFill>
                  <a:schemeClr val="dk1"/>
                </a:solidFill>
                <a:latin typeface="Calibri"/>
                <a:ea typeface="Calibri"/>
                <a:cs typeface="Calibri"/>
                <a:sym typeface="Calibri"/>
              </a:rPr>
              <a:t>Para el calor directo y fuerza motriz existe la posibilidad de inversiones de menor escala y que alcanzan ahorros en el uso de energía. Complementar los equipos actuales con variadores, aislamientos, optimización de quemadores, equipos de control etc.</a:t>
            </a:r>
            <a:endParaRPr sz="13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b="1" lang="es" sz="1300">
                <a:solidFill>
                  <a:schemeClr val="dk1"/>
                </a:solidFill>
                <a:latin typeface="Calibri"/>
                <a:ea typeface="Calibri"/>
                <a:cs typeface="Calibri"/>
                <a:sym typeface="Calibri"/>
              </a:rPr>
              <a:t>Los sistemas de gestión de energía (56 PJ) permiten identificar por etapas las mejoras en eficiencia </a:t>
            </a:r>
            <a:r>
              <a:rPr b="1" lang="es" sz="1300">
                <a:solidFill>
                  <a:schemeClr val="dk1"/>
                </a:solidFill>
                <a:latin typeface="Calibri"/>
                <a:ea typeface="Calibri"/>
                <a:cs typeface="Calibri"/>
                <a:sym typeface="Calibri"/>
              </a:rPr>
              <a:t>energética</a:t>
            </a:r>
            <a:r>
              <a:rPr b="1" lang="es" sz="1300">
                <a:solidFill>
                  <a:schemeClr val="dk1"/>
                </a:solidFill>
                <a:latin typeface="Calibri"/>
                <a:ea typeface="Calibri"/>
                <a:cs typeface="Calibri"/>
                <a:sym typeface="Calibri"/>
              </a:rPr>
              <a:t> a adoptar </a:t>
            </a:r>
            <a:r>
              <a:rPr b="1" lang="es" sz="1300">
                <a:solidFill>
                  <a:schemeClr val="dk1"/>
                </a:solidFill>
                <a:latin typeface="Calibri"/>
                <a:ea typeface="Calibri"/>
                <a:cs typeface="Calibri"/>
                <a:sym typeface="Calibri"/>
              </a:rPr>
              <a:t>según</a:t>
            </a:r>
            <a:r>
              <a:rPr b="1" lang="es" sz="1300">
                <a:solidFill>
                  <a:schemeClr val="dk1"/>
                </a:solidFill>
                <a:latin typeface="Calibri"/>
                <a:ea typeface="Calibri"/>
                <a:cs typeface="Calibri"/>
                <a:sym typeface="Calibri"/>
              </a:rPr>
              <a:t> su escala y su costo. </a:t>
            </a:r>
            <a:r>
              <a:rPr lang="es" sz="1300">
                <a:solidFill>
                  <a:schemeClr val="dk1"/>
                </a:solidFill>
                <a:latin typeface="Calibri"/>
                <a:ea typeface="Calibri"/>
                <a:cs typeface="Calibri"/>
                <a:sym typeface="Calibri"/>
              </a:rPr>
              <a:t>La Adopción de la norma ISO 50001 </a:t>
            </a:r>
            <a:r>
              <a:rPr lang="es" sz="1300">
                <a:solidFill>
                  <a:schemeClr val="dk1"/>
                </a:solidFill>
                <a:latin typeface="Calibri"/>
                <a:ea typeface="Calibri"/>
                <a:cs typeface="Calibri"/>
                <a:sym typeface="Calibri"/>
              </a:rPr>
              <a:t>promueven</a:t>
            </a:r>
            <a:r>
              <a:rPr lang="es" sz="1300">
                <a:solidFill>
                  <a:schemeClr val="dk1"/>
                </a:solidFill>
                <a:latin typeface="Calibri"/>
                <a:ea typeface="Calibri"/>
                <a:cs typeface="Calibri"/>
                <a:sym typeface="Calibri"/>
              </a:rPr>
              <a:t> la submedición avanzada para un mejor control y monitoreo del consumo de energía.</a:t>
            </a:r>
            <a:r>
              <a:rPr b="1" lang="es" sz="1300">
                <a:solidFill>
                  <a:schemeClr val="dk1"/>
                </a:solidFill>
                <a:latin typeface="Calibri"/>
                <a:ea typeface="Calibri"/>
                <a:cs typeface="Calibri"/>
                <a:sym typeface="Calibri"/>
              </a:rPr>
              <a:t> </a:t>
            </a:r>
            <a:endParaRPr b="1" sz="1300">
              <a:solidFill>
                <a:schemeClr val="dk1"/>
              </a:solidFill>
              <a:latin typeface="Calibri"/>
              <a:ea typeface="Calibri"/>
              <a:cs typeface="Calibri"/>
              <a:sym typeface="Calibri"/>
            </a:endParaRPr>
          </a:p>
          <a:p>
            <a:pPr indent="0" lvl="0" marL="457200" rtl="0" algn="l">
              <a:spcBef>
                <a:spcPts val="0"/>
              </a:spcBef>
              <a:spcAft>
                <a:spcPts val="0"/>
              </a:spcAft>
              <a:buNone/>
            </a:pPr>
            <a:r>
              <a:t/>
            </a:r>
            <a:endParaRPr b="1"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278" name="Google Shape;278;p32" title="Gráfico"/>
          <p:cNvPicPr preferRelativeResize="0"/>
          <p:nvPr/>
        </p:nvPicPr>
        <p:blipFill>
          <a:blip r:embed="rId4">
            <a:alphaModFix/>
          </a:blip>
          <a:stretch>
            <a:fillRect/>
          </a:stretch>
        </p:blipFill>
        <p:spPr>
          <a:xfrm>
            <a:off x="52775" y="1029400"/>
            <a:ext cx="4746724" cy="3665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284" name="Google Shape;284;p33"/>
          <p:cNvSpPr txBox="1"/>
          <p:nvPr>
            <p:ph type="title"/>
          </p:nvPr>
        </p:nvSpPr>
        <p:spPr>
          <a:xfrm>
            <a:off x="145100" y="5103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s" sz="2120">
                <a:latin typeface="Calibri"/>
                <a:ea typeface="Calibri"/>
                <a:cs typeface="Calibri"/>
                <a:sym typeface="Calibri"/>
              </a:rPr>
              <a:t>Medidas sector termoeléctrico</a:t>
            </a:r>
            <a:endParaRPr b="1" sz="2120">
              <a:latin typeface="Calibri"/>
              <a:ea typeface="Calibri"/>
              <a:cs typeface="Calibri"/>
              <a:sym typeface="Calibri"/>
            </a:endParaRPr>
          </a:p>
        </p:txBody>
      </p:sp>
      <p:sp>
        <p:nvSpPr>
          <p:cNvPr id="285" name="Google Shape;285;p3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6" name="Google Shape;286;p33" title="Gráfico"/>
          <p:cNvPicPr preferRelativeResize="0"/>
          <p:nvPr/>
        </p:nvPicPr>
        <p:blipFill>
          <a:blip r:embed="rId4">
            <a:alphaModFix/>
          </a:blip>
          <a:stretch>
            <a:fillRect/>
          </a:stretch>
        </p:blipFill>
        <p:spPr>
          <a:xfrm>
            <a:off x="48950" y="960800"/>
            <a:ext cx="4606901" cy="3555326"/>
          </a:xfrm>
          <a:prstGeom prst="rect">
            <a:avLst/>
          </a:prstGeom>
          <a:noFill/>
          <a:ln>
            <a:noFill/>
          </a:ln>
        </p:spPr>
      </p:pic>
      <p:sp>
        <p:nvSpPr>
          <p:cNvPr id="287" name="Google Shape;287;p33"/>
          <p:cNvSpPr txBox="1"/>
          <p:nvPr/>
        </p:nvSpPr>
        <p:spPr>
          <a:xfrm>
            <a:off x="4655850" y="1152475"/>
            <a:ext cx="43326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Calibri"/>
                <a:ea typeface="Calibri"/>
                <a:cs typeface="Calibri"/>
                <a:sym typeface="Calibri"/>
              </a:rPr>
              <a:t>Conclusiones</a:t>
            </a:r>
            <a:r>
              <a:rPr lang="es">
                <a:latin typeface="Calibri"/>
                <a:ea typeface="Calibri"/>
                <a:cs typeface="Calibri"/>
                <a:sym typeface="Calibri"/>
              </a:rPr>
              <a: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Las buenas prácticas operativas son costo eficientes desde el punto de vista privado, la norma ISO 50001 debe ser un estándar mínimo de operación y requisito para la participación el Cargo por Confiabilidad.</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Las medidas de cambio tecnológico con inversiones “medias” requieren incentivos tributarios. </a:t>
            </a: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3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93" name="Google Shape;293;p34"/>
          <p:cNvSpPr txBox="1"/>
          <p:nvPr>
            <p:ph type="title"/>
          </p:nvPr>
        </p:nvSpPr>
        <p:spPr>
          <a:xfrm>
            <a:off x="259625" y="5679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s" sz="2020">
                <a:latin typeface="Calibri"/>
                <a:ea typeface="Calibri"/>
                <a:cs typeface="Calibri"/>
                <a:sym typeface="Calibri"/>
              </a:rPr>
              <a:t>Medidas sector hidrocarburos</a:t>
            </a:r>
            <a:endParaRPr b="1" sz="2020">
              <a:latin typeface="Calibri"/>
              <a:ea typeface="Calibri"/>
              <a:cs typeface="Calibri"/>
              <a:sym typeface="Calibri"/>
            </a:endParaRPr>
          </a:p>
        </p:txBody>
      </p:sp>
      <p:pic>
        <p:nvPicPr>
          <p:cNvPr id="294" name="Google Shape;294;p34" title="Gráfico"/>
          <p:cNvPicPr preferRelativeResize="0"/>
          <p:nvPr/>
        </p:nvPicPr>
        <p:blipFill>
          <a:blip r:embed="rId4">
            <a:alphaModFix/>
          </a:blip>
          <a:stretch>
            <a:fillRect/>
          </a:stretch>
        </p:blipFill>
        <p:spPr>
          <a:xfrm>
            <a:off x="89375" y="1140650"/>
            <a:ext cx="4412869" cy="3416400"/>
          </a:xfrm>
          <a:prstGeom prst="rect">
            <a:avLst/>
          </a:prstGeom>
          <a:noFill/>
          <a:ln>
            <a:noFill/>
          </a:ln>
        </p:spPr>
      </p:pic>
      <p:sp>
        <p:nvSpPr>
          <p:cNvPr id="295" name="Google Shape;295;p34"/>
          <p:cNvSpPr txBox="1"/>
          <p:nvPr/>
        </p:nvSpPr>
        <p:spPr>
          <a:xfrm>
            <a:off x="4717675" y="902750"/>
            <a:ext cx="43326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Calibri"/>
                <a:ea typeface="Calibri"/>
                <a:cs typeface="Calibri"/>
                <a:sym typeface="Calibri"/>
              </a:rPr>
              <a:t>Conclusiones</a:t>
            </a:r>
            <a:r>
              <a:rPr lang="es">
                <a:latin typeface="Calibri"/>
                <a:ea typeface="Calibri"/>
                <a:cs typeface="Calibri"/>
                <a:sym typeface="Calibri"/>
              </a:rPr>
              <a: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Las buenas prácticas operativas son costo eficientes desde el punto de vista privado, la norma ISO 50001 debe ser un estándar mínimo de operación.</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Las demás medidas propuestas requieren </a:t>
            </a:r>
            <a:r>
              <a:rPr lang="es">
                <a:latin typeface="Calibri"/>
                <a:ea typeface="Calibri"/>
                <a:cs typeface="Calibri"/>
                <a:sym typeface="Calibri"/>
              </a:rPr>
              <a:t>incentivos</a:t>
            </a:r>
            <a:r>
              <a:rPr lang="es">
                <a:latin typeface="Calibri"/>
                <a:ea typeface="Calibri"/>
                <a:cs typeface="Calibri"/>
                <a:sym typeface="Calibri"/>
              </a:rPr>
              <a:t> tributarios. En el sector de hidrocarburos, la eficiencia energética compite con  proyectos de alta rentabilidad por lo que tienen menores probabilidades de ejecución o por lo menos de priorización al interior de las empresas. </a:t>
            </a:r>
            <a:endParaRPr>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35"/>
          <p:cNvPicPr preferRelativeResize="0"/>
          <p:nvPr/>
        </p:nvPicPr>
        <p:blipFill>
          <a:blip r:embed="rId3">
            <a:alphaModFix/>
          </a:blip>
          <a:stretch>
            <a:fillRect/>
          </a:stretch>
        </p:blipFill>
        <p:spPr>
          <a:xfrm>
            <a:off x="0" y="0"/>
            <a:ext cx="9144000" cy="5143500"/>
          </a:xfrm>
          <a:prstGeom prst="rect">
            <a:avLst/>
          </a:prstGeom>
          <a:noFill/>
          <a:ln>
            <a:noFill/>
          </a:ln>
        </p:spPr>
      </p:pic>
      <p:sp>
        <p:nvSpPr>
          <p:cNvPr id="301" name="Google Shape;301;p35"/>
          <p:cNvSpPr txBox="1"/>
          <p:nvPr>
            <p:ph type="title"/>
          </p:nvPr>
        </p:nvSpPr>
        <p:spPr>
          <a:xfrm>
            <a:off x="176350" y="4970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s" sz="2120">
                <a:latin typeface="Calibri"/>
                <a:ea typeface="Calibri"/>
                <a:cs typeface="Calibri"/>
                <a:sym typeface="Calibri"/>
              </a:rPr>
              <a:t>Medidas sector minero</a:t>
            </a:r>
            <a:endParaRPr b="1" sz="2120">
              <a:latin typeface="Calibri"/>
              <a:ea typeface="Calibri"/>
              <a:cs typeface="Calibri"/>
              <a:sym typeface="Calibri"/>
            </a:endParaRPr>
          </a:p>
        </p:txBody>
      </p:sp>
      <p:pic>
        <p:nvPicPr>
          <p:cNvPr id="302" name="Google Shape;302;p35" title="Gráfico"/>
          <p:cNvPicPr preferRelativeResize="0"/>
          <p:nvPr/>
        </p:nvPicPr>
        <p:blipFill>
          <a:blip r:embed="rId4">
            <a:alphaModFix/>
          </a:blip>
          <a:stretch>
            <a:fillRect/>
          </a:stretch>
        </p:blipFill>
        <p:spPr>
          <a:xfrm>
            <a:off x="92547" y="1017722"/>
            <a:ext cx="4479450" cy="3672700"/>
          </a:xfrm>
          <a:prstGeom prst="rect">
            <a:avLst/>
          </a:prstGeom>
          <a:noFill/>
          <a:ln>
            <a:noFill/>
          </a:ln>
        </p:spPr>
      </p:pic>
      <p:sp>
        <p:nvSpPr>
          <p:cNvPr id="303" name="Google Shape;303;p35"/>
          <p:cNvSpPr txBox="1"/>
          <p:nvPr/>
        </p:nvSpPr>
        <p:spPr>
          <a:xfrm>
            <a:off x="4717675" y="902750"/>
            <a:ext cx="43326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Calibri"/>
                <a:ea typeface="Calibri"/>
                <a:cs typeface="Calibri"/>
                <a:sym typeface="Calibri"/>
              </a:rPr>
              <a:t>Conclusiones</a:t>
            </a:r>
            <a:r>
              <a:rPr lang="es">
                <a:latin typeface="Calibri"/>
                <a:ea typeface="Calibri"/>
                <a:cs typeface="Calibri"/>
                <a:sym typeface="Calibri"/>
              </a:rPr>
              <a: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317500" lvl="0" marL="457200" rtl="0" algn="just">
              <a:spcBef>
                <a:spcPts val="0"/>
              </a:spcBef>
              <a:spcAft>
                <a:spcPts val="0"/>
              </a:spcAft>
              <a:buSzPts val="1400"/>
              <a:buFont typeface="Calibri"/>
              <a:buChar char="●"/>
            </a:pPr>
            <a:r>
              <a:rPr lang="es">
                <a:latin typeface="Calibri"/>
                <a:ea typeface="Calibri"/>
                <a:cs typeface="Calibri"/>
                <a:sym typeface="Calibri"/>
              </a:rPr>
              <a:t>El ejercicio realizado utilizó información proveniente de el sector minero de gran escala. Por lo que puede que existan otras medidas que apliquen al sector de pequeña escala que no </a:t>
            </a:r>
            <a:r>
              <a:rPr lang="es">
                <a:latin typeface="Calibri"/>
                <a:ea typeface="Calibri"/>
                <a:cs typeface="Calibri"/>
                <a:sym typeface="Calibri"/>
              </a:rPr>
              <a:t>están</a:t>
            </a:r>
            <a:r>
              <a:rPr lang="es">
                <a:latin typeface="Calibri"/>
                <a:ea typeface="Calibri"/>
                <a:cs typeface="Calibri"/>
                <a:sym typeface="Calibri"/>
              </a:rPr>
              <a:t> recogidas en este documento.</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Para la minería de gran escala, la adopción de buenas prácticas operativas deberían ser un estándar de operación.</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Por su parte el cambio tecnológico incluido en este ejercicio incluye equipos tanto para la operación minera y actividades conexas.</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36"/>
          <p:cNvPicPr preferRelativeResize="0"/>
          <p:nvPr/>
        </p:nvPicPr>
        <p:blipFill>
          <a:blip r:embed="rId3">
            <a:alphaModFix/>
          </a:blip>
          <a:stretch>
            <a:fillRect/>
          </a:stretch>
        </p:blipFill>
        <p:spPr>
          <a:xfrm>
            <a:off x="0" y="0"/>
            <a:ext cx="9144000" cy="5143500"/>
          </a:xfrm>
          <a:prstGeom prst="rect">
            <a:avLst/>
          </a:prstGeom>
          <a:noFill/>
          <a:ln>
            <a:noFill/>
          </a:ln>
        </p:spPr>
      </p:pic>
      <p:sp>
        <p:nvSpPr>
          <p:cNvPr id="309" name="Google Shape;309;p36"/>
          <p:cNvSpPr txBox="1"/>
          <p:nvPr>
            <p:ph type="title"/>
          </p:nvPr>
        </p:nvSpPr>
        <p:spPr>
          <a:xfrm>
            <a:off x="311700" y="5278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s" sz="2020">
                <a:latin typeface="Calibri"/>
                <a:ea typeface="Calibri"/>
                <a:cs typeface="Calibri"/>
                <a:sym typeface="Calibri"/>
              </a:rPr>
              <a:t>Medidas edificaciones</a:t>
            </a:r>
            <a:endParaRPr b="1" sz="2020">
              <a:latin typeface="Calibri"/>
              <a:ea typeface="Calibri"/>
              <a:cs typeface="Calibri"/>
              <a:sym typeface="Calibri"/>
            </a:endParaRPr>
          </a:p>
        </p:txBody>
      </p:sp>
      <p:pic>
        <p:nvPicPr>
          <p:cNvPr id="310" name="Google Shape;310;p36" title="Gráfico"/>
          <p:cNvPicPr preferRelativeResize="0"/>
          <p:nvPr/>
        </p:nvPicPr>
        <p:blipFill>
          <a:blip r:embed="rId4">
            <a:alphaModFix/>
          </a:blip>
          <a:stretch>
            <a:fillRect/>
          </a:stretch>
        </p:blipFill>
        <p:spPr>
          <a:xfrm>
            <a:off x="311700" y="1100500"/>
            <a:ext cx="4415874" cy="3532713"/>
          </a:xfrm>
          <a:prstGeom prst="rect">
            <a:avLst/>
          </a:prstGeom>
          <a:noFill/>
          <a:ln>
            <a:noFill/>
          </a:ln>
        </p:spPr>
      </p:pic>
      <p:sp>
        <p:nvSpPr>
          <p:cNvPr id="311" name="Google Shape;311;p36"/>
          <p:cNvSpPr txBox="1"/>
          <p:nvPr/>
        </p:nvSpPr>
        <p:spPr>
          <a:xfrm>
            <a:off x="4658625" y="826025"/>
            <a:ext cx="43326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Calibri"/>
                <a:ea typeface="Calibri"/>
                <a:cs typeface="Calibri"/>
                <a:sym typeface="Calibri"/>
              </a:rPr>
              <a:t>Conclusiones</a:t>
            </a:r>
            <a:r>
              <a:rPr lang="es">
                <a:latin typeface="Calibri"/>
                <a:ea typeface="Calibri"/>
                <a:cs typeface="Calibri"/>
                <a:sym typeface="Calibri"/>
              </a:rPr>
              <a: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Dar un primer paso en la adopción de construcción sostenible tiene un impacto positivo en las metas establecidas (38 PJ)</a:t>
            </a:r>
            <a:endParaRPr>
              <a:latin typeface="Calibri"/>
              <a:ea typeface="Calibri"/>
              <a:cs typeface="Calibri"/>
              <a:sym typeface="Calibri"/>
            </a:endParaRPr>
          </a:p>
          <a:p>
            <a:pPr indent="0" lvl="0" marL="45720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El sector terciario es el de mayor aporte, gracias al potencial de adecuaciones en edificaciones existentes.</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Las medidas </a:t>
            </a:r>
            <a:r>
              <a:rPr lang="es">
                <a:latin typeface="Calibri"/>
                <a:ea typeface="Calibri"/>
                <a:cs typeface="Calibri"/>
                <a:sym typeface="Calibri"/>
              </a:rPr>
              <a:t>aquí</a:t>
            </a:r>
            <a:r>
              <a:rPr lang="es">
                <a:latin typeface="Calibri"/>
                <a:ea typeface="Calibri"/>
                <a:cs typeface="Calibri"/>
                <a:sym typeface="Calibri"/>
              </a:rPr>
              <a:t> contempladas cubren:</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s">
                <a:latin typeface="Calibri"/>
                <a:ea typeface="Calibri"/>
                <a:cs typeface="Calibri"/>
                <a:sym typeface="Calibri"/>
              </a:rPr>
              <a:t>Diseño y orientación de fachada</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s">
                <a:latin typeface="Calibri"/>
                <a:ea typeface="Calibri"/>
                <a:cs typeface="Calibri"/>
                <a:sym typeface="Calibri"/>
              </a:rPr>
              <a:t>Aislamiento de cubiertas y muros exteriores</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s">
                <a:latin typeface="Calibri"/>
                <a:ea typeface="Calibri"/>
                <a:cs typeface="Calibri"/>
                <a:sym typeface="Calibri"/>
              </a:rPr>
              <a:t>Sombreado horizontal</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s">
                <a:latin typeface="Calibri"/>
                <a:ea typeface="Calibri"/>
                <a:cs typeface="Calibri"/>
                <a:sym typeface="Calibri"/>
              </a:rPr>
              <a:t>Relación ventana-pared</a:t>
            </a:r>
            <a:endParaRPr>
              <a:latin typeface="Calibri"/>
              <a:ea typeface="Calibri"/>
              <a:cs typeface="Calibri"/>
              <a:sym typeface="Calibri"/>
            </a:endParaRPr>
          </a:p>
          <a:p>
            <a:pPr indent="-317500" lvl="1" marL="914400" rtl="0" algn="l">
              <a:spcBef>
                <a:spcPts val="0"/>
              </a:spcBef>
              <a:spcAft>
                <a:spcPts val="0"/>
              </a:spcAft>
              <a:buSzPts val="1400"/>
              <a:buFont typeface="Calibri"/>
              <a:buChar char="○"/>
            </a:pPr>
            <a:r>
              <a:rPr lang="es">
                <a:latin typeface="Calibri"/>
                <a:ea typeface="Calibri"/>
                <a:cs typeface="Calibri"/>
                <a:sym typeface="Calibri"/>
              </a:rPr>
              <a:t>Acristalamiento</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37"/>
          <p:cNvPicPr preferRelativeResize="0"/>
          <p:nvPr/>
        </p:nvPicPr>
        <p:blipFill>
          <a:blip r:embed="rId3">
            <a:alphaModFix/>
          </a:blip>
          <a:stretch>
            <a:fillRect/>
          </a:stretch>
        </p:blipFill>
        <p:spPr>
          <a:xfrm>
            <a:off x="0" y="0"/>
            <a:ext cx="9144000" cy="5143500"/>
          </a:xfrm>
          <a:prstGeom prst="rect">
            <a:avLst/>
          </a:prstGeom>
          <a:noFill/>
          <a:ln>
            <a:noFill/>
          </a:ln>
        </p:spPr>
      </p:pic>
      <p:sp>
        <p:nvSpPr>
          <p:cNvPr id="317" name="Google Shape;317;p37"/>
          <p:cNvSpPr txBox="1"/>
          <p:nvPr>
            <p:ph type="title"/>
          </p:nvPr>
        </p:nvSpPr>
        <p:spPr>
          <a:xfrm>
            <a:off x="311700" y="562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300">
                <a:latin typeface="Calibri"/>
                <a:ea typeface="Calibri"/>
                <a:cs typeface="Calibri"/>
                <a:sym typeface="Calibri"/>
              </a:rPr>
              <a:t>Conclusiones</a:t>
            </a:r>
            <a:endParaRPr b="1" sz="2300">
              <a:latin typeface="Calibri"/>
              <a:ea typeface="Calibri"/>
              <a:cs typeface="Calibri"/>
              <a:sym typeface="Calibri"/>
            </a:endParaRPr>
          </a:p>
        </p:txBody>
      </p:sp>
      <p:sp>
        <p:nvSpPr>
          <p:cNvPr id="318" name="Google Shape;318;p37"/>
          <p:cNvSpPr txBox="1"/>
          <p:nvPr/>
        </p:nvSpPr>
        <p:spPr>
          <a:xfrm>
            <a:off x="193525" y="1039250"/>
            <a:ext cx="8754900" cy="41868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Calibri"/>
              <a:buChar char="●"/>
            </a:pPr>
            <a:r>
              <a:rPr b="1" lang="es">
                <a:latin typeface="Calibri"/>
                <a:ea typeface="Calibri"/>
                <a:cs typeface="Calibri"/>
                <a:sym typeface="Calibri"/>
              </a:rPr>
              <a:t>Consumo informado y consiente: </a:t>
            </a:r>
            <a:r>
              <a:rPr lang="es">
                <a:latin typeface="Calibri"/>
                <a:ea typeface="Calibri"/>
                <a:cs typeface="Calibri"/>
                <a:sym typeface="Calibri"/>
              </a:rPr>
              <a:t>Los </a:t>
            </a:r>
            <a:r>
              <a:rPr lang="es">
                <a:solidFill>
                  <a:schemeClr val="dk1"/>
                </a:solidFill>
                <a:latin typeface="Calibri"/>
                <a:ea typeface="Calibri"/>
                <a:cs typeface="Calibri"/>
                <a:sym typeface="Calibri"/>
              </a:rPr>
              <a:t>consumidores informados toman mejores decisiones. El precio como una de las variables más importantes en la toma de decisiones de los consumidores, además de revelar la escasez o abundancia relativa de los recursos también debe incorporar las externalidades negativas. </a:t>
            </a:r>
            <a:endParaRPr>
              <a:solidFill>
                <a:schemeClr val="dk1"/>
              </a:solidFill>
              <a:latin typeface="Calibri"/>
              <a:ea typeface="Calibri"/>
              <a:cs typeface="Calibri"/>
              <a:sym typeface="Calibri"/>
            </a:endParaRPr>
          </a:p>
          <a:p>
            <a:pPr indent="-317500" lvl="0" marL="914400" rtl="0" algn="just">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Potenciar el uso de dispositivos digitales de medición a través de sistemas tarifarios dinámicos </a:t>
            </a:r>
            <a:endParaRPr>
              <a:solidFill>
                <a:schemeClr val="dk1"/>
              </a:solidFill>
              <a:latin typeface="Calibri"/>
              <a:ea typeface="Calibri"/>
              <a:cs typeface="Calibri"/>
              <a:sym typeface="Calibri"/>
            </a:endParaRPr>
          </a:p>
          <a:p>
            <a:pPr indent="-317500" lvl="0" marL="914400" rtl="0" algn="just">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Establecimiento de un esquema de precio al carbono </a:t>
            </a:r>
            <a:endParaRPr>
              <a:solidFill>
                <a:schemeClr val="dk1"/>
              </a:solidFill>
              <a:latin typeface="Calibri"/>
              <a:ea typeface="Calibri"/>
              <a:cs typeface="Calibri"/>
              <a:sym typeface="Calibri"/>
            </a:endParaRPr>
          </a:p>
          <a:p>
            <a:pPr indent="-317500" lvl="0" marL="914400" rtl="0" algn="just">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Profundizar las iniciativas de etiquetado energético y los estándares mínimos de desempeño energético </a:t>
            </a:r>
            <a:endParaRPr>
              <a:solidFill>
                <a:schemeClr val="dk1"/>
              </a:solidFill>
              <a:latin typeface="Calibri"/>
              <a:ea typeface="Calibri"/>
              <a:cs typeface="Calibri"/>
              <a:sym typeface="Calibri"/>
            </a:endParaRPr>
          </a:p>
          <a:p>
            <a:pPr indent="0" lvl="0" marL="0" rtl="0" algn="just">
              <a:spcBef>
                <a:spcPts val="0"/>
              </a:spcBef>
              <a:spcAft>
                <a:spcPts val="0"/>
              </a:spcAft>
              <a:buNone/>
            </a:pPr>
            <a:r>
              <a:t/>
            </a:r>
            <a:endParaRPr sz="1100">
              <a:solidFill>
                <a:schemeClr val="dk1"/>
              </a:solidFill>
            </a:endParaRPr>
          </a:p>
          <a:p>
            <a:pPr indent="-317500" lvl="0" marL="457200" rtl="0" algn="just">
              <a:lnSpc>
                <a:spcPct val="100000"/>
              </a:lnSpc>
              <a:spcBef>
                <a:spcPts val="0"/>
              </a:spcBef>
              <a:spcAft>
                <a:spcPts val="0"/>
              </a:spcAft>
              <a:buSzPts val="1400"/>
              <a:buFont typeface="Calibri"/>
              <a:buChar char="●"/>
            </a:pPr>
            <a:r>
              <a:rPr b="1" lang="es">
                <a:solidFill>
                  <a:schemeClr val="dk1"/>
                </a:solidFill>
                <a:latin typeface="Calibri"/>
                <a:ea typeface="Calibri"/>
                <a:cs typeface="Calibri"/>
                <a:sym typeface="Calibri"/>
              </a:rPr>
              <a:t>Todos ponen:</a:t>
            </a:r>
            <a:r>
              <a:rPr lang="es">
                <a:solidFill>
                  <a:schemeClr val="dk1"/>
                </a:solidFill>
                <a:latin typeface="Calibri"/>
                <a:ea typeface="Calibri"/>
                <a:cs typeface="Calibri"/>
                <a:sym typeface="Calibri"/>
              </a:rPr>
              <a:t> La producción de energía puede aportar a las metas de eficiencia energética del país.  Gracias a que son actividades reguladas, el Estado está en potestad de exigir unos requisitos mínimos a quienes desarrollan estas actividades para garantizar criterios de interés para la Nación. </a:t>
            </a:r>
            <a:endParaRPr>
              <a:solidFill>
                <a:schemeClr val="dk1"/>
              </a:solidFill>
              <a:latin typeface="Calibri"/>
              <a:ea typeface="Calibri"/>
              <a:cs typeface="Calibri"/>
              <a:sym typeface="Calibri"/>
            </a:endParaRPr>
          </a:p>
          <a:p>
            <a:pPr indent="-317500" lvl="0" marL="914400" rtl="0" algn="just">
              <a:lnSpc>
                <a:spcPct val="100000"/>
              </a:lnSpc>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Sistemas de gestión de energía bajo la NTC ISO 50001 con miras a la certificación deberían ser requisito para poder participar y operar en el mercado colombiano.</a:t>
            </a:r>
            <a:endParaRPr>
              <a:solidFill>
                <a:schemeClr val="dk1"/>
              </a:solidFill>
              <a:latin typeface="Calibri"/>
              <a:ea typeface="Calibri"/>
              <a:cs typeface="Calibri"/>
              <a:sym typeface="Calibri"/>
            </a:endParaRPr>
          </a:p>
          <a:p>
            <a:pPr indent="0" lvl="0" marL="457200" rtl="0" algn="l">
              <a:spcBef>
                <a:spcPts val="0"/>
              </a:spcBef>
              <a:spcAft>
                <a:spcPts val="0"/>
              </a:spcAft>
              <a:buNone/>
            </a:pPr>
            <a:r>
              <a:t/>
            </a:r>
            <a:endParaRPr sz="1100">
              <a:solidFill>
                <a:schemeClr val="dk1"/>
              </a:solidFill>
            </a:endParaRPr>
          </a:p>
          <a:p>
            <a:pPr indent="-317500" lvl="0" marL="457200" marR="0" rtl="0" algn="just">
              <a:lnSpc>
                <a:spcPct val="100000"/>
              </a:lnSpc>
              <a:spcBef>
                <a:spcPts val="0"/>
              </a:spcBef>
              <a:spcAft>
                <a:spcPts val="0"/>
              </a:spcAft>
              <a:buSzPts val="1400"/>
              <a:buFont typeface="Calibri"/>
              <a:buChar char="●"/>
            </a:pPr>
            <a:r>
              <a:rPr b="1" lang="es">
                <a:latin typeface="Calibri"/>
                <a:ea typeface="Calibri"/>
                <a:cs typeface="Calibri"/>
                <a:sym typeface="Calibri"/>
              </a:rPr>
              <a:t>Nuevo enfoque para un problema viejo:</a:t>
            </a:r>
            <a:r>
              <a:rPr lang="es">
                <a:solidFill>
                  <a:schemeClr val="dk1"/>
                </a:solidFill>
                <a:latin typeface="Calibri"/>
                <a:ea typeface="Calibri"/>
                <a:cs typeface="Calibri"/>
                <a:sym typeface="Calibri"/>
              </a:rPr>
              <a:t> Una estrategia eficaz para sustituir la leña en la cocción requiere una comprensión ampliada de este comportamiento, para identificar soluciones prácticas y útiles en cada contexto y acompañar estos esfuerzos energéticos con campañas educativas sobre los problemas en salud asociados el uso de la lena.</a:t>
            </a:r>
            <a:endParaRPr>
              <a:solidFill>
                <a:schemeClr val="dk1"/>
              </a:solidFill>
              <a:latin typeface="Calibri"/>
              <a:ea typeface="Calibri"/>
              <a:cs typeface="Calibri"/>
              <a:sym typeface="Calibri"/>
            </a:endParaRPr>
          </a:p>
          <a:p>
            <a:pPr indent="-317500" lvl="0" marL="914400" marR="0" rtl="0" algn="just">
              <a:lnSpc>
                <a:spcPct val="100000"/>
              </a:lnSpc>
              <a:spcBef>
                <a:spcPts val="0"/>
              </a:spcBef>
              <a:spcAft>
                <a:spcPts val="0"/>
              </a:spcAft>
              <a:buClr>
                <a:schemeClr val="dk1"/>
              </a:buClr>
              <a:buSzPts val="1400"/>
              <a:buFont typeface="Calibri"/>
              <a:buChar char="-"/>
            </a:pPr>
            <a:r>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38"/>
          <p:cNvPicPr preferRelativeResize="0"/>
          <p:nvPr/>
        </p:nvPicPr>
        <p:blipFill>
          <a:blip r:embed="rId3">
            <a:alphaModFix/>
          </a:blip>
          <a:stretch>
            <a:fillRect/>
          </a:stretch>
        </p:blipFill>
        <p:spPr>
          <a:xfrm>
            <a:off x="0" y="0"/>
            <a:ext cx="9144000" cy="5143500"/>
          </a:xfrm>
          <a:prstGeom prst="rect">
            <a:avLst/>
          </a:prstGeom>
          <a:noFill/>
          <a:ln>
            <a:noFill/>
          </a:ln>
        </p:spPr>
      </p:pic>
      <p:sp>
        <p:nvSpPr>
          <p:cNvPr id="324" name="Google Shape;324;p38"/>
          <p:cNvSpPr txBox="1"/>
          <p:nvPr>
            <p:ph type="title"/>
          </p:nvPr>
        </p:nvSpPr>
        <p:spPr>
          <a:xfrm>
            <a:off x="311700" y="562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300">
                <a:latin typeface="Calibri"/>
                <a:ea typeface="Calibri"/>
                <a:cs typeface="Calibri"/>
                <a:sym typeface="Calibri"/>
              </a:rPr>
              <a:t>Conclusiones</a:t>
            </a:r>
            <a:endParaRPr b="1" sz="2300">
              <a:latin typeface="Calibri"/>
              <a:ea typeface="Calibri"/>
              <a:cs typeface="Calibri"/>
              <a:sym typeface="Calibri"/>
            </a:endParaRPr>
          </a:p>
        </p:txBody>
      </p:sp>
      <p:sp>
        <p:nvSpPr>
          <p:cNvPr id="325" name="Google Shape;325;p38"/>
          <p:cNvSpPr txBox="1"/>
          <p:nvPr/>
        </p:nvSpPr>
        <p:spPr>
          <a:xfrm>
            <a:off x="193525" y="963050"/>
            <a:ext cx="8754900" cy="380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100">
              <a:solidFill>
                <a:schemeClr val="dk1"/>
              </a:solidFill>
            </a:endParaRPr>
          </a:p>
          <a:p>
            <a:pPr indent="-317500" lvl="0" marL="457200" rtl="0" algn="l">
              <a:spcBef>
                <a:spcPts val="0"/>
              </a:spcBef>
              <a:spcAft>
                <a:spcPts val="0"/>
              </a:spcAft>
              <a:buSzPts val="1400"/>
              <a:buFont typeface="Calibri"/>
              <a:buChar char="●"/>
            </a:pPr>
            <a:r>
              <a:rPr b="1" lang="es">
                <a:latin typeface="Calibri"/>
                <a:ea typeface="Calibri"/>
                <a:cs typeface="Calibri"/>
                <a:sym typeface="Calibri"/>
              </a:rPr>
              <a:t>La transformación del sector transporte es un reto multidimensional.</a:t>
            </a:r>
            <a:endParaRPr sz="1100">
              <a:solidFill>
                <a:schemeClr val="dk1"/>
              </a:solidFill>
            </a:endParaRPr>
          </a:p>
          <a:p>
            <a:pPr indent="0" lvl="0" marL="0" rtl="0" algn="just">
              <a:spcBef>
                <a:spcPts val="0"/>
              </a:spcBef>
              <a:spcAft>
                <a:spcPts val="0"/>
              </a:spcAft>
              <a:buNone/>
            </a:pPr>
            <a:r>
              <a:t/>
            </a:r>
            <a:endParaRPr>
              <a:solidFill>
                <a:schemeClr val="dk1"/>
              </a:solidFill>
              <a:latin typeface="Calibri"/>
              <a:ea typeface="Calibri"/>
              <a:cs typeface="Calibri"/>
              <a:sym typeface="Calibri"/>
            </a:endParaRPr>
          </a:p>
          <a:p>
            <a:pPr indent="0" lvl="0" marL="0" rtl="0" algn="just">
              <a:spcBef>
                <a:spcPts val="0"/>
              </a:spcBef>
              <a:spcAft>
                <a:spcPts val="0"/>
              </a:spcAft>
              <a:buNone/>
            </a:pPr>
            <a:r>
              <a:rPr lang="es">
                <a:solidFill>
                  <a:schemeClr val="dk1"/>
                </a:solidFill>
                <a:latin typeface="Calibri"/>
                <a:ea typeface="Calibri"/>
                <a:cs typeface="Calibri"/>
                <a:sym typeface="Calibri"/>
              </a:rPr>
              <a:t>Los incentivos tributarios no son suficientes, esta señal debe ser complementada con otras políticas orientadas a reducir los riesgos percibidos por los usuarios finales con relación al ascenso tecnológico. </a:t>
            </a:r>
            <a:endParaRPr>
              <a:solidFill>
                <a:schemeClr val="dk1"/>
              </a:solidFill>
              <a:latin typeface="Calibri"/>
              <a:ea typeface="Calibri"/>
              <a:cs typeface="Calibri"/>
              <a:sym typeface="Calibri"/>
            </a:endParaRPr>
          </a:p>
          <a:p>
            <a:pPr indent="-317500" lvl="0" marL="457200" rtl="0" algn="just">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La disponibilidad de los energéticos (oferta suficiente y la infraestructura necesaria) </a:t>
            </a:r>
            <a:endParaRPr>
              <a:solidFill>
                <a:schemeClr val="dk1"/>
              </a:solidFill>
              <a:latin typeface="Calibri"/>
              <a:ea typeface="Calibri"/>
              <a:cs typeface="Calibri"/>
              <a:sym typeface="Calibri"/>
            </a:endParaRPr>
          </a:p>
          <a:p>
            <a:pPr indent="-317500" lvl="0" marL="457200" rtl="0" algn="just">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Entorno de servicios complementarios: Mantenimiento especializado y la producción e importación de partes.</a:t>
            </a:r>
            <a:endParaRPr>
              <a:solidFill>
                <a:schemeClr val="dk1"/>
              </a:solidFill>
              <a:latin typeface="Calibri"/>
              <a:ea typeface="Calibri"/>
              <a:cs typeface="Calibri"/>
              <a:sym typeface="Calibri"/>
            </a:endParaRPr>
          </a:p>
          <a:p>
            <a:pPr indent="-317500" lvl="0" marL="457200" rtl="0" algn="just">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Información sobre las ventajas de las nuevas tecnologías </a:t>
            </a:r>
            <a:endParaRPr>
              <a:solidFill>
                <a:schemeClr val="dk1"/>
              </a:solidFill>
              <a:latin typeface="Calibri"/>
              <a:ea typeface="Calibri"/>
              <a:cs typeface="Calibri"/>
              <a:sym typeface="Calibri"/>
            </a:endParaRPr>
          </a:p>
          <a:p>
            <a:pPr indent="0" lvl="0" marL="0" rtl="0" algn="just">
              <a:spcBef>
                <a:spcPts val="0"/>
              </a:spcBef>
              <a:spcAft>
                <a:spcPts val="0"/>
              </a:spcAft>
              <a:buNone/>
            </a:pPr>
            <a:r>
              <a:t/>
            </a:r>
            <a:endParaRPr>
              <a:solidFill>
                <a:schemeClr val="dk1"/>
              </a:solidFill>
              <a:latin typeface="Calibri"/>
              <a:ea typeface="Calibri"/>
              <a:cs typeface="Calibri"/>
              <a:sym typeface="Calibri"/>
            </a:endParaRPr>
          </a:p>
          <a:p>
            <a:pPr indent="0" lvl="0" marL="0" rtl="0" algn="just">
              <a:spcBef>
                <a:spcPts val="0"/>
              </a:spcBef>
              <a:spcAft>
                <a:spcPts val="0"/>
              </a:spcAft>
              <a:buNone/>
            </a:pPr>
            <a:r>
              <a:rPr lang="es">
                <a:solidFill>
                  <a:schemeClr val="dk1"/>
                </a:solidFill>
                <a:latin typeface="Calibri"/>
                <a:ea typeface="Calibri"/>
                <a:cs typeface="Calibri"/>
                <a:sym typeface="Calibri"/>
              </a:rPr>
              <a:t>Por lo anteriores motivos, las recomendaciones de política pública son las siguientes:</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317500" lvl="0" marL="457200" rtl="0" algn="just">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Actualización de los estándares de calidad del servicio público de pasajeros. </a:t>
            </a:r>
            <a:endParaRPr>
              <a:solidFill>
                <a:schemeClr val="dk1"/>
              </a:solidFill>
              <a:latin typeface="Calibri"/>
              <a:ea typeface="Calibri"/>
              <a:cs typeface="Calibri"/>
              <a:sym typeface="Calibri"/>
            </a:endParaRPr>
          </a:p>
          <a:p>
            <a:pPr indent="-317500" lvl="0" marL="457200" rtl="0" algn="just">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Establecer un etiquetado vehícular </a:t>
            </a:r>
            <a:endParaRPr>
              <a:solidFill>
                <a:schemeClr val="dk1"/>
              </a:solidFill>
              <a:latin typeface="Calibri"/>
              <a:ea typeface="Calibri"/>
              <a:cs typeface="Calibri"/>
              <a:sym typeface="Calibri"/>
            </a:endParaRPr>
          </a:p>
          <a:p>
            <a:pPr indent="-317500" lvl="0" marL="457200" rtl="0" algn="just">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Ampliar el portafolio de formación para conductores y servicios de mantenimiento enfocado en nuevas tecnologías vehiculares. </a:t>
            </a:r>
            <a:endParaRPr>
              <a:solidFill>
                <a:schemeClr val="dk1"/>
              </a:solidFill>
              <a:latin typeface="Calibri"/>
              <a:ea typeface="Calibri"/>
              <a:cs typeface="Calibri"/>
              <a:sym typeface="Calibri"/>
            </a:endParaRPr>
          </a:p>
          <a:p>
            <a:pPr indent="-317500" lvl="0" marL="457200" rtl="0" algn="just">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Incorporar en la estructura tributaria del sector transporte, las externalidades negativas asociadas a los impactos ambientales.  </a:t>
            </a:r>
            <a:endParaRPr>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39"/>
          <p:cNvPicPr preferRelativeResize="0"/>
          <p:nvPr/>
        </p:nvPicPr>
        <p:blipFill>
          <a:blip r:embed="rId3">
            <a:alphaModFix/>
          </a:blip>
          <a:stretch>
            <a:fillRect/>
          </a:stretch>
        </p:blipFill>
        <p:spPr>
          <a:xfrm>
            <a:off x="0" y="0"/>
            <a:ext cx="9144000" cy="5143500"/>
          </a:xfrm>
          <a:prstGeom prst="rect">
            <a:avLst/>
          </a:prstGeom>
          <a:noFill/>
          <a:ln>
            <a:noFill/>
          </a:ln>
        </p:spPr>
      </p:pic>
      <p:sp>
        <p:nvSpPr>
          <p:cNvPr id="331" name="Google Shape;331;p39"/>
          <p:cNvSpPr txBox="1"/>
          <p:nvPr>
            <p:ph type="title"/>
          </p:nvPr>
        </p:nvSpPr>
        <p:spPr>
          <a:xfrm>
            <a:off x="311700" y="562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300">
                <a:latin typeface="Calibri"/>
                <a:ea typeface="Calibri"/>
                <a:cs typeface="Calibri"/>
                <a:sym typeface="Calibri"/>
              </a:rPr>
              <a:t>Conclusiones</a:t>
            </a:r>
            <a:endParaRPr b="1" sz="2300">
              <a:latin typeface="Calibri"/>
              <a:ea typeface="Calibri"/>
              <a:cs typeface="Calibri"/>
              <a:sym typeface="Calibri"/>
            </a:endParaRPr>
          </a:p>
        </p:txBody>
      </p:sp>
      <p:sp>
        <p:nvSpPr>
          <p:cNvPr id="332" name="Google Shape;332;p39"/>
          <p:cNvSpPr txBox="1"/>
          <p:nvPr/>
        </p:nvSpPr>
        <p:spPr>
          <a:xfrm>
            <a:off x="193525" y="963050"/>
            <a:ext cx="8754900" cy="3678900"/>
          </a:xfrm>
          <a:prstGeom prst="rect">
            <a:avLst/>
          </a:prstGeom>
          <a:noFill/>
          <a:ln>
            <a:noFill/>
          </a:ln>
        </p:spPr>
        <p:txBody>
          <a:bodyPr anchorCtr="0" anchor="t" bIns="91425" lIns="91425" spcFirstLastPara="1" rIns="91425" wrap="square" tIns="91425">
            <a:spAutoFit/>
          </a:bodyPr>
          <a:lstStyle/>
          <a:p>
            <a:pPr indent="0" lvl="0" marL="457200" marR="0" rtl="0" algn="just">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rPr b="1" lang="es">
                <a:solidFill>
                  <a:schemeClr val="dk1"/>
                </a:solidFill>
                <a:latin typeface="Calibri"/>
                <a:ea typeface="Calibri"/>
                <a:cs typeface="Calibri"/>
                <a:sym typeface="Calibri"/>
              </a:rPr>
              <a:t>Victorias tempranas </a:t>
            </a:r>
            <a:endParaRPr b="1">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t/>
            </a:r>
            <a:endParaRPr>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rPr lang="es">
                <a:solidFill>
                  <a:schemeClr val="dk1"/>
                </a:solidFill>
                <a:latin typeface="Calibri"/>
                <a:ea typeface="Calibri"/>
                <a:cs typeface="Calibri"/>
                <a:sym typeface="Calibri"/>
              </a:rPr>
              <a:t>Áreas en donde se pueden capitalizar ganancias en eficiencia energética:</a:t>
            </a:r>
            <a:endParaRPr>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t/>
            </a:r>
            <a:endParaRPr>
              <a:solidFill>
                <a:schemeClr val="dk1"/>
              </a:solidFill>
              <a:latin typeface="Calibri"/>
              <a:ea typeface="Calibri"/>
              <a:cs typeface="Calibri"/>
              <a:sym typeface="Calibri"/>
            </a:endParaRPr>
          </a:p>
          <a:p>
            <a:pPr indent="-317500" lvl="0" marL="457200" rtl="0" algn="just">
              <a:spcBef>
                <a:spcPts val="0"/>
              </a:spcBef>
              <a:spcAft>
                <a:spcPts val="0"/>
              </a:spcAft>
              <a:buClr>
                <a:schemeClr val="dk1"/>
              </a:buClr>
              <a:buSzPts val="1400"/>
              <a:buFont typeface="Calibri"/>
              <a:buChar char="-"/>
            </a:pPr>
            <a:r>
              <a:rPr b="1" lang="es">
                <a:solidFill>
                  <a:schemeClr val="dk1"/>
                </a:solidFill>
                <a:latin typeface="Calibri"/>
                <a:ea typeface="Calibri"/>
                <a:cs typeface="Calibri"/>
                <a:sym typeface="Calibri"/>
              </a:rPr>
              <a:t>Iluminación LED:</a:t>
            </a:r>
            <a:r>
              <a:rPr lang="es">
                <a:solidFill>
                  <a:schemeClr val="dk1"/>
                </a:solidFill>
                <a:latin typeface="Calibri"/>
                <a:ea typeface="Calibri"/>
                <a:cs typeface="Calibri"/>
                <a:sym typeface="Calibri"/>
              </a:rPr>
              <a:t> Son una tecnología con alta difusión y comercialización en el mercado, por lo que su adquisición no requiere mayores conocimientos especializados. Estas luminarias han reducido sus costos de forma acelerada y se prevé que lo sigan haciendo, manteniendo la eficacia lumínica o incluso aumentando. </a:t>
            </a:r>
            <a:endParaRPr>
              <a:solidFill>
                <a:schemeClr val="dk1"/>
              </a:solidFill>
              <a:latin typeface="Calibri"/>
              <a:ea typeface="Calibri"/>
              <a:cs typeface="Calibri"/>
              <a:sym typeface="Calibri"/>
            </a:endParaRPr>
          </a:p>
          <a:p>
            <a:pPr indent="0" lvl="0" marL="457200" rtl="0" algn="just">
              <a:spcBef>
                <a:spcPts val="0"/>
              </a:spcBef>
              <a:spcAft>
                <a:spcPts val="0"/>
              </a:spcAft>
              <a:buNone/>
            </a:pPr>
            <a:r>
              <a:t/>
            </a:r>
            <a:endParaRPr>
              <a:solidFill>
                <a:schemeClr val="dk1"/>
              </a:solidFill>
              <a:latin typeface="Calibri"/>
              <a:ea typeface="Calibri"/>
              <a:cs typeface="Calibri"/>
              <a:sym typeface="Calibri"/>
            </a:endParaRPr>
          </a:p>
          <a:p>
            <a:pPr indent="-317500" lvl="0" marL="457200" rtl="0" algn="just">
              <a:spcBef>
                <a:spcPts val="0"/>
              </a:spcBef>
              <a:spcAft>
                <a:spcPts val="0"/>
              </a:spcAft>
              <a:buClr>
                <a:schemeClr val="dk1"/>
              </a:buClr>
              <a:buSzPts val="1400"/>
              <a:buFont typeface="Calibri"/>
              <a:buChar char="-"/>
            </a:pPr>
            <a:r>
              <a:rPr b="1" lang="es">
                <a:solidFill>
                  <a:schemeClr val="dk1"/>
                </a:solidFill>
                <a:latin typeface="Calibri"/>
                <a:ea typeface="Calibri"/>
                <a:cs typeface="Calibri"/>
                <a:sym typeface="Calibri"/>
              </a:rPr>
              <a:t>Sistemas de gestión de energía bajo la norma ISO 50001:</a:t>
            </a:r>
            <a:r>
              <a:rPr lang="es">
                <a:solidFill>
                  <a:schemeClr val="dk1"/>
                </a:solidFill>
                <a:latin typeface="Calibri"/>
                <a:ea typeface="Calibri"/>
                <a:cs typeface="Calibri"/>
                <a:sym typeface="Calibri"/>
              </a:rPr>
              <a:t> Los SGE son herramientas que permiten identificar de forma progresiva las adecuaciones de bajo, mediano y alto costo.</a:t>
            </a:r>
            <a:endParaRPr>
              <a:solidFill>
                <a:schemeClr val="dk1"/>
              </a:solidFill>
              <a:latin typeface="Calibri"/>
              <a:ea typeface="Calibri"/>
              <a:cs typeface="Calibri"/>
              <a:sym typeface="Calibri"/>
            </a:endParaRPr>
          </a:p>
          <a:p>
            <a:pPr indent="0" lvl="0" marL="457200" rtl="0" algn="just">
              <a:spcBef>
                <a:spcPts val="0"/>
              </a:spcBef>
              <a:spcAft>
                <a:spcPts val="0"/>
              </a:spcAft>
              <a:buNone/>
            </a:pPr>
            <a:r>
              <a:t/>
            </a:r>
            <a:endParaRPr>
              <a:solidFill>
                <a:schemeClr val="dk1"/>
              </a:solidFill>
              <a:latin typeface="Calibri"/>
              <a:ea typeface="Calibri"/>
              <a:cs typeface="Calibri"/>
              <a:sym typeface="Calibri"/>
            </a:endParaRPr>
          </a:p>
          <a:p>
            <a:pPr indent="-317500" lvl="0" marL="457200" rtl="0" algn="just">
              <a:spcBef>
                <a:spcPts val="0"/>
              </a:spcBef>
              <a:spcAft>
                <a:spcPts val="0"/>
              </a:spcAft>
              <a:buClr>
                <a:schemeClr val="dk1"/>
              </a:buClr>
              <a:buSzPts val="1400"/>
              <a:buFont typeface="Calibri"/>
              <a:buChar char="-"/>
            </a:pPr>
            <a:r>
              <a:rPr b="1" lang="es">
                <a:solidFill>
                  <a:schemeClr val="dk1"/>
                </a:solidFill>
                <a:latin typeface="Calibri"/>
                <a:ea typeface="Calibri"/>
                <a:cs typeface="Calibri"/>
                <a:sym typeface="Calibri"/>
              </a:rPr>
              <a:t>AMI:</a:t>
            </a:r>
            <a:r>
              <a:rPr lang="es">
                <a:solidFill>
                  <a:schemeClr val="dk1"/>
                </a:solidFill>
                <a:latin typeface="Calibri"/>
                <a:ea typeface="Calibri"/>
                <a:cs typeface="Calibri"/>
                <a:sym typeface="Calibri"/>
              </a:rPr>
              <a:t> Gracias a la  Ley 2099 de 2021 estos dispositivos tendrán incentivos tributarios, lo que facilita su despliegue y con ello se podrían alcanzar los potenciales ahorros de energía y el desarrollo posterior de otras tecnologías asociadas a las redes inteligentes.</a:t>
            </a:r>
            <a:endParaRPr>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None/>
            </a:pPr>
            <a:r>
              <a:t/>
            </a:r>
            <a:endParaRPr b="1" sz="17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40"/>
          <p:cNvPicPr preferRelativeResize="0"/>
          <p:nvPr/>
        </p:nvPicPr>
        <p:blipFill>
          <a:blip r:embed="rId3">
            <a:alphaModFix/>
          </a:blip>
          <a:stretch>
            <a:fillRect/>
          </a:stretch>
        </p:blipFill>
        <p:spPr>
          <a:xfrm>
            <a:off x="0" y="0"/>
            <a:ext cx="9144000" cy="5143500"/>
          </a:xfrm>
          <a:prstGeom prst="rect">
            <a:avLst/>
          </a:prstGeom>
          <a:noFill/>
          <a:ln>
            <a:noFill/>
          </a:ln>
        </p:spPr>
      </p:pic>
      <p:sp>
        <p:nvSpPr>
          <p:cNvPr id="338" name="Google Shape;338;p40"/>
          <p:cNvSpPr txBox="1"/>
          <p:nvPr>
            <p:ph type="title"/>
          </p:nvPr>
        </p:nvSpPr>
        <p:spPr>
          <a:xfrm>
            <a:off x="347450" y="645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300">
                <a:latin typeface="Calibri"/>
                <a:ea typeface="Calibri"/>
                <a:cs typeface="Calibri"/>
                <a:sym typeface="Calibri"/>
              </a:rPr>
              <a:t>Recomendaciones con respecto a incentivos tributarios preliminares</a:t>
            </a:r>
            <a:endParaRPr b="1" sz="2300">
              <a:latin typeface="Calibri"/>
              <a:ea typeface="Calibri"/>
              <a:cs typeface="Calibri"/>
              <a:sym typeface="Calibri"/>
            </a:endParaRPr>
          </a:p>
        </p:txBody>
      </p:sp>
      <p:graphicFrame>
        <p:nvGraphicFramePr>
          <p:cNvPr id="339" name="Google Shape;339;p40"/>
          <p:cNvGraphicFramePr/>
          <p:nvPr/>
        </p:nvGraphicFramePr>
        <p:xfrm>
          <a:off x="526525" y="1314925"/>
          <a:ext cx="3000000" cy="3000000"/>
        </p:xfrm>
        <a:graphic>
          <a:graphicData uri="http://schemas.openxmlformats.org/drawingml/2006/table">
            <a:tbl>
              <a:tblPr>
                <a:noFill/>
                <a:tableStyleId>{775F5094-665B-4EBB-9473-E228B2A9B41B}</a:tableStyleId>
              </a:tblPr>
              <a:tblGrid>
                <a:gridCol w="1423625"/>
                <a:gridCol w="2621850"/>
                <a:gridCol w="1179125"/>
                <a:gridCol w="2866350"/>
              </a:tblGrid>
              <a:tr h="396200">
                <a:tc>
                  <a:txBody>
                    <a:bodyPr/>
                    <a:lstStyle/>
                    <a:p>
                      <a:pPr indent="0" lvl="0" marL="0" rtl="0" algn="l">
                        <a:spcBef>
                          <a:spcPts val="0"/>
                        </a:spcBef>
                        <a:spcAft>
                          <a:spcPts val="0"/>
                        </a:spcAft>
                        <a:buNone/>
                      </a:pPr>
                      <a:r>
                        <a:rPr lang="es" sz="1500">
                          <a:latin typeface="Calibri"/>
                          <a:ea typeface="Calibri"/>
                          <a:cs typeface="Calibri"/>
                          <a:sym typeface="Calibri"/>
                        </a:rPr>
                        <a:t>Residencial</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txBody>
                  <a:tcPr marT="91425" marB="91425" marR="91425" marL="91425"/>
                </a:tc>
                <a:tc>
                  <a:txBody>
                    <a:bodyPr/>
                    <a:lstStyle/>
                    <a:p>
                      <a:pPr indent="-317500" lvl="0" marL="457200" rtl="0" algn="l">
                        <a:spcBef>
                          <a:spcPts val="0"/>
                        </a:spcBef>
                        <a:spcAft>
                          <a:spcPts val="0"/>
                        </a:spcAft>
                        <a:buSzPts val="1400"/>
                        <a:buFont typeface="Calibri"/>
                        <a:buChar char="●"/>
                      </a:pPr>
                      <a:r>
                        <a:rPr lang="es">
                          <a:latin typeface="Calibri"/>
                          <a:ea typeface="Calibri"/>
                          <a:cs typeface="Calibri"/>
                          <a:sym typeface="Calibri"/>
                        </a:rPr>
                        <a:t>AMI (Ley 2099 de 2021)</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s" sz="1500">
                          <a:latin typeface="Calibri"/>
                          <a:ea typeface="Calibri"/>
                          <a:cs typeface="Calibri"/>
                          <a:sym typeface="Calibri"/>
                        </a:rPr>
                        <a:t>Terciario</a:t>
                      </a:r>
                      <a:endParaRPr sz="1500">
                        <a:latin typeface="Calibri"/>
                        <a:ea typeface="Calibri"/>
                        <a:cs typeface="Calibri"/>
                        <a:sym typeface="Calibri"/>
                      </a:endParaRPr>
                    </a:p>
                  </a:txBody>
                  <a:tcPr marT="91425" marB="91425" marR="91425" marL="91425"/>
                </a:tc>
                <a:tc>
                  <a:txBody>
                    <a:bodyPr/>
                    <a:lstStyle/>
                    <a:p>
                      <a:pPr indent="-323850" lvl="0" marL="457200" rtl="0" algn="l">
                        <a:spcBef>
                          <a:spcPts val="0"/>
                        </a:spcBef>
                        <a:spcAft>
                          <a:spcPts val="0"/>
                        </a:spcAft>
                        <a:buSzPts val="1500"/>
                        <a:buFont typeface="Calibri"/>
                        <a:buChar char="●"/>
                      </a:pPr>
                      <a:r>
                        <a:rPr lang="es" sz="1500">
                          <a:latin typeface="Calibri"/>
                          <a:ea typeface="Calibri"/>
                          <a:cs typeface="Calibri"/>
                          <a:sym typeface="Calibri"/>
                        </a:rPr>
                        <a:t>AMI </a:t>
                      </a:r>
                      <a:r>
                        <a:rPr lang="es">
                          <a:solidFill>
                            <a:schemeClr val="dk1"/>
                          </a:solidFill>
                          <a:latin typeface="Calibri"/>
                          <a:ea typeface="Calibri"/>
                          <a:cs typeface="Calibri"/>
                          <a:sym typeface="Calibri"/>
                        </a:rPr>
                        <a:t>(Ley 2099 de 2021)</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Iluminación LED</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Refrigeración eficiente</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Calor indirecto</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Calor directo GN</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Fuerza motriz</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Aire acondicionado</a:t>
                      </a:r>
                      <a:endParaRPr>
                        <a:solidFill>
                          <a:schemeClr val="dk1"/>
                        </a:solidFill>
                        <a:latin typeface="Calibri"/>
                        <a:ea typeface="Calibri"/>
                        <a:cs typeface="Calibri"/>
                        <a:sym typeface="Calibri"/>
                      </a:endParaRPr>
                    </a:p>
                  </a:txBody>
                  <a:tcPr marT="91425" marB="91425" marR="91425" marL="91425"/>
                </a:tc>
              </a:tr>
              <a:tr h="1621100">
                <a:tc>
                  <a:txBody>
                    <a:bodyPr/>
                    <a:lstStyle/>
                    <a:p>
                      <a:pPr indent="0" lvl="0" marL="0" rtl="0" algn="l">
                        <a:spcBef>
                          <a:spcPts val="0"/>
                        </a:spcBef>
                        <a:spcAft>
                          <a:spcPts val="0"/>
                        </a:spcAft>
                        <a:buNone/>
                      </a:pPr>
                      <a:r>
                        <a:rPr lang="es" sz="1500">
                          <a:latin typeface="Calibri"/>
                          <a:ea typeface="Calibri"/>
                          <a:cs typeface="Calibri"/>
                          <a:sym typeface="Calibri"/>
                        </a:rPr>
                        <a:t>Transporte</a:t>
                      </a:r>
                      <a:endParaRPr sz="1500">
                        <a:latin typeface="Calibri"/>
                        <a:ea typeface="Calibri"/>
                        <a:cs typeface="Calibri"/>
                        <a:sym typeface="Calibri"/>
                      </a:endParaRPr>
                    </a:p>
                  </a:txBody>
                  <a:tcPr marT="91425" marB="91425" marR="91425" marL="91425"/>
                </a:tc>
                <a:tc>
                  <a:txBody>
                    <a:bodyPr/>
                    <a:lstStyle/>
                    <a:p>
                      <a:pPr indent="-317500" lvl="0" marL="457200" rtl="0" algn="l">
                        <a:lnSpc>
                          <a:spcPct val="115000"/>
                        </a:lnSpc>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Taxis, buses y camiones eléctricos</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Infraestructura de recarga</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Buses y camiones a GNV</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Transporte férreo</a:t>
                      </a:r>
                      <a:endParaRPr sz="15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s" sz="1500">
                          <a:latin typeface="Calibri"/>
                          <a:ea typeface="Calibri"/>
                          <a:cs typeface="Calibri"/>
                          <a:sym typeface="Calibri"/>
                        </a:rPr>
                        <a:t>Industria</a:t>
                      </a:r>
                      <a:endParaRPr sz="1500">
                        <a:latin typeface="Calibri"/>
                        <a:ea typeface="Calibri"/>
                        <a:cs typeface="Calibri"/>
                        <a:sym typeface="Calibri"/>
                      </a:endParaRPr>
                    </a:p>
                  </a:txBody>
                  <a:tcPr marT="91425" marB="91425" marR="91425" marL="91425"/>
                </a:tc>
                <a:tc>
                  <a:txBody>
                    <a:bodyPr/>
                    <a:lstStyle/>
                    <a:p>
                      <a:pPr indent="-323850" lvl="0" marL="457200" rtl="0" algn="l">
                        <a:spcBef>
                          <a:spcPts val="0"/>
                        </a:spcBef>
                        <a:spcAft>
                          <a:spcPts val="0"/>
                        </a:spcAft>
                        <a:buSzPts val="1500"/>
                        <a:buFont typeface="Calibri"/>
                        <a:buChar char="●"/>
                      </a:pPr>
                      <a:r>
                        <a:rPr lang="es" sz="1500">
                          <a:latin typeface="Calibri"/>
                          <a:ea typeface="Calibri"/>
                          <a:cs typeface="Calibri"/>
                          <a:sym typeface="Calibri"/>
                        </a:rPr>
                        <a:t>AMI </a:t>
                      </a:r>
                      <a:r>
                        <a:rPr lang="es">
                          <a:solidFill>
                            <a:schemeClr val="dk1"/>
                          </a:solidFill>
                          <a:latin typeface="Calibri"/>
                          <a:ea typeface="Calibri"/>
                          <a:cs typeface="Calibri"/>
                          <a:sym typeface="Calibri"/>
                        </a:rPr>
                        <a:t>(Ley 2099 de 2021)</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Calor directo</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Calor indirecto</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Fuerza motriz</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s">
                          <a:solidFill>
                            <a:schemeClr val="dk1"/>
                          </a:solidFill>
                          <a:latin typeface="Calibri"/>
                          <a:ea typeface="Calibri"/>
                          <a:cs typeface="Calibri"/>
                          <a:sym typeface="Calibri"/>
                        </a:rPr>
                        <a:t>Sistemas de Gestión de Energía</a:t>
                      </a:r>
                      <a:endParaRPr>
                        <a:solidFill>
                          <a:schemeClr val="dk1"/>
                        </a:solidFill>
                        <a:latin typeface="Calibri"/>
                        <a:ea typeface="Calibri"/>
                        <a:cs typeface="Calibri"/>
                        <a:sym typeface="Calibri"/>
                      </a:endParaRPr>
                    </a:p>
                  </a:txBody>
                  <a:tcPr marT="91425" marB="91425" marR="91425" marL="91425"/>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41"/>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5" name="Google Shape;345;p41"/>
          <p:cNvSpPr txBox="1"/>
          <p:nvPr>
            <p:ph type="title"/>
          </p:nvPr>
        </p:nvSpPr>
        <p:spPr>
          <a:xfrm>
            <a:off x="311700" y="562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300">
                <a:latin typeface="Calibri"/>
                <a:ea typeface="Calibri"/>
                <a:cs typeface="Calibri"/>
                <a:sym typeface="Calibri"/>
              </a:rPr>
              <a:t>Recomendaciones con respecto a incentivos tributarios preliminares</a:t>
            </a:r>
            <a:endParaRPr b="1" sz="2300">
              <a:latin typeface="Calibri"/>
              <a:ea typeface="Calibri"/>
              <a:cs typeface="Calibri"/>
              <a:sym typeface="Calibri"/>
            </a:endParaRPr>
          </a:p>
        </p:txBody>
      </p:sp>
      <p:graphicFrame>
        <p:nvGraphicFramePr>
          <p:cNvPr id="346" name="Google Shape;346;p41"/>
          <p:cNvGraphicFramePr/>
          <p:nvPr/>
        </p:nvGraphicFramePr>
        <p:xfrm>
          <a:off x="436125" y="1237035"/>
          <a:ext cx="3000000" cy="3000000"/>
        </p:xfrm>
        <a:graphic>
          <a:graphicData uri="http://schemas.openxmlformats.org/drawingml/2006/table">
            <a:tbl>
              <a:tblPr>
                <a:noFill/>
                <a:tableStyleId>{775F5094-665B-4EBB-9473-E228B2A9B41B}</a:tableStyleId>
              </a:tblPr>
              <a:tblGrid>
                <a:gridCol w="1477325"/>
                <a:gridCol w="2720750"/>
                <a:gridCol w="1342475"/>
                <a:gridCol w="2855600"/>
              </a:tblGrid>
              <a:tr h="1436850">
                <a:tc>
                  <a:txBody>
                    <a:bodyPr/>
                    <a:lstStyle/>
                    <a:p>
                      <a:pPr indent="0" lvl="0" marL="0" rtl="0" algn="l">
                        <a:spcBef>
                          <a:spcPts val="0"/>
                        </a:spcBef>
                        <a:spcAft>
                          <a:spcPts val="0"/>
                        </a:spcAft>
                        <a:buNone/>
                      </a:pPr>
                      <a:r>
                        <a:rPr lang="es" sz="1500">
                          <a:latin typeface="Calibri"/>
                          <a:ea typeface="Calibri"/>
                          <a:cs typeface="Calibri"/>
                          <a:sym typeface="Calibri"/>
                        </a:rPr>
                        <a:t>Termoeléctrico</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txBody>
                  <a:tcPr marT="91425" marB="91425" marR="91425" marL="91425"/>
                </a:tc>
                <a:tc>
                  <a:txBody>
                    <a:bodyPr/>
                    <a:lstStyle/>
                    <a:p>
                      <a:pPr indent="-317500" lvl="0" marL="457200" rtl="0" algn="just">
                        <a:spcBef>
                          <a:spcPts val="0"/>
                        </a:spcBef>
                        <a:spcAft>
                          <a:spcPts val="0"/>
                        </a:spcAft>
                        <a:buSzPts val="1400"/>
                        <a:buFont typeface="Calibri"/>
                        <a:buChar char="●"/>
                      </a:pPr>
                      <a:r>
                        <a:rPr lang="es" sz="1500">
                          <a:latin typeface="Calibri"/>
                          <a:ea typeface="Calibri"/>
                          <a:cs typeface="Calibri"/>
                          <a:sym typeface="Calibri"/>
                        </a:rPr>
                        <a:t>Cambio tecnológico de bajo costo de inversión</a:t>
                      </a:r>
                      <a:endParaRPr sz="900">
                        <a:solidFill>
                          <a:schemeClr val="dk1"/>
                        </a:solidFill>
                        <a:latin typeface="Calibri"/>
                        <a:ea typeface="Calibri"/>
                        <a:cs typeface="Calibri"/>
                        <a:sym typeface="Calibri"/>
                      </a:endParaRPr>
                    </a:p>
                    <a:p>
                      <a:pPr indent="0" lvl="0" marL="0" rtl="0" algn="just">
                        <a:spcBef>
                          <a:spcPts val="0"/>
                        </a:spcBef>
                        <a:spcAft>
                          <a:spcPts val="0"/>
                        </a:spcAft>
                        <a:buNone/>
                      </a:pPr>
                      <a:r>
                        <a:t/>
                      </a:r>
                      <a:endParaRPr sz="900">
                        <a:solidFill>
                          <a:schemeClr val="dk1"/>
                        </a:solidFill>
                        <a:latin typeface="Calibri"/>
                        <a:ea typeface="Calibri"/>
                        <a:cs typeface="Calibri"/>
                        <a:sym typeface="Calibri"/>
                      </a:endParaRPr>
                    </a:p>
                    <a:p>
                      <a:pPr indent="0" lvl="0" marL="0" rtl="0" algn="just">
                        <a:spcBef>
                          <a:spcPts val="0"/>
                        </a:spcBef>
                        <a:spcAft>
                          <a:spcPts val="0"/>
                        </a:spcAft>
                        <a:buNone/>
                      </a:pPr>
                      <a:r>
                        <a:t/>
                      </a:r>
                      <a:endParaRPr>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s" sz="1500">
                          <a:latin typeface="Calibri"/>
                          <a:ea typeface="Calibri"/>
                          <a:cs typeface="Calibri"/>
                          <a:sym typeface="Calibri"/>
                        </a:rPr>
                        <a:t>Minería</a:t>
                      </a:r>
                      <a:endParaRPr sz="1500">
                        <a:latin typeface="Calibri"/>
                        <a:ea typeface="Calibri"/>
                        <a:cs typeface="Calibri"/>
                        <a:sym typeface="Calibri"/>
                      </a:endParaRPr>
                    </a:p>
                  </a:txBody>
                  <a:tcPr marT="91425" marB="91425" marR="91425" marL="91425"/>
                </a:tc>
                <a:tc>
                  <a:txBody>
                    <a:bodyPr/>
                    <a:lstStyle/>
                    <a:p>
                      <a:pPr indent="-317500" lvl="0" marL="457200" rtl="0" algn="l">
                        <a:lnSpc>
                          <a:spcPct val="115000"/>
                        </a:lnSpc>
                        <a:spcBef>
                          <a:spcPts val="0"/>
                        </a:spcBef>
                        <a:spcAft>
                          <a:spcPts val="0"/>
                        </a:spcAft>
                        <a:buClr>
                          <a:schemeClr val="dk1"/>
                        </a:buClr>
                        <a:buSzPts val="1400"/>
                        <a:buFont typeface="Calibri"/>
                        <a:buChar char="●"/>
                      </a:pPr>
                      <a:r>
                        <a:rPr lang="es" sz="1500">
                          <a:solidFill>
                            <a:schemeClr val="dk1"/>
                          </a:solidFill>
                          <a:latin typeface="Calibri"/>
                          <a:ea typeface="Calibri"/>
                          <a:cs typeface="Calibri"/>
                          <a:sym typeface="Calibri"/>
                        </a:rPr>
                        <a:t>Buenas prácticas operacionales (minería pequeña)</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s" sz="1500">
                          <a:solidFill>
                            <a:schemeClr val="dk1"/>
                          </a:solidFill>
                          <a:latin typeface="Calibri"/>
                          <a:ea typeface="Calibri"/>
                          <a:cs typeface="Calibri"/>
                          <a:sym typeface="Calibri"/>
                        </a:rPr>
                        <a:t>Cambio tecnológico </a:t>
                      </a:r>
                      <a:endParaRPr sz="1500">
                        <a:latin typeface="Calibri"/>
                        <a:ea typeface="Calibri"/>
                        <a:cs typeface="Calibri"/>
                        <a:sym typeface="Calibri"/>
                      </a:endParaRPr>
                    </a:p>
                    <a:p>
                      <a:pPr indent="0" lvl="0" marL="0" rtl="0" algn="l">
                        <a:spcBef>
                          <a:spcPts val="1200"/>
                        </a:spcBef>
                        <a:spcAft>
                          <a:spcPts val="0"/>
                        </a:spcAft>
                        <a:buNone/>
                      </a:pPr>
                      <a:r>
                        <a:t/>
                      </a:r>
                      <a:endParaRPr sz="1500">
                        <a:latin typeface="Calibri"/>
                        <a:ea typeface="Calibri"/>
                        <a:cs typeface="Calibri"/>
                        <a:sym typeface="Calibri"/>
                      </a:endParaRPr>
                    </a:p>
                  </a:txBody>
                  <a:tcPr marT="91425" marB="91425" marR="91425" marL="91425"/>
                </a:tc>
              </a:tr>
              <a:tr h="1800500">
                <a:tc>
                  <a:txBody>
                    <a:bodyPr/>
                    <a:lstStyle/>
                    <a:p>
                      <a:pPr indent="0" lvl="0" marL="0" rtl="0" algn="l">
                        <a:spcBef>
                          <a:spcPts val="0"/>
                        </a:spcBef>
                        <a:spcAft>
                          <a:spcPts val="0"/>
                        </a:spcAft>
                        <a:buNone/>
                      </a:pPr>
                      <a:r>
                        <a:rPr lang="es" sz="1500">
                          <a:latin typeface="Calibri"/>
                          <a:ea typeface="Calibri"/>
                          <a:cs typeface="Calibri"/>
                          <a:sym typeface="Calibri"/>
                        </a:rPr>
                        <a:t>Hidrocarburos</a:t>
                      </a:r>
                      <a:endParaRPr sz="1500">
                        <a:latin typeface="Calibri"/>
                        <a:ea typeface="Calibri"/>
                        <a:cs typeface="Calibri"/>
                        <a:sym typeface="Calibri"/>
                      </a:endParaRPr>
                    </a:p>
                  </a:txBody>
                  <a:tcPr marT="91425" marB="91425" marR="91425" marL="91425"/>
                </a:tc>
                <a:tc>
                  <a:txBody>
                    <a:bodyPr/>
                    <a:lstStyle/>
                    <a:p>
                      <a:pPr indent="-317500" lvl="0" marL="457200" rtl="0" algn="l">
                        <a:lnSpc>
                          <a:spcPct val="115000"/>
                        </a:lnSpc>
                        <a:spcBef>
                          <a:spcPts val="0"/>
                        </a:spcBef>
                        <a:spcAft>
                          <a:spcPts val="0"/>
                        </a:spcAft>
                        <a:buClr>
                          <a:schemeClr val="dk1"/>
                        </a:buClr>
                        <a:buSzPts val="1400"/>
                        <a:buFont typeface="Calibri"/>
                        <a:buChar char="●"/>
                      </a:pPr>
                      <a:r>
                        <a:rPr lang="es" sz="1500">
                          <a:latin typeface="Calibri"/>
                          <a:ea typeface="Calibri"/>
                          <a:cs typeface="Calibri"/>
                          <a:sym typeface="Calibri"/>
                        </a:rPr>
                        <a:t>Generación de energía</a:t>
                      </a:r>
                      <a:endParaRPr sz="1500">
                        <a:latin typeface="Calibri"/>
                        <a:ea typeface="Calibri"/>
                        <a:cs typeface="Calibri"/>
                        <a:sym typeface="Calibri"/>
                      </a:endParaRPr>
                    </a:p>
                    <a:p>
                      <a:pPr indent="-323850" lvl="0" marL="457200" rtl="0" algn="l">
                        <a:lnSpc>
                          <a:spcPct val="115000"/>
                        </a:lnSpc>
                        <a:spcBef>
                          <a:spcPts val="0"/>
                        </a:spcBef>
                        <a:spcAft>
                          <a:spcPts val="0"/>
                        </a:spcAft>
                        <a:buSzPts val="1500"/>
                        <a:buFont typeface="Calibri"/>
                        <a:buChar char="●"/>
                      </a:pPr>
                      <a:r>
                        <a:rPr lang="es" sz="1500">
                          <a:latin typeface="Calibri"/>
                          <a:ea typeface="Calibri"/>
                          <a:cs typeface="Calibri"/>
                          <a:sym typeface="Calibri"/>
                        </a:rPr>
                        <a:t>Cambio tecnológico</a:t>
                      </a:r>
                      <a:endParaRPr sz="1500">
                        <a:latin typeface="Calibri"/>
                        <a:ea typeface="Calibri"/>
                        <a:cs typeface="Calibri"/>
                        <a:sym typeface="Calibri"/>
                      </a:endParaRPr>
                    </a:p>
                    <a:p>
                      <a:pPr indent="-323850" lvl="0" marL="457200" rtl="0" algn="l">
                        <a:lnSpc>
                          <a:spcPct val="115000"/>
                        </a:lnSpc>
                        <a:spcBef>
                          <a:spcPts val="0"/>
                        </a:spcBef>
                        <a:spcAft>
                          <a:spcPts val="0"/>
                        </a:spcAft>
                        <a:buSzPts val="1500"/>
                        <a:buFont typeface="Calibri"/>
                        <a:buChar char="●"/>
                      </a:pPr>
                      <a:r>
                        <a:rPr lang="es" sz="1500">
                          <a:latin typeface="Calibri"/>
                          <a:ea typeface="Calibri"/>
                          <a:cs typeface="Calibri"/>
                          <a:sym typeface="Calibri"/>
                        </a:rPr>
                        <a:t>Recuperación de gas</a:t>
                      </a:r>
                      <a:endParaRPr sz="1500">
                        <a:latin typeface="Calibri"/>
                        <a:ea typeface="Calibri"/>
                        <a:cs typeface="Calibri"/>
                        <a:sym typeface="Calibri"/>
                      </a:endParaRPr>
                    </a:p>
                    <a:p>
                      <a:pPr indent="0" lvl="0" marL="0" rtl="0" algn="l">
                        <a:lnSpc>
                          <a:spcPct val="115000"/>
                        </a:lnSpc>
                        <a:spcBef>
                          <a:spcPts val="1200"/>
                        </a:spcBef>
                        <a:spcAft>
                          <a:spcPts val="1200"/>
                        </a:spcAft>
                        <a:buNone/>
                      </a:pPr>
                      <a:r>
                        <a:t/>
                      </a:r>
                      <a:endParaRPr sz="1500">
                        <a:latin typeface="Calibri"/>
                        <a:ea typeface="Calibri"/>
                        <a:cs typeface="Calibri"/>
                        <a:sym typeface="Calibri"/>
                      </a:endParaRPr>
                    </a:p>
                  </a:txBody>
                  <a:tcPr marT="91425" marB="91425" marR="91425" marL="91425"/>
                </a:tc>
                <a:tc>
                  <a:txBody>
                    <a:bodyPr/>
                    <a:lstStyle/>
                    <a:p>
                      <a:pPr indent="0" lvl="0" marL="0" rtl="0" algn="l">
                        <a:spcBef>
                          <a:spcPts val="0"/>
                        </a:spcBef>
                        <a:spcAft>
                          <a:spcPts val="0"/>
                        </a:spcAft>
                        <a:buNone/>
                      </a:pPr>
                      <a:r>
                        <a:rPr lang="es" sz="1500">
                          <a:latin typeface="Calibri"/>
                          <a:ea typeface="Calibri"/>
                          <a:cs typeface="Calibri"/>
                          <a:sym typeface="Calibri"/>
                        </a:rPr>
                        <a:t>Construcción sostenible</a:t>
                      </a:r>
                      <a:endParaRPr sz="1500">
                        <a:latin typeface="Calibri"/>
                        <a:ea typeface="Calibri"/>
                        <a:cs typeface="Calibri"/>
                        <a:sym typeface="Calibri"/>
                      </a:endParaRPr>
                    </a:p>
                  </a:txBody>
                  <a:tcPr marT="91425" marB="91425" marR="91425" marL="91425"/>
                </a:tc>
                <a:tc>
                  <a:txBody>
                    <a:bodyPr/>
                    <a:lstStyle/>
                    <a:p>
                      <a:pPr indent="-311150" lvl="0" marL="457200" rtl="0" algn="l">
                        <a:spcBef>
                          <a:spcPts val="0"/>
                        </a:spcBef>
                        <a:spcAft>
                          <a:spcPts val="0"/>
                        </a:spcAft>
                        <a:buSzPts val="1300"/>
                        <a:buFont typeface="Calibri"/>
                        <a:buChar char="●"/>
                      </a:pPr>
                      <a:r>
                        <a:rPr lang="es" sz="1300">
                          <a:latin typeface="Calibri"/>
                          <a:ea typeface="Calibri"/>
                          <a:cs typeface="Calibri"/>
                          <a:sym typeface="Calibri"/>
                        </a:rPr>
                        <a:t>Diseño bioclimático</a:t>
                      </a:r>
                      <a:endParaRPr sz="1300">
                        <a:latin typeface="Calibri"/>
                        <a:ea typeface="Calibri"/>
                        <a:cs typeface="Calibri"/>
                        <a:sym typeface="Calibri"/>
                      </a:endParaRPr>
                    </a:p>
                    <a:p>
                      <a:pPr indent="-311150" lvl="0" marL="457200" rtl="0" algn="l">
                        <a:spcBef>
                          <a:spcPts val="0"/>
                        </a:spcBef>
                        <a:spcAft>
                          <a:spcPts val="0"/>
                        </a:spcAft>
                        <a:buSzPts val="1300"/>
                        <a:buFont typeface="Calibri"/>
                        <a:buChar char="●"/>
                      </a:pPr>
                      <a:r>
                        <a:rPr lang="es" sz="1300">
                          <a:latin typeface="Calibri"/>
                          <a:ea typeface="Calibri"/>
                          <a:cs typeface="Calibri"/>
                          <a:sym typeface="Calibri"/>
                        </a:rPr>
                        <a:t>Aislamiento de cubierta y muros</a:t>
                      </a:r>
                      <a:endParaRPr sz="1300">
                        <a:latin typeface="Calibri"/>
                        <a:ea typeface="Calibri"/>
                        <a:cs typeface="Calibri"/>
                        <a:sym typeface="Calibri"/>
                      </a:endParaRPr>
                    </a:p>
                    <a:p>
                      <a:pPr indent="-311150" lvl="0" marL="457200" rtl="0" algn="l">
                        <a:spcBef>
                          <a:spcPts val="0"/>
                        </a:spcBef>
                        <a:spcAft>
                          <a:spcPts val="0"/>
                        </a:spcAft>
                        <a:buSzPts val="1300"/>
                        <a:buFont typeface="Calibri"/>
                        <a:buChar char="●"/>
                      </a:pPr>
                      <a:r>
                        <a:rPr lang="es" sz="1300">
                          <a:latin typeface="Calibri"/>
                          <a:ea typeface="Calibri"/>
                          <a:cs typeface="Calibri"/>
                          <a:sym typeface="Calibri"/>
                        </a:rPr>
                        <a:t>Acristalamientos - sistemas de control solar en vidrios</a:t>
                      </a:r>
                      <a:endParaRPr sz="1300">
                        <a:latin typeface="Calibri"/>
                        <a:ea typeface="Calibri"/>
                        <a:cs typeface="Calibri"/>
                        <a:sym typeface="Calibri"/>
                      </a:endParaRPr>
                    </a:p>
                    <a:p>
                      <a:pPr indent="-311150" lvl="0" marL="457200" rtl="0" algn="l">
                        <a:spcBef>
                          <a:spcPts val="0"/>
                        </a:spcBef>
                        <a:spcAft>
                          <a:spcPts val="0"/>
                        </a:spcAft>
                        <a:buSzPts val="1300"/>
                        <a:buFont typeface="Calibri"/>
                        <a:buChar char="●"/>
                      </a:pPr>
                      <a:r>
                        <a:rPr lang="es" sz="1300">
                          <a:latin typeface="Calibri"/>
                          <a:ea typeface="Calibri"/>
                          <a:cs typeface="Calibri"/>
                          <a:sym typeface="Calibri"/>
                        </a:rPr>
                        <a:t>Sistemas de medición y control</a:t>
                      </a:r>
                      <a:endParaRPr sz="1300">
                        <a:latin typeface="Calibri"/>
                        <a:ea typeface="Calibri"/>
                        <a:cs typeface="Calibri"/>
                        <a:sym typeface="Calibri"/>
                      </a:endParaRPr>
                    </a:p>
                    <a:p>
                      <a:pPr indent="-311150" lvl="0" marL="457200" rtl="0" algn="l">
                        <a:spcBef>
                          <a:spcPts val="0"/>
                        </a:spcBef>
                        <a:spcAft>
                          <a:spcPts val="0"/>
                        </a:spcAft>
                        <a:buSzPts val="1300"/>
                        <a:buFont typeface="Calibri"/>
                        <a:buChar char="●"/>
                      </a:pPr>
                      <a:r>
                        <a:rPr lang="es" sz="1300">
                          <a:latin typeface="Calibri"/>
                          <a:ea typeface="Calibri"/>
                          <a:cs typeface="Calibri"/>
                          <a:sym typeface="Calibri"/>
                        </a:rPr>
                        <a:t>Sombreado horizontal - cortasoles</a:t>
                      </a:r>
                      <a:endParaRPr sz="1300">
                        <a:latin typeface="Calibri"/>
                        <a:ea typeface="Calibri"/>
                        <a:cs typeface="Calibri"/>
                        <a:sym typeface="Calibri"/>
                      </a:endParaRPr>
                    </a:p>
                  </a:txBody>
                  <a:tcPr marT="91425" marB="91425" marR="91425" marL="91425"/>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67" name="Google Shape;67;p15"/>
          <p:cNvSpPr txBox="1"/>
          <p:nvPr>
            <p:ph type="ctrTitle"/>
          </p:nvPr>
        </p:nvSpPr>
        <p:spPr>
          <a:xfrm>
            <a:off x="311700" y="755100"/>
            <a:ext cx="8520600" cy="474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b="1" lang="es" sz="2300">
                <a:latin typeface="Calibri"/>
                <a:ea typeface="Calibri"/>
                <a:cs typeface="Calibri"/>
                <a:sym typeface="Calibri"/>
              </a:rPr>
              <a:t>Contenido</a:t>
            </a:r>
            <a:endParaRPr b="1" sz="2300">
              <a:latin typeface="Calibri"/>
              <a:ea typeface="Calibri"/>
              <a:cs typeface="Calibri"/>
              <a:sym typeface="Calibri"/>
            </a:endParaRPr>
          </a:p>
        </p:txBody>
      </p:sp>
      <p:sp>
        <p:nvSpPr>
          <p:cNvPr id="68" name="Google Shape;68;p15"/>
          <p:cNvSpPr txBox="1"/>
          <p:nvPr>
            <p:ph idx="1" type="subTitle"/>
          </p:nvPr>
        </p:nvSpPr>
        <p:spPr>
          <a:xfrm>
            <a:off x="311700" y="1400025"/>
            <a:ext cx="8311800" cy="3201000"/>
          </a:xfrm>
          <a:prstGeom prst="rect">
            <a:avLst/>
          </a:prstGeom>
        </p:spPr>
        <p:txBody>
          <a:bodyPr anchorCtr="0" anchor="t" bIns="91425" lIns="91425" spcFirstLastPara="1" rIns="91425" wrap="square" tIns="91425">
            <a:noAutofit/>
          </a:bodyPr>
          <a:lstStyle/>
          <a:p>
            <a:pPr indent="-355600" lvl="0" marL="457200" rtl="0" algn="l">
              <a:lnSpc>
                <a:spcPct val="90000"/>
              </a:lnSpc>
              <a:spcBef>
                <a:spcPts val="1000"/>
              </a:spcBef>
              <a:spcAft>
                <a:spcPts val="0"/>
              </a:spcAft>
              <a:buClr>
                <a:schemeClr val="dk1"/>
              </a:buClr>
              <a:buSzPts val="2000"/>
              <a:buFont typeface="Calibri"/>
              <a:buAutoNum type="arabicPeriod"/>
            </a:pPr>
            <a:r>
              <a:rPr lang="es" sz="2000">
                <a:solidFill>
                  <a:schemeClr val="dk1"/>
                </a:solidFill>
                <a:latin typeface="Calibri"/>
                <a:ea typeface="Calibri"/>
                <a:cs typeface="Calibri"/>
                <a:sym typeface="Calibri"/>
              </a:rPr>
              <a:t>Introducción</a:t>
            </a:r>
            <a:endParaRPr sz="2000">
              <a:solidFill>
                <a:schemeClr val="dk1"/>
              </a:solidFill>
              <a:latin typeface="Calibri"/>
              <a:ea typeface="Calibri"/>
              <a:cs typeface="Calibri"/>
              <a:sym typeface="Calibri"/>
            </a:endParaRPr>
          </a:p>
          <a:p>
            <a:pPr indent="-355600" lvl="0" marL="457200" rtl="0" algn="l">
              <a:lnSpc>
                <a:spcPct val="90000"/>
              </a:lnSpc>
              <a:spcBef>
                <a:spcPts val="0"/>
              </a:spcBef>
              <a:spcAft>
                <a:spcPts val="0"/>
              </a:spcAft>
              <a:buClr>
                <a:schemeClr val="dk1"/>
              </a:buClr>
              <a:buSzPts val="2000"/>
              <a:buFont typeface="Calibri"/>
              <a:buAutoNum type="arabicPeriod"/>
            </a:pPr>
            <a:r>
              <a:rPr lang="es" sz="2000">
                <a:solidFill>
                  <a:schemeClr val="dk1"/>
                </a:solidFill>
                <a:latin typeface="Calibri"/>
                <a:ea typeface="Calibri"/>
                <a:cs typeface="Calibri"/>
                <a:sym typeface="Calibri"/>
              </a:rPr>
              <a:t>Resultados generales</a:t>
            </a:r>
            <a:endParaRPr sz="2000">
              <a:solidFill>
                <a:schemeClr val="dk1"/>
              </a:solidFill>
              <a:latin typeface="Calibri"/>
              <a:ea typeface="Calibri"/>
              <a:cs typeface="Calibri"/>
              <a:sym typeface="Calibri"/>
            </a:endParaRPr>
          </a:p>
          <a:p>
            <a:pPr indent="-355600" lvl="0" marL="457200" rtl="0" algn="l">
              <a:lnSpc>
                <a:spcPct val="90000"/>
              </a:lnSpc>
              <a:spcBef>
                <a:spcPts val="0"/>
              </a:spcBef>
              <a:spcAft>
                <a:spcPts val="0"/>
              </a:spcAft>
              <a:buClr>
                <a:schemeClr val="dk1"/>
              </a:buClr>
              <a:buSzPts val="2000"/>
              <a:buFont typeface="Calibri"/>
              <a:buAutoNum type="arabicPeriod"/>
            </a:pPr>
            <a:r>
              <a:rPr lang="es" sz="2000">
                <a:solidFill>
                  <a:schemeClr val="dk1"/>
                </a:solidFill>
                <a:latin typeface="Calibri"/>
                <a:ea typeface="Calibri"/>
                <a:cs typeface="Calibri"/>
                <a:sym typeface="Calibri"/>
              </a:rPr>
              <a:t>Análisis de medidas sectoriales</a:t>
            </a:r>
            <a:endParaRPr sz="2000">
              <a:solidFill>
                <a:schemeClr val="dk1"/>
              </a:solidFill>
              <a:latin typeface="Calibri"/>
              <a:ea typeface="Calibri"/>
              <a:cs typeface="Calibri"/>
              <a:sym typeface="Calibri"/>
            </a:endParaRPr>
          </a:p>
          <a:p>
            <a:pPr indent="-355600" lvl="0" marL="457200" rtl="0" algn="l">
              <a:lnSpc>
                <a:spcPct val="90000"/>
              </a:lnSpc>
              <a:spcBef>
                <a:spcPts val="0"/>
              </a:spcBef>
              <a:spcAft>
                <a:spcPts val="0"/>
              </a:spcAft>
              <a:buClr>
                <a:schemeClr val="dk1"/>
              </a:buClr>
              <a:buSzPts val="2000"/>
              <a:buFont typeface="Calibri"/>
              <a:buAutoNum type="arabicPeriod"/>
            </a:pPr>
            <a:r>
              <a:rPr lang="es" sz="2000">
                <a:solidFill>
                  <a:schemeClr val="dk1"/>
                </a:solidFill>
                <a:latin typeface="Calibri"/>
                <a:ea typeface="Calibri"/>
                <a:cs typeface="Calibri"/>
                <a:sym typeface="Calibri"/>
              </a:rPr>
              <a:t>Conclusiones del ejercicio</a:t>
            </a:r>
            <a:endParaRPr sz="2000">
              <a:solidFill>
                <a:schemeClr val="dk1"/>
              </a:solidFill>
              <a:latin typeface="Calibri"/>
              <a:ea typeface="Calibri"/>
              <a:cs typeface="Calibri"/>
              <a:sym typeface="Calibri"/>
            </a:endParaRPr>
          </a:p>
          <a:p>
            <a:pPr indent="-355600" lvl="0" marL="457200" rtl="0" algn="l">
              <a:lnSpc>
                <a:spcPct val="90000"/>
              </a:lnSpc>
              <a:spcBef>
                <a:spcPts val="0"/>
              </a:spcBef>
              <a:spcAft>
                <a:spcPts val="0"/>
              </a:spcAft>
              <a:buClr>
                <a:schemeClr val="dk1"/>
              </a:buClr>
              <a:buSzPts val="2000"/>
              <a:buFont typeface="Calibri"/>
              <a:buAutoNum type="arabicPeriod"/>
            </a:pPr>
            <a:r>
              <a:rPr lang="es" sz="2000">
                <a:solidFill>
                  <a:schemeClr val="dk1"/>
                </a:solidFill>
                <a:latin typeface="Calibri"/>
                <a:ea typeface="Calibri"/>
                <a:cs typeface="Calibri"/>
                <a:sym typeface="Calibri"/>
              </a:rPr>
              <a:t>Recomendaciones preliminares sobre incentivos tributarios</a:t>
            </a:r>
            <a:endParaRPr sz="2000">
              <a:solidFill>
                <a:schemeClr val="dk1"/>
              </a:solidFill>
              <a:latin typeface="Calibri"/>
              <a:ea typeface="Calibri"/>
              <a:cs typeface="Calibri"/>
              <a:sym typeface="Calibri"/>
            </a:endParaRPr>
          </a:p>
          <a:p>
            <a:pPr indent="-355600" lvl="0" marL="457200" rtl="0" algn="l">
              <a:lnSpc>
                <a:spcPct val="90000"/>
              </a:lnSpc>
              <a:spcBef>
                <a:spcPts val="0"/>
              </a:spcBef>
              <a:spcAft>
                <a:spcPts val="0"/>
              </a:spcAft>
              <a:buClr>
                <a:schemeClr val="dk1"/>
              </a:buClr>
              <a:buSzPts val="2000"/>
              <a:buFont typeface="Calibri"/>
              <a:buAutoNum type="arabicPeriod"/>
            </a:pPr>
            <a:r>
              <a:rPr lang="es" sz="2000">
                <a:solidFill>
                  <a:schemeClr val="dk1"/>
                </a:solidFill>
                <a:latin typeface="Calibri"/>
                <a:ea typeface="Calibri"/>
                <a:cs typeface="Calibri"/>
                <a:sym typeface="Calibri"/>
              </a:rPr>
              <a:t>Pasos a seguir</a:t>
            </a:r>
            <a:endParaRPr sz="2000">
              <a:solidFill>
                <a:schemeClr val="dk1"/>
              </a:solidFill>
              <a:latin typeface="Calibri"/>
              <a:ea typeface="Calibri"/>
              <a:cs typeface="Calibri"/>
              <a:sym typeface="Calibri"/>
            </a:endParaRPr>
          </a:p>
          <a:p>
            <a:pPr indent="-355600" lvl="0" marL="457200" rtl="0" algn="l">
              <a:lnSpc>
                <a:spcPct val="90000"/>
              </a:lnSpc>
              <a:spcBef>
                <a:spcPts val="0"/>
              </a:spcBef>
              <a:spcAft>
                <a:spcPts val="0"/>
              </a:spcAft>
              <a:buClr>
                <a:schemeClr val="dk1"/>
              </a:buClr>
              <a:buSzPts val="2000"/>
              <a:buFont typeface="Calibri"/>
              <a:buAutoNum type="arabicPeriod"/>
            </a:pPr>
            <a:r>
              <a:rPr lang="es" sz="2000">
                <a:solidFill>
                  <a:schemeClr val="dk1"/>
                </a:solidFill>
                <a:latin typeface="Calibri"/>
                <a:ea typeface="Calibri"/>
                <a:cs typeface="Calibri"/>
                <a:sym typeface="Calibri"/>
              </a:rPr>
              <a:t>Anexos</a:t>
            </a:r>
            <a:endParaRPr sz="165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id="351" name="Google Shape;351;p42"/>
          <p:cNvPicPr preferRelativeResize="0"/>
          <p:nvPr/>
        </p:nvPicPr>
        <p:blipFill>
          <a:blip r:embed="rId3">
            <a:alphaModFix/>
          </a:blip>
          <a:stretch>
            <a:fillRect/>
          </a:stretch>
        </p:blipFill>
        <p:spPr>
          <a:xfrm>
            <a:off x="45100" y="-81225"/>
            <a:ext cx="9144000" cy="5143500"/>
          </a:xfrm>
          <a:prstGeom prst="rect">
            <a:avLst/>
          </a:prstGeom>
          <a:noFill/>
          <a:ln>
            <a:noFill/>
          </a:ln>
        </p:spPr>
      </p:pic>
      <p:sp>
        <p:nvSpPr>
          <p:cNvPr id="352" name="Google Shape;352;p42"/>
          <p:cNvSpPr txBox="1"/>
          <p:nvPr>
            <p:ph type="title"/>
          </p:nvPr>
        </p:nvSpPr>
        <p:spPr>
          <a:xfrm>
            <a:off x="311700" y="562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300">
                <a:latin typeface="Calibri"/>
                <a:ea typeface="Calibri"/>
                <a:cs typeface="Calibri"/>
                <a:sym typeface="Calibri"/>
              </a:rPr>
              <a:t>Pasos a seguir</a:t>
            </a:r>
            <a:endParaRPr b="1" sz="2300">
              <a:latin typeface="Calibri"/>
              <a:ea typeface="Calibri"/>
              <a:cs typeface="Calibri"/>
              <a:sym typeface="Calibri"/>
            </a:endParaRPr>
          </a:p>
        </p:txBody>
      </p:sp>
      <p:grpSp>
        <p:nvGrpSpPr>
          <p:cNvPr id="353" name="Google Shape;353;p42"/>
          <p:cNvGrpSpPr/>
          <p:nvPr/>
        </p:nvGrpSpPr>
        <p:grpSpPr>
          <a:xfrm>
            <a:off x="1015474" y="1627964"/>
            <a:ext cx="7300911" cy="731700"/>
            <a:chOff x="710674" y="1323164"/>
            <a:chExt cx="7300911" cy="731700"/>
          </a:xfrm>
        </p:grpSpPr>
        <p:sp>
          <p:nvSpPr>
            <p:cNvPr id="354" name="Google Shape;354;p42"/>
            <p:cNvSpPr txBox="1"/>
            <p:nvPr/>
          </p:nvSpPr>
          <p:spPr>
            <a:xfrm>
              <a:off x="710674" y="1373350"/>
              <a:ext cx="2004300" cy="629700"/>
            </a:xfrm>
            <a:prstGeom prst="rect">
              <a:avLst/>
            </a:prstGeom>
            <a:noFill/>
            <a:ln>
              <a:noFill/>
            </a:ln>
          </p:spPr>
          <p:txBody>
            <a:bodyPr anchorCtr="0" anchor="ctr" bIns="45700" lIns="91425" spcFirstLastPara="1" rIns="91425" wrap="square" tIns="45700">
              <a:normAutofit fontScale="85000"/>
            </a:bodyPr>
            <a:lstStyle/>
            <a:p>
              <a:pPr indent="0" lvl="0" marL="0" rtl="0" algn="r">
                <a:lnSpc>
                  <a:spcPct val="90000"/>
                </a:lnSpc>
                <a:spcBef>
                  <a:spcPts val="0"/>
                </a:spcBef>
                <a:spcAft>
                  <a:spcPts val="0"/>
                </a:spcAft>
                <a:buNone/>
              </a:pPr>
              <a:r>
                <a:rPr lang="es" sz="4400">
                  <a:solidFill>
                    <a:srgbClr val="085631"/>
                  </a:solidFill>
                  <a:latin typeface="Calibri"/>
                  <a:ea typeface="Calibri"/>
                  <a:cs typeface="Calibri"/>
                  <a:sym typeface="Calibri"/>
                </a:rPr>
                <a:t>Consulta</a:t>
              </a:r>
              <a:endParaRPr sz="4300">
                <a:solidFill>
                  <a:srgbClr val="085631"/>
                </a:solidFill>
                <a:latin typeface="Calibri"/>
                <a:ea typeface="Calibri"/>
                <a:cs typeface="Calibri"/>
                <a:sym typeface="Calibri"/>
              </a:endParaRPr>
            </a:p>
          </p:txBody>
        </p:sp>
        <p:sp>
          <p:nvSpPr>
            <p:cNvPr id="355" name="Google Shape;355;p42"/>
            <p:cNvSpPr/>
            <p:nvPr/>
          </p:nvSpPr>
          <p:spPr>
            <a:xfrm>
              <a:off x="2789785" y="1323164"/>
              <a:ext cx="5221800" cy="731700"/>
            </a:xfrm>
            <a:prstGeom prst="rect">
              <a:avLst/>
            </a:prstGeom>
            <a:solidFill>
              <a:srgbClr val="085631"/>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56" name="Google Shape;356;p42"/>
            <p:cNvSpPr txBox="1"/>
            <p:nvPr/>
          </p:nvSpPr>
          <p:spPr>
            <a:xfrm>
              <a:off x="2914389" y="1407440"/>
              <a:ext cx="4765800" cy="5754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es" sz="1200">
                  <a:solidFill>
                    <a:srgbClr val="FFFFFF"/>
                  </a:solidFill>
                  <a:latin typeface="Calibri"/>
                  <a:ea typeface="Calibri"/>
                  <a:cs typeface="Calibri"/>
                  <a:sym typeface="Calibri"/>
                </a:rPr>
                <a:t>Realizar un taller de socialización y publicar a través de nuestra página web el documento y la información asociada para una consulta pública hasta el 31 de octubre</a:t>
              </a:r>
              <a:endParaRPr sz="1200">
                <a:solidFill>
                  <a:srgbClr val="FFFFFF"/>
                </a:solidFill>
                <a:latin typeface="Calibri"/>
                <a:ea typeface="Calibri"/>
                <a:cs typeface="Calibri"/>
                <a:sym typeface="Calibri"/>
              </a:endParaRPr>
            </a:p>
          </p:txBody>
        </p:sp>
      </p:grpSp>
      <p:grpSp>
        <p:nvGrpSpPr>
          <p:cNvPr id="357" name="Google Shape;357;p42"/>
          <p:cNvGrpSpPr/>
          <p:nvPr/>
        </p:nvGrpSpPr>
        <p:grpSpPr>
          <a:xfrm>
            <a:off x="152400" y="2512325"/>
            <a:ext cx="8164214" cy="731700"/>
            <a:chOff x="-145510" y="2207525"/>
            <a:chExt cx="7795488" cy="731700"/>
          </a:xfrm>
        </p:grpSpPr>
        <p:sp>
          <p:nvSpPr>
            <p:cNvPr id="358" name="Google Shape;358;p42"/>
            <p:cNvSpPr txBox="1"/>
            <p:nvPr/>
          </p:nvSpPr>
          <p:spPr>
            <a:xfrm>
              <a:off x="-145510" y="2257725"/>
              <a:ext cx="2715300" cy="629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lang="es" sz="3700">
                  <a:solidFill>
                    <a:srgbClr val="085631"/>
                  </a:solidFill>
                  <a:latin typeface="Calibri"/>
                  <a:ea typeface="Calibri"/>
                  <a:cs typeface="Calibri"/>
                  <a:sym typeface="Calibri"/>
                </a:rPr>
                <a:t>Análisis</a:t>
              </a:r>
              <a:r>
                <a:rPr lang="es" sz="3700">
                  <a:solidFill>
                    <a:srgbClr val="0B7140"/>
                  </a:solidFill>
                  <a:latin typeface="Calibri"/>
                  <a:ea typeface="Calibri"/>
                  <a:cs typeface="Calibri"/>
                  <a:sym typeface="Calibri"/>
                </a:rPr>
                <a:t> </a:t>
              </a:r>
              <a:endParaRPr sz="3700">
                <a:solidFill>
                  <a:srgbClr val="0B7140"/>
                </a:solidFill>
                <a:latin typeface="Calibri"/>
                <a:ea typeface="Calibri"/>
                <a:cs typeface="Calibri"/>
                <a:sym typeface="Calibri"/>
              </a:endParaRPr>
            </a:p>
          </p:txBody>
        </p:sp>
        <p:sp>
          <p:nvSpPr>
            <p:cNvPr id="359" name="Google Shape;359;p42"/>
            <p:cNvSpPr/>
            <p:nvPr/>
          </p:nvSpPr>
          <p:spPr>
            <a:xfrm>
              <a:off x="2645978" y="2207525"/>
              <a:ext cx="5004000" cy="731700"/>
            </a:xfrm>
            <a:prstGeom prst="rect">
              <a:avLst/>
            </a:prstGeom>
            <a:solidFill>
              <a:srgbClr val="0B7140"/>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60" name="Google Shape;360;p42"/>
            <p:cNvSpPr txBox="1"/>
            <p:nvPr/>
          </p:nvSpPr>
          <p:spPr>
            <a:xfrm>
              <a:off x="2914387" y="2414096"/>
              <a:ext cx="4373100" cy="3306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es" sz="1200">
                  <a:solidFill>
                    <a:srgbClr val="FFFFFF"/>
                  </a:solidFill>
                  <a:latin typeface="Calibri"/>
                  <a:ea typeface="Calibri"/>
                  <a:cs typeface="Calibri"/>
                  <a:sym typeface="Calibri"/>
                </a:rPr>
                <a:t>Analizar</a:t>
              </a:r>
              <a:r>
                <a:rPr lang="es" sz="1200">
                  <a:solidFill>
                    <a:srgbClr val="FFFFFF"/>
                  </a:solidFill>
                  <a:latin typeface="Calibri"/>
                  <a:ea typeface="Calibri"/>
                  <a:cs typeface="Calibri"/>
                  <a:sym typeface="Calibri"/>
                </a:rPr>
                <a:t> y estudiar la </a:t>
              </a:r>
              <a:r>
                <a:rPr lang="es" sz="1200">
                  <a:solidFill>
                    <a:srgbClr val="FFFFFF"/>
                  </a:solidFill>
                  <a:latin typeface="Calibri"/>
                  <a:ea typeface="Calibri"/>
                  <a:cs typeface="Calibri"/>
                  <a:sym typeface="Calibri"/>
                </a:rPr>
                <a:t>retroalimentación</a:t>
              </a:r>
              <a:r>
                <a:rPr lang="es" sz="1200">
                  <a:solidFill>
                    <a:srgbClr val="FFFFFF"/>
                  </a:solidFill>
                  <a:latin typeface="Calibri"/>
                  <a:ea typeface="Calibri"/>
                  <a:cs typeface="Calibri"/>
                  <a:sym typeface="Calibri"/>
                </a:rPr>
                <a:t> recibida a través de la consulta bajo el análisis beneficio-costo propuesto</a:t>
              </a:r>
              <a:endParaRPr sz="1200">
                <a:solidFill>
                  <a:srgbClr val="FFFFFF"/>
                </a:solidFill>
                <a:latin typeface="Calibri"/>
                <a:ea typeface="Calibri"/>
                <a:cs typeface="Calibri"/>
                <a:sym typeface="Calibri"/>
              </a:endParaRPr>
            </a:p>
          </p:txBody>
        </p:sp>
      </p:grpSp>
      <p:grpSp>
        <p:nvGrpSpPr>
          <p:cNvPr id="361" name="Google Shape;361;p42"/>
          <p:cNvGrpSpPr/>
          <p:nvPr/>
        </p:nvGrpSpPr>
        <p:grpSpPr>
          <a:xfrm>
            <a:off x="531325" y="3393425"/>
            <a:ext cx="7785048" cy="731700"/>
            <a:chOff x="226525" y="3088625"/>
            <a:chExt cx="7785048" cy="731700"/>
          </a:xfrm>
        </p:grpSpPr>
        <p:sp>
          <p:nvSpPr>
            <p:cNvPr id="362" name="Google Shape;362;p42"/>
            <p:cNvSpPr txBox="1"/>
            <p:nvPr/>
          </p:nvSpPr>
          <p:spPr>
            <a:xfrm>
              <a:off x="226525" y="3138825"/>
              <a:ext cx="2488500" cy="629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lang="es" sz="3700">
                  <a:solidFill>
                    <a:srgbClr val="085631"/>
                  </a:solidFill>
                  <a:latin typeface="Calibri"/>
                  <a:ea typeface="Calibri"/>
                  <a:cs typeface="Calibri"/>
                  <a:sym typeface="Calibri"/>
                </a:rPr>
                <a:t>Propuesta MME</a:t>
              </a:r>
              <a:endParaRPr sz="3700">
                <a:solidFill>
                  <a:srgbClr val="0B7743"/>
                </a:solidFill>
                <a:latin typeface="Calibri"/>
                <a:ea typeface="Calibri"/>
                <a:cs typeface="Calibri"/>
                <a:sym typeface="Calibri"/>
              </a:endParaRPr>
            </a:p>
          </p:txBody>
        </p:sp>
        <p:sp>
          <p:nvSpPr>
            <p:cNvPr id="363" name="Google Shape;363;p42"/>
            <p:cNvSpPr/>
            <p:nvPr/>
          </p:nvSpPr>
          <p:spPr>
            <a:xfrm>
              <a:off x="2789773" y="3088625"/>
              <a:ext cx="5221800" cy="731700"/>
            </a:xfrm>
            <a:prstGeom prst="rect">
              <a:avLst/>
            </a:prstGeom>
            <a:solidFill>
              <a:srgbClr val="0B7743"/>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64" name="Google Shape;364;p42"/>
            <p:cNvSpPr txBox="1"/>
            <p:nvPr/>
          </p:nvSpPr>
          <p:spPr>
            <a:xfrm>
              <a:off x="2914388" y="3295180"/>
              <a:ext cx="3849900" cy="3306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es" sz="1200">
                  <a:solidFill>
                    <a:srgbClr val="FFFFFF"/>
                  </a:solidFill>
                  <a:latin typeface="Calibri"/>
                  <a:ea typeface="Calibri"/>
                  <a:cs typeface="Calibri"/>
                  <a:sym typeface="Calibri"/>
                </a:rPr>
                <a:t>Proponer un documento final al MME para adopción a través de resolución.</a:t>
              </a:r>
              <a:endParaRPr sz="1200">
                <a:solidFill>
                  <a:srgbClr val="FFFFFF"/>
                </a:solidFill>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43"/>
          <p:cNvPicPr preferRelativeResize="0"/>
          <p:nvPr/>
        </p:nvPicPr>
        <p:blipFill>
          <a:blip r:embed="rId3">
            <a:alphaModFix/>
          </a:blip>
          <a:stretch>
            <a:fillRect/>
          </a:stretch>
        </p:blipFill>
        <p:spPr>
          <a:xfrm>
            <a:off x="0" y="0"/>
            <a:ext cx="9144000" cy="5143500"/>
          </a:xfrm>
          <a:prstGeom prst="rect">
            <a:avLst/>
          </a:prstGeom>
          <a:noFill/>
          <a:ln>
            <a:noFill/>
          </a:ln>
        </p:spPr>
      </p:pic>
      <p:sp>
        <p:nvSpPr>
          <p:cNvPr id="370" name="Google Shape;370;p43"/>
          <p:cNvSpPr txBox="1"/>
          <p:nvPr>
            <p:ph type="title"/>
          </p:nvPr>
        </p:nvSpPr>
        <p:spPr>
          <a:xfrm>
            <a:off x="311700" y="228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s" sz="3020">
                <a:latin typeface="Calibri"/>
                <a:ea typeface="Calibri"/>
                <a:cs typeface="Calibri"/>
                <a:sym typeface="Calibri"/>
              </a:rPr>
              <a:t>Gracias</a:t>
            </a:r>
            <a:endParaRPr b="1" sz="302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pic>
        <p:nvPicPr>
          <p:cNvPr id="375" name="Google Shape;375;p44"/>
          <p:cNvPicPr preferRelativeResize="0"/>
          <p:nvPr/>
        </p:nvPicPr>
        <p:blipFill>
          <a:blip r:embed="rId3">
            <a:alphaModFix/>
          </a:blip>
          <a:stretch>
            <a:fillRect/>
          </a:stretch>
        </p:blipFill>
        <p:spPr>
          <a:xfrm>
            <a:off x="0" y="0"/>
            <a:ext cx="9144000" cy="5143500"/>
          </a:xfrm>
          <a:prstGeom prst="rect">
            <a:avLst/>
          </a:prstGeom>
          <a:noFill/>
          <a:ln>
            <a:noFill/>
          </a:ln>
        </p:spPr>
      </p:pic>
      <p:sp>
        <p:nvSpPr>
          <p:cNvPr id="376" name="Google Shape;376;p44"/>
          <p:cNvSpPr txBox="1"/>
          <p:nvPr>
            <p:ph type="title"/>
          </p:nvPr>
        </p:nvSpPr>
        <p:spPr>
          <a:xfrm>
            <a:off x="311700" y="2285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s" sz="3020">
                <a:latin typeface="Calibri"/>
                <a:ea typeface="Calibri"/>
                <a:cs typeface="Calibri"/>
                <a:sym typeface="Calibri"/>
              </a:rPr>
              <a:t>Anexos</a:t>
            </a:r>
            <a:endParaRPr b="1" sz="302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45"/>
          <p:cNvPicPr preferRelativeResize="0"/>
          <p:nvPr/>
        </p:nvPicPr>
        <p:blipFill>
          <a:blip r:embed="rId3">
            <a:alphaModFix/>
          </a:blip>
          <a:stretch>
            <a:fillRect/>
          </a:stretch>
        </p:blipFill>
        <p:spPr>
          <a:xfrm>
            <a:off x="0" y="0"/>
            <a:ext cx="9144000" cy="5143500"/>
          </a:xfrm>
          <a:prstGeom prst="rect">
            <a:avLst/>
          </a:prstGeom>
          <a:noFill/>
          <a:ln>
            <a:noFill/>
          </a:ln>
        </p:spPr>
      </p:pic>
      <p:sp>
        <p:nvSpPr>
          <p:cNvPr id="382" name="Google Shape;382;p45"/>
          <p:cNvSpPr txBox="1"/>
          <p:nvPr>
            <p:ph type="title"/>
          </p:nvPr>
        </p:nvSpPr>
        <p:spPr>
          <a:xfrm>
            <a:off x="298150" y="4467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s" sz="2120">
                <a:latin typeface="Calibri"/>
                <a:ea typeface="Calibri"/>
                <a:cs typeface="Calibri"/>
                <a:sym typeface="Calibri"/>
              </a:rPr>
              <a:t>Medidas sector residencial</a:t>
            </a:r>
            <a:endParaRPr b="1" sz="2120">
              <a:latin typeface="Calibri"/>
              <a:ea typeface="Calibri"/>
              <a:cs typeface="Calibri"/>
              <a:sym typeface="Calibri"/>
            </a:endParaRPr>
          </a:p>
        </p:txBody>
      </p:sp>
      <p:pic>
        <p:nvPicPr>
          <p:cNvPr id="383" name="Google Shape;383;p45" title="Gráfico"/>
          <p:cNvPicPr preferRelativeResize="0"/>
          <p:nvPr/>
        </p:nvPicPr>
        <p:blipFill>
          <a:blip r:embed="rId4">
            <a:alphaModFix/>
          </a:blip>
          <a:stretch>
            <a:fillRect/>
          </a:stretch>
        </p:blipFill>
        <p:spPr>
          <a:xfrm>
            <a:off x="254950" y="968300"/>
            <a:ext cx="4435617" cy="3443051"/>
          </a:xfrm>
          <a:prstGeom prst="rect">
            <a:avLst/>
          </a:prstGeom>
          <a:noFill/>
          <a:ln>
            <a:noFill/>
          </a:ln>
        </p:spPr>
      </p:pic>
      <p:pic>
        <p:nvPicPr>
          <p:cNvPr id="384" name="Google Shape;384;p45" title="Gráfico"/>
          <p:cNvPicPr preferRelativeResize="0"/>
          <p:nvPr/>
        </p:nvPicPr>
        <p:blipFill>
          <a:blip r:embed="rId5">
            <a:alphaModFix/>
          </a:blip>
          <a:stretch>
            <a:fillRect/>
          </a:stretch>
        </p:blipFill>
        <p:spPr>
          <a:xfrm>
            <a:off x="4791503" y="1019481"/>
            <a:ext cx="3984047" cy="3233082"/>
          </a:xfrm>
          <a:prstGeom prst="rect">
            <a:avLst/>
          </a:prstGeom>
          <a:noFill/>
          <a:ln>
            <a:noFill/>
          </a:ln>
        </p:spPr>
      </p:pic>
      <p:sp>
        <p:nvSpPr>
          <p:cNvPr id="385" name="Google Shape;385;p45"/>
          <p:cNvSpPr txBox="1"/>
          <p:nvPr/>
        </p:nvSpPr>
        <p:spPr>
          <a:xfrm>
            <a:off x="437800" y="4323200"/>
            <a:ext cx="8241300" cy="5850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SzPts val="1300"/>
              <a:buFont typeface="Calibri"/>
              <a:buChar char="●"/>
            </a:pPr>
            <a:r>
              <a:rPr lang="es" sz="1300">
                <a:latin typeface="Calibri"/>
                <a:ea typeface="Calibri"/>
                <a:cs typeface="Calibri"/>
                <a:sym typeface="Calibri"/>
              </a:rPr>
              <a:t>Ahorro acumulado 534 PJ (53 PJ-año), es decir, 2.89% del consumo total del escenario tendencial.</a:t>
            </a:r>
            <a:endParaRPr sz="1300">
              <a:latin typeface="Calibri"/>
              <a:ea typeface="Calibri"/>
              <a:cs typeface="Calibri"/>
              <a:sym typeface="Calibri"/>
            </a:endParaRPr>
          </a:p>
          <a:p>
            <a:pPr indent="-311150" lvl="0" marL="457200" rtl="0" algn="just">
              <a:spcBef>
                <a:spcPts val="0"/>
              </a:spcBef>
              <a:spcAft>
                <a:spcPts val="0"/>
              </a:spcAft>
              <a:buSzPts val="1300"/>
              <a:buFont typeface="Calibri"/>
              <a:buChar char="●"/>
            </a:pPr>
            <a:r>
              <a:rPr lang="es" sz="1300">
                <a:solidFill>
                  <a:schemeClr val="dk1"/>
                </a:solidFill>
                <a:latin typeface="Calibri"/>
                <a:ea typeface="Calibri"/>
                <a:cs typeface="Calibri"/>
                <a:sym typeface="Calibri"/>
              </a:rPr>
              <a:t>La medida con el mayor potencial de aporte es la sustitución de leña en el sector rural, 52%</a:t>
            </a:r>
            <a:endParaRPr sz="13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id="390" name="Google Shape;390;p46"/>
          <p:cNvPicPr preferRelativeResize="0"/>
          <p:nvPr/>
        </p:nvPicPr>
        <p:blipFill>
          <a:blip r:embed="rId3">
            <a:alphaModFix/>
          </a:blip>
          <a:stretch>
            <a:fillRect/>
          </a:stretch>
        </p:blipFill>
        <p:spPr>
          <a:xfrm>
            <a:off x="0" y="0"/>
            <a:ext cx="9144000" cy="5143500"/>
          </a:xfrm>
          <a:prstGeom prst="rect">
            <a:avLst/>
          </a:prstGeom>
          <a:noFill/>
          <a:ln>
            <a:noFill/>
          </a:ln>
        </p:spPr>
      </p:pic>
      <p:sp>
        <p:nvSpPr>
          <p:cNvPr id="391" name="Google Shape;391;p46"/>
          <p:cNvSpPr txBox="1"/>
          <p:nvPr>
            <p:ph type="title"/>
          </p:nvPr>
        </p:nvSpPr>
        <p:spPr>
          <a:xfrm>
            <a:off x="134700" y="4944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s" sz="2120">
                <a:latin typeface="Calibri"/>
                <a:ea typeface="Calibri"/>
                <a:cs typeface="Calibri"/>
                <a:sym typeface="Calibri"/>
              </a:rPr>
              <a:t>Medidas sector residencial</a:t>
            </a:r>
            <a:endParaRPr b="1" sz="2120">
              <a:latin typeface="Calibri"/>
              <a:ea typeface="Calibri"/>
              <a:cs typeface="Calibri"/>
              <a:sym typeface="Calibri"/>
            </a:endParaRPr>
          </a:p>
        </p:txBody>
      </p:sp>
      <p:pic>
        <p:nvPicPr>
          <p:cNvPr id="392" name="Google Shape;392;p46" title="Gráfico"/>
          <p:cNvPicPr preferRelativeResize="0"/>
          <p:nvPr/>
        </p:nvPicPr>
        <p:blipFill>
          <a:blip r:embed="rId4">
            <a:alphaModFix/>
          </a:blip>
          <a:stretch>
            <a:fillRect/>
          </a:stretch>
        </p:blipFill>
        <p:spPr>
          <a:xfrm>
            <a:off x="0" y="1154675"/>
            <a:ext cx="4527601" cy="3395701"/>
          </a:xfrm>
          <a:prstGeom prst="rect">
            <a:avLst/>
          </a:prstGeom>
          <a:noFill/>
          <a:ln>
            <a:noFill/>
          </a:ln>
        </p:spPr>
      </p:pic>
      <p:sp>
        <p:nvSpPr>
          <p:cNvPr id="393" name="Google Shape;393;p46"/>
          <p:cNvSpPr txBox="1"/>
          <p:nvPr/>
        </p:nvSpPr>
        <p:spPr>
          <a:xfrm>
            <a:off x="4701925" y="2926875"/>
            <a:ext cx="44421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Calibri"/>
                <a:ea typeface="Calibri"/>
                <a:cs typeface="Calibri"/>
                <a:sym typeface="Calibri"/>
              </a:rPr>
              <a:t>Conclusiones:</a:t>
            </a:r>
            <a:endParaRPr b="1">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Continuar con esquema de recambio de </a:t>
            </a:r>
            <a:r>
              <a:rPr lang="es">
                <a:latin typeface="Calibri"/>
                <a:ea typeface="Calibri"/>
                <a:cs typeface="Calibri"/>
                <a:sym typeface="Calibri"/>
              </a:rPr>
              <a:t>refrigeración</a:t>
            </a:r>
            <a:r>
              <a:rPr lang="es">
                <a:latin typeface="Calibri"/>
                <a:ea typeface="Calibri"/>
                <a:cs typeface="Calibri"/>
                <a:sym typeface="Calibri"/>
              </a:rPr>
              <a: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Iluminación LED es eficiente desde el punto de vista privado.</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Medidas del sector residencial con incentivos tributarios: AMI (Ley 2099 de 2021)</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Leña: Estrategia </a:t>
            </a:r>
            <a:r>
              <a:rPr lang="es">
                <a:latin typeface="Calibri"/>
                <a:ea typeface="Calibri"/>
                <a:cs typeface="Calibri"/>
                <a:sym typeface="Calibri"/>
              </a:rPr>
              <a:t>heterogénea</a:t>
            </a:r>
            <a:r>
              <a:rPr lang="es">
                <a:latin typeface="Calibri"/>
                <a:ea typeface="Calibri"/>
                <a:cs typeface="Calibri"/>
                <a:sym typeface="Calibri"/>
              </a:rPr>
              <a:t> y  multidimensional</a:t>
            </a:r>
            <a:endParaRPr>
              <a:latin typeface="Calibri"/>
              <a:ea typeface="Calibri"/>
              <a:cs typeface="Calibri"/>
              <a:sym typeface="Calibri"/>
            </a:endParaRPr>
          </a:p>
        </p:txBody>
      </p:sp>
      <p:graphicFrame>
        <p:nvGraphicFramePr>
          <p:cNvPr id="394" name="Google Shape;394;p46"/>
          <p:cNvGraphicFramePr/>
          <p:nvPr/>
        </p:nvGraphicFramePr>
        <p:xfrm>
          <a:off x="4701925" y="1135800"/>
          <a:ext cx="3000000" cy="3000000"/>
        </p:xfrm>
        <a:graphic>
          <a:graphicData uri="http://schemas.openxmlformats.org/drawingml/2006/table">
            <a:tbl>
              <a:tblPr>
                <a:noFill/>
                <a:tableStyleId>{775F5094-665B-4EBB-9473-E228B2A9B41B}</a:tableStyleId>
              </a:tblPr>
              <a:tblGrid>
                <a:gridCol w="382850"/>
                <a:gridCol w="946075"/>
                <a:gridCol w="694275"/>
                <a:gridCol w="733150"/>
                <a:gridCol w="840375"/>
                <a:gridCol w="663575"/>
              </a:tblGrid>
              <a:tr h="381000">
                <a:tc>
                  <a:txBody>
                    <a:bodyPr/>
                    <a:lstStyle/>
                    <a:p>
                      <a:pPr indent="0" lvl="0" marL="0" rtl="0" algn="l">
                        <a:spcBef>
                          <a:spcPts val="0"/>
                        </a:spcBef>
                        <a:spcAft>
                          <a:spcPts val="0"/>
                        </a:spcAft>
                        <a:buNone/>
                      </a:pPr>
                      <a:r>
                        <a:t/>
                      </a:r>
                      <a:endParaRPr>
                        <a:latin typeface="Calibri"/>
                        <a:ea typeface="Calibri"/>
                        <a:cs typeface="Calibri"/>
                        <a:sym typeface="Calibri"/>
                      </a:endParaRPr>
                    </a:p>
                  </a:txBody>
                  <a:tcPr marT="91425" marB="91425" marR="91425" marL="91425">
                    <a:solidFill>
                      <a:srgbClr val="F6B26B"/>
                    </a:solidFill>
                  </a:tcPr>
                </a:tc>
                <a:tc>
                  <a:txBody>
                    <a:bodyPr/>
                    <a:lstStyle/>
                    <a:p>
                      <a:pPr indent="0" lvl="0" marL="0" rtl="0" algn="l">
                        <a:spcBef>
                          <a:spcPts val="0"/>
                        </a:spcBef>
                        <a:spcAft>
                          <a:spcPts val="0"/>
                        </a:spcAft>
                        <a:buNone/>
                      </a:pPr>
                      <a:r>
                        <a:rPr b="1" lang="es" sz="1100">
                          <a:latin typeface="Calibri"/>
                          <a:ea typeface="Calibri"/>
                          <a:cs typeface="Calibri"/>
                          <a:sym typeface="Calibri"/>
                        </a:rPr>
                        <a:t>Medida</a:t>
                      </a:r>
                      <a:endParaRPr b="1" sz="1100">
                        <a:latin typeface="Calibri"/>
                        <a:ea typeface="Calibri"/>
                        <a:cs typeface="Calibri"/>
                        <a:sym typeface="Calibri"/>
                      </a:endParaRPr>
                    </a:p>
                  </a:txBody>
                  <a:tcPr marT="91425" marB="91425" marR="91425" marL="91425">
                    <a:solidFill>
                      <a:srgbClr val="F6B26B"/>
                    </a:solidFill>
                  </a:tcPr>
                </a:tc>
                <a:tc>
                  <a:txBody>
                    <a:bodyPr/>
                    <a:lstStyle/>
                    <a:p>
                      <a:pPr indent="0" lvl="0" marL="0" rtl="0" algn="l">
                        <a:spcBef>
                          <a:spcPts val="0"/>
                        </a:spcBef>
                        <a:spcAft>
                          <a:spcPts val="0"/>
                        </a:spcAft>
                        <a:buNone/>
                      </a:pPr>
                      <a:r>
                        <a:rPr b="1" lang="es" sz="1100">
                          <a:latin typeface="Calibri"/>
                          <a:ea typeface="Calibri"/>
                          <a:cs typeface="Calibri"/>
                          <a:sym typeface="Calibri"/>
                        </a:rPr>
                        <a:t>Aporte global</a:t>
                      </a:r>
                      <a:endParaRPr b="1" sz="1100">
                        <a:latin typeface="Calibri"/>
                        <a:ea typeface="Calibri"/>
                        <a:cs typeface="Calibri"/>
                        <a:sym typeface="Calibri"/>
                      </a:endParaRPr>
                    </a:p>
                  </a:txBody>
                  <a:tcPr marT="91425" marB="91425" marR="91425" marL="91425">
                    <a:solidFill>
                      <a:srgbClr val="F6B26B"/>
                    </a:solidFill>
                  </a:tcPr>
                </a:tc>
                <a:tc>
                  <a:txBody>
                    <a:bodyPr/>
                    <a:lstStyle/>
                    <a:p>
                      <a:pPr indent="0" lvl="0" marL="0" rtl="0" algn="l">
                        <a:spcBef>
                          <a:spcPts val="0"/>
                        </a:spcBef>
                        <a:spcAft>
                          <a:spcPts val="0"/>
                        </a:spcAft>
                        <a:buNone/>
                      </a:pPr>
                      <a:r>
                        <a:rPr b="1" lang="es" sz="1100">
                          <a:latin typeface="Calibri"/>
                          <a:ea typeface="Calibri"/>
                          <a:cs typeface="Calibri"/>
                          <a:sym typeface="Calibri"/>
                        </a:rPr>
                        <a:t>B/C privado</a:t>
                      </a:r>
                      <a:endParaRPr b="1" sz="1100">
                        <a:latin typeface="Calibri"/>
                        <a:ea typeface="Calibri"/>
                        <a:cs typeface="Calibri"/>
                        <a:sym typeface="Calibri"/>
                      </a:endParaRPr>
                    </a:p>
                  </a:txBody>
                  <a:tcPr marT="91425" marB="91425" marR="91425" marL="91425">
                    <a:solidFill>
                      <a:srgbClr val="F6B26B"/>
                    </a:solidFill>
                  </a:tcPr>
                </a:tc>
                <a:tc>
                  <a:txBody>
                    <a:bodyPr/>
                    <a:lstStyle/>
                    <a:p>
                      <a:pPr indent="0" lvl="0" marL="0" rtl="0" algn="l">
                        <a:spcBef>
                          <a:spcPts val="0"/>
                        </a:spcBef>
                        <a:spcAft>
                          <a:spcPts val="0"/>
                        </a:spcAft>
                        <a:buNone/>
                      </a:pPr>
                      <a:r>
                        <a:rPr b="1" lang="es" sz="1100">
                          <a:latin typeface="Calibri"/>
                          <a:ea typeface="Calibri"/>
                          <a:cs typeface="Calibri"/>
                          <a:sym typeface="Calibri"/>
                        </a:rPr>
                        <a:t>B/C sistémico</a:t>
                      </a:r>
                      <a:endParaRPr b="1" sz="1100">
                        <a:latin typeface="Calibri"/>
                        <a:ea typeface="Calibri"/>
                        <a:cs typeface="Calibri"/>
                        <a:sym typeface="Calibri"/>
                      </a:endParaRPr>
                    </a:p>
                  </a:txBody>
                  <a:tcPr marT="91425" marB="91425" marR="91425" marL="91425">
                    <a:solidFill>
                      <a:srgbClr val="F6B26B"/>
                    </a:solidFill>
                  </a:tcPr>
                </a:tc>
                <a:tc>
                  <a:txBody>
                    <a:bodyPr/>
                    <a:lstStyle/>
                    <a:p>
                      <a:pPr indent="0" lvl="0" marL="0" rtl="0" algn="l">
                        <a:spcBef>
                          <a:spcPts val="0"/>
                        </a:spcBef>
                        <a:spcAft>
                          <a:spcPts val="0"/>
                        </a:spcAft>
                        <a:buNone/>
                      </a:pPr>
                      <a:r>
                        <a:rPr b="1" lang="es" sz="1100">
                          <a:latin typeface="Calibri"/>
                          <a:ea typeface="Calibri"/>
                          <a:cs typeface="Calibri"/>
                          <a:sym typeface="Calibri"/>
                        </a:rPr>
                        <a:t>B/C  social</a:t>
                      </a:r>
                      <a:endParaRPr b="1" sz="1100">
                        <a:latin typeface="Calibri"/>
                        <a:ea typeface="Calibri"/>
                        <a:cs typeface="Calibri"/>
                        <a:sym typeface="Calibri"/>
                      </a:endParaRPr>
                    </a:p>
                  </a:txBody>
                  <a:tcPr marT="91425" marB="91425" marR="91425" marL="91425">
                    <a:solidFill>
                      <a:srgbClr val="F6B26B"/>
                    </a:solidFill>
                  </a:tcPr>
                </a:tc>
              </a:tr>
              <a:tr h="100000">
                <a:tc>
                  <a:txBody>
                    <a:bodyPr/>
                    <a:lstStyle/>
                    <a:p>
                      <a:pPr indent="0" lvl="0" marL="0" rtl="0" algn="l">
                        <a:spcBef>
                          <a:spcPts val="0"/>
                        </a:spcBef>
                        <a:spcAft>
                          <a:spcPts val="0"/>
                        </a:spcAft>
                        <a:buNone/>
                      </a:pPr>
                      <a:r>
                        <a:rPr lang="es" sz="1200">
                          <a:latin typeface="Calibri"/>
                          <a:ea typeface="Calibri"/>
                          <a:cs typeface="Calibri"/>
                          <a:sym typeface="Calibri"/>
                        </a:rPr>
                        <a:t>1</a:t>
                      </a:r>
                      <a:endParaRPr sz="1200">
                        <a:latin typeface="Calibri"/>
                        <a:ea typeface="Calibri"/>
                        <a:cs typeface="Calibri"/>
                        <a:sym typeface="Calibri"/>
                      </a:endParaRPr>
                    </a:p>
                  </a:txBody>
                  <a:tcPr marT="18000" marB="18000" marR="18000" marL="18000"/>
                </a:tc>
                <a:tc>
                  <a:txBody>
                    <a:bodyPr/>
                    <a:lstStyle/>
                    <a:p>
                      <a:pPr indent="0" lvl="0" marL="0" rtl="0" algn="l">
                        <a:spcBef>
                          <a:spcPts val="0"/>
                        </a:spcBef>
                        <a:spcAft>
                          <a:spcPts val="0"/>
                        </a:spcAft>
                        <a:buNone/>
                      </a:pPr>
                      <a:r>
                        <a:rPr lang="es" sz="1100">
                          <a:latin typeface="Calibri"/>
                          <a:ea typeface="Calibri"/>
                          <a:cs typeface="Calibri"/>
                          <a:sym typeface="Calibri"/>
                        </a:rPr>
                        <a:t>Neveras A</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26.48%</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0.59</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2.20</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1.61</a:t>
                      </a:r>
                      <a:endParaRPr sz="1100">
                        <a:latin typeface="Calibri"/>
                        <a:ea typeface="Calibri"/>
                        <a:cs typeface="Calibri"/>
                        <a:sym typeface="Calibri"/>
                      </a:endParaRPr>
                    </a:p>
                  </a:txBody>
                  <a:tcPr marT="18000" marB="18000" marR="18000" marL="18000"/>
                </a:tc>
              </a:tr>
              <a:tr h="100000">
                <a:tc>
                  <a:txBody>
                    <a:bodyPr/>
                    <a:lstStyle/>
                    <a:p>
                      <a:pPr indent="0" lvl="0" marL="0" rtl="0" algn="l">
                        <a:spcBef>
                          <a:spcPts val="0"/>
                        </a:spcBef>
                        <a:spcAft>
                          <a:spcPts val="0"/>
                        </a:spcAft>
                        <a:buNone/>
                      </a:pPr>
                      <a:r>
                        <a:rPr lang="es" sz="1200">
                          <a:latin typeface="Calibri"/>
                          <a:ea typeface="Calibri"/>
                          <a:cs typeface="Calibri"/>
                          <a:sym typeface="Calibri"/>
                        </a:rPr>
                        <a:t>2</a:t>
                      </a:r>
                      <a:endParaRPr sz="1200">
                        <a:latin typeface="Calibri"/>
                        <a:ea typeface="Calibri"/>
                        <a:cs typeface="Calibri"/>
                        <a:sym typeface="Calibri"/>
                      </a:endParaRPr>
                    </a:p>
                  </a:txBody>
                  <a:tcPr marT="18000" marB="18000" marR="18000" marL="18000"/>
                </a:tc>
                <a:tc>
                  <a:txBody>
                    <a:bodyPr/>
                    <a:lstStyle/>
                    <a:p>
                      <a:pPr indent="0" lvl="0" marL="0" rtl="0" algn="l">
                        <a:spcBef>
                          <a:spcPts val="0"/>
                        </a:spcBef>
                        <a:spcAft>
                          <a:spcPts val="0"/>
                        </a:spcAft>
                        <a:buNone/>
                      </a:pPr>
                      <a:r>
                        <a:rPr lang="es" sz="1100">
                          <a:latin typeface="Calibri"/>
                          <a:ea typeface="Calibri"/>
                          <a:cs typeface="Calibri"/>
                          <a:sym typeface="Calibri"/>
                        </a:rPr>
                        <a:t>Leña</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20.62%</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0.34</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2.24</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1.82</a:t>
                      </a:r>
                      <a:endParaRPr sz="1100">
                        <a:latin typeface="Calibri"/>
                        <a:ea typeface="Calibri"/>
                        <a:cs typeface="Calibri"/>
                        <a:sym typeface="Calibri"/>
                      </a:endParaRPr>
                    </a:p>
                  </a:txBody>
                  <a:tcPr marT="18000" marB="18000" marR="18000" marL="18000"/>
                </a:tc>
              </a:tr>
              <a:tr h="156325">
                <a:tc>
                  <a:txBody>
                    <a:bodyPr/>
                    <a:lstStyle/>
                    <a:p>
                      <a:pPr indent="0" lvl="0" marL="0" rtl="0" algn="l">
                        <a:spcBef>
                          <a:spcPts val="0"/>
                        </a:spcBef>
                        <a:spcAft>
                          <a:spcPts val="0"/>
                        </a:spcAft>
                        <a:buNone/>
                      </a:pPr>
                      <a:r>
                        <a:rPr lang="es" sz="1200">
                          <a:latin typeface="Calibri"/>
                          <a:ea typeface="Calibri"/>
                          <a:cs typeface="Calibri"/>
                          <a:sym typeface="Calibri"/>
                        </a:rPr>
                        <a:t>3</a:t>
                      </a:r>
                      <a:endParaRPr sz="1200">
                        <a:latin typeface="Calibri"/>
                        <a:ea typeface="Calibri"/>
                        <a:cs typeface="Calibri"/>
                        <a:sym typeface="Calibri"/>
                      </a:endParaRPr>
                    </a:p>
                  </a:txBody>
                  <a:tcPr marT="18000" marB="18000" marR="18000" marL="18000"/>
                </a:tc>
                <a:tc>
                  <a:txBody>
                    <a:bodyPr/>
                    <a:lstStyle/>
                    <a:p>
                      <a:pPr indent="0" lvl="0" marL="0" rtl="0" algn="l">
                        <a:spcBef>
                          <a:spcPts val="0"/>
                        </a:spcBef>
                        <a:spcAft>
                          <a:spcPts val="0"/>
                        </a:spcAft>
                        <a:buNone/>
                      </a:pPr>
                      <a:r>
                        <a:rPr lang="es" sz="1100">
                          <a:latin typeface="Calibri"/>
                          <a:ea typeface="Calibri"/>
                          <a:cs typeface="Calibri"/>
                          <a:sym typeface="Calibri"/>
                        </a:rPr>
                        <a:t>Cocción urbana</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19.78%</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0.81</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1.29</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4.99</a:t>
                      </a:r>
                      <a:endParaRPr sz="1100">
                        <a:latin typeface="Calibri"/>
                        <a:ea typeface="Calibri"/>
                        <a:cs typeface="Calibri"/>
                        <a:sym typeface="Calibri"/>
                      </a:endParaRPr>
                    </a:p>
                  </a:txBody>
                  <a:tcPr marT="18000" marB="18000" marR="18000" marL="18000"/>
                </a:tc>
              </a:tr>
              <a:tr h="250925">
                <a:tc>
                  <a:txBody>
                    <a:bodyPr/>
                    <a:lstStyle/>
                    <a:p>
                      <a:pPr indent="0" lvl="0" marL="0" rtl="0" algn="l">
                        <a:spcBef>
                          <a:spcPts val="0"/>
                        </a:spcBef>
                        <a:spcAft>
                          <a:spcPts val="0"/>
                        </a:spcAft>
                        <a:buNone/>
                      </a:pPr>
                      <a:r>
                        <a:rPr lang="es" sz="1200">
                          <a:latin typeface="Calibri"/>
                          <a:ea typeface="Calibri"/>
                          <a:cs typeface="Calibri"/>
                          <a:sym typeface="Calibri"/>
                        </a:rPr>
                        <a:t>4</a:t>
                      </a:r>
                      <a:endParaRPr sz="1200">
                        <a:latin typeface="Calibri"/>
                        <a:ea typeface="Calibri"/>
                        <a:cs typeface="Calibri"/>
                        <a:sym typeface="Calibri"/>
                      </a:endParaRPr>
                    </a:p>
                  </a:txBody>
                  <a:tcPr marT="18000" marB="18000" marR="18000" marL="18000"/>
                </a:tc>
                <a:tc>
                  <a:txBody>
                    <a:bodyPr/>
                    <a:lstStyle/>
                    <a:p>
                      <a:pPr indent="0" lvl="0" marL="0" rtl="0" algn="l">
                        <a:spcBef>
                          <a:spcPts val="0"/>
                        </a:spcBef>
                        <a:spcAft>
                          <a:spcPts val="0"/>
                        </a:spcAft>
                        <a:buNone/>
                      </a:pPr>
                      <a:r>
                        <a:rPr lang="es" sz="1100">
                          <a:latin typeface="Calibri"/>
                          <a:ea typeface="Calibri"/>
                          <a:cs typeface="Calibri"/>
                          <a:sym typeface="Calibri"/>
                        </a:rPr>
                        <a:t>Iluminación LED</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20.71%</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4.58</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1.89</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20.23</a:t>
                      </a:r>
                      <a:endParaRPr sz="1100">
                        <a:latin typeface="Calibri"/>
                        <a:ea typeface="Calibri"/>
                        <a:cs typeface="Calibri"/>
                        <a:sym typeface="Calibri"/>
                      </a:endParaRPr>
                    </a:p>
                  </a:txBody>
                  <a:tcPr marT="18000" marB="18000" marR="18000" marL="18000"/>
                </a:tc>
              </a:tr>
              <a:tr h="274600">
                <a:tc>
                  <a:txBody>
                    <a:bodyPr/>
                    <a:lstStyle/>
                    <a:p>
                      <a:pPr indent="0" lvl="0" marL="0" rtl="0" algn="l">
                        <a:spcBef>
                          <a:spcPts val="0"/>
                        </a:spcBef>
                        <a:spcAft>
                          <a:spcPts val="0"/>
                        </a:spcAft>
                        <a:buNone/>
                      </a:pPr>
                      <a:r>
                        <a:rPr lang="es" sz="1200">
                          <a:latin typeface="Calibri"/>
                          <a:ea typeface="Calibri"/>
                          <a:cs typeface="Calibri"/>
                          <a:sym typeface="Calibri"/>
                        </a:rPr>
                        <a:t>5</a:t>
                      </a:r>
                      <a:endParaRPr sz="1200">
                        <a:latin typeface="Calibri"/>
                        <a:ea typeface="Calibri"/>
                        <a:cs typeface="Calibri"/>
                        <a:sym typeface="Calibri"/>
                      </a:endParaRPr>
                    </a:p>
                  </a:txBody>
                  <a:tcPr marT="18000" marB="18000" marR="18000" marL="18000"/>
                </a:tc>
                <a:tc>
                  <a:txBody>
                    <a:bodyPr/>
                    <a:lstStyle/>
                    <a:p>
                      <a:pPr indent="0" lvl="0" marL="0" rtl="0" algn="l">
                        <a:spcBef>
                          <a:spcPts val="0"/>
                        </a:spcBef>
                        <a:spcAft>
                          <a:spcPts val="0"/>
                        </a:spcAft>
                        <a:buNone/>
                      </a:pPr>
                      <a:r>
                        <a:rPr lang="es" sz="1100">
                          <a:latin typeface="Calibri"/>
                          <a:ea typeface="Calibri"/>
                          <a:cs typeface="Calibri"/>
                          <a:sym typeface="Calibri"/>
                        </a:rPr>
                        <a:t>AMI</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12.40%</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0.64</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2.03</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1.07</a:t>
                      </a:r>
                      <a:endParaRPr sz="1100">
                        <a:latin typeface="Calibri"/>
                        <a:ea typeface="Calibri"/>
                        <a:cs typeface="Calibri"/>
                        <a:sym typeface="Calibri"/>
                      </a:endParaRPr>
                    </a:p>
                  </a:txBody>
                  <a:tcPr marT="18000" marB="18000" marR="18000" marL="18000"/>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47"/>
          <p:cNvPicPr preferRelativeResize="0"/>
          <p:nvPr/>
        </p:nvPicPr>
        <p:blipFill>
          <a:blip r:embed="rId3">
            <a:alphaModFix/>
          </a:blip>
          <a:stretch>
            <a:fillRect/>
          </a:stretch>
        </p:blipFill>
        <p:spPr>
          <a:xfrm>
            <a:off x="0" y="0"/>
            <a:ext cx="9144000" cy="5143500"/>
          </a:xfrm>
          <a:prstGeom prst="rect">
            <a:avLst/>
          </a:prstGeom>
          <a:noFill/>
          <a:ln>
            <a:noFill/>
          </a:ln>
        </p:spPr>
      </p:pic>
      <p:sp>
        <p:nvSpPr>
          <p:cNvPr id="400" name="Google Shape;400;p47"/>
          <p:cNvSpPr txBox="1"/>
          <p:nvPr>
            <p:ph type="title"/>
          </p:nvPr>
        </p:nvSpPr>
        <p:spPr>
          <a:xfrm>
            <a:off x="243250" y="4718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s" sz="2120">
                <a:latin typeface="Calibri"/>
                <a:ea typeface="Calibri"/>
                <a:cs typeface="Calibri"/>
                <a:sym typeface="Calibri"/>
              </a:rPr>
              <a:t>Medidas sector transporte</a:t>
            </a:r>
            <a:endParaRPr b="1" sz="2120">
              <a:latin typeface="Calibri"/>
              <a:ea typeface="Calibri"/>
              <a:cs typeface="Calibri"/>
              <a:sym typeface="Calibri"/>
            </a:endParaRPr>
          </a:p>
        </p:txBody>
      </p:sp>
      <p:pic>
        <p:nvPicPr>
          <p:cNvPr id="401" name="Google Shape;401;p47" title="Gráfico"/>
          <p:cNvPicPr preferRelativeResize="0"/>
          <p:nvPr/>
        </p:nvPicPr>
        <p:blipFill>
          <a:blip r:embed="rId4">
            <a:alphaModFix/>
          </a:blip>
          <a:stretch>
            <a:fillRect/>
          </a:stretch>
        </p:blipFill>
        <p:spPr>
          <a:xfrm>
            <a:off x="261775" y="862125"/>
            <a:ext cx="4403004" cy="3464674"/>
          </a:xfrm>
          <a:prstGeom prst="rect">
            <a:avLst/>
          </a:prstGeom>
          <a:noFill/>
          <a:ln>
            <a:noFill/>
          </a:ln>
        </p:spPr>
      </p:pic>
      <p:pic>
        <p:nvPicPr>
          <p:cNvPr id="402" name="Google Shape;402;p47" title="Gráfico"/>
          <p:cNvPicPr preferRelativeResize="0"/>
          <p:nvPr/>
        </p:nvPicPr>
        <p:blipFill>
          <a:blip r:embed="rId5">
            <a:alphaModFix/>
          </a:blip>
          <a:stretch>
            <a:fillRect/>
          </a:stretch>
        </p:blipFill>
        <p:spPr>
          <a:xfrm>
            <a:off x="4664775" y="892100"/>
            <a:ext cx="4326827" cy="3404725"/>
          </a:xfrm>
          <a:prstGeom prst="rect">
            <a:avLst/>
          </a:prstGeom>
          <a:noFill/>
          <a:ln>
            <a:noFill/>
          </a:ln>
        </p:spPr>
      </p:pic>
      <p:sp>
        <p:nvSpPr>
          <p:cNvPr id="403" name="Google Shape;403;p47"/>
          <p:cNvSpPr txBox="1"/>
          <p:nvPr/>
        </p:nvSpPr>
        <p:spPr>
          <a:xfrm>
            <a:off x="117525" y="4323200"/>
            <a:ext cx="88740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Calibri"/>
              <a:buChar char="●"/>
            </a:pPr>
            <a:r>
              <a:rPr lang="es" sz="1200">
                <a:latin typeface="Calibri"/>
                <a:ea typeface="Calibri"/>
                <a:cs typeface="Calibri"/>
                <a:sym typeface="Calibri"/>
              </a:rPr>
              <a:t>Ahorro acumulado 685 PJ (53 PJ-año), es decir, 3,71% del consumo total del escenario tendencial.</a:t>
            </a:r>
            <a:endParaRPr sz="1200">
              <a:latin typeface="Calibri"/>
              <a:ea typeface="Calibri"/>
              <a:cs typeface="Calibri"/>
              <a:sym typeface="Calibri"/>
            </a:endParaRPr>
          </a:p>
          <a:p>
            <a:pPr indent="-304800" lvl="0" marL="457200" rtl="0" algn="just">
              <a:spcBef>
                <a:spcPts val="0"/>
              </a:spcBef>
              <a:spcAft>
                <a:spcPts val="0"/>
              </a:spcAft>
              <a:buSzPts val="1200"/>
              <a:buFont typeface="Calibri"/>
              <a:buChar char="●"/>
            </a:pPr>
            <a:r>
              <a:rPr lang="es" sz="1200">
                <a:solidFill>
                  <a:schemeClr val="dk1"/>
                </a:solidFill>
                <a:latin typeface="Calibri"/>
                <a:ea typeface="Calibri"/>
                <a:cs typeface="Calibri"/>
                <a:sym typeface="Calibri"/>
              </a:rPr>
              <a:t>E</a:t>
            </a:r>
            <a:r>
              <a:rPr lang="es" sz="1200">
                <a:solidFill>
                  <a:schemeClr val="dk1"/>
                </a:solidFill>
                <a:latin typeface="Calibri"/>
                <a:ea typeface="Calibri"/>
                <a:cs typeface="Calibri"/>
                <a:sym typeface="Calibri"/>
              </a:rPr>
              <a:t>l mayor potencial de EE es el ascenso tecnológico del transporte de pasajeros, seguido por la reconversión del transporte de carga</a:t>
            </a:r>
            <a:endParaRPr sz="120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48"/>
          <p:cNvPicPr preferRelativeResize="0"/>
          <p:nvPr/>
        </p:nvPicPr>
        <p:blipFill>
          <a:blip r:embed="rId3">
            <a:alphaModFix/>
          </a:blip>
          <a:stretch>
            <a:fillRect/>
          </a:stretch>
        </p:blipFill>
        <p:spPr>
          <a:xfrm>
            <a:off x="0" y="0"/>
            <a:ext cx="9144000" cy="5143500"/>
          </a:xfrm>
          <a:prstGeom prst="rect">
            <a:avLst/>
          </a:prstGeom>
          <a:noFill/>
          <a:ln>
            <a:noFill/>
          </a:ln>
        </p:spPr>
      </p:pic>
      <p:sp>
        <p:nvSpPr>
          <p:cNvPr id="409" name="Google Shape;409;p48"/>
          <p:cNvSpPr txBox="1"/>
          <p:nvPr>
            <p:ph type="title"/>
          </p:nvPr>
        </p:nvSpPr>
        <p:spPr>
          <a:xfrm>
            <a:off x="145125" y="4918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b="1" lang="es" sz="2120">
                <a:latin typeface="Calibri"/>
                <a:ea typeface="Calibri"/>
                <a:cs typeface="Calibri"/>
                <a:sym typeface="Calibri"/>
              </a:rPr>
              <a:t>Medidas sector transporte</a:t>
            </a:r>
            <a:endParaRPr b="1" sz="2120">
              <a:latin typeface="Calibri"/>
              <a:ea typeface="Calibri"/>
              <a:cs typeface="Calibri"/>
              <a:sym typeface="Calibri"/>
            </a:endParaRPr>
          </a:p>
          <a:p>
            <a:pPr indent="0" lvl="0" marL="0" rtl="0" algn="l">
              <a:spcBef>
                <a:spcPts val="0"/>
              </a:spcBef>
              <a:spcAft>
                <a:spcPts val="0"/>
              </a:spcAft>
              <a:buSzPts val="990"/>
              <a:buNone/>
            </a:pPr>
            <a:r>
              <a:t/>
            </a:r>
            <a:endParaRPr sz="2520"/>
          </a:p>
        </p:txBody>
      </p:sp>
      <p:pic>
        <p:nvPicPr>
          <p:cNvPr id="410" name="Google Shape;410;p48" title="Gráfico"/>
          <p:cNvPicPr preferRelativeResize="0"/>
          <p:nvPr/>
        </p:nvPicPr>
        <p:blipFill>
          <a:blip r:embed="rId4">
            <a:alphaModFix/>
          </a:blip>
          <a:stretch>
            <a:fillRect/>
          </a:stretch>
        </p:blipFill>
        <p:spPr>
          <a:xfrm>
            <a:off x="52625" y="1036225"/>
            <a:ext cx="4822676" cy="3540526"/>
          </a:xfrm>
          <a:prstGeom prst="rect">
            <a:avLst/>
          </a:prstGeom>
          <a:noFill/>
          <a:ln>
            <a:noFill/>
          </a:ln>
        </p:spPr>
      </p:pic>
      <p:sp>
        <p:nvSpPr>
          <p:cNvPr id="411" name="Google Shape;411;p48"/>
          <p:cNvSpPr txBox="1"/>
          <p:nvPr/>
        </p:nvSpPr>
        <p:spPr>
          <a:xfrm>
            <a:off x="5002700" y="2832925"/>
            <a:ext cx="3960600" cy="200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Calibri"/>
                <a:ea typeface="Calibri"/>
                <a:cs typeface="Calibri"/>
                <a:sym typeface="Calibri"/>
              </a:rPr>
              <a:t>Conclusiones</a:t>
            </a:r>
            <a:r>
              <a:rPr lang="es">
                <a:latin typeface="Calibri"/>
                <a:ea typeface="Calibri"/>
                <a:cs typeface="Calibri"/>
                <a:sym typeface="Calibri"/>
              </a:rPr>
              <a: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Dispositivos de conducción inteligente deben adoptarse para flotas intensivas.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Medidas del sector transporte con incentivos tributarios:</a:t>
            </a:r>
            <a:endParaRPr>
              <a:latin typeface="Calibri"/>
              <a:ea typeface="Calibri"/>
              <a:cs typeface="Calibri"/>
              <a:sym typeface="Calibri"/>
            </a:endParaRPr>
          </a:p>
          <a:p>
            <a:pPr indent="-304800" lvl="0" marL="457200" rtl="0" algn="l">
              <a:spcBef>
                <a:spcPts val="0"/>
              </a:spcBef>
              <a:spcAft>
                <a:spcPts val="0"/>
              </a:spcAft>
              <a:buSzPts val="1200"/>
              <a:buFont typeface="Calibri"/>
              <a:buChar char="-"/>
            </a:pPr>
            <a:r>
              <a:rPr lang="es" sz="1200">
                <a:latin typeface="Calibri"/>
                <a:ea typeface="Calibri"/>
                <a:cs typeface="Calibri"/>
                <a:sym typeface="Calibri"/>
              </a:rPr>
              <a:t>Vehículos eléctricos para taxis</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s" sz="1200">
                <a:latin typeface="Calibri"/>
                <a:ea typeface="Calibri"/>
                <a:cs typeface="Calibri"/>
                <a:sym typeface="Calibri"/>
              </a:rPr>
              <a:t>Vehículos eléctricos  y GNV para buses y camiones</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s" sz="1200">
                <a:latin typeface="Calibri"/>
                <a:ea typeface="Calibri"/>
                <a:cs typeface="Calibri"/>
                <a:sym typeface="Calibri"/>
              </a:rPr>
              <a:t>Estaciones de recarga</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s" sz="1200">
                <a:latin typeface="Calibri"/>
                <a:ea typeface="Calibri"/>
                <a:cs typeface="Calibri"/>
                <a:sym typeface="Calibri"/>
              </a:rPr>
              <a:t>Transporte férreo</a:t>
            </a:r>
            <a:endParaRPr sz="1200">
              <a:latin typeface="Calibri"/>
              <a:ea typeface="Calibri"/>
              <a:cs typeface="Calibri"/>
              <a:sym typeface="Calibri"/>
            </a:endParaRPr>
          </a:p>
        </p:txBody>
      </p:sp>
      <p:graphicFrame>
        <p:nvGraphicFramePr>
          <p:cNvPr id="412" name="Google Shape;412;p48"/>
          <p:cNvGraphicFramePr/>
          <p:nvPr/>
        </p:nvGraphicFramePr>
        <p:xfrm>
          <a:off x="4875288" y="644250"/>
          <a:ext cx="3000000" cy="3000000"/>
        </p:xfrm>
        <a:graphic>
          <a:graphicData uri="http://schemas.openxmlformats.org/drawingml/2006/table">
            <a:tbl>
              <a:tblPr>
                <a:noFill/>
                <a:tableStyleId>{775F5094-665B-4EBB-9473-E228B2A9B41B}</a:tableStyleId>
              </a:tblPr>
              <a:tblGrid>
                <a:gridCol w="382850"/>
                <a:gridCol w="970675"/>
                <a:gridCol w="677800"/>
                <a:gridCol w="715775"/>
                <a:gridCol w="820450"/>
                <a:gridCol w="647850"/>
              </a:tblGrid>
              <a:tr h="518125">
                <a:tc>
                  <a:txBody>
                    <a:bodyPr/>
                    <a:lstStyle/>
                    <a:p>
                      <a:pPr indent="0" lvl="0" marL="0" rtl="0" algn="l">
                        <a:spcBef>
                          <a:spcPts val="0"/>
                        </a:spcBef>
                        <a:spcAft>
                          <a:spcPts val="0"/>
                        </a:spcAft>
                        <a:buNone/>
                      </a:pPr>
                      <a:r>
                        <a:t/>
                      </a:r>
                      <a:endParaRPr>
                        <a:latin typeface="Calibri"/>
                        <a:ea typeface="Calibri"/>
                        <a:cs typeface="Calibri"/>
                        <a:sym typeface="Calibri"/>
                      </a:endParaRPr>
                    </a:p>
                  </a:txBody>
                  <a:tcPr marT="91425" marB="91425" marR="91425" marL="91425">
                    <a:solidFill>
                      <a:srgbClr val="E06666"/>
                    </a:solidFill>
                  </a:tcPr>
                </a:tc>
                <a:tc>
                  <a:txBody>
                    <a:bodyPr/>
                    <a:lstStyle/>
                    <a:p>
                      <a:pPr indent="0" lvl="0" marL="0" rtl="0" algn="l">
                        <a:spcBef>
                          <a:spcPts val="0"/>
                        </a:spcBef>
                        <a:spcAft>
                          <a:spcPts val="0"/>
                        </a:spcAft>
                        <a:buNone/>
                      </a:pPr>
                      <a:r>
                        <a:rPr b="1" lang="es" sz="1100">
                          <a:latin typeface="Calibri"/>
                          <a:ea typeface="Calibri"/>
                          <a:cs typeface="Calibri"/>
                          <a:sym typeface="Calibri"/>
                        </a:rPr>
                        <a:t>Medida</a:t>
                      </a:r>
                      <a:endParaRPr b="1" sz="1100">
                        <a:latin typeface="Calibri"/>
                        <a:ea typeface="Calibri"/>
                        <a:cs typeface="Calibri"/>
                        <a:sym typeface="Calibri"/>
                      </a:endParaRPr>
                    </a:p>
                  </a:txBody>
                  <a:tcPr marT="91425" marB="91425" marR="91425" marL="91425">
                    <a:solidFill>
                      <a:srgbClr val="E06666"/>
                    </a:solidFill>
                  </a:tcPr>
                </a:tc>
                <a:tc>
                  <a:txBody>
                    <a:bodyPr/>
                    <a:lstStyle/>
                    <a:p>
                      <a:pPr indent="0" lvl="0" marL="0" rtl="0" algn="ctr">
                        <a:spcBef>
                          <a:spcPts val="0"/>
                        </a:spcBef>
                        <a:spcAft>
                          <a:spcPts val="0"/>
                        </a:spcAft>
                        <a:buNone/>
                      </a:pPr>
                      <a:r>
                        <a:rPr b="1" lang="es" sz="1100">
                          <a:latin typeface="Calibri"/>
                          <a:ea typeface="Calibri"/>
                          <a:cs typeface="Calibri"/>
                          <a:sym typeface="Calibri"/>
                        </a:rPr>
                        <a:t>Aporte global</a:t>
                      </a:r>
                      <a:endParaRPr b="1" sz="1100">
                        <a:latin typeface="Calibri"/>
                        <a:ea typeface="Calibri"/>
                        <a:cs typeface="Calibri"/>
                        <a:sym typeface="Calibri"/>
                      </a:endParaRPr>
                    </a:p>
                  </a:txBody>
                  <a:tcPr marT="91425" marB="91425" marR="91425" marL="91425">
                    <a:solidFill>
                      <a:srgbClr val="E06666"/>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privado</a:t>
                      </a:r>
                      <a:endParaRPr b="1" sz="1100">
                        <a:latin typeface="Calibri"/>
                        <a:ea typeface="Calibri"/>
                        <a:cs typeface="Calibri"/>
                        <a:sym typeface="Calibri"/>
                      </a:endParaRPr>
                    </a:p>
                  </a:txBody>
                  <a:tcPr marT="91425" marB="91425" marR="91425" marL="91425">
                    <a:solidFill>
                      <a:srgbClr val="E06666"/>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sistémico</a:t>
                      </a:r>
                      <a:endParaRPr b="1" sz="1100">
                        <a:latin typeface="Calibri"/>
                        <a:ea typeface="Calibri"/>
                        <a:cs typeface="Calibri"/>
                        <a:sym typeface="Calibri"/>
                      </a:endParaRPr>
                    </a:p>
                  </a:txBody>
                  <a:tcPr marT="91425" marB="91425" marR="91425" marL="91425">
                    <a:solidFill>
                      <a:srgbClr val="E06666"/>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social</a:t>
                      </a:r>
                      <a:endParaRPr b="1" sz="1100">
                        <a:latin typeface="Calibri"/>
                        <a:ea typeface="Calibri"/>
                        <a:cs typeface="Calibri"/>
                        <a:sym typeface="Calibri"/>
                      </a:endParaRPr>
                    </a:p>
                  </a:txBody>
                  <a:tcPr marT="91425" marB="91425" marR="91425" marL="91425">
                    <a:solidFill>
                      <a:srgbClr val="E06666"/>
                    </a:solidFill>
                  </a:tcPr>
                </a:tc>
              </a:tr>
              <a:tr h="218875">
                <a:tc>
                  <a:txBody>
                    <a:bodyPr/>
                    <a:lstStyle/>
                    <a:p>
                      <a:pPr indent="0" lvl="0" marL="0" rtl="0" algn="l">
                        <a:spcBef>
                          <a:spcPts val="0"/>
                        </a:spcBef>
                        <a:spcAft>
                          <a:spcPts val="0"/>
                        </a:spcAft>
                        <a:buNone/>
                      </a:pPr>
                      <a:r>
                        <a:rPr lang="es" sz="1200">
                          <a:latin typeface="Calibri"/>
                          <a:ea typeface="Calibri"/>
                          <a:cs typeface="Calibri"/>
                          <a:sym typeface="Calibri"/>
                        </a:rPr>
                        <a:t>1</a:t>
                      </a:r>
                      <a:endParaRPr sz="1200">
                        <a:latin typeface="Calibri"/>
                        <a:ea typeface="Calibri"/>
                        <a:cs typeface="Calibri"/>
                        <a:sym typeface="Calibri"/>
                      </a:endParaRPr>
                    </a:p>
                  </a:txBody>
                  <a:tcPr marT="18000" marB="18000" marR="18000" marL="18000"/>
                </a:tc>
                <a:tc>
                  <a:txBody>
                    <a:bodyPr/>
                    <a:lstStyle/>
                    <a:p>
                      <a:pPr indent="0" lvl="0" marL="0" rtl="0" algn="l">
                        <a:spcBef>
                          <a:spcPts val="0"/>
                        </a:spcBef>
                        <a:spcAft>
                          <a:spcPts val="0"/>
                        </a:spcAft>
                        <a:buNone/>
                      </a:pPr>
                      <a:r>
                        <a:rPr lang="es" sz="1100">
                          <a:latin typeface="Calibri"/>
                          <a:ea typeface="Calibri"/>
                          <a:cs typeface="Calibri"/>
                          <a:sym typeface="Calibri"/>
                        </a:rPr>
                        <a:t>EV particulares</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46.51</a:t>
                      </a:r>
                      <a:r>
                        <a:rPr lang="es" sz="1100">
                          <a:latin typeface="Calibri"/>
                          <a:ea typeface="Calibri"/>
                          <a:cs typeface="Calibri"/>
                          <a:sym typeface="Calibri"/>
                        </a:rPr>
                        <a:t>%</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0.55</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0.48</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0.93</a:t>
                      </a:r>
                      <a:endParaRPr sz="1100">
                        <a:latin typeface="Calibri"/>
                        <a:ea typeface="Calibri"/>
                        <a:cs typeface="Calibri"/>
                        <a:sym typeface="Calibri"/>
                      </a:endParaRPr>
                    </a:p>
                  </a:txBody>
                  <a:tcPr marT="18000" marB="18000" marR="18000" marL="18000"/>
                </a:tc>
              </a:tr>
              <a:tr h="371275">
                <a:tc>
                  <a:txBody>
                    <a:bodyPr/>
                    <a:lstStyle/>
                    <a:p>
                      <a:pPr indent="0" lvl="0" marL="0" rtl="0" algn="l">
                        <a:spcBef>
                          <a:spcPts val="0"/>
                        </a:spcBef>
                        <a:spcAft>
                          <a:spcPts val="0"/>
                        </a:spcAft>
                        <a:buNone/>
                      </a:pPr>
                      <a:r>
                        <a:rPr lang="es" sz="1200">
                          <a:latin typeface="Calibri"/>
                          <a:ea typeface="Calibri"/>
                          <a:cs typeface="Calibri"/>
                          <a:sym typeface="Calibri"/>
                        </a:rPr>
                        <a:t>2</a:t>
                      </a:r>
                      <a:endParaRPr sz="1200">
                        <a:latin typeface="Calibri"/>
                        <a:ea typeface="Calibri"/>
                        <a:cs typeface="Calibri"/>
                        <a:sym typeface="Calibri"/>
                      </a:endParaRPr>
                    </a:p>
                  </a:txBody>
                  <a:tcPr marT="18000" marB="18000" marR="18000" marL="18000"/>
                </a:tc>
                <a:tc>
                  <a:txBody>
                    <a:bodyPr/>
                    <a:lstStyle/>
                    <a:p>
                      <a:pPr indent="0" lvl="0" marL="0" rtl="0" algn="l">
                        <a:spcBef>
                          <a:spcPts val="0"/>
                        </a:spcBef>
                        <a:spcAft>
                          <a:spcPts val="0"/>
                        </a:spcAft>
                        <a:buNone/>
                      </a:pPr>
                      <a:r>
                        <a:rPr lang="es" sz="1100">
                          <a:latin typeface="Calibri"/>
                          <a:ea typeface="Calibri"/>
                          <a:cs typeface="Calibri"/>
                          <a:sym typeface="Calibri"/>
                        </a:rPr>
                        <a:t>Conducción</a:t>
                      </a:r>
                      <a:r>
                        <a:rPr lang="es" sz="1100">
                          <a:latin typeface="Calibri"/>
                          <a:ea typeface="Calibri"/>
                          <a:cs typeface="Calibri"/>
                          <a:sym typeface="Calibri"/>
                        </a:rPr>
                        <a:t> inteligente</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15.81%</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4.61</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2.20</a:t>
                      </a:r>
                      <a:endParaRPr sz="1100">
                        <a:latin typeface="Calibri"/>
                        <a:ea typeface="Calibri"/>
                        <a:cs typeface="Calibri"/>
                        <a:sym typeface="Calibri"/>
                      </a:endParaRPr>
                    </a:p>
                  </a:txBody>
                  <a:tcPr marT="18000" marB="18000" marR="18000" marL="18000"/>
                </a:tc>
              </a:tr>
              <a:tr h="218875">
                <a:tc>
                  <a:txBody>
                    <a:bodyPr/>
                    <a:lstStyle/>
                    <a:p>
                      <a:pPr indent="0" lvl="0" marL="0" rtl="0" algn="l">
                        <a:spcBef>
                          <a:spcPts val="0"/>
                        </a:spcBef>
                        <a:spcAft>
                          <a:spcPts val="0"/>
                        </a:spcAft>
                        <a:buNone/>
                      </a:pPr>
                      <a:r>
                        <a:rPr lang="es" sz="1200">
                          <a:latin typeface="Calibri"/>
                          <a:ea typeface="Calibri"/>
                          <a:cs typeface="Calibri"/>
                          <a:sym typeface="Calibri"/>
                        </a:rPr>
                        <a:t>3</a:t>
                      </a:r>
                      <a:endParaRPr sz="1200">
                        <a:latin typeface="Calibri"/>
                        <a:ea typeface="Calibri"/>
                        <a:cs typeface="Calibri"/>
                        <a:sym typeface="Calibri"/>
                      </a:endParaRPr>
                    </a:p>
                  </a:txBody>
                  <a:tcPr marT="18000" marB="18000" marR="18000" marL="18000"/>
                </a:tc>
                <a:tc>
                  <a:txBody>
                    <a:bodyPr/>
                    <a:lstStyle/>
                    <a:p>
                      <a:pPr indent="0" lvl="0" marL="0" rtl="0" algn="l">
                        <a:spcBef>
                          <a:spcPts val="0"/>
                        </a:spcBef>
                        <a:spcAft>
                          <a:spcPts val="0"/>
                        </a:spcAft>
                        <a:buNone/>
                      </a:pPr>
                      <a:r>
                        <a:rPr lang="es" sz="1100">
                          <a:latin typeface="Calibri"/>
                          <a:ea typeface="Calibri"/>
                          <a:cs typeface="Calibri"/>
                          <a:sym typeface="Calibri"/>
                        </a:rPr>
                        <a:t>Carga</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15.22%</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0.51</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0.54</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2.49</a:t>
                      </a:r>
                      <a:endParaRPr sz="1100">
                        <a:latin typeface="Calibri"/>
                        <a:ea typeface="Calibri"/>
                        <a:cs typeface="Calibri"/>
                        <a:sym typeface="Calibri"/>
                      </a:endParaRPr>
                    </a:p>
                  </a:txBody>
                  <a:tcPr marT="18000" marB="18000" marR="18000" marL="18000"/>
                </a:tc>
              </a:tr>
              <a:tr h="250925">
                <a:tc>
                  <a:txBody>
                    <a:bodyPr/>
                    <a:lstStyle/>
                    <a:p>
                      <a:pPr indent="0" lvl="0" marL="0" rtl="0" algn="l">
                        <a:spcBef>
                          <a:spcPts val="0"/>
                        </a:spcBef>
                        <a:spcAft>
                          <a:spcPts val="0"/>
                        </a:spcAft>
                        <a:buNone/>
                      </a:pPr>
                      <a:r>
                        <a:rPr lang="es" sz="1200">
                          <a:latin typeface="Calibri"/>
                          <a:ea typeface="Calibri"/>
                          <a:cs typeface="Calibri"/>
                          <a:sym typeface="Calibri"/>
                        </a:rPr>
                        <a:t>4</a:t>
                      </a:r>
                      <a:endParaRPr sz="1200">
                        <a:latin typeface="Calibri"/>
                        <a:ea typeface="Calibri"/>
                        <a:cs typeface="Calibri"/>
                        <a:sym typeface="Calibri"/>
                      </a:endParaRPr>
                    </a:p>
                  </a:txBody>
                  <a:tcPr marT="18000" marB="18000" marR="18000" marL="18000"/>
                </a:tc>
                <a:tc>
                  <a:txBody>
                    <a:bodyPr/>
                    <a:lstStyle/>
                    <a:p>
                      <a:pPr indent="0" lvl="0" marL="0" rtl="0" algn="l">
                        <a:spcBef>
                          <a:spcPts val="0"/>
                        </a:spcBef>
                        <a:spcAft>
                          <a:spcPts val="0"/>
                        </a:spcAft>
                        <a:buNone/>
                      </a:pPr>
                      <a:r>
                        <a:rPr lang="es" sz="1100">
                          <a:latin typeface="Calibri"/>
                          <a:ea typeface="Calibri"/>
                          <a:cs typeface="Calibri"/>
                          <a:sym typeface="Calibri"/>
                        </a:rPr>
                        <a:t>Pasajeros</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11.16%</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0.32</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0.55</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2.82</a:t>
                      </a:r>
                      <a:endParaRPr sz="1100">
                        <a:latin typeface="Calibri"/>
                        <a:ea typeface="Calibri"/>
                        <a:cs typeface="Calibri"/>
                        <a:sym typeface="Calibri"/>
                      </a:endParaRPr>
                    </a:p>
                  </a:txBody>
                  <a:tcPr marT="18000" marB="18000" marR="18000" marL="18000"/>
                </a:tc>
              </a:tr>
              <a:tr h="274600">
                <a:tc>
                  <a:txBody>
                    <a:bodyPr/>
                    <a:lstStyle/>
                    <a:p>
                      <a:pPr indent="0" lvl="0" marL="0" rtl="0" algn="l">
                        <a:spcBef>
                          <a:spcPts val="0"/>
                        </a:spcBef>
                        <a:spcAft>
                          <a:spcPts val="0"/>
                        </a:spcAft>
                        <a:buNone/>
                      </a:pPr>
                      <a:r>
                        <a:rPr lang="es" sz="1200">
                          <a:latin typeface="Calibri"/>
                          <a:ea typeface="Calibri"/>
                          <a:cs typeface="Calibri"/>
                          <a:sym typeface="Calibri"/>
                        </a:rPr>
                        <a:t>5</a:t>
                      </a:r>
                      <a:endParaRPr sz="1200">
                        <a:latin typeface="Calibri"/>
                        <a:ea typeface="Calibri"/>
                        <a:cs typeface="Calibri"/>
                        <a:sym typeface="Calibri"/>
                      </a:endParaRPr>
                    </a:p>
                  </a:txBody>
                  <a:tcPr marT="18000" marB="18000" marR="18000" marL="18000"/>
                </a:tc>
                <a:tc>
                  <a:txBody>
                    <a:bodyPr/>
                    <a:lstStyle/>
                    <a:p>
                      <a:pPr indent="0" lvl="0" marL="0" rtl="0" algn="l">
                        <a:spcBef>
                          <a:spcPts val="0"/>
                        </a:spcBef>
                        <a:spcAft>
                          <a:spcPts val="0"/>
                        </a:spcAft>
                        <a:buNone/>
                      </a:pPr>
                      <a:r>
                        <a:rPr lang="es" sz="1100">
                          <a:latin typeface="Calibri"/>
                          <a:ea typeface="Calibri"/>
                          <a:cs typeface="Calibri"/>
                          <a:sym typeface="Calibri"/>
                        </a:rPr>
                        <a:t>Férreo</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7.96%</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3.84</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0.09</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1.21</a:t>
                      </a:r>
                      <a:endParaRPr sz="1100">
                        <a:latin typeface="Calibri"/>
                        <a:ea typeface="Calibri"/>
                        <a:cs typeface="Calibri"/>
                        <a:sym typeface="Calibri"/>
                      </a:endParaRPr>
                    </a:p>
                  </a:txBody>
                  <a:tcPr marT="18000" marB="18000" marR="18000" marL="18000"/>
                </a:tc>
              </a:tr>
              <a:tr h="274600">
                <a:tc>
                  <a:txBody>
                    <a:bodyPr/>
                    <a:lstStyle/>
                    <a:p>
                      <a:pPr indent="0" lvl="0" marL="0" rtl="0" algn="l">
                        <a:spcBef>
                          <a:spcPts val="0"/>
                        </a:spcBef>
                        <a:spcAft>
                          <a:spcPts val="0"/>
                        </a:spcAft>
                        <a:buNone/>
                      </a:pPr>
                      <a:r>
                        <a:rPr lang="es" sz="1200">
                          <a:latin typeface="Calibri"/>
                          <a:ea typeface="Calibri"/>
                          <a:cs typeface="Calibri"/>
                          <a:sym typeface="Calibri"/>
                        </a:rPr>
                        <a:t>6</a:t>
                      </a:r>
                      <a:endParaRPr sz="1200">
                        <a:latin typeface="Calibri"/>
                        <a:ea typeface="Calibri"/>
                        <a:cs typeface="Calibri"/>
                        <a:sym typeface="Calibri"/>
                      </a:endParaRPr>
                    </a:p>
                  </a:txBody>
                  <a:tcPr marT="18000" marB="18000" marR="18000" marL="18000"/>
                </a:tc>
                <a:tc>
                  <a:txBody>
                    <a:bodyPr/>
                    <a:lstStyle/>
                    <a:p>
                      <a:pPr indent="0" lvl="0" marL="0" rtl="0" algn="l">
                        <a:spcBef>
                          <a:spcPts val="0"/>
                        </a:spcBef>
                        <a:spcAft>
                          <a:spcPts val="0"/>
                        </a:spcAft>
                        <a:buNone/>
                      </a:pPr>
                      <a:r>
                        <a:rPr lang="es" sz="1100">
                          <a:latin typeface="Calibri"/>
                          <a:ea typeface="Calibri"/>
                          <a:cs typeface="Calibri"/>
                          <a:sym typeface="Calibri"/>
                        </a:rPr>
                        <a:t>Taxis</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3.34%</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0.49</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0.69</a:t>
                      </a:r>
                      <a:endParaRPr sz="1100">
                        <a:latin typeface="Calibri"/>
                        <a:ea typeface="Calibri"/>
                        <a:cs typeface="Calibri"/>
                        <a:sym typeface="Calibri"/>
                      </a:endParaRPr>
                    </a:p>
                  </a:txBody>
                  <a:tcPr marT="18000" marB="18000" marR="18000" marL="18000"/>
                </a:tc>
                <a:tc>
                  <a:txBody>
                    <a:bodyPr/>
                    <a:lstStyle/>
                    <a:p>
                      <a:pPr indent="0" lvl="0" marL="0" rtl="0" algn="ctr">
                        <a:spcBef>
                          <a:spcPts val="0"/>
                        </a:spcBef>
                        <a:spcAft>
                          <a:spcPts val="0"/>
                        </a:spcAft>
                        <a:buNone/>
                      </a:pPr>
                      <a:r>
                        <a:rPr lang="es" sz="1100">
                          <a:latin typeface="Calibri"/>
                          <a:ea typeface="Calibri"/>
                          <a:cs typeface="Calibri"/>
                          <a:sym typeface="Calibri"/>
                        </a:rPr>
                        <a:t>2.41</a:t>
                      </a:r>
                      <a:endParaRPr sz="1100">
                        <a:latin typeface="Calibri"/>
                        <a:ea typeface="Calibri"/>
                        <a:cs typeface="Calibri"/>
                        <a:sym typeface="Calibri"/>
                      </a:endParaRPr>
                    </a:p>
                  </a:txBody>
                  <a:tcPr marT="18000" marB="18000" marR="18000" marL="18000"/>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49"/>
          <p:cNvPicPr preferRelativeResize="0"/>
          <p:nvPr/>
        </p:nvPicPr>
        <p:blipFill>
          <a:blip r:embed="rId3">
            <a:alphaModFix/>
          </a:blip>
          <a:stretch>
            <a:fillRect/>
          </a:stretch>
        </p:blipFill>
        <p:spPr>
          <a:xfrm>
            <a:off x="0" y="0"/>
            <a:ext cx="9144000" cy="5143500"/>
          </a:xfrm>
          <a:prstGeom prst="rect">
            <a:avLst/>
          </a:prstGeom>
          <a:noFill/>
          <a:ln>
            <a:noFill/>
          </a:ln>
        </p:spPr>
      </p:pic>
      <p:sp>
        <p:nvSpPr>
          <p:cNvPr id="418" name="Google Shape;418;p49"/>
          <p:cNvSpPr txBox="1"/>
          <p:nvPr>
            <p:ph type="title"/>
          </p:nvPr>
        </p:nvSpPr>
        <p:spPr>
          <a:xfrm>
            <a:off x="202825" y="5015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s" sz="2220">
                <a:latin typeface="Calibri"/>
                <a:ea typeface="Calibri"/>
                <a:cs typeface="Calibri"/>
                <a:sym typeface="Calibri"/>
              </a:rPr>
              <a:t>Medidas sector terciario</a:t>
            </a:r>
            <a:endParaRPr b="1" sz="2220">
              <a:latin typeface="Calibri"/>
              <a:ea typeface="Calibri"/>
              <a:cs typeface="Calibri"/>
              <a:sym typeface="Calibri"/>
            </a:endParaRPr>
          </a:p>
        </p:txBody>
      </p:sp>
      <p:pic>
        <p:nvPicPr>
          <p:cNvPr id="419" name="Google Shape;419;p49" title="Gráfico"/>
          <p:cNvPicPr preferRelativeResize="0"/>
          <p:nvPr/>
        </p:nvPicPr>
        <p:blipFill>
          <a:blip r:embed="rId4">
            <a:alphaModFix/>
          </a:blip>
          <a:stretch>
            <a:fillRect/>
          </a:stretch>
        </p:blipFill>
        <p:spPr>
          <a:xfrm>
            <a:off x="162700" y="941525"/>
            <a:ext cx="4580400" cy="3442651"/>
          </a:xfrm>
          <a:prstGeom prst="rect">
            <a:avLst/>
          </a:prstGeom>
          <a:noFill/>
          <a:ln>
            <a:noFill/>
          </a:ln>
        </p:spPr>
      </p:pic>
      <p:pic>
        <p:nvPicPr>
          <p:cNvPr id="420" name="Google Shape;420;p49" title="Gráfico"/>
          <p:cNvPicPr preferRelativeResize="0"/>
          <p:nvPr/>
        </p:nvPicPr>
        <p:blipFill>
          <a:blip r:embed="rId5">
            <a:alphaModFix/>
          </a:blip>
          <a:stretch>
            <a:fillRect/>
          </a:stretch>
        </p:blipFill>
        <p:spPr>
          <a:xfrm>
            <a:off x="5107350" y="1118000"/>
            <a:ext cx="3823725" cy="3205200"/>
          </a:xfrm>
          <a:prstGeom prst="rect">
            <a:avLst/>
          </a:prstGeom>
          <a:noFill/>
          <a:ln>
            <a:noFill/>
          </a:ln>
        </p:spPr>
      </p:pic>
      <p:sp>
        <p:nvSpPr>
          <p:cNvPr id="421" name="Google Shape;421;p49"/>
          <p:cNvSpPr txBox="1"/>
          <p:nvPr/>
        </p:nvSpPr>
        <p:spPr>
          <a:xfrm>
            <a:off x="117525" y="4323200"/>
            <a:ext cx="88740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Calibri"/>
              <a:buChar char="●"/>
            </a:pPr>
            <a:r>
              <a:rPr lang="es" sz="1200">
                <a:latin typeface="Calibri"/>
                <a:ea typeface="Calibri"/>
                <a:cs typeface="Calibri"/>
                <a:sym typeface="Calibri"/>
              </a:rPr>
              <a:t>Ahorro acumulado 123,72 PJ, es decir, 0,67% del consumo total del escenario tendencial.</a:t>
            </a:r>
            <a:endParaRPr sz="1200">
              <a:latin typeface="Calibri"/>
              <a:ea typeface="Calibri"/>
              <a:cs typeface="Calibri"/>
              <a:sym typeface="Calibri"/>
            </a:endParaRPr>
          </a:p>
          <a:p>
            <a:pPr indent="-304800" lvl="0" marL="457200" rtl="0" algn="just">
              <a:spcBef>
                <a:spcPts val="0"/>
              </a:spcBef>
              <a:spcAft>
                <a:spcPts val="0"/>
              </a:spcAft>
              <a:buSzPts val="1200"/>
              <a:buFont typeface="Calibri"/>
              <a:buChar char="●"/>
            </a:pPr>
            <a:r>
              <a:rPr lang="es" sz="1200">
                <a:solidFill>
                  <a:schemeClr val="dk1"/>
                </a:solidFill>
                <a:latin typeface="Calibri"/>
                <a:ea typeface="Calibri"/>
                <a:cs typeface="Calibri"/>
                <a:sym typeface="Calibri"/>
              </a:rPr>
              <a:t>El mayor potencial de EE es la iluminación LED y la combinación de buenas prácticas y cambio tecnológico en el calor indirecto.</a:t>
            </a:r>
            <a:endParaRPr sz="12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50"/>
          <p:cNvPicPr preferRelativeResize="0"/>
          <p:nvPr/>
        </p:nvPicPr>
        <p:blipFill>
          <a:blip r:embed="rId3">
            <a:alphaModFix/>
          </a:blip>
          <a:stretch>
            <a:fillRect/>
          </a:stretch>
        </p:blipFill>
        <p:spPr>
          <a:xfrm>
            <a:off x="0" y="0"/>
            <a:ext cx="9144000" cy="5143500"/>
          </a:xfrm>
          <a:prstGeom prst="rect">
            <a:avLst/>
          </a:prstGeom>
          <a:noFill/>
          <a:ln>
            <a:noFill/>
          </a:ln>
        </p:spPr>
      </p:pic>
      <p:sp>
        <p:nvSpPr>
          <p:cNvPr id="427" name="Google Shape;427;p50"/>
          <p:cNvSpPr txBox="1"/>
          <p:nvPr>
            <p:ph type="title"/>
          </p:nvPr>
        </p:nvSpPr>
        <p:spPr>
          <a:xfrm>
            <a:off x="113875" y="5179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sz="2000">
                <a:latin typeface="Calibri"/>
                <a:ea typeface="Calibri"/>
                <a:cs typeface="Calibri"/>
                <a:sym typeface="Calibri"/>
              </a:rPr>
              <a:t>Medidas sector terciario</a:t>
            </a:r>
            <a:endParaRPr b="1" sz="2000">
              <a:latin typeface="Calibri"/>
              <a:ea typeface="Calibri"/>
              <a:cs typeface="Calibri"/>
              <a:sym typeface="Calibri"/>
            </a:endParaRPr>
          </a:p>
        </p:txBody>
      </p:sp>
      <p:pic>
        <p:nvPicPr>
          <p:cNvPr id="428" name="Google Shape;428;p50" title="Gráfico"/>
          <p:cNvPicPr preferRelativeResize="0"/>
          <p:nvPr/>
        </p:nvPicPr>
        <p:blipFill>
          <a:blip r:embed="rId4">
            <a:alphaModFix/>
          </a:blip>
          <a:stretch>
            <a:fillRect/>
          </a:stretch>
        </p:blipFill>
        <p:spPr>
          <a:xfrm>
            <a:off x="304800" y="1110600"/>
            <a:ext cx="4506074" cy="3511201"/>
          </a:xfrm>
          <a:prstGeom prst="rect">
            <a:avLst/>
          </a:prstGeom>
          <a:noFill/>
          <a:ln>
            <a:noFill/>
          </a:ln>
        </p:spPr>
      </p:pic>
      <p:sp>
        <p:nvSpPr>
          <p:cNvPr id="429" name="Google Shape;429;p50"/>
          <p:cNvSpPr txBox="1"/>
          <p:nvPr/>
        </p:nvSpPr>
        <p:spPr>
          <a:xfrm>
            <a:off x="4810875" y="3200975"/>
            <a:ext cx="4279800" cy="158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Calibri"/>
                <a:ea typeface="Calibri"/>
                <a:cs typeface="Calibri"/>
                <a:sym typeface="Calibri"/>
              </a:rPr>
              <a:t>Conclusiones</a:t>
            </a:r>
            <a:r>
              <a:rPr lang="es">
                <a:latin typeface="Calibri"/>
                <a:ea typeface="Calibri"/>
                <a:cs typeface="Calibri"/>
                <a:sym typeface="Calibri"/>
              </a:rPr>
              <a:t>:</a:t>
            </a:r>
            <a:endParaRPr>
              <a:latin typeface="Calibri"/>
              <a:ea typeface="Calibri"/>
              <a:cs typeface="Calibri"/>
              <a:sym typeface="Calibri"/>
            </a:endParaRPr>
          </a:p>
          <a:p>
            <a:pPr indent="-298450" lvl="0" marL="457200" rtl="0" algn="just">
              <a:spcBef>
                <a:spcPts val="0"/>
              </a:spcBef>
              <a:spcAft>
                <a:spcPts val="0"/>
              </a:spcAft>
              <a:buClr>
                <a:schemeClr val="dk1"/>
              </a:buClr>
              <a:buSzPts val="1100"/>
              <a:buChar char="●"/>
            </a:pPr>
            <a:r>
              <a:rPr b="1" lang="es" sz="1100">
                <a:solidFill>
                  <a:schemeClr val="dk1"/>
                </a:solidFill>
                <a:latin typeface="Calibri"/>
                <a:ea typeface="Calibri"/>
                <a:cs typeface="Calibri"/>
                <a:sym typeface="Calibri"/>
              </a:rPr>
              <a:t>Se recomiendan incentivos tributarios </a:t>
            </a:r>
            <a:r>
              <a:rPr lang="es" sz="1100">
                <a:solidFill>
                  <a:schemeClr val="dk1"/>
                </a:solidFill>
                <a:latin typeface="Calibri"/>
                <a:ea typeface="Calibri"/>
                <a:cs typeface="Calibri"/>
                <a:sym typeface="Calibri"/>
              </a:rPr>
              <a:t>para: Luminarias LED, aire acondicionado, refrigeración, calor indirecto, fuerza motriz y calor directo con energía eléctrica. </a:t>
            </a:r>
            <a:endParaRPr sz="1100">
              <a:solidFill>
                <a:schemeClr val="dk1"/>
              </a:solidFill>
              <a:latin typeface="Calibri"/>
              <a:ea typeface="Calibri"/>
              <a:cs typeface="Calibri"/>
              <a:sym typeface="Calibri"/>
            </a:endParaRPr>
          </a:p>
          <a:p>
            <a:pPr indent="0" lvl="0" marL="0" rtl="0" algn="just">
              <a:spcBef>
                <a:spcPts val="0"/>
              </a:spcBef>
              <a:spcAft>
                <a:spcPts val="0"/>
              </a:spcAft>
              <a:buNone/>
            </a:pPr>
            <a:r>
              <a:t/>
            </a:r>
            <a:endParaRPr sz="1100">
              <a:solidFill>
                <a:schemeClr val="dk1"/>
              </a:solidFill>
              <a:latin typeface="Calibri"/>
              <a:ea typeface="Calibri"/>
              <a:cs typeface="Calibri"/>
              <a:sym typeface="Calibri"/>
            </a:endParaRPr>
          </a:p>
          <a:p>
            <a:pPr indent="-298450" lvl="0" marL="457200" rtl="0" algn="just">
              <a:spcBef>
                <a:spcPts val="0"/>
              </a:spcBef>
              <a:spcAft>
                <a:spcPts val="0"/>
              </a:spcAft>
              <a:buClr>
                <a:schemeClr val="dk1"/>
              </a:buClr>
              <a:buSzPts val="1100"/>
              <a:buChar char="●"/>
            </a:pPr>
            <a:r>
              <a:rPr lang="es" sz="1100">
                <a:solidFill>
                  <a:schemeClr val="dk1"/>
                </a:solidFill>
                <a:latin typeface="Calibri"/>
                <a:ea typeface="Calibri"/>
                <a:cs typeface="Calibri"/>
                <a:sym typeface="Calibri"/>
              </a:rPr>
              <a:t>Al igual que en el sector residencial, </a:t>
            </a:r>
            <a:r>
              <a:rPr b="1" lang="es" sz="1100">
                <a:solidFill>
                  <a:schemeClr val="dk1"/>
                </a:solidFill>
                <a:latin typeface="Calibri"/>
                <a:ea typeface="Calibri"/>
                <a:cs typeface="Calibri"/>
                <a:sym typeface="Calibri"/>
              </a:rPr>
              <a:t>la medición inteligente AMI</a:t>
            </a:r>
            <a:r>
              <a:rPr lang="es" sz="1100">
                <a:solidFill>
                  <a:schemeClr val="dk1"/>
                </a:solidFill>
                <a:latin typeface="Calibri"/>
                <a:ea typeface="Calibri"/>
                <a:cs typeface="Calibri"/>
                <a:sym typeface="Calibri"/>
              </a:rPr>
              <a:t> se recomienda como medida susceptible de recibir beneficios tributarios (Ley 2099 de 2021). </a:t>
            </a:r>
            <a:endParaRPr>
              <a:latin typeface="Calibri"/>
              <a:ea typeface="Calibri"/>
              <a:cs typeface="Calibri"/>
              <a:sym typeface="Calibri"/>
            </a:endParaRPr>
          </a:p>
        </p:txBody>
      </p:sp>
      <p:graphicFrame>
        <p:nvGraphicFramePr>
          <p:cNvPr id="430" name="Google Shape;430;p50"/>
          <p:cNvGraphicFramePr/>
          <p:nvPr/>
        </p:nvGraphicFramePr>
        <p:xfrm>
          <a:off x="4875288" y="720450"/>
          <a:ext cx="3000000" cy="3000000"/>
        </p:xfrm>
        <a:graphic>
          <a:graphicData uri="http://schemas.openxmlformats.org/drawingml/2006/table">
            <a:tbl>
              <a:tblPr>
                <a:noFill/>
                <a:tableStyleId>{775F5094-665B-4EBB-9473-E228B2A9B41B}</a:tableStyleId>
              </a:tblPr>
              <a:tblGrid>
                <a:gridCol w="382850"/>
                <a:gridCol w="970675"/>
                <a:gridCol w="677800"/>
                <a:gridCol w="715775"/>
                <a:gridCol w="820450"/>
                <a:gridCol w="647850"/>
              </a:tblGrid>
              <a:tr h="723425">
                <a:tc>
                  <a:txBody>
                    <a:bodyPr/>
                    <a:lstStyle/>
                    <a:p>
                      <a:pPr indent="0" lvl="0" marL="0" rtl="0" algn="l">
                        <a:spcBef>
                          <a:spcPts val="0"/>
                        </a:spcBef>
                        <a:spcAft>
                          <a:spcPts val="0"/>
                        </a:spcAft>
                        <a:buNone/>
                      </a:pPr>
                      <a:r>
                        <a:t/>
                      </a:r>
                      <a:endParaRPr sz="1100">
                        <a:latin typeface="Calibri"/>
                        <a:ea typeface="Calibri"/>
                        <a:cs typeface="Calibri"/>
                        <a:sym typeface="Calibri"/>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b="1" lang="es" sz="1100">
                          <a:latin typeface="Calibri"/>
                          <a:ea typeface="Calibri"/>
                          <a:cs typeface="Calibri"/>
                          <a:sym typeface="Calibri"/>
                        </a:rPr>
                        <a:t>Medida rankeada según aporte global</a:t>
                      </a:r>
                      <a:endParaRPr b="1" sz="1100">
                        <a:latin typeface="Calibri"/>
                        <a:ea typeface="Calibri"/>
                        <a:cs typeface="Calibri"/>
                        <a:sym typeface="Calibri"/>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b="1" lang="es" sz="1100">
                          <a:latin typeface="Calibri"/>
                          <a:ea typeface="Calibri"/>
                          <a:cs typeface="Calibri"/>
                          <a:sym typeface="Calibri"/>
                        </a:rPr>
                        <a:t>Aporte global %</a:t>
                      </a:r>
                      <a:endParaRPr b="1" sz="1100">
                        <a:latin typeface="Calibri"/>
                        <a:ea typeface="Calibri"/>
                        <a:cs typeface="Calibri"/>
                        <a:sym typeface="Calibri"/>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privado</a:t>
                      </a:r>
                      <a:endParaRPr b="1" sz="1100">
                        <a:latin typeface="Calibri"/>
                        <a:ea typeface="Calibri"/>
                        <a:cs typeface="Calibri"/>
                        <a:sym typeface="Calibri"/>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sistémico</a:t>
                      </a:r>
                      <a:endParaRPr b="1" sz="1100">
                        <a:latin typeface="Calibri"/>
                        <a:ea typeface="Calibri"/>
                        <a:cs typeface="Calibri"/>
                        <a:sym typeface="Calibri"/>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social</a:t>
                      </a:r>
                      <a:endParaRPr b="1" sz="1100">
                        <a:latin typeface="Calibri"/>
                        <a:ea typeface="Calibri"/>
                        <a:cs typeface="Calibri"/>
                        <a:sym typeface="Calibri"/>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r>
              <a:tr h="198525">
                <a:tc>
                  <a:txBody>
                    <a:bodyPr/>
                    <a:lstStyle/>
                    <a:p>
                      <a:pPr indent="0" lvl="0" marL="0" rtl="0" algn="l">
                        <a:spcBef>
                          <a:spcPts val="0"/>
                        </a:spcBef>
                        <a:spcAft>
                          <a:spcPts val="0"/>
                        </a:spcAft>
                        <a:buNone/>
                      </a:pPr>
                      <a:r>
                        <a:rPr lang="es" sz="1000">
                          <a:latin typeface="Calibri"/>
                          <a:ea typeface="Calibri"/>
                          <a:cs typeface="Calibri"/>
                          <a:sym typeface="Calibri"/>
                        </a:rPr>
                        <a:t>1</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s" sz="1000">
                          <a:latin typeface="Calibri"/>
                          <a:ea typeface="Calibri"/>
                          <a:cs typeface="Calibri"/>
                          <a:sym typeface="Calibri"/>
                        </a:rPr>
                        <a:t>Iluminación LED</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36.44%</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0.10</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3.16</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3.26</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2050">
                <a:tc>
                  <a:txBody>
                    <a:bodyPr/>
                    <a:lstStyle/>
                    <a:p>
                      <a:pPr indent="0" lvl="0" marL="0" rtl="0" algn="l">
                        <a:spcBef>
                          <a:spcPts val="0"/>
                        </a:spcBef>
                        <a:spcAft>
                          <a:spcPts val="0"/>
                        </a:spcAft>
                        <a:buNone/>
                      </a:pPr>
                      <a:r>
                        <a:rPr lang="es" sz="1000">
                          <a:latin typeface="Calibri"/>
                          <a:ea typeface="Calibri"/>
                          <a:cs typeface="Calibri"/>
                          <a:sym typeface="Calibri"/>
                        </a:rPr>
                        <a:t>2</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s" sz="1000">
                          <a:latin typeface="Calibri"/>
                          <a:ea typeface="Calibri"/>
                          <a:cs typeface="Calibri"/>
                          <a:sym typeface="Calibri"/>
                        </a:rPr>
                        <a:t>AMI Comercial</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19.65%</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3.38</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2.96</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3.44</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2050">
                <a:tc>
                  <a:txBody>
                    <a:bodyPr/>
                    <a:lstStyle/>
                    <a:p>
                      <a:pPr indent="0" lvl="0" marL="0" rtl="0" algn="l">
                        <a:spcBef>
                          <a:spcPts val="0"/>
                        </a:spcBef>
                        <a:spcAft>
                          <a:spcPts val="0"/>
                        </a:spcAft>
                        <a:buNone/>
                      </a:pPr>
                      <a:r>
                        <a:rPr lang="es" sz="1000">
                          <a:latin typeface="Calibri"/>
                          <a:ea typeface="Calibri"/>
                          <a:cs typeface="Calibri"/>
                          <a:sym typeface="Calibri"/>
                        </a:rPr>
                        <a:t>3</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s" sz="1000">
                          <a:latin typeface="Calibri"/>
                          <a:ea typeface="Calibri"/>
                          <a:cs typeface="Calibri"/>
                          <a:sym typeface="Calibri"/>
                        </a:rPr>
                        <a:t>AA Comercial</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24.16%</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3.96</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3.16</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1.42</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2050">
                <a:tc>
                  <a:txBody>
                    <a:bodyPr/>
                    <a:lstStyle/>
                    <a:p>
                      <a:pPr indent="0" lvl="0" marL="0" rtl="0" algn="l">
                        <a:spcBef>
                          <a:spcPts val="0"/>
                        </a:spcBef>
                        <a:spcAft>
                          <a:spcPts val="0"/>
                        </a:spcAft>
                        <a:buNone/>
                      </a:pPr>
                      <a:r>
                        <a:rPr lang="es" sz="1000">
                          <a:latin typeface="Calibri"/>
                          <a:ea typeface="Calibri"/>
                          <a:cs typeface="Calibri"/>
                          <a:sym typeface="Calibri"/>
                        </a:rPr>
                        <a:t>4</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s" sz="1000">
                          <a:latin typeface="Calibri"/>
                          <a:ea typeface="Calibri"/>
                          <a:cs typeface="Calibri"/>
                          <a:sym typeface="Calibri"/>
                        </a:rPr>
                        <a:t>Calor indirecto</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12.28%</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0.52</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0.47</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2.21</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6925">
                <a:tc>
                  <a:txBody>
                    <a:bodyPr/>
                    <a:lstStyle/>
                    <a:p>
                      <a:pPr indent="0" lvl="0" marL="0" rtl="0" algn="l">
                        <a:spcBef>
                          <a:spcPts val="0"/>
                        </a:spcBef>
                        <a:spcAft>
                          <a:spcPts val="0"/>
                        </a:spcAft>
                        <a:buNone/>
                      </a:pPr>
                      <a:r>
                        <a:rPr lang="es" sz="1000">
                          <a:latin typeface="Calibri"/>
                          <a:ea typeface="Calibri"/>
                          <a:cs typeface="Calibri"/>
                          <a:sym typeface="Calibri"/>
                        </a:rPr>
                        <a:t>5</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s" sz="1000">
                          <a:latin typeface="Calibri"/>
                          <a:ea typeface="Calibri"/>
                          <a:cs typeface="Calibri"/>
                          <a:sym typeface="Calibri"/>
                        </a:rPr>
                        <a:t>Calor director GN</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3.27%</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0.90</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0.47</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0.30</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2050">
                <a:tc>
                  <a:txBody>
                    <a:bodyPr/>
                    <a:lstStyle/>
                    <a:p>
                      <a:pPr indent="0" lvl="0" marL="0" rtl="0" algn="l">
                        <a:spcBef>
                          <a:spcPts val="0"/>
                        </a:spcBef>
                        <a:spcAft>
                          <a:spcPts val="0"/>
                        </a:spcAft>
                        <a:buNone/>
                      </a:pPr>
                      <a:r>
                        <a:rPr lang="es" sz="1000">
                          <a:latin typeface="Calibri"/>
                          <a:ea typeface="Calibri"/>
                          <a:cs typeface="Calibri"/>
                          <a:sym typeface="Calibri"/>
                        </a:rPr>
                        <a:t>6</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s" sz="1000">
                          <a:latin typeface="Calibri"/>
                          <a:ea typeface="Calibri"/>
                          <a:cs typeface="Calibri"/>
                          <a:sym typeface="Calibri"/>
                        </a:rPr>
                        <a:t>Refrigeración</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2.45%</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0.09</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3.16</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1.41</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2050">
                <a:tc>
                  <a:txBody>
                    <a:bodyPr/>
                    <a:lstStyle/>
                    <a:p>
                      <a:pPr indent="0" lvl="0" marL="0" rtl="0" algn="l">
                        <a:spcBef>
                          <a:spcPts val="0"/>
                        </a:spcBef>
                        <a:spcAft>
                          <a:spcPts val="0"/>
                        </a:spcAft>
                        <a:buNone/>
                      </a:pPr>
                      <a:r>
                        <a:rPr lang="es" sz="1000">
                          <a:latin typeface="Calibri"/>
                          <a:ea typeface="Calibri"/>
                          <a:cs typeface="Calibri"/>
                          <a:sym typeface="Calibri"/>
                        </a:rPr>
                        <a:t>7</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s" sz="1000">
                          <a:latin typeface="Calibri"/>
                          <a:ea typeface="Calibri"/>
                          <a:cs typeface="Calibri"/>
                          <a:sym typeface="Calibri"/>
                        </a:rPr>
                        <a:t>Fuerza motriz</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1.52%</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1.08</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3.16</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3.88</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52050">
                <a:tc>
                  <a:txBody>
                    <a:bodyPr/>
                    <a:lstStyle/>
                    <a:p>
                      <a:pPr indent="0" lvl="0" marL="0" rtl="0" algn="l">
                        <a:spcBef>
                          <a:spcPts val="0"/>
                        </a:spcBef>
                        <a:spcAft>
                          <a:spcPts val="0"/>
                        </a:spcAft>
                        <a:buNone/>
                      </a:pPr>
                      <a:r>
                        <a:rPr lang="es" sz="1000">
                          <a:latin typeface="Calibri"/>
                          <a:ea typeface="Calibri"/>
                          <a:cs typeface="Calibri"/>
                          <a:sym typeface="Calibri"/>
                        </a:rPr>
                        <a:t>8</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s" sz="1000">
                          <a:latin typeface="Calibri"/>
                          <a:ea typeface="Calibri"/>
                          <a:cs typeface="Calibri"/>
                          <a:sym typeface="Calibri"/>
                        </a:rPr>
                        <a:t>Calor directo EE</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0.24%</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2.47</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3.16</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1.06</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51"/>
          <p:cNvPicPr preferRelativeResize="0"/>
          <p:nvPr/>
        </p:nvPicPr>
        <p:blipFill>
          <a:blip r:embed="rId3">
            <a:alphaModFix/>
          </a:blip>
          <a:stretch>
            <a:fillRect/>
          </a:stretch>
        </p:blipFill>
        <p:spPr>
          <a:xfrm>
            <a:off x="0" y="0"/>
            <a:ext cx="9144000" cy="5143500"/>
          </a:xfrm>
          <a:prstGeom prst="rect">
            <a:avLst/>
          </a:prstGeom>
          <a:noFill/>
          <a:ln>
            <a:noFill/>
          </a:ln>
        </p:spPr>
      </p:pic>
      <p:sp>
        <p:nvSpPr>
          <p:cNvPr id="436" name="Google Shape;436;p51"/>
          <p:cNvSpPr txBox="1"/>
          <p:nvPr>
            <p:ph type="title"/>
          </p:nvPr>
        </p:nvSpPr>
        <p:spPr>
          <a:xfrm>
            <a:off x="238800" y="5797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sz="2000">
                <a:latin typeface="Calibri"/>
                <a:ea typeface="Calibri"/>
                <a:cs typeface="Calibri"/>
                <a:sym typeface="Calibri"/>
              </a:rPr>
              <a:t>Medidas sector industrial</a:t>
            </a:r>
            <a:endParaRPr b="1" sz="2000">
              <a:latin typeface="Calibri"/>
              <a:ea typeface="Calibri"/>
              <a:cs typeface="Calibri"/>
              <a:sym typeface="Calibri"/>
            </a:endParaRPr>
          </a:p>
        </p:txBody>
      </p:sp>
      <p:pic>
        <p:nvPicPr>
          <p:cNvPr id="437" name="Google Shape;437;p51" title="Gráfico"/>
          <p:cNvPicPr preferRelativeResize="0"/>
          <p:nvPr/>
        </p:nvPicPr>
        <p:blipFill>
          <a:blip r:embed="rId4">
            <a:alphaModFix/>
          </a:blip>
          <a:stretch>
            <a:fillRect/>
          </a:stretch>
        </p:blipFill>
        <p:spPr>
          <a:xfrm>
            <a:off x="289913" y="1089200"/>
            <a:ext cx="4161050" cy="3213626"/>
          </a:xfrm>
          <a:prstGeom prst="rect">
            <a:avLst/>
          </a:prstGeom>
          <a:noFill/>
          <a:ln>
            <a:noFill/>
          </a:ln>
        </p:spPr>
      </p:pic>
      <p:pic>
        <p:nvPicPr>
          <p:cNvPr id="438" name="Google Shape;438;p51" title="Gráfico"/>
          <p:cNvPicPr preferRelativeResize="0"/>
          <p:nvPr/>
        </p:nvPicPr>
        <p:blipFill>
          <a:blip r:embed="rId5">
            <a:alphaModFix/>
          </a:blip>
          <a:stretch>
            <a:fillRect/>
          </a:stretch>
        </p:blipFill>
        <p:spPr>
          <a:xfrm>
            <a:off x="4693037" y="1089200"/>
            <a:ext cx="4161051" cy="3163974"/>
          </a:xfrm>
          <a:prstGeom prst="rect">
            <a:avLst/>
          </a:prstGeom>
          <a:noFill/>
          <a:ln>
            <a:noFill/>
          </a:ln>
        </p:spPr>
      </p:pic>
      <p:sp>
        <p:nvSpPr>
          <p:cNvPr id="439" name="Google Shape;439;p51"/>
          <p:cNvSpPr txBox="1"/>
          <p:nvPr/>
        </p:nvSpPr>
        <p:spPr>
          <a:xfrm>
            <a:off x="38100" y="4253175"/>
            <a:ext cx="8922000" cy="5850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dk1"/>
              </a:buClr>
              <a:buSzPts val="1300"/>
              <a:buFont typeface="Calibri"/>
              <a:buChar char="●"/>
            </a:pPr>
            <a:r>
              <a:rPr lang="es" sz="1300">
                <a:solidFill>
                  <a:schemeClr val="dk1"/>
                </a:solidFill>
                <a:latin typeface="Calibri"/>
                <a:ea typeface="Calibri"/>
                <a:cs typeface="Calibri"/>
                <a:sym typeface="Calibri"/>
              </a:rPr>
              <a:t>Ahorro acumulado para el sector industrial es de 260,25 PJ, es decir, 1,41% del consumo total del escenario tendencial.</a:t>
            </a:r>
            <a:endParaRPr sz="1300">
              <a:solidFill>
                <a:schemeClr val="dk1"/>
              </a:solidFill>
              <a:latin typeface="Calibri"/>
              <a:ea typeface="Calibri"/>
              <a:cs typeface="Calibri"/>
              <a:sym typeface="Calibri"/>
            </a:endParaRPr>
          </a:p>
          <a:p>
            <a:pPr indent="-311150" lvl="0" marL="457200" rtl="0" algn="just">
              <a:spcBef>
                <a:spcPts val="0"/>
              </a:spcBef>
              <a:spcAft>
                <a:spcPts val="0"/>
              </a:spcAft>
              <a:buClr>
                <a:schemeClr val="dk1"/>
              </a:buClr>
              <a:buSzPts val="1300"/>
              <a:buFont typeface="Calibri"/>
              <a:buChar char="●"/>
            </a:pPr>
            <a:r>
              <a:rPr lang="es" sz="1300">
                <a:solidFill>
                  <a:schemeClr val="dk1"/>
                </a:solidFill>
                <a:latin typeface="Calibri"/>
                <a:ea typeface="Calibri"/>
                <a:cs typeface="Calibri"/>
                <a:sym typeface="Calibri"/>
              </a:rPr>
              <a:t>La medida con el mayor potencial es la de cambio tecnológico en el calor indirecto.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6"/>
          <p:cNvPicPr preferRelativeResize="0"/>
          <p:nvPr/>
        </p:nvPicPr>
        <p:blipFill>
          <a:blip r:embed="rId3">
            <a:alphaModFix/>
          </a:blip>
          <a:stretch>
            <a:fillRect/>
          </a:stretch>
        </p:blipFill>
        <p:spPr>
          <a:xfrm>
            <a:off x="0" y="-76200"/>
            <a:ext cx="9144000" cy="5143500"/>
          </a:xfrm>
          <a:prstGeom prst="rect">
            <a:avLst/>
          </a:prstGeom>
          <a:noFill/>
          <a:ln>
            <a:noFill/>
          </a:ln>
        </p:spPr>
      </p:pic>
      <p:sp>
        <p:nvSpPr>
          <p:cNvPr id="74" name="Google Shape;74;p16"/>
          <p:cNvSpPr txBox="1"/>
          <p:nvPr>
            <p:ph type="title"/>
          </p:nvPr>
        </p:nvSpPr>
        <p:spPr>
          <a:xfrm>
            <a:off x="235500" y="6250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000">
                <a:latin typeface="Calibri"/>
                <a:ea typeface="Calibri"/>
                <a:cs typeface="Calibri"/>
                <a:sym typeface="Calibri"/>
              </a:rPr>
              <a:t>Eficiencia energética recurso valioso para los objetivos de política energética</a:t>
            </a:r>
            <a:endParaRPr b="1" sz="2000">
              <a:latin typeface="Calibri"/>
              <a:ea typeface="Calibri"/>
              <a:cs typeface="Calibri"/>
              <a:sym typeface="Calibri"/>
            </a:endParaRPr>
          </a:p>
        </p:txBody>
      </p:sp>
      <p:sp>
        <p:nvSpPr>
          <p:cNvPr id="75" name="Google Shape;75;p16"/>
          <p:cNvSpPr txBox="1"/>
          <p:nvPr>
            <p:ph idx="1" type="body"/>
          </p:nvPr>
        </p:nvSpPr>
        <p:spPr>
          <a:xfrm>
            <a:off x="2753575" y="1416150"/>
            <a:ext cx="3662100" cy="50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s" sz="1600">
                <a:solidFill>
                  <a:schemeClr val="dk1"/>
                </a:solidFill>
                <a:latin typeface="Calibri"/>
                <a:ea typeface="Calibri"/>
                <a:cs typeface="Calibri"/>
                <a:sym typeface="Calibri"/>
              </a:rPr>
              <a:t>EE = 						= 31%</a:t>
            </a:r>
            <a:endParaRPr sz="1200"/>
          </a:p>
        </p:txBody>
      </p:sp>
      <p:cxnSp>
        <p:nvCxnSpPr>
          <p:cNvPr id="76" name="Google Shape;76;p16"/>
          <p:cNvCxnSpPr/>
          <p:nvPr/>
        </p:nvCxnSpPr>
        <p:spPr>
          <a:xfrm>
            <a:off x="3470175" y="1666950"/>
            <a:ext cx="1762800" cy="0"/>
          </a:xfrm>
          <a:prstGeom prst="straightConnector1">
            <a:avLst/>
          </a:prstGeom>
          <a:noFill/>
          <a:ln cap="flat" cmpd="sng" w="9525">
            <a:solidFill>
              <a:schemeClr val="dk2"/>
            </a:solidFill>
            <a:prstDash val="solid"/>
            <a:round/>
            <a:headEnd len="med" w="med" type="none"/>
            <a:tailEnd len="med" w="med" type="none"/>
          </a:ln>
        </p:spPr>
      </p:cxnSp>
      <p:sp>
        <p:nvSpPr>
          <p:cNvPr id="77" name="Google Shape;77;p16"/>
          <p:cNvSpPr txBox="1"/>
          <p:nvPr/>
        </p:nvSpPr>
        <p:spPr>
          <a:xfrm>
            <a:off x="2814175" y="1281450"/>
            <a:ext cx="30000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s" sz="1600">
                <a:solidFill>
                  <a:schemeClr val="dk1"/>
                </a:solidFill>
                <a:latin typeface="Calibri"/>
                <a:ea typeface="Calibri"/>
                <a:cs typeface="Calibri"/>
                <a:sym typeface="Calibri"/>
              </a:rPr>
              <a:t>Energía útil</a:t>
            </a:r>
            <a:endParaRPr sz="1200"/>
          </a:p>
        </p:txBody>
      </p:sp>
      <p:sp>
        <p:nvSpPr>
          <p:cNvPr id="78" name="Google Shape;78;p16"/>
          <p:cNvSpPr txBox="1"/>
          <p:nvPr/>
        </p:nvSpPr>
        <p:spPr>
          <a:xfrm>
            <a:off x="2899150" y="1666950"/>
            <a:ext cx="30000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s" sz="1600">
                <a:solidFill>
                  <a:schemeClr val="dk1"/>
                </a:solidFill>
                <a:latin typeface="Calibri"/>
                <a:ea typeface="Calibri"/>
                <a:cs typeface="Calibri"/>
                <a:sym typeface="Calibri"/>
              </a:rPr>
              <a:t>Energía consumida ($)</a:t>
            </a:r>
            <a:endParaRPr sz="1200"/>
          </a:p>
        </p:txBody>
      </p:sp>
      <p:sp>
        <p:nvSpPr>
          <p:cNvPr id="79" name="Google Shape;79;p16"/>
          <p:cNvSpPr txBox="1"/>
          <p:nvPr/>
        </p:nvSpPr>
        <p:spPr>
          <a:xfrm>
            <a:off x="198876" y="2944600"/>
            <a:ext cx="2700300" cy="507300"/>
          </a:xfrm>
          <a:prstGeom prst="rect">
            <a:avLst/>
          </a:prstGeom>
          <a:noFill/>
          <a:ln>
            <a:noFill/>
          </a:ln>
        </p:spPr>
        <p:txBody>
          <a:bodyPr anchorCtr="0" anchor="t" bIns="91425" lIns="91425" spcFirstLastPara="1" rIns="91425" wrap="square" tIns="91425">
            <a:noAutofit/>
          </a:bodyPr>
          <a:lstStyle/>
          <a:p>
            <a:pPr indent="0" lvl="0" marL="0" rtl="0" algn="just">
              <a:lnSpc>
                <a:spcPct val="90000"/>
              </a:lnSpc>
              <a:spcBef>
                <a:spcPts val="0"/>
              </a:spcBef>
              <a:spcAft>
                <a:spcPts val="0"/>
              </a:spcAft>
              <a:buNone/>
            </a:pPr>
            <a:r>
              <a:rPr lang="es" sz="1260">
                <a:solidFill>
                  <a:schemeClr val="dk1"/>
                </a:solidFill>
                <a:latin typeface="Calibri"/>
                <a:ea typeface="Calibri"/>
                <a:cs typeface="Calibri"/>
                <a:sym typeface="Calibri"/>
              </a:rPr>
              <a:t>El recambio tecnológico podría reducir el consumo de energía entre un 38 % hasta un 62 %</a:t>
            </a:r>
            <a:endParaRPr b="1" sz="500">
              <a:latin typeface="Roboto"/>
              <a:ea typeface="Roboto"/>
              <a:cs typeface="Roboto"/>
              <a:sym typeface="Roboto"/>
            </a:endParaRPr>
          </a:p>
        </p:txBody>
      </p:sp>
      <p:grpSp>
        <p:nvGrpSpPr>
          <p:cNvPr id="80" name="Google Shape;80;p16"/>
          <p:cNvGrpSpPr/>
          <p:nvPr/>
        </p:nvGrpSpPr>
        <p:grpSpPr>
          <a:xfrm rot="2700000">
            <a:off x="379312" y="1334224"/>
            <a:ext cx="2546976" cy="2546976"/>
            <a:chOff x="1293736" y="1258050"/>
            <a:chExt cx="2547000" cy="2547000"/>
          </a:xfrm>
        </p:grpSpPr>
        <p:sp>
          <p:nvSpPr>
            <p:cNvPr id="81" name="Google Shape;81;p16"/>
            <p:cNvSpPr/>
            <p:nvPr/>
          </p:nvSpPr>
          <p:spPr>
            <a:xfrm rot="2700000">
              <a:off x="2286374" y="1011412"/>
              <a:ext cx="561726" cy="3040276"/>
            </a:xfrm>
            <a:prstGeom prst="roundRect">
              <a:avLst>
                <a:gd fmla="val 50000" name="adj"/>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6"/>
            <p:cNvSpPr/>
            <p:nvPr/>
          </p:nvSpPr>
          <p:spPr>
            <a:xfrm rot="-2700000">
              <a:off x="1510772" y="3205360"/>
              <a:ext cx="374201" cy="374201"/>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s" sz="1200">
                  <a:solidFill>
                    <a:srgbClr val="085631"/>
                  </a:solidFill>
                  <a:latin typeface="Roboto"/>
                  <a:ea typeface="Roboto"/>
                  <a:cs typeface="Roboto"/>
                  <a:sym typeface="Roboto"/>
                </a:rPr>
                <a:t>1</a:t>
              </a:r>
              <a:endParaRPr b="1" sz="1200">
                <a:solidFill>
                  <a:srgbClr val="085631"/>
                </a:solidFill>
                <a:latin typeface="Roboto"/>
                <a:ea typeface="Roboto"/>
                <a:cs typeface="Roboto"/>
                <a:sym typeface="Roboto"/>
              </a:endParaRPr>
            </a:p>
          </p:txBody>
        </p:sp>
        <p:sp>
          <p:nvSpPr>
            <p:cNvPr id="83" name="Google Shape;83;p16"/>
            <p:cNvSpPr txBox="1"/>
            <p:nvPr/>
          </p:nvSpPr>
          <p:spPr>
            <a:xfrm rot="-2700000">
              <a:off x="1501398" y="2241353"/>
              <a:ext cx="2332604"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s" sz="1200">
                  <a:solidFill>
                    <a:srgbClr val="FFFFFF"/>
                  </a:solidFill>
                  <a:latin typeface="Calibri"/>
                  <a:ea typeface="Calibri"/>
                  <a:cs typeface="Calibri"/>
                  <a:sym typeface="Calibri"/>
                </a:rPr>
                <a:t>Abastecimiento</a:t>
              </a:r>
              <a:r>
                <a:rPr b="1" lang="es" sz="1200">
                  <a:solidFill>
                    <a:srgbClr val="FFFFFF"/>
                  </a:solidFill>
                  <a:latin typeface="Calibri"/>
                  <a:ea typeface="Calibri"/>
                  <a:cs typeface="Calibri"/>
                  <a:sym typeface="Calibri"/>
                </a:rPr>
                <a:t> seguro y confiable</a:t>
              </a:r>
              <a:endParaRPr b="1" sz="800">
                <a:solidFill>
                  <a:srgbClr val="FFFFFF"/>
                </a:solidFill>
                <a:latin typeface="Calibri"/>
                <a:ea typeface="Calibri"/>
                <a:cs typeface="Calibri"/>
                <a:sym typeface="Calibri"/>
              </a:endParaRPr>
            </a:p>
          </p:txBody>
        </p:sp>
      </p:grpSp>
      <p:grpSp>
        <p:nvGrpSpPr>
          <p:cNvPr id="84" name="Google Shape;84;p16"/>
          <p:cNvGrpSpPr/>
          <p:nvPr/>
        </p:nvGrpSpPr>
        <p:grpSpPr>
          <a:xfrm rot="2700000">
            <a:off x="3145348" y="1864072"/>
            <a:ext cx="2844258" cy="2844245"/>
            <a:chOff x="3203958" y="1258050"/>
            <a:chExt cx="2844285" cy="2844272"/>
          </a:xfrm>
        </p:grpSpPr>
        <p:sp>
          <p:nvSpPr>
            <p:cNvPr id="85" name="Google Shape;85;p16"/>
            <p:cNvSpPr/>
            <p:nvPr/>
          </p:nvSpPr>
          <p:spPr>
            <a:xfrm rot="2700000">
              <a:off x="4196595" y="1011412"/>
              <a:ext cx="561726" cy="3040276"/>
            </a:xfrm>
            <a:prstGeom prst="roundRect">
              <a:avLst>
                <a:gd fmla="val 50000" name="adj"/>
              </a:avLst>
            </a:prstGeom>
            <a:solidFill>
              <a:srgbClr val="0B77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6"/>
            <p:cNvSpPr/>
            <p:nvPr/>
          </p:nvSpPr>
          <p:spPr>
            <a:xfrm rot="-2700000">
              <a:off x="3420995" y="3205343"/>
              <a:ext cx="374201" cy="374201"/>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s" sz="1200">
                  <a:solidFill>
                    <a:srgbClr val="0B7743"/>
                  </a:solidFill>
                  <a:latin typeface="Roboto"/>
                  <a:ea typeface="Roboto"/>
                  <a:cs typeface="Roboto"/>
                  <a:sym typeface="Roboto"/>
                </a:rPr>
                <a:t>2</a:t>
              </a:r>
              <a:endParaRPr b="1" sz="1200">
                <a:solidFill>
                  <a:srgbClr val="0B7743"/>
                </a:solidFill>
                <a:latin typeface="Roboto"/>
                <a:ea typeface="Roboto"/>
                <a:cs typeface="Roboto"/>
                <a:sym typeface="Roboto"/>
              </a:endParaRPr>
            </a:p>
          </p:txBody>
        </p:sp>
        <p:sp>
          <p:nvSpPr>
            <p:cNvPr id="87" name="Google Shape;87;p16"/>
            <p:cNvSpPr txBox="1"/>
            <p:nvPr/>
          </p:nvSpPr>
          <p:spPr>
            <a:xfrm rot="-2700000">
              <a:off x="3464569" y="2187021"/>
              <a:ext cx="2333877"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s" sz="1200">
                  <a:solidFill>
                    <a:srgbClr val="FFFFFF"/>
                  </a:solidFill>
                  <a:latin typeface="Calibri"/>
                  <a:ea typeface="Calibri"/>
                  <a:cs typeface="Calibri"/>
                  <a:sym typeface="Calibri"/>
                </a:rPr>
                <a:t>Precio razonable y competitividad de la economía</a:t>
              </a:r>
              <a:endParaRPr b="1" sz="800">
                <a:solidFill>
                  <a:srgbClr val="FFFFFF"/>
                </a:solidFill>
                <a:latin typeface="Calibri"/>
                <a:ea typeface="Calibri"/>
                <a:cs typeface="Calibri"/>
                <a:sym typeface="Calibri"/>
              </a:endParaRPr>
            </a:p>
          </p:txBody>
        </p:sp>
        <p:sp>
          <p:nvSpPr>
            <p:cNvPr id="88" name="Google Shape;88;p16"/>
            <p:cNvSpPr txBox="1"/>
            <p:nvPr/>
          </p:nvSpPr>
          <p:spPr>
            <a:xfrm rot="-2700000">
              <a:off x="3513536" y="2693612"/>
              <a:ext cx="2759414" cy="507420"/>
            </a:xfrm>
            <a:prstGeom prst="rect">
              <a:avLst/>
            </a:prstGeom>
            <a:noFill/>
            <a:ln>
              <a:noFill/>
            </a:ln>
          </p:spPr>
          <p:txBody>
            <a:bodyPr anchorCtr="0" anchor="t" bIns="91425" lIns="91425" spcFirstLastPara="1" rIns="91425" wrap="square" tIns="91425">
              <a:noAutofit/>
            </a:bodyPr>
            <a:lstStyle/>
            <a:p>
              <a:pPr indent="0" lvl="0" marL="0" rtl="0" algn="just">
                <a:lnSpc>
                  <a:spcPct val="90000"/>
                </a:lnSpc>
                <a:spcBef>
                  <a:spcPts val="0"/>
                </a:spcBef>
                <a:spcAft>
                  <a:spcPts val="0"/>
                </a:spcAft>
                <a:buNone/>
              </a:pPr>
              <a:r>
                <a:rPr lang="es" sz="1260">
                  <a:solidFill>
                    <a:schemeClr val="dk1"/>
                  </a:solidFill>
                  <a:latin typeface="Calibri"/>
                  <a:ea typeface="Calibri"/>
                  <a:cs typeface="Calibri"/>
                  <a:sym typeface="Calibri"/>
                </a:rPr>
                <a:t>El recambio tecnológico puede significar ahorros estimados entre 6.600 y 11.000 millones de USD al año</a:t>
              </a:r>
              <a:endParaRPr b="1" sz="500">
                <a:latin typeface="Roboto"/>
                <a:ea typeface="Roboto"/>
                <a:cs typeface="Roboto"/>
                <a:sym typeface="Roboto"/>
              </a:endParaRPr>
            </a:p>
          </p:txBody>
        </p:sp>
      </p:grpSp>
      <p:grpSp>
        <p:nvGrpSpPr>
          <p:cNvPr id="89" name="Google Shape;89;p16"/>
          <p:cNvGrpSpPr/>
          <p:nvPr/>
        </p:nvGrpSpPr>
        <p:grpSpPr>
          <a:xfrm rot="2700000">
            <a:off x="6193343" y="2318835"/>
            <a:ext cx="2809664" cy="2883075"/>
            <a:chOff x="5123977" y="1258050"/>
            <a:chExt cx="2809691" cy="2883103"/>
          </a:xfrm>
        </p:grpSpPr>
        <p:sp>
          <p:nvSpPr>
            <p:cNvPr id="90" name="Google Shape;90;p16"/>
            <p:cNvSpPr/>
            <p:nvPr/>
          </p:nvSpPr>
          <p:spPr>
            <a:xfrm rot="2700000">
              <a:off x="6116614" y="1011412"/>
              <a:ext cx="561726" cy="3040276"/>
            </a:xfrm>
            <a:prstGeom prst="roundRect">
              <a:avLst>
                <a:gd fmla="val 50000" name="adj"/>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6"/>
            <p:cNvSpPr/>
            <p:nvPr/>
          </p:nvSpPr>
          <p:spPr>
            <a:xfrm rot="-2700000">
              <a:off x="5341013" y="3205343"/>
              <a:ext cx="374201" cy="374201"/>
            </a:xfrm>
            <a:prstGeom prst="ellipse">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s" sz="1200">
                  <a:solidFill>
                    <a:srgbClr val="0E9453"/>
                  </a:solidFill>
                  <a:latin typeface="Roboto"/>
                  <a:ea typeface="Roboto"/>
                  <a:cs typeface="Roboto"/>
                  <a:sym typeface="Roboto"/>
                </a:rPr>
                <a:t>3</a:t>
              </a:r>
              <a:endParaRPr b="1" sz="1200">
                <a:solidFill>
                  <a:srgbClr val="0E9453"/>
                </a:solidFill>
                <a:latin typeface="Roboto"/>
                <a:ea typeface="Roboto"/>
                <a:cs typeface="Roboto"/>
                <a:sym typeface="Roboto"/>
              </a:endParaRPr>
            </a:p>
          </p:txBody>
        </p:sp>
        <p:sp>
          <p:nvSpPr>
            <p:cNvPr id="92" name="Google Shape;92;p16"/>
            <p:cNvSpPr txBox="1"/>
            <p:nvPr/>
          </p:nvSpPr>
          <p:spPr>
            <a:xfrm rot="-2700000">
              <a:off x="5377851" y="2184321"/>
              <a:ext cx="2341513" cy="393293"/>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s" sz="1200">
                  <a:solidFill>
                    <a:srgbClr val="FFFFFF"/>
                  </a:solidFill>
                  <a:latin typeface="Calibri"/>
                  <a:ea typeface="Calibri"/>
                  <a:cs typeface="Calibri"/>
                  <a:sym typeface="Calibri"/>
                </a:rPr>
                <a:t>Mitigar el cambio climático</a:t>
              </a:r>
              <a:endParaRPr b="1" sz="800">
                <a:solidFill>
                  <a:srgbClr val="FFFFFF"/>
                </a:solidFill>
                <a:latin typeface="Calibri"/>
                <a:ea typeface="Calibri"/>
                <a:cs typeface="Calibri"/>
                <a:sym typeface="Calibri"/>
              </a:endParaRPr>
            </a:p>
          </p:txBody>
        </p:sp>
        <p:sp>
          <p:nvSpPr>
            <p:cNvPr id="93" name="Google Shape;93;p16"/>
            <p:cNvSpPr txBox="1"/>
            <p:nvPr/>
          </p:nvSpPr>
          <p:spPr>
            <a:xfrm rot="-2700000">
              <a:off x="5302633" y="2692543"/>
              <a:ext cx="2872268" cy="50742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lang="es" sz="1250">
                  <a:latin typeface="Calibri"/>
                  <a:ea typeface="Calibri"/>
                  <a:cs typeface="Calibri"/>
                  <a:sym typeface="Calibri"/>
                </a:rPr>
                <a:t>Parte del recambio tecnológico permite la sustitución del uso de combustibles fósiles por energéticos de 0 y bajas emisiones</a:t>
              </a:r>
              <a:endParaRPr b="1" sz="1250">
                <a:latin typeface="Calibri"/>
                <a:ea typeface="Calibri"/>
                <a:cs typeface="Calibri"/>
                <a:sym typeface="Calibri"/>
              </a:endParaRPr>
            </a:p>
          </p:txBody>
        </p:sp>
      </p:grpSp>
      <p:sp>
        <p:nvSpPr>
          <p:cNvPr id="94" name="Google Shape;94;p16"/>
          <p:cNvSpPr/>
          <p:nvPr/>
        </p:nvSpPr>
        <p:spPr>
          <a:xfrm>
            <a:off x="6481350" y="1264650"/>
            <a:ext cx="488100" cy="804600"/>
          </a:xfrm>
          <a:prstGeom prst="upArrow">
            <a:avLst>
              <a:gd fmla="val 50000" name="adj1"/>
              <a:gd fmla="val 50000" name="adj2"/>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id="444" name="Google Shape;444;p52"/>
          <p:cNvPicPr preferRelativeResize="0"/>
          <p:nvPr/>
        </p:nvPicPr>
        <p:blipFill>
          <a:blip r:embed="rId3">
            <a:alphaModFix/>
          </a:blip>
          <a:stretch>
            <a:fillRect/>
          </a:stretch>
        </p:blipFill>
        <p:spPr>
          <a:xfrm>
            <a:off x="0" y="0"/>
            <a:ext cx="9144000" cy="5143500"/>
          </a:xfrm>
          <a:prstGeom prst="rect">
            <a:avLst/>
          </a:prstGeom>
          <a:noFill/>
          <a:ln>
            <a:noFill/>
          </a:ln>
        </p:spPr>
      </p:pic>
      <p:sp>
        <p:nvSpPr>
          <p:cNvPr id="445" name="Google Shape;445;p52"/>
          <p:cNvSpPr txBox="1"/>
          <p:nvPr>
            <p:ph type="title"/>
          </p:nvPr>
        </p:nvSpPr>
        <p:spPr>
          <a:xfrm>
            <a:off x="165925" y="507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sz="2300">
                <a:latin typeface="Calibri"/>
                <a:ea typeface="Calibri"/>
                <a:cs typeface="Calibri"/>
                <a:sym typeface="Calibri"/>
              </a:rPr>
              <a:t>Medidas sector industrial</a:t>
            </a:r>
            <a:endParaRPr b="1" sz="2300">
              <a:latin typeface="Calibri"/>
              <a:ea typeface="Calibri"/>
              <a:cs typeface="Calibri"/>
              <a:sym typeface="Calibri"/>
            </a:endParaRPr>
          </a:p>
          <a:p>
            <a:pPr indent="0" lvl="0" marL="0" rtl="0" algn="l">
              <a:spcBef>
                <a:spcPts val="0"/>
              </a:spcBef>
              <a:spcAft>
                <a:spcPts val="0"/>
              </a:spcAft>
              <a:buNone/>
            </a:pPr>
            <a:r>
              <a:t/>
            </a:r>
            <a:endParaRPr/>
          </a:p>
        </p:txBody>
      </p:sp>
      <p:pic>
        <p:nvPicPr>
          <p:cNvPr id="446" name="Google Shape;446;p52" title="Gráfico"/>
          <p:cNvPicPr preferRelativeResize="0"/>
          <p:nvPr/>
        </p:nvPicPr>
        <p:blipFill>
          <a:blip r:embed="rId4">
            <a:alphaModFix/>
          </a:blip>
          <a:stretch>
            <a:fillRect/>
          </a:stretch>
        </p:blipFill>
        <p:spPr>
          <a:xfrm>
            <a:off x="260150" y="1080200"/>
            <a:ext cx="3839851" cy="3561575"/>
          </a:xfrm>
          <a:prstGeom prst="rect">
            <a:avLst/>
          </a:prstGeom>
          <a:noFill/>
          <a:ln>
            <a:noFill/>
          </a:ln>
        </p:spPr>
      </p:pic>
      <p:graphicFrame>
        <p:nvGraphicFramePr>
          <p:cNvPr id="447" name="Google Shape;447;p52"/>
          <p:cNvGraphicFramePr/>
          <p:nvPr/>
        </p:nvGraphicFramePr>
        <p:xfrm>
          <a:off x="4182200" y="581500"/>
          <a:ext cx="3000000" cy="3000000"/>
        </p:xfrm>
        <a:graphic>
          <a:graphicData uri="http://schemas.openxmlformats.org/drawingml/2006/table">
            <a:tbl>
              <a:tblPr>
                <a:noFill/>
                <a:tableStyleId>{5B8ED9DA-F164-4DF5-B9C9-54A91872C502}</a:tableStyleId>
              </a:tblPr>
              <a:tblGrid>
                <a:gridCol w="411125"/>
                <a:gridCol w="1676975"/>
                <a:gridCol w="690675"/>
                <a:gridCol w="671175"/>
                <a:gridCol w="733825"/>
                <a:gridCol w="555300"/>
              </a:tblGrid>
              <a:tr h="427650">
                <a:tc>
                  <a:txBody>
                    <a:bodyPr/>
                    <a:lstStyle/>
                    <a:p>
                      <a:pPr indent="0" lvl="0" marL="0" rtl="0" algn="l">
                        <a:spcBef>
                          <a:spcPts val="0"/>
                        </a:spcBef>
                        <a:spcAft>
                          <a:spcPts val="0"/>
                        </a:spcAft>
                        <a:buNone/>
                      </a:pPr>
                      <a:r>
                        <a:t/>
                      </a:r>
                      <a:endParaRPr b="1" sz="1100">
                        <a:highlight>
                          <a:srgbClr val="FFFFFF"/>
                        </a:highlight>
                      </a:endParaRPr>
                    </a:p>
                  </a:txBody>
                  <a:tcPr marT="63500" marB="63500" marR="63500" marL="63500">
                    <a:lnB cap="flat" cmpd="sng" w="6350">
                      <a:solidFill>
                        <a:srgbClr val="000000"/>
                      </a:solidFill>
                      <a:prstDash val="solid"/>
                      <a:round/>
                      <a:headEnd len="sm" w="sm" type="none"/>
                      <a:tailEnd len="sm" w="sm" type="none"/>
                    </a:lnB>
                    <a:solidFill>
                      <a:srgbClr val="FFE599"/>
                    </a:solidFill>
                  </a:tcPr>
                </a:tc>
                <a:tc>
                  <a:txBody>
                    <a:bodyPr/>
                    <a:lstStyle/>
                    <a:p>
                      <a:pPr indent="0" lvl="0" marL="0" rtl="0" algn="ctr">
                        <a:spcBef>
                          <a:spcPts val="0"/>
                        </a:spcBef>
                        <a:spcAft>
                          <a:spcPts val="0"/>
                        </a:spcAft>
                        <a:buNone/>
                      </a:pPr>
                      <a:r>
                        <a:rPr b="1" lang="es" sz="1100">
                          <a:latin typeface="Calibri"/>
                          <a:ea typeface="Calibri"/>
                          <a:cs typeface="Calibri"/>
                          <a:sym typeface="Calibri"/>
                        </a:rPr>
                        <a:t>Medida rankeada según aporte global</a:t>
                      </a:r>
                      <a:endParaRPr b="1" sz="1100">
                        <a:latin typeface="Calibri"/>
                        <a:ea typeface="Calibri"/>
                        <a:cs typeface="Calibri"/>
                        <a:sym typeface="Calibri"/>
                      </a:endParaRPr>
                    </a:p>
                  </a:txBody>
                  <a:tcPr marT="63500" marB="63500" marR="63500" marL="63500">
                    <a:lnB cap="flat" cmpd="sng" w="6350">
                      <a:solidFill>
                        <a:srgbClr val="000000"/>
                      </a:solidFill>
                      <a:prstDash val="solid"/>
                      <a:round/>
                      <a:headEnd len="sm" w="sm" type="none"/>
                      <a:tailEnd len="sm" w="sm" type="none"/>
                    </a:lnB>
                    <a:solidFill>
                      <a:srgbClr val="FFE599"/>
                    </a:solidFill>
                  </a:tcPr>
                </a:tc>
                <a:tc>
                  <a:txBody>
                    <a:bodyPr/>
                    <a:lstStyle/>
                    <a:p>
                      <a:pPr indent="0" lvl="0" marL="0" rtl="0" algn="ctr">
                        <a:spcBef>
                          <a:spcPts val="0"/>
                        </a:spcBef>
                        <a:spcAft>
                          <a:spcPts val="0"/>
                        </a:spcAft>
                        <a:buNone/>
                      </a:pPr>
                      <a:r>
                        <a:rPr b="1" lang="es" sz="1100">
                          <a:latin typeface="Calibri"/>
                          <a:ea typeface="Calibri"/>
                          <a:cs typeface="Calibri"/>
                          <a:sym typeface="Calibri"/>
                        </a:rPr>
                        <a:t>Aporte global %</a:t>
                      </a:r>
                      <a:endParaRPr b="1" sz="1100">
                        <a:latin typeface="Calibri"/>
                        <a:ea typeface="Calibri"/>
                        <a:cs typeface="Calibri"/>
                        <a:sym typeface="Calibri"/>
                      </a:endParaRPr>
                    </a:p>
                  </a:txBody>
                  <a:tcPr marT="63500" marB="63500" marR="63500" marL="63500">
                    <a:lnB cap="flat" cmpd="sng" w="6350">
                      <a:solidFill>
                        <a:srgbClr val="000000"/>
                      </a:solidFill>
                      <a:prstDash val="solid"/>
                      <a:round/>
                      <a:headEnd len="sm" w="sm" type="none"/>
                      <a:tailEnd len="sm" w="sm" type="none"/>
                    </a:lnB>
                    <a:solidFill>
                      <a:srgbClr val="FFE599"/>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privado</a:t>
                      </a:r>
                      <a:endParaRPr b="1" sz="1100">
                        <a:latin typeface="Calibri"/>
                        <a:ea typeface="Calibri"/>
                        <a:cs typeface="Calibri"/>
                        <a:sym typeface="Calibri"/>
                      </a:endParaRPr>
                    </a:p>
                  </a:txBody>
                  <a:tcPr marT="63500" marB="63500" marR="63500" marL="63500">
                    <a:lnB cap="flat" cmpd="sng" w="6350">
                      <a:solidFill>
                        <a:srgbClr val="000000"/>
                      </a:solidFill>
                      <a:prstDash val="solid"/>
                      <a:round/>
                      <a:headEnd len="sm" w="sm" type="none"/>
                      <a:tailEnd len="sm" w="sm" type="none"/>
                    </a:lnB>
                    <a:solidFill>
                      <a:srgbClr val="FFE599"/>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sistémico</a:t>
                      </a:r>
                      <a:endParaRPr b="1" sz="1100">
                        <a:latin typeface="Calibri"/>
                        <a:ea typeface="Calibri"/>
                        <a:cs typeface="Calibri"/>
                        <a:sym typeface="Calibri"/>
                      </a:endParaRPr>
                    </a:p>
                  </a:txBody>
                  <a:tcPr marT="63500" marB="63500" marR="63500" marL="63500">
                    <a:lnB cap="flat" cmpd="sng" w="6350">
                      <a:solidFill>
                        <a:srgbClr val="000000"/>
                      </a:solidFill>
                      <a:prstDash val="solid"/>
                      <a:round/>
                      <a:headEnd len="sm" w="sm" type="none"/>
                      <a:tailEnd len="sm" w="sm" type="none"/>
                    </a:lnB>
                    <a:solidFill>
                      <a:srgbClr val="FFE599"/>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social</a:t>
                      </a:r>
                      <a:endParaRPr b="1" sz="1100">
                        <a:latin typeface="Calibri"/>
                        <a:ea typeface="Calibri"/>
                        <a:cs typeface="Calibri"/>
                        <a:sym typeface="Calibri"/>
                      </a:endParaRPr>
                    </a:p>
                  </a:txBody>
                  <a:tcPr marT="63500" marB="63500" marR="63500" marL="63500">
                    <a:lnB cap="flat" cmpd="sng" w="6350">
                      <a:solidFill>
                        <a:srgbClr val="000000"/>
                      </a:solidFill>
                      <a:prstDash val="solid"/>
                      <a:round/>
                      <a:headEnd len="sm" w="sm" type="none"/>
                      <a:tailEnd len="sm" w="sm" type="none"/>
                    </a:lnB>
                    <a:solidFill>
                      <a:srgbClr val="FFE599"/>
                    </a:solidFill>
                  </a:tcPr>
                </a:tc>
              </a:tr>
              <a:tr h="245600">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1</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lnSpc>
                          <a:spcPct val="30000"/>
                        </a:lnSpc>
                        <a:spcBef>
                          <a:spcPts val="0"/>
                        </a:spcBef>
                        <a:spcAft>
                          <a:spcPts val="0"/>
                        </a:spcAft>
                        <a:buNone/>
                      </a:pPr>
                      <a:r>
                        <a:rPr lang="es" sz="1000">
                          <a:latin typeface="Calibri"/>
                          <a:ea typeface="Calibri"/>
                          <a:cs typeface="Calibri"/>
                          <a:sym typeface="Calibri"/>
                        </a:rPr>
                        <a:t>SGEn</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21.50%</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0.49</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1.46</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3.99</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245600">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2</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lnSpc>
                          <a:spcPct val="30000"/>
                        </a:lnSpc>
                        <a:spcBef>
                          <a:spcPts val="0"/>
                        </a:spcBef>
                        <a:spcAft>
                          <a:spcPts val="0"/>
                        </a:spcAft>
                        <a:buNone/>
                      </a:pPr>
                      <a:r>
                        <a:rPr lang="es" sz="1000">
                          <a:latin typeface="Calibri"/>
                          <a:ea typeface="Calibri"/>
                          <a:cs typeface="Calibri"/>
                          <a:sym typeface="Calibri"/>
                        </a:rPr>
                        <a:t>Calor directo carbón</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21.23%</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0.05</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NA </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5.41</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245600">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3</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lnSpc>
                          <a:spcPct val="30000"/>
                        </a:lnSpc>
                        <a:spcBef>
                          <a:spcPts val="0"/>
                        </a:spcBef>
                        <a:spcAft>
                          <a:spcPts val="0"/>
                        </a:spcAft>
                        <a:buNone/>
                      </a:pPr>
                      <a:r>
                        <a:rPr lang="es" sz="1000">
                          <a:latin typeface="Calibri"/>
                          <a:ea typeface="Calibri"/>
                          <a:cs typeface="Calibri"/>
                          <a:sym typeface="Calibri"/>
                        </a:rPr>
                        <a:t>Calor indirecto carbón</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19.52%</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0.04</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NA </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7.13</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245600">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4</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lnSpc>
                          <a:spcPct val="30000"/>
                        </a:lnSpc>
                        <a:spcBef>
                          <a:spcPts val="0"/>
                        </a:spcBef>
                        <a:spcAft>
                          <a:spcPts val="0"/>
                        </a:spcAft>
                        <a:buNone/>
                      </a:pPr>
                      <a:r>
                        <a:rPr lang="es" sz="1000">
                          <a:latin typeface="Calibri"/>
                          <a:ea typeface="Calibri"/>
                          <a:cs typeface="Calibri"/>
                          <a:sym typeface="Calibri"/>
                        </a:rPr>
                        <a:t>Calor indirecto GN</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8.90%</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0.44</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0.39</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1.71</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245600">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4</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lnSpc>
                          <a:spcPct val="30000"/>
                        </a:lnSpc>
                        <a:spcBef>
                          <a:spcPts val="0"/>
                        </a:spcBef>
                        <a:spcAft>
                          <a:spcPts val="0"/>
                        </a:spcAft>
                        <a:buNone/>
                      </a:pPr>
                      <a:r>
                        <a:rPr lang="es" sz="1000">
                          <a:latin typeface="Calibri"/>
                          <a:ea typeface="Calibri"/>
                          <a:cs typeface="Calibri"/>
                          <a:sym typeface="Calibri"/>
                        </a:rPr>
                        <a:t>Fuerza motriz</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8.64%</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0.14</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3.85</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6.05</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245600">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5</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lnSpc>
                          <a:spcPct val="30000"/>
                        </a:lnSpc>
                        <a:spcBef>
                          <a:spcPts val="0"/>
                        </a:spcBef>
                        <a:spcAft>
                          <a:spcPts val="0"/>
                        </a:spcAft>
                        <a:buNone/>
                      </a:pPr>
                      <a:r>
                        <a:rPr lang="es" sz="1000">
                          <a:latin typeface="Calibri"/>
                          <a:ea typeface="Calibri"/>
                          <a:cs typeface="Calibri"/>
                          <a:sym typeface="Calibri"/>
                        </a:rPr>
                        <a:t>Calor directo GN</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8.51%</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0.37</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0.39</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7.82</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245600">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6</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lnSpc>
                          <a:spcPct val="30000"/>
                        </a:lnSpc>
                        <a:spcBef>
                          <a:spcPts val="0"/>
                        </a:spcBef>
                        <a:spcAft>
                          <a:spcPts val="0"/>
                        </a:spcAft>
                        <a:buNone/>
                      </a:pPr>
                      <a:r>
                        <a:rPr lang="es" sz="1000">
                          <a:latin typeface="Calibri"/>
                          <a:ea typeface="Calibri"/>
                          <a:cs typeface="Calibri"/>
                          <a:sym typeface="Calibri"/>
                        </a:rPr>
                        <a:t>Calor indirecto Bagazo</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7.71%</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0.78</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NA </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8.87</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245600">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7</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lnSpc>
                          <a:spcPct val="30000"/>
                        </a:lnSpc>
                        <a:spcBef>
                          <a:spcPts val="0"/>
                        </a:spcBef>
                        <a:spcAft>
                          <a:spcPts val="0"/>
                        </a:spcAft>
                        <a:buNone/>
                      </a:pPr>
                      <a:r>
                        <a:rPr lang="es" sz="1000">
                          <a:latin typeface="Calibri"/>
                          <a:ea typeface="Calibri"/>
                          <a:cs typeface="Calibri"/>
                          <a:sym typeface="Calibri"/>
                        </a:rPr>
                        <a:t>Refrigeración</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1.96%</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1.05</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3.85</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1.42</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245600">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8</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lnSpc>
                          <a:spcPct val="30000"/>
                        </a:lnSpc>
                        <a:spcBef>
                          <a:spcPts val="0"/>
                        </a:spcBef>
                        <a:spcAft>
                          <a:spcPts val="0"/>
                        </a:spcAft>
                        <a:buNone/>
                      </a:pPr>
                      <a:r>
                        <a:rPr lang="es" sz="1000">
                          <a:latin typeface="Calibri"/>
                          <a:ea typeface="Calibri"/>
                          <a:cs typeface="Calibri"/>
                          <a:sym typeface="Calibri"/>
                        </a:rPr>
                        <a:t>Calor directo EE</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1.54%</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1.47</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3.85</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29.07</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r h="245600">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9</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lnSpc>
                          <a:spcPct val="30000"/>
                        </a:lnSpc>
                        <a:spcBef>
                          <a:spcPts val="0"/>
                        </a:spcBef>
                        <a:spcAft>
                          <a:spcPts val="0"/>
                        </a:spcAft>
                        <a:buNone/>
                      </a:pPr>
                      <a:r>
                        <a:rPr lang="es" sz="1000">
                          <a:latin typeface="Calibri"/>
                          <a:ea typeface="Calibri"/>
                          <a:cs typeface="Calibri"/>
                          <a:sym typeface="Calibri"/>
                        </a:rPr>
                        <a:t>Calor directo bagazo</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0.49%</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0.64</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NA </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r">
                        <a:lnSpc>
                          <a:spcPct val="30000"/>
                        </a:lnSpc>
                        <a:spcBef>
                          <a:spcPts val="0"/>
                        </a:spcBef>
                        <a:spcAft>
                          <a:spcPts val="0"/>
                        </a:spcAft>
                        <a:buNone/>
                      </a:pPr>
                      <a:r>
                        <a:rPr lang="es" sz="1000">
                          <a:latin typeface="Calibri"/>
                          <a:ea typeface="Calibri"/>
                          <a:cs typeface="Calibri"/>
                          <a:sym typeface="Calibri"/>
                        </a:rPr>
                        <a:t>           	5.75</a:t>
                      </a:r>
                      <a:endParaRPr sz="1000">
                        <a:latin typeface="Calibri"/>
                        <a:ea typeface="Calibri"/>
                        <a:cs typeface="Calibri"/>
                        <a:sym typeface="Calibri"/>
                      </a:endParaRPr>
                    </a:p>
                  </a:txBody>
                  <a:tcPr marT="63500" marB="63500" marR="63500" marL="63500"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bl>
          </a:graphicData>
        </a:graphic>
      </p:graphicFrame>
      <p:sp>
        <p:nvSpPr>
          <p:cNvPr id="448" name="Google Shape;448;p52"/>
          <p:cNvSpPr txBox="1"/>
          <p:nvPr/>
        </p:nvSpPr>
        <p:spPr>
          <a:xfrm>
            <a:off x="4265525" y="3750150"/>
            <a:ext cx="43326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Calibri"/>
                <a:ea typeface="Calibri"/>
                <a:cs typeface="Calibri"/>
                <a:sym typeface="Calibri"/>
              </a:rPr>
              <a:t>Conclusiones</a:t>
            </a:r>
            <a:r>
              <a:rPr lang="es">
                <a:latin typeface="Calibri"/>
                <a:ea typeface="Calibri"/>
                <a:cs typeface="Calibri"/>
                <a:sym typeface="Calibri"/>
              </a:rPr>
              <a:t>:</a:t>
            </a:r>
            <a:endParaRPr>
              <a:latin typeface="Calibri"/>
              <a:ea typeface="Calibri"/>
              <a:cs typeface="Calibri"/>
              <a:sym typeface="Calibri"/>
            </a:endParaRPr>
          </a:p>
          <a:p>
            <a:pPr indent="-298450" lvl="0" marL="457200" rtl="0" algn="l">
              <a:spcBef>
                <a:spcPts val="0"/>
              </a:spcBef>
              <a:spcAft>
                <a:spcPts val="0"/>
              </a:spcAft>
              <a:buSzPts val="1100"/>
              <a:buFont typeface="Calibri"/>
              <a:buChar char="●"/>
            </a:pPr>
            <a:r>
              <a:rPr lang="es" sz="1100">
                <a:latin typeface="Calibri"/>
                <a:ea typeface="Calibri"/>
                <a:cs typeface="Calibri"/>
                <a:sym typeface="Calibri"/>
              </a:rPr>
              <a:t>El reto de eficiencia energética para el sector industrial se enfoca en los procesos asociados a la combustión con carbón.</a:t>
            </a:r>
            <a:endParaRPr sz="1100">
              <a:latin typeface="Calibri"/>
              <a:ea typeface="Calibri"/>
              <a:cs typeface="Calibri"/>
              <a:sym typeface="Calibri"/>
            </a:endParaRPr>
          </a:p>
          <a:p>
            <a:pPr indent="-298450" lvl="0" marL="457200" rtl="0" algn="l">
              <a:spcBef>
                <a:spcPts val="0"/>
              </a:spcBef>
              <a:spcAft>
                <a:spcPts val="0"/>
              </a:spcAft>
              <a:buSzPts val="1100"/>
              <a:buFont typeface="Calibri"/>
              <a:buChar char="●"/>
            </a:pPr>
            <a:r>
              <a:rPr lang="es" sz="1100">
                <a:latin typeface="Calibri"/>
                <a:ea typeface="Calibri"/>
                <a:cs typeface="Calibri"/>
                <a:sym typeface="Calibri"/>
              </a:rPr>
              <a:t>El mayor potencial de eficiencia energética en la industria está asociado con la adopción de buenas prácticas en la operación</a:t>
            </a:r>
            <a:endParaRPr sz="11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53"/>
          <p:cNvPicPr preferRelativeResize="0"/>
          <p:nvPr/>
        </p:nvPicPr>
        <p:blipFill>
          <a:blip r:embed="rId3">
            <a:alphaModFix/>
          </a:blip>
          <a:stretch>
            <a:fillRect/>
          </a:stretch>
        </p:blipFill>
        <p:spPr>
          <a:xfrm>
            <a:off x="0" y="0"/>
            <a:ext cx="9144000" cy="5143500"/>
          </a:xfrm>
          <a:prstGeom prst="rect">
            <a:avLst/>
          </a:prstGeom>
          <a:noFill/>
          <a:ln>
            <a:noFill/>
          </a:ln>
        </p:spPr>
      </p:pic>
      <p:sp>
        <p:nvSpPr>
          <p:cNvPr id="454" name="Google Shape;454;p53"/>
          <p:cNvSpPr txBox="1"/>
          <p:nvPr>
            <p:ph type="title"/>
          </p:nvPr>
        </p:nvSpPr>
        <p:spPr>
          <a:xfrm>
            <a:off x="145100" y="5103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s" sz="2120">
                <a:latin typeface="Calibri"/>
                <a:ea typeface="Calibri"/>
                <a:cs typeface="Calibri"/>
                <a:sym typeface="Calibri"/>
              </a:rPr>
              <a:t>Medidas sector termoeléctrico</a:t>
            </a:r>
            <a:endParaRPr b="1" sz="2120">
              <a:latin typeface="Calibri"/>
              <a:ea typeface="Calibri"/>
              <a:cs typeface="Calibri"/>
              <a:sym typeface="Calibri"/>
            </a:endParaRPr>
          </a:p>
        </p:txBody>
      </p:sp>
      <p:sp>
        <p:nvSpPr>
          <p:cNvPr id="455" name="Google Shape;455;p5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56" name="Google Shape;456;p53" title="Gráfico"/>
          <p:cNvPicPr preferRelativeResize="0"/>
          <p:nvPr/>
        </p:nvPicPr>
        <p:blipFill>
          <a:blip r:embed="rId4">
            <a:alphaModFix/>
          </a:blip>
          <a:stretch>
            <a:fillRect/>
          </a:stretch>
        </p:blipFill>
        <p:spPr>
          <a:xfrm>
            <a:off x="8200" y="1083000"/>
            <a:ext cx="4606901" cy="3555326"/>
          </a:xfrm>
          <a:prstGeom prst="rect">
            <a:avLst/>
          </a:prstGeom>
          <a:noFill/>
          <a:ln>
            <a:noFill/>
          </a:ln>
        </p:spPr>
      </p:pic>
      <p:graphicFrame>
        <p:nvGraphicFramePr>
          <p:cNvPr id="457" name="Google Shape;457;p53"/>
          <p:cNvGraphicFramePr/>
          <p:nvPr/>
        </p:nvGraphicFramePr>
        <p:xfrm>
          <a:off x="4724400" y="699575"/>
          <a:ext cx="3000000" cy="3000000"/>
        </p:xfrm>
        <a:graphic>
          <a:graphicData uri="http://schemas.openxmlformats.org/drawingml/2006/table">
            <a:tbl>
              <a:tblPr>
                <a:noFill/>
                <a:tableStyleId>{775F5094-665B-4EBB-9473-E228B2A9B41B}</a:tableStyleId>
              </a:tblPr>
              <a:tblGrid>
                <a:gridCol w="327000"/>
                <a:gridCol w="1080950"/>
                <a:gridCol w="709900"/>
                <a:gridCol w="697350"/>
                <a:gridCol w="769675"/>
                <a:gridCol w="747675"/>
              </a:tblGrid>
              <a:tr h="381000">
                <a:tc>
                  <a:txBody>
                    <a:bodyPr/>
                    <a:lstStyle/>
                    <a:p>
                      <a:pPr indent="0" lvl="0" marL="0" rtl="0" algn="ctr">
                        <a:spcBef>
                          <a:spcPts val="0"/>
                        </a:spcBef>
                        <a:spcAft>
                          <a:spcPts val="0"/>
                        </a:spcAft>
                        <a:buNone/>
                      </a:pPr>
                      <a:r>
                        <a:t/>
                      </a:r>
                      <a:endParaRPr b="1" sz="1000">
                        <a:latin typeface="Calibri"/>
                        <a:ea typeface="Calibri"/>
                        <a:cs typeface="Calibri"/>
                        <a:sym typeface="Calibri"/>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b="1" lang="es" sz="1000">
                          <a:latin typeface="Calibri"/>
                          <a:ea typeface="Calibri"/>
                          <a:cs typeface="Calibri"/>
                          <a:sym typeface="Calibri"/>
                        </a:rPr>
                        <a:t>Medida </a:t>
                      </a:r>
                      <a:endParaRPr b="1" sz="1000">
                        <a:latin typeface="Calibri"/>
                        <a:ea typeface="Calibri"/>
                        <a:cs typeface="Calibri"/>
                        <a:sym typeface="Calibri"/>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b="1" lang="es" sz="1000">
                          <a:latin typeface="Calibri"/>
                          <a:ea typeface="Calibri"/>
                          <a:cs typeface="Calibri"/>
                          <a:sym typeface="Calibri"/>
                        </a:rPr>
                        <a:t>Aporte global %</a:t>
                      </a:r>
                      <a:endParaRPr b="1" sz="1000">
                        <a:latin typeface="Calibri"/>
                        <a:ea typeface="Calibri"/>
                        <a:cs typeface="Calibri"/>
                        <a:sym typeface="Calibri"/>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privado</a:t>
                      </a:r>
                      <a:endParaRPr b="1" sz="1100">
                        <a:latin typeface="Calibri"/>
                        <a:ea typeface="Calibri"/>
                        <a:cs typeface="Calibri"/>
                        <a:sym typeface="Calibri"/>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sistémico</a:t>
                      </a:r>
                      <a:endParaRPr b="1" sz="1100">
                        <a:latin typeface="Calibri"/>
                        <a:ea typeface="Calibri"/>
                        <a:cs typeface="Calibri"/>
                        <a:sym typeface="Calibri"/>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social</a:t>
                      </a:r>
                      <a:endParaRPr b="1" sz="1100">
                        <a:latin typeface="Calibri"/>
                        <a:ea typeface="Calibri"/>
                        <a:cs typeface="Calibri"/>
                        <a:sym typeface="Calibri"/>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solidFill>
                      <a:srgbClr val="B4A7D6"/>
                    </a:solidFill>
                  </a:tcPr>
                </a:tc>
              </a:tr>
              <a:tr h="381000">
                <a:tc>
                  <a:txBody>
                    <a:bodyPr/>
                    <a:lstStyle/>
                    <a:p>
                      <a:pPr indent="0" lvl="0" marL="0" rtl="0" algn="ctr">
                        <a:spcBef>
                          <a:spcPts val="0"/>
                        </a:spcBef>
                        <a:spcAft>
                          <a:spcPts val="0"/>
                        </a:spcAft>
                        <a:buNone/>
                      </a:pPr>
                      <a:r>
                        <a:rPr lang="es" sz="1000">
                          <a:latin typeface="Calibri"/>
                          <a:ea typeface="Calibri"/>
                          <a:cs typeface="Calibri"/>
                          <a:sym typeface="Calibri"/>
                        </a:rPr>
                        <a:t>1</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s" sz="1000">
                          <a:latin typeface="Calibri"/>
                          <a:ea typeface="Calibri"/>
                          <a:cs typeface="Calibri"/>
                          <a:sym typeface="Calibri"/>
                        </a:rPr>
                        <a:t>Cambio tecnológico en centrales a carbón</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 sz="1000">
                          <a:latin typeface="Calibri"/>
                          <a:ea typeface="Calibri"/>
                          <a:cs typeface="Calibri"/>
                          <a:sym typeface="Calibri"/>
                        </a:rPr>
                        <a:t>36.68%</a:t>
                      </a:r>
                      <a:endParaRPr sz="1000">
                        <a:latin typeface="Calibri"/>
                        <a:ea typeface="Calibri"/>
                        <a:cs typeface="Calibri"/>
                        <a:sym typeface="Calibri"/>
                      </a:endParaRPr>
                    </a:p>
                  </a:txBody>
                  <a:tcPr marT="0" marB="0" marR="25400" marL="25400" anchor="ctr">
                    <a:lnL cap="flat" cmpd="sng" w="952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 sz="1000">
                          <a:latin typeface="Calibri"/>
                          <a:ea typeface="Calibri"/>
                          <a:cs typeface="Calibri"/>
                          <a:sym typeface="Calibri"/>
                        </a:rPr>
                        <a:t>0.44</a:t>
                      </a:r>
                      <a:endParaRPr sz="10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 sz="1000">
                          <a:latin typeface="Calibri"/>
                          <a:ea typeface="Calibri"/>
                          <a:cs typeface="Calibri"/>
                          <a:sym typeface="Calibri"/>
                        </a:rPr>
                        <a:t>1.36</a:t>
                      </a:r>
                      <a:endParaRPr sz="10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 sz="1000">
                          <a:latin typeface="Calibri"/>
                          <a:ea typeface="Calibri"/>
                          <a:cs typeface="Calibri"/>
                          <a:sym typeface="Calibri"/>
                        </a:rPr>
                        <a:t>4.39</a:t>
                      </a:r>
                      <a:endParaRPr sz="10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r>
              <a:tr h="381000">
                <a:tc>
                  <a:txBody>
                    <a:bodyPr/>
                    <a:lstStyle/>
                    <a:p>
                      <a:pPr indent="0" lvl="0" marL="0" rtl="0" algn="ctr">
                        <a:spcBef>
                          <a:spcPts val="0"/>
                        </a:spcBef>
                        <a:spcAft>
                          <a:spcPts val="0"/>
                        </a:spcAft>
                        <a:buNone/>
                      </a:pPr>
                      <a:r>
                        <a:rPr lang="es" sz="1000">
                          <a:latin typeface="Calibri"/>
                          <a:ea typeface="Calibri"/>
                          <a:cs typeface="Calibri"/>
                          <a:sym typeface="Calibri"/>
                        </a:rPr>
                        <a:t>2</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s" sz="1000">
                          <a:latin typeface="Calibri"/>
                          <a:ea typeface="Calibri"/>
                          <a:cs typeface="Calibri"/>
                          <a:sym typeface="Calibri"/>
                        </a:rPr>
                        <a:t>Buenas prácticas centrales a carbón</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 sz="1000">
                          <a:latin typeface="Calibri"/>
                          <a:ea typeface="Calibri"/>
                          <a:cs typeface="Calibri"/>
                          <a:sym typeface="Calibri"/>
                        </a:rPr>
                        <a:t>28.13%</a:t>
                      </a:r>
                      <a:endParaRPr sz="1000">
                        <a:latin typeface="Calibri"/>
                        <a:ea typeface="Calibri"/>
                        <a:cs typeface="Calibri"/>
                        <a:sym typeface="Calibri"/>
                      </a:endParaRPr>
                    </a:p>
                  </a:txBody>
                  <a:tcPr marT="0" marB="0" marR="25400" marL="25400" anchor="ctr">
                    <a:lnL cap="flat" cmpd="sng" w="952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s" sz="1000">
                          <a:latin typeface="Calibri"/>
                          <a:ea typeface="Calibri"/>
                          <a:cs typeface="Calibri"/>
                          <a:sym typeface="Calibri"/>
                        </a:rPr>
                        <a:t>1.46</a:t>
                      </a:r>
                      <a:endParaRPr sz="10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 sz="1000">
                          <a:latin typeface="Calibri"/>
                          <a:ea typeface="Calibri"/>
                          <a:cs typeface="Calibri"/>
                          <a:sym typeface="Calibri"/>
                        </a:rPr>
                        <a:t>1.24</a:t>
                      </a:r>
                      <a:endParaRPr sz="10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 sz="1000">
                          <a:latin typeface="Calibri"/>
                          <a:ea typeface="Calibri"/>
                          <a:cs typeface="Calibri"/>
                          <a:sym typeface="Calibri"/>
                        </a:rPr>
                        <a:t>4.39</a:t>
                      </a:r>
                      <a:endParaRPr sz="10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r>
              <a:tr h="381000">
                <a:tc>
                  <a:txBody>
                    <a:bodyPr/>
                    <a:lstStyle/>
                    <a:p>
                      <a:pPr indent="0" lvl="0" marL="0" rtl="0" algn="ctr">
                        <a:spcBef>
                          <a:spcPts val="0"/>
                        </a:spcBef>
                        <a:spcAft>
                          <a:spcPts val="0"/>
                        </a:spcAft>
                        <a:buNone/>
                      </a:pPr>
                      <a:r>
                        <a:rPr lang="es" sz="1000">
                          <a:latin typeface="Calibri"/>
                          <a:ea typeface="Calibri"/>
                          <a:cs typeface="Calibri"/>
                          <a:sym typeface="Calibri"/>
                        </a:rPr>
                        <a:t>3</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s" sz="1000">
                          <a:latin typeface="Calibri"/>
                          <a:ea typeface="Calibri"/>
                          <a:cs typeface="Calibri"/>
                          <a:sym typeface="Calibri"/>
                        </a:rPr>
                        <a:t>Cambio tecnológico en centrales a GN</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 sz="1000">
                          <a:latin typeface="Calibri"/>
                          <a:ea typeface="Calibri"/>
                          <a:cs typeface="Calibri"/>
                          <a:sym typeface="Calibri"/>
                        </a:rPr>
                        <a:t>19.90%</a:t>
                      </a:r>
                      <a:endParaRPr sz="1000">
                        <a:latin typeface="Calibri"/>
                        <a:ea typeface="Calibri"/>
                        <a:cs typeface="Calibri"/>
                        <a:sym typeface="Calibri"/>
                      </a:endParaRPr>
                    </a:p>
                  </a:txBody>
                  <a:tcPr marT="0" marB="0" marR="25400" marL="25400" anchor="ctr">
                    <a:lnL cap="flat" cmpd="sng" w="952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 sz="1000">
                          <a:latin typeface="Calibri"/>
                          <a:ea typeface="Calibri"/>
                          <a:cs typeface="Calibri"/>
                          <a:sym typeface="Calibri"/>
                        </a:rPr>
                        <a:t>0.43</a:t>
                      </a:r>
                      <a:endParaRPr sz="10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 sz="1000">
                          <a:latin typeface="Calibri"/>
                          <a:ea typeface="Calibri"/>
                          <a:cs typeface="Calibri"/>
                          <a:sym typeface="Calibri"/>
                        </a:rPr>
                        <a:t>1.18</a:t>
                      </a:r>
                      <a:endParaRPr sz="10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 sz="1000">
                          <a:latin typeface="Calibri"/>
                          <a:ea typeface="Calibri"/>
                          <a:cs typeface="Calibri"/>
                          <a:sym typeface="Calibri"/>
                        </a:rPr>
                        <a:t>1.58</a:t>
                      </a:r>
                      <a:endParaRPr sz="10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r>
              <a:tr h="381000">
                <a:tc>
                  <a:txBody>
                    <a:bodyPr/>
                    <a:lstStyle/>
                    <a:p>
                      <a:pPr indent="0" lvl="0" marL="0" rtl="0" algn="ctr">
                        <a:spcBef>
                          <a:spcPts val="0"/>
                        </a:spcBef>
                        <a:spcAft>
                          <a:spcPts val="0"/>
                        </a:spcAft>
                        <a:buNone/>
                      </a:pPr>
                      <a:r>
                        <a:rPr lang="es" sz="1000">
                          <a:latin typeface="Calibri"/>
                          <a:ea typeface="Calibri"/>
                          <a:cs typeface="Calibri"/>
                          <a:sym typeface="Calibri"/>
                        </a:rPr>
                        <a:t>4</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s" sz="1000">
                          <a:latin typeface="Calibri"/>
                          <a:ea typeface="Calibri"/>
                          <a:cs typeface="Calibri"/>
                          <a:sym typeface="Calibri"/>
                        </a:rPr>
                        <a:t>Buenas prácticas centrales a GN</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 sz="1000">
                          <a:latin typeface="Calibri"/>
                          <a:ea typeface="Calibri"/>
                          <a:cs typeface="Calibri"/>
                          <a:sym typeface="Calibri"/>
                        </a:rPr>
                        <a:t>15.29%</a:t>
                      </a:r>
                      <a:endParaRPr sz="1000">
                        <a:latin typeface="Calibri"/>
                        <a:ea typeface="Calibri"/>
                        <a:cs typeface="Calibri"/>
                        <a:sym typeface="Calibri"/>
                      </a:endParaRPr>
                    </a:p>
                  </a:txBody>
                  <a:tcPr marT="0" marB="0" marR="25400" marL="25400" anchor="ctr">
                    <a:lnL cap="flat" cmpd="sng" w="952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 sz="1000">
                          <a:latin typeface="Calibri"/>
                          <a:ea typeface="Calibri"/>
                          <a:cs typeface="Calibri"/>
                          <a:sym typeface="Calibri"/>
                        </a:rPr>
                        <a:t>2.53</a:t>
                      </a:r>
                      <a:endParaRPr sz="10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 sz="1000">
                          <a:latin typeface="Calibri"/>
                          <a:ea typeface="Calibri"/>
                          <a:cs typeface="Calibri"/>
                          <a:sym typeface="Calibri"/>
                        </a:rPr>
                        <a:t>1.47</a:t>
                      </a:r>
                      <a:endParaRPr sz="10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 sz="1000">
                          <a:latin typeface="Calibri"/>
                          <a:ea typeface="Calibri"/>
                          <a:cs typeface="Calibri"/>
                          <a:sym typeface="Calibri"/>
                        </a:rPr>
                        <a:t>1.56</a:t>
                      </a:r>
                      <a:endParaRPr sz="10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r>
            </a:tbl>
          </a:graphicData>
        </a:graphic>
      </p:graphicFrame>
      <p:sp>
        <p:nvSpPr>
          <p:cNvPr id="458" name="Google Shape;458;p53"/>
          <p:cNvSpPr txBox="1"/>
          <p:nvPr/>
        </p:nvSpPr>
        <p:spPr>
          <a:xfrm>
            <a:off x="4724375" y="2945125"/>
            <a:ext cx="43326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Calibri"/>
                <a:ea typeface="Calibri"/>
                <a:cs typeface="Calibri"/>
                <a:sym typeface="Calibri"/>
              </a:rPr>
              <a:t>Conclusiones</a:t>
            </a:r>
            <a:r>
              <a:rPr lang="es">
                <a:latin typeface="Calibri"/>
                <a:ea typeface="Calibri"/>
                <a:cs typeface="Calibri"/>
                <a:sym typeface="Calibri"/>
              </a:rPr>
              <a: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Las buenas prácticas operativas son costo eficientes desde el punto de vista privado, la norma ISO 50001 debe ser un estándar mínimo de operación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Medidas del sector térmico con incentivos: Cambio tecnológico de bajo costo.</a:t>
            </a:r>
            <a:endParaRPr>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54"/>
          <p:cNvPicPr preferRelativeResize="0"/>
          <p:nvPr/>
        </p:nvPicPr>
        <p:blipFill>
          <a:blip r:embed="rId3">
            <a:alphaModFix/>
          </a:blip>
          <a:stretch>
            <a:fillRect/>
          </a:stretch>
        </p:blipFill>
        <p:spPr>
          <a:xfrm>
            <a:off x="0" y="0"/>
            <a:ext cx="9144000" cy="5143500"/>
          </a:xfrm>
          <a:prstGeom prst="rect">
            <a:avLst/>
          </a:prstGeom>
          <a:noFill/>
          <a:ln>
            <a:noFill/>
          </a:ln>
        </p:spPr>
      </p:pic>
      <p:sp>
        <p:nvSpPr>
          <p:cNvPr id="464" name="Google Shape;464;p54"/>
          <p:cNvSpPr txBox="1"/>
          <p:nvPr>
            <p:ph type="title"/>
          </p:nvPr>
        </p:nvSpPr>
        <p:spPr>
          <a:xfrm>
            <a:off x="259625" y="5679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s" sz="2020">
                <a:latin typeface="Calibri"/>
                <a:ea typeface="Calibri"/>
                <a:cs typeface="Calibri"/>
                <a:sym typeface="Calibri"/>
              </a:rPr>
              <a:t>Medidas sector hidrocarburos</a:t>
            </a:r>
            <a:endParaRPr b="1" sz="2020">
              <a:latin typeface="Calibri"/>
              <a:ea typeface="Calibri"/>
              <a:cs typeface="Calibri"/>
              <a:sym typeface="Calibri"/>
            </a:endParaRPr>
          </a:p>
        </p:txBody>
      </p:sp>
      <p:pic>
        <p:nvPicPr>
          <p:cNvPr id="465" name="Google Shape;465;p54" title="Gráfico"/>
          <p:cNvPicPr preferRelativeResize="0"/>
          <p:nvPr/>
        </p:nvPicPr>
        <p:blipFill>
          <a:blip r:embed="rId4">
            <a:alphaModFix/>
          </a:blip>
          <a:stretch>
            <a:fillRect/>
          </a:stretch>
        </p:blipFill>
        <p:spPr>
          <a:xfrm>
            <a:off x="89375" y="1140650"/>
            <a:ext cx="4412869" cy="3416400"/>
          </a:xfrm>
          <a:prstGeom prst="rect">
            <a:avLst/>
          </a:prstGeom>
          <a:noFill/>
          <a:ln>
            <a:noFill/>
          </a:ln>
        </p:spPr>
      </p:pic>
      <p:graphicFrame>
        <p:nvGraphicFramePr>
          <p:cNvPr id="466" name="Google Shape;466;p54"/>
          <p:cNvGraphicFramePr/>
          <p:nvPr/>
        </p:nvGraphicFramePr>
        <p:xfrm>
          <a:off x="4809350" y="1078975"/>
          <a:ext cx="3000000" cy="3000000"/>
        </p:xfrm>
        <a:graphic>
          <a:graphicData uri="http://schemas.openxmlformats.org/drawingml/2006/table">
            <a:tbl>
              <a:tblPr>
                <a:noFill/>
                <a:tableStyleId>{9EBDD2B1-66AD-48F6-BFBB-D8539E8A9CB1}</a:tableStyleId>
              </a:tblPr>
              <a:tblGrid>
                <a:gridCol w="327000"/>
                <a:gridCol w="1352025"/>
                <a:gridCol w="694050"/>
                <a:gridCol w="560075"/>
                <a:gridCol w="713900"/>
                <a:gridCol w="540775"/>
              </a:tblGrid>
              <a:tr h="12700">
                <a:tc>
                  <a:txBody>
                    <a:bodyPr/>
                    <a:lstStyle/>
                    <a:p>
                      <a:pPr indent="0" lvl="0" marL="0" rtl="0" algn="ctr">
                        <a:spcBef>
                          <a:spcPts val="0"/>
                        </a:spcBef>
                        <a:spcAft>
                          <a:spcPts val="0"/>
                        </a:spcAft>
                        <a:buNone/>
                      </a:pPr>
                      <a:r>
                        <a:t/>
                      </a:r>
                      <a:endParaRPr b="1" sz="1000">
                        <a:latin typeface="Calibri"/>
                        <a:ea typeface="Calibri"/>
                        <a:cs typeface="Calibri"/>
                        <a:sym typeface="Calibri"/>
                      </a:endParaRPr>
                    </a:p>
                  </a:txBody>
                  <a:tcPr marT="63500" marB="63500" marR="63500" marL="63500">
                    <a:lnB cap="flat" cmpd="sng" w="952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b="1" lang="es" sz="1000">
                          <a:latin typeface="Calibri"/>
                          <a:ea typeface="Calibri"/>
                          <a:cs typeface="Calibri"/>
                          <a:sym typeface="Calibri"/>
                        </a:rPr>
                        <a:t>Medida rankeada según aporte global</a:t>
                      </a:r>
                      <a:endParaRPr b="1" sz="1000">
                        <a:latin typeface="Calibri"/>
                        <a:ea typeface="Calibri"/>
                        <a:cs typeface="Calibri"/>
                        <a:sym typeface="Calibri"/>
                      </a:endParaRPr>
                    </a:p>
                  </a:txBody>
                  <a:tcPr marT="63500" marB="63500" marR="63500" marL="63500">
                    <a:lnB cap="flat" cmpd="sng" w="952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b="1" lang="es" sz="1000">
                          <a:latin typeface="Calibri"/>
                          <a:ea typeface="Calibri"/>
                          <a:cs typeface="Calibri"/>
                          <a:sym typeface="Calibri"/>
                        </a:rPr>
                        <a:t>Aporte global %</a:t>
                      </a:r>
                      <a:endParaRPr b="1" sz="1000">
                        <a:latin typeface="Calibri"/>
                        <a:ea typeface="Calibri"/>
                        <a:cs typeface="Calibri"/>
                        <a:sym typeface="Calibri"/>
                      </a:endParaRPr>
                    </a:p>
                  </a:txBody>
                  <a:tcPr marT="63500" marB="63500" marR="63500" marL="63500">
                    <a:lnB cap="flat" cmpd="sng" w="952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b="1" lang="es" sz="1000">
                          <a:latin typeface="Calibri"/>
                          <a:ea typeface="Calibri"/>
                          <a:cs typeface="Calibri"/>
                          <a:sym typeface="Calibri"/>
                        </a:rPr>
                        <a:t>B/C privado</a:t>
                      </a:r>
                      <a:endParaRPr b="1" sz="1000">
                        <a:latin typeface="Calibri"/>
                        <a:ea typeface="Calibri"/>
                        <a:cs typeface="Calibri"/>
                        <a:sym typeface="Calibri"/>
                      </a:endParaRPr>
                    </a:p>
                  </a:txBody>
                  <a:tcPr marT="63500" marB="63500" marR="63500" marL="63500">
                    <a:lnB cap="flat" cmpd="sng" w="952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b="1" lang="es" sz="1000">
                          <a:latin typeface="Calibri"/>
                          <a:ea typeface="Calibri"/>
                          <a:cs typeface="Calibri"/>
                          <a:sym typeface="Calibri"/>
                        </a:rPr>
                        <a:t>B/C sistémico</a:t>
                      </a:r>
                      <a:endParaRPr b="1" sz="1000">
                        <a:latin typeface="Calibri"/>
                        <a:ea typeface="Calibri"/>
                        <a:cs typeface="Calibri"/>
                        <a:sym typeface="Calibri"/>
                      </a:endParaRPr>
                    </a:p>
                  </a:txBody>
                  <a:tcPr marT="63500" marB="63500" marR="63500" marL="63500">
                    <a:lnB cap="flat" cmpd="sng" w="952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b="1" lang="es" sz="1000">
                          <a:latin typeface="Calibri"/>
                          <a:ea typeface="Calibri"/>
                          <a:cs typeface="Calibri"/>
                          <a:sym typeface="Calibri"/>
                        </a:rPr>
                        <a:t>B/C social</a:t>
                      </a:r>
                      <a:endParaRPr b="1" sz="1000">
                        <a:latin typeface="Calibri"/>
                        <a:ea typeface="Calibri"/>
                        <a:cs typeface="Calibri"/>
                        <a:sym typeface="Calibri"/>
                      </a:endParaRPr>
                    </a:p>
                  </a:txBody>
                  <a:tcPr marT="63500" marB="63500" marR="63500" marL="63500">
                    <a:lnB cap="flat" cmpd="sng" w="9525">
                      <a:solidFill>
                        <a:srgbClr val="000000"/>
                      </a:solidFill>
                      <a:prstDash val="solid"/>
                      <a:round/>
                      <a:headEnd len="sm" w="sm" type="none"/>
                      <a:tailEnd len="sm" w="sm" type="none"/>
                    </a:lnB>
                    <a:solidFill>
                      <a:srgbClr val="B4A7D6"/>
                    </a:solidFill>
                  </a:tcPr>
                </a:tc>
              </a:tr>
              <a:tr h="12700">
                <a:tc>
                  <a:txBody>
                    <a:bodyPr/>
                    <a:lstStyle/>
                    <a:p>
                      <a:pPr indent="0" lvl="0" marL="0" rtl="0" algn="ctr">
                        <a:spcBef>
                          <a:spcPts val="0"/>
                        </a:spcBef>
                        <a:spcAft>
                          <a:spcPts val="0"/>
                        </a:spcAft>
                        <a:buNone/>
                      </a:pPr>
                      <a:r>
                        <a:rPr b="1" lang="es" sz="1000">
                          <a:latin typeface="Calibri"/>
                          <a:ea typeface="Calibri"/>
                          <a:cs typeface="Calibri"/>
                          <a:sym typeface="Calibri"/>
                        </a:rPr>
                        <a:t>1</a:t>
                      </a:r>
                      <a:endParaRPr b="1"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s" sz="1000">
                          <a:latin typeface="Calibri"/>
                          <a:ea typeface="Calibri"/>
                          <a:cs typeface="Calibri"/>
                          <a:sym typeface="Calibri"/>
                        </a:rPr>
                        <a:t>Recuperación de gas</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 sz="1000">
                          <a:latin typeface="Calibri"/>
                          <a:ea typeface="Calibri"/>
                          <a:cs typeface="Calibri"/>
                          <a:sym typeface="Calibri"/>
                        </a:rPr>
                        <a:t>36.97%</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1.20</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0.72</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4.93</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lstStyle/>
                    <a:p>
                      <a:pPr indent="0" lvl="0" marL="0" rtl="0" algn="ctr">
                        <a:spcBef>
                          <a:spcPts val="0"/>
                        </a:spcBef>
                        <a:spcAft>
                          <a:spcPts val="0"/>
                        </a:spcAft>
                        <a:buNone/>
                      </a:pPr>
                      <a:r>
                        <a:rPr b="1" lang="es" sz="1000">
                          <a:latin typeface="Calibri"/>
                          <a:ea typeface="Calibri"/>
                          <a:cs typeface="Calibri"/>
                          <a:sym typeface="Calibri"/>
                        </a:rPr>
                        <a:t>2</a:t>
                      </a:r>
                      <a:endParaRPr b="1"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s" sz="1000">
                          <a:latin typeface="Calibri"/>
                          <a:ea typeface="Calibri"/>
                          <a:cs typeface="Calibri"/>
                          <a:sym typeface="Calibri"/>
                        </a:rPr>
                        <a:t>Optimización procesos - Buenas prácticas</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 sz="1000">
                          <a:latin typeface="Calibri"/>
                          <a:ea typeface="Calibri"/>
                          <a:cs typeface="Calibri"/>
                          <a:sym typeface="Calibri"/>
                        </a:rPr>
                        <a:t>35.74%</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1.36</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0.73</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4.87</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lstStyle/>
                    <a:p>
                      <a:pPr indent="0" lvl="0" marL="0" rtl="0" algn="ctr">
                        <a:spcBef>
                          <a:spcPts val="0"/>
                        </a:spcBef>
                        <a:spcAft>
                          <a:spcPts val="0"/>
                        </a:spcAft>
                        <a:buNone/>
                      </a:pPr>
                      <a:r>
                        <a:rPr b="1" lang="es" sz="1000">
                          <a:latin typeface="Calibri"/>
                          <a:ea typeface="Calibri"/>
                          <a:cs typeface="Calibri"/>
                          <a:sym typeface="Calibri"/>
                        </a:rPr>
                        <a:t>3</a:t>
                      </a:r>
                      <a:endParaRPr b="1"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s" sz="1000">
                          <a:latin typeface="Calibri"/>
                          <a:ea typeface="Calibri"/>
                          <a:cs typeface="Calibri"/>
                          <a:sym typeface="Calibri"/>
                        </a:rPr>
                        <a:t>Cambio tecnológico</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 sz="1000">
                          <a:latin typeface="Calibri"/>
                          <a:ea typeface="Calibri"/>
                          <a:cs typeface="Calibri"/>
                          <a:sym typeface="Calibri"/>
                        </a:rPr>
                        <a:t>16.03%</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0.62</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0.73</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4.87</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700">
                <a:tc>
                  <a:txBody>
                    <a:bodyPr/>
                    <a:lstStyle/>
                    <a:p>
                      <a:pPr indent="0" lvl="0" marL="0" rtl="0" algn="ctr">
                        <a:spcBef>
                          <a:spcPts val="0"/>
                        </a:spcBef>
                        <a:spcAft>
                          <a:spcPts val="0"/>
                        </a:spcAft>
                        <a:buNone/>
                      </a:pPr>
                      <a:r>
                        <a:rPr b="1" lang="es" sz="1000">
                          <a:latin typeface="Calibri"/>
                          <a:ea typeface="Calibri"/>
                          <a:cs typeface="Calibri"/>
                          <a:sym typeface="Calibri"/>
                        </a:rPr>
                        <a:t>4</a:t>
                      </a:r>
                      <a:endParaRPr b="1"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s" sz="1000">
                          <a:latin typeface="Calibri"/>
                          <a:ea typeface="Calibri"/>
                          <a:cs typeface="Calibri"/>
                          <a:sym typeface="Calibri"/>
                        </a:rPr>
                        <a:t>Generación de energía</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s" sz="1000">
                          <a:latin typeface="Calibri"/>
                          <a:ea typeface="Calibri"/>
                          <a:cs typeface="Calibri"/>
                          <a:sym typeface="Calibri"/>
                        </a:rPr>
                        <a:t>11.26%</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0.08</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0.73</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4.88</a:t>
                      </a:r>
                      <a:endParaRPr sz="1000">
                        <a:latin typeface="Calibri"/>
                        <a:ea typeface="Calibri"/>
                        <a:cs typeface="Calibri"/>
                        <a:sym typeface="Calibri"/>
                      </a:endParaRPr>
                    </a:p>
                  </a:txBody>
                  <a:tcPr marT="0" marB="0" marR="25400" marL="25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67" name="Google Shape;467;p54"/>
          <p:cNvSpPr txBox="1"/>
          <p:nvPr/>
        </p:nvSpPr>
        <p:spPr>
          <a:xfrm>
            <a:off x="4809350" y="2746250"/>
            <a:ext cx="43326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Calibri"/>
                <a:ea typeface="Calibri"/>
                <a:cs typeface="Calibri"/>
                <a:sym typeface="Calibri"/>
              </a:rPr>
              <a:t>Conclusiones</a:t>
            </a:r>
            <a:r>
              <a:rPr lang="es">
                <a:latin typeface="Calibri"/>
                <a:ea typeface="Calibri"/>
                <a:cs typeface="Calibri"/>
                <a:sym typeface="Calibri"/>
              </a:rPr>
              <a: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Las buenas prácticas operativas son costo eficientes desde el punto de vista privado, la norma ISO 50001 debe ser un estándar mínimo de operación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Medidas del sector hidrocarburos con incentivos: Cambio tecnológico, generación de energía y recuperación de gas.</a:t>
            </a:r>
            <a:endParaRPr>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55"/>
          <p:cNvPicPr preferRelativeResize="0"/>
          <p:nvPr/>
        </p:nvPicPr>
        <p:blipFill>
          <a:blip r:embed="rId3">
            <a:alphaModFix/>
          </a:blip>
          <a:stretch>
            <a:fillRect/>
          </a:stretch>
        </p:blipFill>
        <p:spPr>
          <a:xfrm>
            <a:off x="0" y="0"/>
            <a:ext cx="9144000" cy="5143500"/>
          </a:xfrm>
          <a:prstGeom prst="rect">
            <a:avLst/>
          </a:prstGeom>
          <a:noFill/>
          <a:ln>
            <a:noFill/>
          </a:ln>
        </p:spPr>
      </p:pic>
      <p:sp>
        <p:nvSpPr>
          <p:cNvPr id="473" name="Google Shape;473;p55"/>
          <p:cNvSpPr txBox="1"/>
          <p:nvPr>
            <p:ph type="title"/>
          </p:nvPr>
        </p:nvSpPr>
        <p:spPr>
          <a:xfrm>
            <a:off x="176350" y="4970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s" sz="2120">
                <a:latin typeface="Calibri"/>
                <a:ea typeface="Calibri"/>
                <a:cs typeface="Calibri"/>
                <a:sym typeface="Calibri"/>
              </a:rPr>
              <a:t>Medidas sector minero</a:t>
            </a:r>
            <a:endParaRPr b="1" sz="2120">
              <a:latin typeface="Calibri"/>
              <a:ea typeface="Calibri"/>
              <a:cs typeface="Calibri"/>
              <a:sym typeface="Calibri"/>
            </a:endParaRPr>
          </a:p>
        </p:txBody>
      </p:sp>
      <p:pic>
        <p:nvPicPr>
          <p:cNvPr id="474" name="Google Shape;474;p55" title="Gráfico"/>
          <p:cNvPicPr preferRelativeResize="0"/>
          <p:nvPr/>
        </p:nvPicPr>
        <p:blipFill>
          <a:blip r:embed="rId4">
            <a:alphaModFix/>
          </a:blip>
          <a:stretch>
            <a:fillRect/>
          </a:stretch>
        </p:blipFill>
        <p:spPr>
          <a:xfrm>
            <a:off x="92547" y="1017722"/>
            <a:ext cx="4479450" cy="3672700"/>
          </a:xfrm>
          <a:prstGeom prst="rect">
            <a:avLst/>
          </a:prstGeom>
          <a:noFill/>
          <a:ln>
            <a:noFill/>
          </a:ln>
        </p:spPr>
      </p:pic>
      <p:graphicFrame>
        <p:nvGraphicFramePr>
          <p:cNvPr id="475" name="Google Shape;475;p55"/>
          <p:cNvGraphicFramePr/>
          <p:nvPr/>
        </p:nvGraphicFramePr>
        <p:xfrm>
          <a:off x="4492950" y="818475"/>
          <a:ext cx="3000000" cy="3000000"/>
        </p:xfrm>
        <a:graphic>
          <a:graphicData uri="http://schemas.openxmlformats.org/drawingml/2006/table">
            <a:tbl>
              <a:tblPr>
                <a:noFill/>
                <a:tableStyleId>{9EBDD2B1-66AD-48F6-BFBB-D8539E8A9CB1}</a:tableStyleId>
              </a:tblPr>
              <a:tblGrid>
                <a:gridCol w="327000"/>
                <a:gridCol w="1079475"/>
                <a:gridCol w="615850"/>
                <a:gridCol w="768075"/>
                <a:gridCol w="768475"/>
                <a:gridCol w="768475"/>
              </a:tblGrid>
              <a:tr h="12700">
                <a:tc>
                  <a:txBody>
                    <a:bodyPr/>
                    <a:lstStyle/>
                    <a:p>
                      <a:pPr indent="0" lvl="0" marL="0" rtl="0" algn="ctr">
                        <a:spcBef>
                          <a:spcPts val="0"/>
                        </a:spcBef>
                        <a:spcAft>
                          <a:spcPts val="0"/>
                        </a:spcAft>
                        <a:buNone/>
                      </a:pPr>
                      <a:r>
                        <a:t/>
                      </a:r>
                      <a:endParaRPr b="1" sz="1100">
                        <a:latin typeface="Calibri"/>
                        <a:ea typeface="Calibri"/>
                        <a:cs typeface="Calibri"/>
                        <a:sym typeface="Calibri"/>
                      </a:endParaRPr>
                    </a:p>
                  </a:txBody>
                  <a:tcPr marT="63500" marB="63500" marR="63500" marL="63500">
                    <a:lnB cap="flat" cmpd="sng" w="952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b="1" lang="es" sz="1100">
                          <a:latin typeface="Calibri"/>
                          <a:ea typeface="Calibri"/>
                          <a:cs typeface="Calibri"/>
                          <a:sym typeface="Calibri"/>
                        </a:rPr>
                        <a:t>Medida rankeada según aporte global</a:t>
                      </a:r>
                      <a:endParaRPr b="1" sz="1100">
                        <a:latin typeface="Calibri"/>
                        <a:ea typeface="Calibri"/>
                        <a:cs typeface="Calibri"/>
                        <a:sym typeface="Calibri"/>
                      </a:endParaRPr>
                    </a:p>
                  </a:txBody>
                  <a:tcPr marT="63500" marB="63500" marR="63500" marL="63500">
                    <a:lnB cap="flat" cmpd="sng" w="952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b="1" lang="es" sz="1100">
                          <a:latin typeface="Calibri"/>
                          <a:ea typeface="Calibri"/>
                          <a:cs typeface="Calibri"/>
                          <a:sym typeface="Calibri"/>
                        </a:rPr>
                        <a:t>Aporte global %</a:t>
                      </a:r>
                      <a:endParaRPr b="1" sz="1100">
                        <a:latin typeface="Calibri"/>
                        <a:ea typeface="Calibri"/>
                        <a:cs typeface="Calibri"/>
                        <a:sym typeface="Calibri"/>
                      </a:endParaRPr>
                    </a:p>
                  </a:txBody>
                  <a:tcPr marT="63500" marB="63500" marR="63500" marL="63500">
                    <a:lnB cap="flat" cmpd="sng" w="947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privado</a:t>
                      </a:r>
                      <a:endParaRPr b="1" sz="1100">
                        <a:latin typeface="Calibri"/>
                        <a:ea typeface="Calibri"/>
                        <a:cs typeface="Calibri"/>
                        <a:sym typeface="Calibri"/>
                      </a:endParaRPr>
                    </a:p>
                  </a:txBody>
                  <a:tcPr marT="63500" marB="63500" marR="63500" marL="63500">
                    <a:lnB cap="flat" cmpd="sng" w="947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sistémico</a:t>
                      </a:r>
                      <a:endParaRPr b="1" sz="1100">
                        <a:latin typeface="Calibri"/>
                        <a:ea typeface="Calibri"/>
                        <a:cs typeface="Calibri"/>
                        <a:sym typeface="Calibri"/>
                      </a:endParaRPr>
                    </a:p>
                  </a:txBody>
                  <a:tcPr marT="63500" marB="63500" marR="63500" marL="63500">
                    <a:lnB cap="flat" cmpd="sng" w="9475">
                      <a:solidFill>
                        <a:srgbClr val="000000"/>
                      </a:solidFill>
                      <a:prstDash val="solid"/>
                      <a:round/>
                      <a:headEnd len="sm" w="sm" type="none"/>
                      <a:tailEnd len="sm" w="sm" type="none"/>
                    </a:lnB>
                    <a:solidFill>
                      <a:srgbClr val="B4A7D6"/>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social</a:t>
                      </a:r>
                      <a:endParaRPr b="1" sz="1100">
                        <a:latin typeface="Calibri"/>
                        <a:ea typeface="Calibri"/>
                        <a:cs typeface="Calibri"/>
                        <a:sym typeface="Calibri"/>
                      </a:endParaRPr>
                    </a:p>
                  </a:txBody>
                  <a:tcPr marT="63500" marB="63500" marR="63500" marL="63500">
                    <a:lnB cap="flat" cmpd="sng" w="9475">
                      <a:solidFill>
                        <a:srgbClr val="000000"/>
                      </a:solidFill>
                      <a:prstDash val="solid"/>
                      <a:round/>
                      <a:headEnd len="sm" w="sm" type="none"/>
                      <a:tailEnd len="sm" w="sm" type="none"/>
                    </a:lnB>
                    <a:solidFill>
                      <a:srgbClr val="B4A7D6"/>
                    </a:solidFill>
                  </a:tcPr>
                </a:tc>
              </a:tr>
              <a:tr h="12700">
                <a:tc>
                  <a:txBody>
                    <a:bodyPr/>
                    <a:lstStyle/>
                    <a:p>
                      <a:pPr indent="0" lvl="0" marL="0" rtl="0" algn="ctr">
                        <a:spcBef>
                          <a:spcPts val="0"/>
                        </a:spcBef>
                        <a:spcAft>
                          <a:spcPts val="0"/>
                        </a:spcAft>
                        <a:buNone/>
                      </a:pPr>
                      <a:r>
                        <a:rPr b="1" lang="es" sz="1000">
                          <a:latin typeface="Calibri"/>
                          <a:ea typeface="Calibri"/>
                          <a:cs typeface="Calibri"/>
                          <a:sym typeface="Calibri"/>
                        </a:rPr>
                        <a:t>1</a:t>
                      </a:r>
                      <a:endParaRPr b="1"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s" sz="1000">
                          <a:latin typeface="Calibri"/>
                          <a:ea typeface="Calibri"/>
                          <a:cs typeface="Calibri"/>
                          <a:sym typeface="Calibri"/>
                        </a:rPr>
                        <a:t>Cambio tecnológico</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83.55%</a:t>
                      </a:r>
                      <a:endParaRPr sz="1000">
                        <a:latin typeface="Calibri"/>
                        <a:ea typeface="Calibri"/>
                        <a:cs typeface="Calibri"/>
                        <a:sym typeface="Calibri"/>
                      </a:endParaRPr>
                    </a:p>
                  </a:txBody>
                  <a:tcPr marT="0" marB="0" marR="25400" marL="25400" anchor="b">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s" sz="1000">
                          <a:latin typeface="Calibri"/>
                          <a:ea typeface="Calibri"/>
                          <a:cs typeface="Calibri"/>
                          <a:sym typeface="Calibri"/>
                        </a:rPr>
                        <a:t>1.51</a:t>
                      </a:r>
                      <a:endParaRPr sz="10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 sz="1000">
                          <a:latin typeface="Calibri"/>
                          <a:ea typeface="Calibri"/>
                          <a:cs typeface="Calibri"/>
                          <a:sym typeface="Calibri"/>
                        </a:rPr>
                        <a:t>0.22</a:t>
                      </a:r>
                      <a:endParaRPr sz="10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 sz="1000">
                          <a:solidFill>
                            <a:schemeClr val="dk1"/>
                          </a:solidFill>
                          <a:latin typeface="Calibri"/>
                          <a:ea typeface="Calibri"/>
                          <a:cs typeface="Calibri"/>
                          <a:sym typeface="Calibri"/>
                        </a:rPr>
                        <a:t>1.29</a:t>
                      </a:r>
                      <a:endParaRPr sz="1000">
                        <a:solidFill>
                          <a:schemeClr val="dk1"/>
                        </a:solidFill>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r>
              <a:tr h="12700">
                <a:tc>
                  <a:txBody>
                    <a:bodyPr/>
                    <a:lstStyle/>
                    <a:p>
                      <a:pPr indent="0" lvl="0" marL="0" rtl="0" algn="ctr">
                        <a:spcBef>
                          <a:spcPts val="0"/>
                        </a:spcBef>
                        <a:spcAft>
                          <a:spcPts val="0"/>
                        </a:spcAft>
                        <a:buNone/>
                      </a:pPr>
                      <a:r>
                        <a:rPr b="1" lang="es" sz="1000">
                          <a:latin typeface="Calibri"/>
                          <a:ea typeface="Calibri"/>
                          <a:cs typeface="Calibri"/>
                          <a:sym typeface="Calibri"/>
                        </a:rPr>
                        <a:t>2</a:t>
                      </a:r>
                      <a:endParaRPr b="1"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s" sz="1000">
                          <a:latin typeface="Calibri"/>
                          <a:ea typeface="Calibri"/>
                          <a:cs typeface="Calibri"/>
                          <a:sym typeface="Calibri"/>
                        </a:rPr>
                        <a:t>Buenas prácticas</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s" sz="1000">
                          <a:latin typeface="Calibri"/>
                          <a:ea typeface="Calibri"/>
                          <a:cs typeface="Calibri"/>
                          <a:sym typeface="Calibri"/>
                        </a:rPr>
                        <a:t>16.45%</a:t>
                      </a:r>
                      <a:endParaRPr sz="1000">
                        <a:latin typeface="Calibri"/>
                        <a:ea typeface="Calibri"/>
                        <a:cs typeface="Calibri"/>
                        <a:sym typeface="Calibri"/>
                      </a:endParaRPr>
                    </a:p>
                  </a:txBody>
                  <a:tcPr marT="0" marB="0" marR="25400" marL="25400" anchor="b">
                    <a:lnL cap="flat" cmpd="sng" w="952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 sz="1000">
                          <a:latin typeface="Calibri"/>
                          <a:ea typeface="Calibri"/>
                          <a:cs typeface="Calibri"/>
                          <a:sym typeface="Calibri"/>
                        </a:rPr>
                        <a:t>9.81</a:t>
                      </a:r>
                      <a:endParaRPr sz="10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 sz="1000">
                          <a:latin typeface="Calibri"/>
                          <a:ea typeface="Calibri"/>
                          <a:cs typeface="Calibri"/>
                          <a:sym typeface="Calibri"/>
                        </a:rPr>
                        <a:t>0.22</a:t>
                      </a:r>
                      <a:endParaRPr sz="10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s" sz="1000">
                          <a:solidFill>
                            <a:schemeClr val="dk1"/>
                          </a:solidFill>
                          <a:latin typeface="Calibri"/>
                          <a:ea typeface="Calibri"/>
                          <a:cs typeface="Calibri"/>
                          <a:sym typeface="Calibri"/>
                        </a:rPr>
                        <a:t>1.18</a:t>
                      </a:r>
                      <a:endParaRPr sz="1000">
                        <a:solidFill>
                          <a:schemeClr val="dk1"/>
                        </a:solidFill>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tcPr>
                </a:tc>
              </a:tr>
            </a:tbl>
          </a:graphicData>
        </a:graphic>
      </p:graphicFrame>
      <p:sp>
        <p:nvSpPr>
          <p:cNvPr id="476" name="Google Shape;476;p55"/>
          <p:cNvSpPr txBox="1"/>
          <p:nvPr/>
        </p:nvSpPr>
        <p:spPr>
          <a:xfrm>
            <a:off x="4612725" y="2135325"/>
            <a:ext cx="43326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Calibri"/>
                <a:ea typeface="Calibri"/>
                <a:cs typeface="Calibri"/>
                <a:sym typeface="Calibri"/>
              </a:rPr>
              <a:t>Conclusiones</a:t>
            </a:r>
            <a:r>
              <a:rPr lang="es">
                <a:latin typeface="Calibri"/>
                <a:ea typeface="Calibri"/>
                <a:cs typeface="Calibri"/>
                <a:sym typeface="Calibri"/>
              </a:rPr>
              <a: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A</a:t>
            </a:r>
            <a:r>
              <a:rPr lang="es">
                <a:latin typeface="Calibri"/>
                <a:ea typeface="Calibri"/>
                <a:cs typeface="Calibri"/>
                <a:sym typeface="Calibri"/>
              </a:rPr>
              <a:t>dopción de buenas prácticas, en particular la implementación progresiva del sistema de gestión de la energía bajo la norma ISO 50001 </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Se recomienda realizar la caracterización energética de las actividades mineras más representativas del sector, de manera que se puedan definir medidas de eficiencia energética acordes al mineral, tipo de minería y escala de producción, considerando sus usos significativos y oportunidades de eficiencia.</a:t>
            </a:r>
            <a:endParaRPr>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56"/>
          <p:cNvPicPr preferRelativeResize="0"/>
          <p:nvPr/>
        </p:nvPicPr>
        <p:blipFill>
          <a:blip r:embed="rId3">
            <a:alphaModFix/>
          </a:blip>
          <a:stretch>
            <a:fillRect/>
          </a:stretch>
        </p:blipFill>
        <p:spPr>
          <a:xfrm>
            <a:off x="0" y="0"/>
            <a:ext cx="9144000" cy="5143500"/>
          </a:xfrm>
          <a:prstGeom prst="rect">
            <a:avLst/>
          </a:prstGeom>
          <a:noFill/>
          <a:ln>
            <a:noFill/>
          </a:ln>
        </p:spPr>
      </p:pic>
      <p:sp>
        <p:nvSpPr>
          <p:cNvPr id="482" name="Google Shape;482;p56"/>
          <p:cNvSpPr txBox="1"/>
          <p:nvPr>
            <p:ph type="title"/>
          </p:nvPr>
        </p:nvSpPr>
        <p:spPr>
          <a:xfrm>
            <a:off x="311700" y="5278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s" sz="2020">
                <a:latin typeface="Calibri"/>
                <a:ea typeface="Calibri"/>
                <a:cs typeface="Calibri"/>
                <a:sym typeface="Calibri"/>
              </a:rPr>
              <a:t>Medidas edificaciones</a:t>
            </a:r>
            <a:endParaRPr b="1" sz="2020">
              <a:latin typeface="Calibri"/>
              <a:ea typeface="Calibri"/>
              <a:cs typeface="Calibri"/>
              <a:sym typeface="Calibri"/>
            </a:endParaRPr>
          </a:p>
        </p:txBody>
      </p:sp>
      <p:pic>
        <p:nvPicPr>
          <p:cNvPr id="483" name="Google Shape;483;p56" title="Gráfico"/>
          <p:cNvPicPr preferRelativeResize="0"/>
          <p:nvPr/>
        </p:nvPicPr>
        <p:blipFill>
          <a:blip r:embed="rId4">
            <a:alphaModFix/>
          </a:blip>
          <a:stretch>
            <a:fillRect/>
          </a:stretch>
        </p:blipFill>
        <p:spPr>
          <a:xfrm>
            <a:off x="311700" y="1100500"/>
            <a:ext cx="4415874" cy="3532713"/>
          </a:xfrm>
          <a:prstGeom prst="rect">
            <a:avLst/>
          </a:prstGeom>
          <a:noFill/>
          <a:ln>
            <a:noFill/>
          </a:ln>
        </p:spPr>
      </p:pic>
      <p:graphicFrame>
        <p:nvGraphicFramePr>
          <p:cNvPr id="484" name="Google Shape;484;p56"/>
          <p:cNvGraphicFramePr/>
          <p:nvPr/>
        </p:nvGraphicFramePr>
        <p:xfrm>
          <a:off x="4925325" y="887625"/>
          <a:ext cx="3000000" cy="3000000"/>
        </p:xfrm>
        <a:graphic>
          <a:graphicData uri="http://schemas.openxmlformats.org/drawingml/2006/table">
            <a:tbl>
              <a:tblPr>
                <a:noFill/>
                <a:tableStyleId>{9EBDD2B1-66AD-48F6-BFBB-D8539E8A9CB1}</a:tableStyleId>
              </a:tblPr>
              <a:tblGrid>
                <a:gridCol w="327000"/>
                <a:gridCol w="1095800"/>
                <a:gridCol w="741250"/>
                <a:gridCol w="646650"/>
                <a:gridCol w="682125"/>
                <a:gridCol w="611900"/>
              </a:tblGrid>
              <a:tr h="12700">
                <a:tc>
                  <a:txBody>
                    <a:bodyPr/>
                    <a:lstStyle/>
                    <a:p>
                      <a:pPr indent="0" lvl="0" marL="0" rtl="0" algn="ctr">
                        <a:spcBef>
                          <a:spcPts val="0"/>
                        </a:spcBef>
                        <a:spcAft>
                          <a:spcPts val="0"/>
                        </a:spcAft>
                        <a:buNone/>
                      </a:pPr>
                      <a:r>
                        <a:t/>
                      </a:r>
                      <a:endParaRPr b="1" sz="1000"/>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AD1DC"/>
                    </a:solidFill>
                  </a:tcPr>
                </a:tc>
                <a:tc>
                  <a:txBody>
                    <a:bodyPr/>
                    <a:lstStyle/>
                    <a:p>
                      <a:pPr indent="0" lvl="0" marL="0" rtl="0" algn="ctr">
                        <a:spcBef>
                          <a:spcPts val="0"/>
                        </a:spcBef>
                        <a:spcAft>
                          <a:spcPts val="0"/>
                        </a:spcAft>
                        <a:buNone/>
                      </a:pPr>
                      <a:r>
                        <a:rPr b="1" lang="es" sz="1000">
                          <a:latin typeface="Calibri"/>
                          <a:ea typeface="Calibri"/>
                          <a:cs typeface="Calibri"/>
                          <a:sym typeface="Calibri"/>
                        </a:rPr>
                        <a:t>Medida rankeada según aporte global</a:t>
                      </a:r>
                      <a:endParaRPr b="1" sz="1000">
                        <a:latin typeface="Calibri"/>
                        <a:ea typeface="Calibri"/>
                        <a:cs typeface="Calibri"/>
                        <a:sym typeface="Calibri"/>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475">
                      <a:solidFill>
                        <a:schemeClr val="dk1"/>
                      </a:solidFill>
                      <a:prstDash val="solid"/>
                      <a:round/>
                      <a:headEnd len="sm" w="sm" type="none"/>
                      <a:tailEnd len="sm" w="sm" type="none"/>
                    </a:lnB>
                    <a:solidFill>
                      <a:srgbClr val="EAD1DC"/>
                    </a:solidFill>
                  </a:tcPr>
                </a:tc>
                <a:tc>
                  <a:txBody>
                    <a:bodyPr/>
                    <a:lstStyle/>
                    <a:p>
                      <a:pPr indent="0" lvl="0" marL="0" rtl="0" algn="ctr">
                        <a:spcBef>
                          <a:spcPts val="0"/>
                        </a:spcBef>
                        <a:spcAft>
                          <a:spcPts val="0"/>
                        </a:spcAft>
                        <a:buNone/>
                      </a:pPr>
                      <a:r>
                        <a:rPr b="1" lang="es" sz="1000">
                          <a:latin typeface="Calibri"/>
                          <a:ea typeface="Calibri"/>
                          <a:cs typeface="Calibri"/>
                          <a:sym typeface="Calibri"/>
                        </a:rPr>
                        <a:t>Aporte global %</a:t>
                      </a:r>
                      <a:endParaRPr b="1" sz="1000">
                        <a:latin typeface="Calibri"/>
                        <a:ea typeface="Calibri"/>
                        <a:cs typeface="Calibri"/>
                        <a:sym typeface="Calibri"/>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475">
                      <a:solidFill>
                        <a:schemeClr val="dk1"/>
                      </a:solidFill>
                      <a:prstDash val="solid"/>
                      <a:round/>
                      <a:headEnd len="sm" w="sm" type="none"/>
                      <a:tailEnd len="sm" w="sm" type="none"/>
                    </a:lnB>
                    <a:solidFill>
                      <a:srgbClr val="EAD1DC"/>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privado</a:t>
                      </a:r>
                      <a:endParaRPr b="1" sz="1100">
                        <a:latin typeface="Calibri"/>
                        <a:ea typeface="Calibri"/>
                        <a:cs typeface="Calibri"/>
                        <a:sym typeface="Calibri"/>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475">
                      <a:solidFill>
                        <a:schemeClr val="dk1"/>
                      </a:solidFill>
                      <a:prstDash val="solid"/>
                      <a:round/>
                      <a:headEnd len="sm" w="sm" type="none"/>
                      <a:tailEnd len="sm" w="sm" type="none"/>
                    </a:lnB>
                    <a:solidFill>
                      <a:srgbClr val="EAD1DC"/>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sistémico</a:t>
                      </a:r>
                      <a:endParaRPr b="1" sz="1100">
                        <a:latin typeface="Calibri"/>
                        <a:ea typeface="Calibri"/>
                        <a:cs typeface="Calibri"/>
                        <a:sym typeface="Calibri"/>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475">
                      <a:solidFill>
                        <a:schemeClr val="dk1"/>
                      </a:solidFill>
                      <a:prstDash val="solid"/>
                      <a:round/>
                      <a:headEnd len="sm" w="sm" type="none"/>
                      <a:tailEnd len="sm" w="sm" type="none"/>
                    </a:lnB>
                    <a:solidFill>
                      <a:srgbClr val="EAD1DC"/>
                    </a:solidFill>
                  </a:tcPr>
                </a:tc>
                <a:tc>
                  <a:txBody>
                    <a:bodyPr/>
                    <a:lstStyle/>
                    <a:p>
                      <a:pPr indent="0" lvl="0" marL="0" rtl="0" algn="ctr">
                        <a:spcBef>
                          <a:spcPts val="0"/>
                        </a:spcBef>
                        <a:spcAft>
                          <a:spcPts val="0"/>
                        </a:spcAft>
                        <a:buNone/>
                      </a:pPr>
                      <a:r>
                        <a:rPr b="1" lang="es" sz="1100">
                          <a:latin typeface="Calibri"/>
                          <a:ea typeface="Calibri"/>
                          <a:cs typeface="Calibri"/>
                          <a:sym typeface="Calibri"/>
                        </a:rPr>
                        <a:t>B/C social</a:t>
                      </a:r>
                      <a:endParaRPr b="1" sz="1100">
                        <a:latin typeface="Calibri"/>
                        <a:ea typeface="Calibri"/>
                        <a:cs typeface="Calibri"/>
                        <a:sym typeface="Calibri"/>
                      </a:endParaRPr>
                    </a:p>
                  </a:txBody>
                  <a:tcPr marT="63500" marB="63500" marR="63500" marL="6350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475">
                      <a:solidFill>
                        <a:schemeClr val="dk1"/>
                      </a:solidFill>
                      <a:prstDash val="solid"/>
                      <a:round/>
                      <a:headEnd len="sm" w="sm" type="none"/>
                      <a:tailEnd len="sm" w="sm" type="none"/>
                    </a:lnB>
                    <a:solidFill>
                      <a:srgbClr val="EAD1DC"/>
                    </a:solidFill>
                  </a:tcPr>
                </a:tc>
              </a:tr>
              <a:tr h="186750">
                <a:tc>
                  <a:txBody>
                    <a:bodyPr/>
                    <a:lstStyle/>
                    <a:p>
                      <a:pPr indent="0" lvl="0" marL="0" rtl="0" algn="ctr">
                        <a:spcBef>
                          <a:spcPts val="0"/>
                        </a:spcBef>
                        <a:spcAft>
                          <a:spcPts val="0"/>
                        </a:spcAft>
                        <a:buNone/>
                      </a:pPr>
                      <a:r>
                        <a:rPr b="1" lang="es" sz="900"/>
                        <a:t>1</a:t>
                      </a:r>
                      <a:endParaRPr b="1" sz="900"/>
                    </a:p>
                  </a:txBody>
                  <a:tcPr marT="0" marB="0" marR="25400" marL="25400" anchor="ctr">
                    <a:lnL cap="flat" cmpd="sng" w="9525">
                      <a:solidFill>
                        <a:schemeClr val="dk1"/>
                      </a:solidFill>
                      <a:prstDash val="solid"/>
                      <a:round/>
                      <a:headEnd len="sm" w="sm" type="none"/>
                      <a:tailEnd len="sm" w="sm" type="none"/>
                    </a:lnL>
                    <a:lnR cap="flat" cmpd="sng" w="947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s" sz="900">
                          <a:latin typeface="Calibri"/>
                          <a:ea typeface="Calibri"/>
                          <a:cs typeface="Calibri"/>
                          <a:sym typeface="Calibri"/>
                        </a:rPr>
                        <a:t>Construcción sostenible sector terciario</a:t>
                      </a:r>
                      <a:endParaRPr sz="900">
                        <a:latin typeface="Calibri"/>
                        <a:ea typeface="Calibri"/>
                        <a:cs typeface="Calibri"/>
                        <a:sym typeface="Calibri"/>
                      </a:endParaRPr>
                    </a:p>
                  </a:txBody>
                  <a:tcPr marT="0" marB="0" marR="25400" marL="25400" anchor="b">
                    <a:lnL cap="flat" cmpd="sng" w="9475">
                      <a:solidFill>
                        <a:schemeClr val="dk1"/>
                      </a:solidFill>
                      <a:prstDash val="solid"/>
                      <a:round/>
                      <a:headEnd len="sm" w="sm" type="none"/>
                      <a:tailEnd len="sm" w="sm" type="none"/>
                    </a:lnL>
                    <a:lnR cap="flat" cmpd="sng" w="9475">
                      <a:solidFill>
                        <a:schemeClr val="dk1"/>
                      </a:solidFill>
                      <a:prstDash val="solid"/>
                      <a:round/>
                      <a:headEnd len="sm" w="sm" type="none"/>
                      <a:tailEnd len="sm" w="sm" type="none"/>
                    </a:lnR>
                    <a:lnT cap="flat" cmpd="sng" w="9475">
                      <a:solidFill>
                        <a:schemeClr val="dk1"/>
                      </a:solidFill>
                      <a:prstDash val="solid"/>
                      <a:round/>
                      <a:headEnd len="sm" w="sm" type="none"/>
                      <a:tailEnd len="sm" w="sm" type="none"/>
                    </a:lnT>
                    <a:lnB cap="flat" cmpd="sng" w="9475">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 sz="900">
                          <a:latin typeface="Calibri"/>
                          <a:ea typeface="Calibri"/>
                          <a:cs typeface="Calibri"/>
                          <a:sym typeface="Calibri"/>
                        </a:rPr>
                        <a:t>87.71%</a:t>
                      </a:r>
                      <a:endParaRPr sz="900">
                        <a:latin typeface="Calibri"/>
                        <a:ea typeface="Calibri"/>
                        <a:cs typeface="Calibri"/>
                        <a:sym typeface="Calibri"/>
                      </a:endParaRPr>
                    </a:p>
                  </a:txBody>
                  <a:tcPr marT="0" marB="0" marR="25400" marL="25400" anchor="ctr">
                    <a:lnL cap="flat" cmpd="sng" w="9475">
                      <a:solidFill>
                        <a:schemeClr val="dk1"/>
                      </a:solidFill>
                      <a:prstDash val="solid"/>
                      <a:round/>
                      <a:headEnd len="sm" w="sm" type="none"/>
                      <a:tailEnd len="sm" w="sm" type="none"/>
                    </a:lnL>
                    <a:lnR cap="flat" cmpd="sng" w="9475">
                      <a:solidFill>
                        <a:schemeClr val="dk1"/>
                      </a:solidFill>
                      <a:prstDash val="solid"/>
                      <a:round/>
                      <a:headEnd len="sm" w="sm" type="none"/>
                      <a:tailEnd len="sm" w="sm" type="none"/>
                    </a:lnR>
                    <a:lnT cap="flat" cmpd="sng" w="9475">
                      <a:solidFill>
                        <a:schemeClr val="dk1"/>
                      </a:solidFill>
                      <a:prstDash val="solid"/>
                      <a:round/>
                      <a:headEnd len="sm" w="sm" type="none"/>
                      <a:tailEnd len="sm" w="sm" type="none"/>
                    </a:lnT>
                    <a:lnB cap="flat" cmpd="sng" w="9475">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 sz="900">
                          <a:latin typeface="Calibri"/>
                          <a:ea typeface="Calibri"/>
                          <a:cs typeface="Calibri"/>
                          <a:sym typeface="Calibri"/>
                        </a:rPr>
                        <a:t>0.63</a:t>
                      </a:r>
                      <a:endParaRPr sz="900">
                        <a:latin typeface="Calibri"/>
                        <a:ea typeface="Calibri"/>
                        <a:cs typeface="Calibri"/>
                        <a:sym typeface="Calibri"/>
                      </a:endParaRPr>
                    </a:p>
                  </a:txBody>
                  <a:tcPr marT="0" marB="0" marR="25400" marL="25400" anchor="ctr">
                    <a:lnL cap="flat" cmpd="sng" w="9475">
                      <a:solidFill>
                        <a:schemeClr val="dk1"/>
                      </a:solidFill>
                      <a:prstDash val="solid"/>
                      <a:round/>
                      <a:headEnd len="sm" w="sm" type="none"/>
                      <a:tailEnd len="sm" w="sm" type="none"/>
                    </a:lnL>
                    <a:lnR cap="flat" cmpd="sng" w="9475">
                      <a:solidFill>
                        <a:schemeClr val="dk1"/>
                      </a:solidFill>
                      <a:prstDash val="solid"/>
                      <a:round/>
                      <a:headEnd len="sm" w="sm" type="none"/>
                      <a:tailEnd len="sm" w="sm" type="none"/>
                    </a:lnR>
                    <a:lnT cap="flat" cmpd="sng" w="9475">
                      <a:solidFill>
                        <a:schemeClr val="dk1"/>
                      </a:solidFill>
                      <a:prstDash val="solid"/>
                      <a:round/>
                      <a:headEnd len="sm" w="sm" type="none"/>
                      <a:tailEnd len="sm" w="sm" type="none"/>
                    </a:lnT>
                    <a:lnB cap="flat" cmpd="sng" w="94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 sz="900">
                          <a:latin typeface="Calibri"/>
                          <a:ea typeface="Calibri"/>
                          <a:cs typeface="Calibri"/>
                          <a:sym typeface="Calibri"/>
                        </a:rPr>
                        <a:t>0.45</a:t>
                      </a:r>
                      <a:endParaRPr sz="900">
                        <a:latin typeface="Calibri"/>
                        <a:ea typeface="Calibri"/>
                        <a:cs typeface="Calibri"/>
                        <a:sym typeface="Calibri"/>
                      </a:endParaRPr>
                    </a:p>
                  </a:txBody>
                  <a:tcPr marT="0" marB="0" marR="25400" marL="25400" anchor="ctr">
                    <a:lnL cap="flat" cmpd="sng" w="9475">
                      <a:solidFill>
                        <a:schemeClr val="dk1"/>
                      </a:solidFill>
                      <a:prstDash val="solid"/>
                      <a:round/>
                      <a:headEnd len="sm" w="sm" type="none"/>
                      <a:tailEnd len="sm" w="sm" type="none"/>
                    </a:lnL>
                    <a:lnR cap="flat" cmpd="sng" w="9475">
                      <a:solidFill>
                        <a:schemeClr val="dk1"/>
                      </a:solidFill>
                      <a:prstDash val="solid"/>
                      <a:round/>
                      <a:headEnd len="sm" w="sm" type="none"/>
                      <a:tailEnd len="sm" w="sm" type="none"/>
                    </a:lnR>
                    <a:lnT cap="flat" cmpd="sng" w="9475">
                      <a:solidFill>
                        <a:schemeClr val="dk1"/>
                      </a:solidFill>
                      <a:prstDash val="solid"/>
                      <a:round/>
                      <a:headEnd len="sm" w="sm" type="none"/>
                      <a:tailEnd len="sm" w="sm" type="none"/>
                    </a:lnT>
                    <a:lnB cap="flat" cmpd="sng" w="94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 sz="900">
                          <a:latin typeface="Calibri"/>
                          <a:ea typeface="Calibri"/>
                          <a:cs typeface="Calibri"/>
                          <a:sym typeface="Calibri"/>
                        </a:rPr>
                        <a:t>1.25</a:t>
                      </a:r>
                      <a:endParaRPr sz="900">
                        <a:latin typeface="Calibri"/>
                        <a:ea typeface="Calibri"/>
                        <a:cs typeface="Calibri"/>
                        <a:sym typeface="Calibri"/>
                      </a:endParaRPr>
                    </a:p>
                  </a:txBody>
                  <a:tcPr marT="0" marB="0" marR="25400" marL="25400" anchor="ctr">
                    <a:lnL cap="flat" cmpd="sng" w="9475">
                      <a:solidFill>
                        <a:schemeClr val="dk1"/>
                      </a:solidFill>
                      <a:prstDash val="solid"/>
                      <a:round/>
                      <a:headEnd len="sm" w="sm" type="none"/>
                      <a:tailEnd len="sm" w="sm" type="none"/>
                    </a:lnL>
                    <a:lnR cap="flat" cmpd="sng" w="9475">
                      <a:solidFill>
                        <a:schemeClr val="dk1"/>
                      </a:solidFill>
                      <a:prstDash val="solid"/>
                      <a:round/>
                      <a:headEnd len="sm" w="sm" type="none"/>
                      <a:tailEnd len="sm" w="sm" type="none"/>
                    </a:lnR>
                    <a:lnT cap="flat" cmpd="sng" w="9475">
                      <a:solidFill>
                        <a:schemeClr val="dk1"/>
                      </a:solidFill>
                      <a:prstDash val="solid"/>
                      <a:round/>
                      <a:headEnd len="sm" w="sm" type="none"/>
                      <a:tailEnd len="sm" w="sm" type="none"/>
                    </a:lnT>
                    <a:lnB cap="flat" cmpd="sng" w="9475">
                      <a:solidFill>
                        <a:srgbClr val="000000"/>
                      </a:solidFill>
                      <a:prstDash val="solid"/>
                      <a:round/>
                      <a:headEnd len="sm" w="sm" type="none"/>
                      <a:tailEnd len="sm" w="sm" type="none"/>
                    </a:lnB>
                    <a:solidFill>
                      <a:srgbClr val="FFFFFF"/>
                    </a:solidFill>
                  </a:tcPr>
                </a:tc>
              </a:tr>
              <a:tr h="12700">
                <a:tc>
                  <a:txBody>
                    <a:bodyPr/>
                    <a:lstStyle/>
                    <a:p>
                      <a:pPr indent="0" lvl="0" marL="0" rtl="0" algn="ctr">
                        <a:spcBef>
                          <a:spcPts val="0"/>
                        </a:spcBef>
                        <a:spcAft>
                          <a:spcPts val="0"/>
                        </a:spcAft>
                        <a:buNone/>
                      </a:pPr>
                      <a:r>
                        <a:rPr b="1" lang="es" sz="900"/>
                        <a:t>2</a:t>
                      </a:r>
                      <a:endParaRPr b="1" sz="900"/>
                    </a:p>
                  </a:txBody>
                  <a:tcPr marT="0" marB="0" marR="25400" marL="25400" anchor="ctr">
                    <a:lnL cap="flat" cmpd="sng" w="9525">
                      <a:solidFill>
                        <a:schemeClr val="dk1"/>
                      </a:solidFill>
                      <a:prstDash val="solid"/>
                      <a:round/>
                      <a:headEnd len="sm" w="sm" type="none"/>
                      <a:tailEnd len="sm" w="sm" type="none"/>
                    </a:lnL>
                    <a:lnR cap="flat" cmpd="sng" w="947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s" sz="900">
                          <a:latin typeface="Calibri"/>
                          <a:ea typeface="Calibri"/>
                          <a:cs typeface="Calibri"/>
                          <a:sym typeface="Calibri"/>
                        </a:rPr>
                        <a:t>Construcción sostenible sector residencial</a:t>
                      </a:r>
                      <a:endParaRPr sz="900">
                        <a:latin typeface="Calibri"/>
                        <a:ea typeface="Calibri"/>
                        <a:cs typeface="Calibri"/>
                        <a:sym typeface="Calibri"/>
                      </a:endParaRPr>
                    </a:p>
                  </a:txBody>
                  <a:tcPr marT="0" marB="0" marR="25400" marL="25400" anchor="b">
                    <a:lnL cap="flat" cmpd="sng" w="9475">
                      <a:solidFill>
                        <a:schemeClr val="dk1"/>
                      </a:solidFill>
                      <a:prstDash val="solid"/>
                      <a:round/>
                      <a:headEnd len="sm" w="sm" type="none"/>
                      <a:tailEnd len="sm" w="sm" type="none"/>
                    </a:lnL>
                    <a:lnR cap="flat" cmpd="sng" w="9475">
                      <a:solidFill>
                        <a:schemeClr val="dk1"/>
                      </a:solidFill>
                      <a:prstDash val="solid"/>
                      <a:round/>
                      <a:headEnd len="sm" w="sm" type="none"/>
                      <a:tailEnd len="sm" w="sm" type="none"/>
                    </a:lnR>
                    <a:lnT cap="flat" cmpd="sng" w="9475">
                      <a:solidFill>
                        <a:schemeClr val="dk1"/>
                      </a:solidFill>
                      <a:prstDash val="solid"/>
                      <a:round/>
                      <a:headEnd len="sm" w="sm" type="none"/>
                      <a:tailEnd len="sm" w="sm" type="none"/>
                    </a:lnT>
                    <a:lnB cap="flat" cmpd="sng" w="9475">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 sz="900">
                          <a:latin typeface="Calibri"/>
                          <a:ea typeface="Calibri"/>
                          <a:cs typeface="Calibri"/>
                          <a:sym typeface="Calibri"/>
                        </a:rPr>
                        <a:t>12.29%</a:t>
                      </a:r>
                      <a:endParaRPr sz="900">
                        <a:latin typeface="Calibri"/>
                        <a:ea typeface="Calibri"/>
                        <a:cs typeface="Calibri"/>
                        <a:sym typeface="Calibri"/>
                      </a:endParaRPr>
                    </a:p>
                  </a:txBody>
                  <a:tcPr marT="0" marB="0" marR="25400" marL="25400" anchor="ctr">
                    <a:lnL cap="flat" cmpd="sng" w="9475">
                      <a:solidFill>
                        <a:schemeClr val="dk1"/>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chemeClr val="dk1"/>
                      </a:solidFill>
                      <a:prstDash val="solid"/>
                      <a:round/>
                      <a:headEnd len="sm" w="sm" type="none"/>
                      <a:tailEnd len="sm" w="sm" type="none"/>
                    </a:lnT>
                    <a:lnB cap="flat" cmpd="sng" w="9475">
                      <a:solidFill>
                        <a:schemeClr val="dk1"/>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 sz="900">
                          <a:latin typeface="Calibri"/>
                          <a:ea typeface="Calibri"/>
                          <a:cs typeface="Calibri"/>
                          <a:sym typeface="Calibri"/>
                        </a:rPr>
                        <a:t>1.16</a:t>
                      </a:r>
                      <a:endParaRPr sz="9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 sz="900">
                          <a:latin typeface="Calibri"/>
                          <a:ea typeface="Calibri"/>
                          <a:cs typeface="Calibri"/>
                          <a:sym typeface="Calibri"/>
                        </a:rPr>
                        <a:t>0.44</a:t>
                      </a:r>
                      <a:endParaRPr sz="9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s" sz="900">
                          <a:latin typeface="Calibri"/>
                          <a:ea typeface="Calibri"/>
                          <a:cs typeface="Calibri"/>
                          <a:sym typeface="Calibri"/>
                        </a:rPr>
                        <a:t>3.45</a:t>
                      </a:r>
                      <a:endParaRPr sz="900">
                        <a:latin typeface="Calibri"/>
                        <a:ea typeface="Calibri"/>
                        <a:cs typeface="Calibri"/>
                        <a:sym typeface="Calibri"/>
                      </a:endParaRPr>
                    </a:p>
                  </a:txBody>
                  <a:tcPr marT="0" marB="0" marR="25400" marL="25400" anchor="ctr">
                    <a:lnL cap="flat" cmpd="sng" w="9475">
                      <a:solidFill>
                        <a:srgbClr val="000000"/>
                      </a:solidFill>
                      <a:prstDash val="solid"/>
                      <a:round/>
                      <a:headEnd len="sm" w="sm" type="none"/>
                      <a:tailEnd len="sm" w="sm" type="none"/>
                    </a:lnL>
                    <a:lnR cap="flat" cmpd="sng" w="9475">
                      <a:solidFill>
                        <a:srgbClr val="000000"/>
                      </a:solidFill>
                      <a:prstDash val="solid"/>
                      <a:round/>
                      <a:headEnd len="sm" w="sm" type="none"/>
                      <a:tailEnd len="sm" w="sm" type="none"/>
                    </a:lnR>
                    <a:lnT cap="flat" cmpd="sng" w="9475">
                      <a:solidFill>
                        <a:srgbClr val="000000"/>
                      </a:solidFill>
                      <a:prstDash val="solid"/>
                      <a:round/>
                      <a:headEnd len="sm" w="sm" type="none"/>
                      <a:tailEnd len="sm" w="sm" type="none"/>
                    </a:lnT>
                    <a:lnB cap="flat" cmpd="sng" w="9475">
                      <a:solidFill>
                        <a:srgbClr val="000000"/>
                      </a:solidFill>
                      <a:prstDash val="solid"/>
                      <a:round/>
                      <a:headEnd len="sm" w="sm" type="none"/>
                      <a:tailEnd len="sm" w="sm" type="none"/>
                    </a:lnB>
                    <a:solidFill>
                      <a:srgbClr val="FFFFFF"/>
                    </a:solidFill>
                  </a:tcPr>
                </a:tc>
              </a:tr>
            </a:tbl>
          </a:graphicData>
        </a:graphic>
      </p:graphicFrame>
      <p:sp>
        <p:nvSpPr>
          <p:cNvPr id="485" name="Google Shape;485;p56"/>
          <p:cNvSpPr txBox="1"/>
          <p:nvPr/>
        </p:nvSpPr>
        <p:spPr>
          <a:xfrm>
            <a:off x="4811400" y="2720475"/>
            <a:ext cx="4332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s">
                <a:latin typeface="Calibri"/>
                <a:ea typeface="Calibri"/>
                <a:cs typeface="Calibri"/>
                <a:sym typeface="Calibri"/>
              </a:rPr>
              <a:t>Conclusiones</a:t>
            </a:r>
            <a:r>
              <a:rPr lang="es">
                <a:latin typeface="Calibri"/>
                <a:ea typeface="Calibri"/>
                <a:cs typeface="Calibri"/>
                <a:sym typeface="Calibri"/>
              </a:rPr>
              <a:t>:</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s">
                <a:latin typeface="Calibri"/>
                <a:ea typeface="Calibri"/>
                <a:cs typeface="Calibri"/>
                <a:sym typeface="Calibri"/>
              </a:rPr>
              <a:t>El sector terciario es el de mayor aporte y el que enfrentaría barreras por los costos de inversión, por ello se recomienda otorgar incentivos tributarios a los elementos constructivos de mayor costo. </a:t>
            </a:r>
            <a:endParaRPr>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57"/>
          <p:cNvPicPr preferRelativeResize="0"/>
          <p:nvPr/>
        </p:nvPicPr>
        <p:blipFill>
          <a:blip r:embed="rId3">
            <a:alphaModFix/>
          </a:blip>
          <a:stretch>
            <a:fillRect/>
          </a:stretch>
        </p:blipFill>
        <p:spPr>
          <a:xfrm>
            <a:off x="0" y="0"/>
            <a:ext cx="9144000" cy="5143500"/>
          </a:xfrm>
          <a:prstGeom prst="rect">
            <a:avLst/>
          </a:prstGeom>
          <a:noFill/>
          <a:ln>
            <a:noFill/>
          </a:ln>
        </p:spPr>
      </p:pic>
      <p:sp>
        <p:nvSpPr>
          <p:cNvPr id="491" name="Google Shape;491;p57"/>
          <p:cNvSpPr txBox="1"/>
          <p:nvPr>
            <p:ph type="title"/>
          </p:nvPr>
        </p:nvSpPr>
        <p:spPr>
          <a:xfrm>
            <a:off x="311700" y="5212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sz="2300">
                <a:latin typeface="Calibri"/>
                <a:ea typeface="Calibri"/>
                <a:cs typeface="Calibri"/>
                <a:sym typeface="Calibri"/>
              </a:rPr>
              <a:t>Resultados por medida</a:t>
            </a:r>
            <a:endParaRPr b="1" sz="2300">
              <a:latin typeface="Calibri"/>
              <a:ea typeface="Calibri"/>
              <a:cs typeface="Calibri"/>
              <a:sym typeface="Calibri"/>
            </a:endParaRPr>
          </a:p>
        </p:txBody>
      </p:sp>
      <p:grpSp>
        <p:nvGrpSpPr>
          <p:cNvPr id="492" name="Google Shape;492;p57"/>
          <p:cNvGrpSpPr/>
          <p:nvPr/>
        </p:nvGrpSpPr>
        <p:grpSpPr>
          <a:xfrm>
            <a:off x="5360225" y="2256387"/>
            <a:ext cx="2417102" cy="972367"/>
            <a:chOff x="5360225" y="2256387"/>
            <a:chExt cx="2417102" cy="972367"/>
          </a:xfrm>
        </p:grpSpPr>
        <p:sp>
          <p:nvSpPr>
            <p:cNvPr id="493" name="Google Shape;493;p57"/>
            <p:cNvSpPr txBox="1"/>
            <p:nvPr/>
          </p:nvSpPr>
          <p:spPr>
            <a:xfrm>
              <a:off x="5360226" y="2256387"/>
              <a:ext cx="2417100" cy="4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s" sz="1100">
                  <a:solidFill>
                    <a:srgbClr val="FFFFFF"/>
                  </a:solidFill>
                  <a:latin typeface="Roboto"/>
                  <a:ea typeface="Roboto"/>
                  <a:cs typeface="Roboto"/>
                  <a:sym typeface="Roboto"/>
                </a:rPr>
                <a:t>Vestibulum congue tempus</a:t>
              </a:r>
              <a:endParaRPr sz="1100">
                <a:solidFill>
                  <a:srgbClr val="FFFFFF"/>
                </a:solidFill>
                <a:latin typeface="Roboto"/>
                <a:ea typeface="Roboto"/>
                <a:cs typeface="Roboto"/>
                <a:sym typeface="Roboto"/>
              </a:endParaRPr>
            </a:p>
          </p:txBody>
        </p:sp>
        <p:sp>
          <p:nvSpPr>
            <p:cNvPr id="494" name="Google Shape;494;p57"/>
            <p:cNvSpPr txBox="1"/>
            <p:nvPr/>
          </p:nvSpPr>
          <p:spPr>
            <a:xfrm>
              <a:off x="5360225" y="2716353"/>
              <a:ext cx="2417100" cy="51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s" sz="800">
                  <a:solidFill>
                    <a:srgbClr val="FFFFFF"/>
                  </a:solidFill>
                  <a:latin typeface="Roboto"/>
                  <a:ea typeface="Roboto"/>
                  <a:cs typeface="Roboto"/>
                  <a:sym typeface="Roboto"/>
                </a:rPr>
                <a:t>Lorem ipsum dolor sit amet, consectetur adipiscing elit, sed do eiusmod tempor. Ipsum dolor sit amet elit, sed do eiusmod tempor.</a:t>
              </a:r>
              <a:endParaRPr sz="1100">
                <a:solidFill>
                  <a:srgbClr val="FFFFFF"/>
                </a:solidFill>
                <a:latin typeface="Roboto"/>
                <a:ea typeface="Roboto"/>
                <a:cs typeface="Roboto"/>
                <a:sym typeface="Roboto"/>
              </a:endParaRPr>
            </a:p>
          </p:txBody>
        </p:sp>
      </p:grpSp>
      <p:pic>
        <p:nvPicPr>
          <p:cNvPr id="495" name="Google Shape;495;p57" title="Gráfico"/>
          <p:cNvPicPr preferRelativeResize="0"/>
          <p:nvPr/>
        </p:nvPicPr>
        <p:blipFill>
          <a:blip r:embed="rId4">
            <a:alphaModFix/>
          </a:blip>
          <a:stretch>
            <a:fillRect/>
          </a:stretch>
        </p:blipFill>
        <p:spPr>
          <a:xfrm>
            <a:off x="787362" y="1003525"/>
            <a:ext cx="7569273" cy="37693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58"/>
          <p:cNvPicPr preferRelativeResize="0"/>
          <p:nvPr/>
        </p:nvPicPr>
        <p:blipFill>
          <a:blip r:embed="rId3">
            <a:alphaModFix/>
          </a:blip>
          <a:stretch>
            <a:fillRect/>
          </a:stretch>
        </p:blipFill>
        <p:spPr>
          <a:xfrm>
            <a:off x="0" y="0"/>
            <a:ext cx="9144000" cy="5143500"/>
          </a:xfrm>
          <a:prstGeom prst="rect">
            <a:avLst/>
          </a:prstGeom>
          <a:noFill/>
          <a:ln>
            <a:noFill/>
          </a:ln>
        </p:spPr>
      </p:pic>
      <p:sp>
        <p:nvSpPr>
          <p:cNvPr id="501" name="Google Shape;501;p58"/>
          <p:cNvSpPr txBox="1"/>
          <p:nvPr>
            <p:ph type="title"/>
          </p:nvPr>
        </p:nvSpPr>
        <p:spPr>
          <a:xfrm>
            <a:off x="311700" y="59870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sz="2300">
                <a:latin typeface="Calibri"/>
                <a:ea typeface="Calibri"/>
                <a:cs typeface="Calibri"/>
                <a:sym typeface="Calibri"/>
              </a:rPr>
              <a:t>Ahorros en el tiempo</a:t>
            </a:r>
            <a:endParaRPr b="1" sz="2300">
              <a:latin typeface="Calibri"/>
              <a:ea typeface="Calibri"/>
              <a:cs typeface="Calibri"/>
              <a:sym typeface="Calibri"/>
            </a:endParaRPr>
          </a:p>
        </p:txBody>
      </p:sp>
      <p:sp>
        <p:nvSpPr>
          <p:cNvPr id="502" name="Google Shape;502;p58"/>
          <p:cNvSpPr txBox="1"/>
          <p:nvPr>
            <p:ph idx="2" type="body"/>
          </p:nvPr>
        </p:nvSpPr>
        <p:spPr>
          <a:xfrm>
            <a:off x="165900" y="1171400"/>
            <a:ext cx="3664800" cy="34290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Calibri"/>
              <a:buChar char="●"/>
            </a:pPr>
            <a:r>
              <a:rPr lang="es" sz="1600">
                <a:solidFill>
                  <a:schemeClr val="dk1"/>
                </a:solidFill>
                <a:latin typeface="Calibri"/>
                <a:ea typeface="Calibri"/>
                <a:cs typeface="Calibri"/>
                <a:sym typeface="Calibri"/>
              </a:rPr>
              <a:t>Ahorro potencial acumulado en el periodo 2021-2030 es de </a:t>
            </a:r>
            <a:r>
              <a:rPr b="1" lang="es" sz="1600">
                <a:solidFill>
                  <a:schemeClr val="dk1"/>
                </a:solidFill>
                <a:latin typeface="Calibri"/>
                <a:ea typeface="Calibri"/>
                <a:cs typeface="Calibri"/>
                <a:sym typeface="Calibri"/>
              </a:rPr>
              <a:t>1726 </a:t>
            </a:r>
            <a:r>
              <a:rPr b="1" lang="es" sz="1600">
                <a:solidFill>
                  <a:schemeClr val="dk1"/>
                </a:solidFill>
                <a:latin typeface="Calibri"/>
                <a:ea typeface="Calibri"/>
                <a:cs typeface="Calibri"/>
                <a:sym typeface="Calibri"/>
              </a:rPr>
              <a:t>PJ.</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s" sz="1600">
                <a:solidFill>
                  <a:schemeClr val="dk1"/>
                </a:solidFill>
                <a:latin typeface="Calibri"/>
                <a:ea typeface="Calibri"/>
                <a:cs typeface="Calibri"/>
                <a:sym typeface="Calibri"/>
              </a:rPr>
              <a:t>Con las medidas propuestas, los ahorros energéticos parten de 39 PJ en 2021 (2,3% en ese año) y alcanzan 338 PJ en 2030 (16,47% en ese año).</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Char char="●"/>
            </a:pPr>
            <a:r>
              <a:rPr lang="es" sz="1600">
                <a:solidFill>
                  <a:schemeClr val="dk1"/>
                </a:solidFill>
                <a:latin typeface="Calibri"/>
                <a:ea typeface="Calibri"/>
                <a:cs typeface="Calibri"/>
                <a:sym typeface="Calibri"/>
              </a:rPr>
              <a:t>Frente a un escenario tendencial estos ahorros corresponden en 2030 al </a:t>
            </a:r>
            <a:r>
              <a:rPr b="1" lang="es" sz="1600">
                <a:solidFill>
                  <a:schemeClr val="dk1"/>
                </a:solidFill>
                <a:latin typeface="Calibri"/>
                <a:ea typeface="Calibri"/>
                <a:cs typeface="Calibri"/>
                <a:sym typeface="Calibri"/>
              </a:rPr>
              <a:t>9</a:t>
            </a:r>
            <a:r>
              <a:rPr b="1" lang="es" sz="1600">
                <a:solidFill>
                  <a:schemeClr val="dk1"/>
                </a:solidFill>
                <a:latin typeface="Calibri"/>
                <a:ea typeface="Calibri"/>
                <a:cs typeface="Calibri"/>
                <a:sym typeface="Calibri"/>
              </a:rPr>
              <a:t>,34%</a:t>
            </a:r>
            <a:r>
              <a:rPr lang="es" sz="1600">
                <a:solidFill>
                  <a:schemeClr val="dk1"/>
                </a:solidFill>
                <a:latin typeface="Calibri"/>
                <a:ea typeface="Calibri"/>
                <a:cs typeface="Calibri"/>
                <a:sym typeface="Calibri"/>
              </a:rPr>
              <a:t> de una </a:t>
            </a:r>
            <a:r>
              <a:rPr lang="es" sz="1600">
                <a:solidFill>
                  <a:schemeClr val="dk1"/>
                </a:solidFill>
                <a:latin typeface="Calibri"/>
                <a:ea typeface="Calibri"/>
                <a:cs typeface="Calibri"/>
                <a:sym typeface="Calibri"/>
              </a:rPr>
              <a:t>línea</a:t>
            </a:r>
            <a:r>
              <a:rPr lang="es" sz="1600">
                <a:solidFill>
                  <a:schemeClr val="dk1"/>
                </a:solidFill>
                <a:latin typeface="Calibri"/>
                <a:ea typeface="Calibri"/>
                <a:cs typeface="Calibri"/>
                <a:sym typeface="Calibri"/>
              </a:rPr>
              <a:t> base tendencial.</a:t>
            </a:r>
            <a:endParaRPr sz="1600">
              <a:solidFill>
                <a:schemeClr val="dk1"/>
              </a:solidFill>
              <a:latin typeface="Calibri"/>
              <a:ea typeface="Calibri"/>
              <a:cs typeface="Calibri"/>
              <a:sym typeface="Calibri"/>
            </a:endParaRPr>
          </a:p>
        </p:txBody>
      </p:sp>
      <p:pic>
        <p:nvPicPr>
          <p:cNvPr id="503" name="Google Shape;503;p58" title="Gráfico"/>
          <p:cNvPicPr preferRelativeResize="0"/>
          <p:nvPr/>
        </p:nvPicPr>
        <p:blipFill>
          <a:blip r:embed="rId4">
            <a:alphaModFix/>
          </a:blip>
          <a:stretch>
            <a:fillRect/>
          </a:stretch>
        </p:blipFill>
        <p:spPr>
          <a:xfrm>
            <a:off x="4122025" y="795475"/>
            <a:ext cx="4945476" cy="3856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0" name="Google Shape;100;p17"/>
          <p:cNvSpPr txBox="1"/>
          <p:nvPr>
            <p:ph type="title"/>
          </p:nvPr>
        </p:nvSpPr>
        <p:spPr>
          <a:xfrm>
            <a:off x="159300" y="560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300">
                <a:latin typeface="Calibri"/>
                <a:ea typeface="Calibri"/>
                <a:cs typeface="Calibri"/>
                <a:sym typeface="Calibri"/>
              </a:rPr>
              <a:t>¿Cuándo es deseable la intervención del estado?</a:t>
            </a:r>
            <a:endParaRPr b="1" sz="2300">
              <a:latin typeface="Calibri"/>
              <a:ea typeface="Calibri"/>
              <a:cs typeface="Calibri"/>
              <a:sym typeface="Calibri"/>
            </a:endParaRPr>
          </a:p>
        </p:txBody>
      </p:sp>
      <p:sp>
        <p:nvSpPr>
          <p:cNvPr id="101" name="Google Shape;101;p17"/>
          <p:cNvSpPr txBox="1"/>
          <p:nvPr>
            <p:ph idx="1" type="body"/>
          </p:nvPr>
        </p:nvSpPr>
        <p:spPr>
          <a:xfrm>
            <a:off x="311700" y="1223800"/>
            <a:ext cx="4359000" cy="3416400"/>
          </a:xfrm>
          <a:prstGeom prst="rect">
            <a:avLst/>
          </a:prstGeom>
        </p:spPr>
        <p:txBody>
          <a:bodyPr anchorCtr="0" anchor="t" bIns="91425" lIns="91425" spcFirstLastPara="1" rIns="91425" wrap="square" tIns="91425">
            <a:noAutofit/>
          </a:bodyPr>
          <a:lstStyle/>
          <a:p>
            <a:pPr indent="0" lvl="0" marL="0" rtl="0" algn="just">
              <a:lnSpc>
                <a:spcPct val="95000"/>
              </a:lnSpc>
              <a:spcBef>
                <a:spcPts val="0"/>
              </a:spcBef>
              <a:spcAft>
                <a:spcPts val="0"/>
              </a:spcAft>
              <a:buClr>
                <a:schemeClr val="dk1"/>
              </a:buClr>
              <a:buSzPts val="770"/>
              <a:buFont typeface="Arial"/>
              <a:buNone/>
            </a:pPr>
            <a:r>
              <a:rPr b="1" lang="es" sz="1200">
                <a:solidFill>
                  <a:schemeClr val="dk1"/>
                </a:solidFill>
                <a:latin typeface="Calibri"/>
                <a:ea typeface="Calibri"/>
                <a:cs typeface="Calibri"/>
                <a:sym typeface="Calibri"/>
              </a:rPr>
              <a:t>Fallas de mercado</a:t>
            </a:r>
            <a:r>
              <a:rPr lang="es" sz="1200">
                <a:solidFill>
                  <a:schemeClr val="dk1"/>
                </a:solidFill>
                <a:latin typeface="Calibri"/>
                <a:ea typeface="Calibri"/>
                <a:cs typeface="Calibri"/>
                <a:sym typeface="Calibri"/>
              </a:rPr>
              <a:t> que limitan la implementación de medidas de eficiencia energética y que perpetúan una situación subóptima.</a:t>
            </a:r>
            <a:endParaRPr sz="1200">
              <a:solidFill>
                <a:schemeClr val="dk1"/>
              </a:solidFill>
              <a:latin typeface="Calibri"/>
              <a:ea typeface="Calibri"/>
              <a:cs typeface="Calibri"/>
              <a:sym typeface="Calibri"/>
            </a:endParaRPr>
          </a:p>
          <a:p>
            <a:pPr indent="-304800" lvl="0" marL="457200" rtl="0" algn="just">
              <a:lnSpc>
                <a:spcPct val="95000"/>
              </a:lnSpc>
              <a:spcBef>
                <a:spcPts val="0"/>
              </a:spcBef>
              <a:spcAft>
                <a:spcPts val="0"/>
              </a:spcAft>
              <a:buClr>
                <a:schemeClr val="dk1"/>
              </a:buClr>
              <a:buSzPts val="1200"/>
              <a:buFont typeface="Calibri"/>
              <a:buChar char="●"/>
            </a:pPr>
            <a:r>
              <a:rPr lang="es" sz="1200">
                <a:solidFill>
                  <a:schemeClr val="dk1"/>
                </a:solidFill>
                <a:latin typeface="Calibri"/>
                <a:ea typeface="Calibri"/>
                <a:cs typeface="Calibri"/>
                <a:sym typeface="Calibri"/>
              </a:rPr>
              <a:t>Externalidades negativas</a:t>
            </a:r>
            <a:endParaRPr sz="1200">
              <a:solidFill>
                <a:schemeClr val="dk1"/>
              </a:solidFill>
              <a:latin typeface="Calibri"/>
              <a:ea typeface="Calibri"/>
              <a:cs typeface="Calibri"/>
              <a:sym typeface="Calibri"/>
            </a:endParaRPr>
          </a:p>
          <a:p>
            <a:pPr indent="-304800" lvl="0" marL="457200" rtl="0" algn="just">
              <a:lnSpc>
                <a:spcPct val="95000"/>
              </a:lnSpc>
              <a:spcBef>
                <a:spcPts val="0"/>
              </a:spcBef>
              <a:spcAft>
                <a:spcPts val="0"/>
              </a:spcAft>
              <a:buClr>
                <a:schemeClr val="dk1"/>
              </a:buClr>
              <a:buSzPts val="1200"/>
              <a:buFont typeface="Calibri"/>
              <a:buChar char="●"/>
            </a:pPr>
            <a:r>
              <a:rPr lang="es" sz="1200">
                <a:solidFill>
                  <a:schemeClr val="dk1"/>
                </a:solidFill>
                <a:latin typeface="Calibri"/>
                <a:ea typeface="Calibri"/>
                <a:cs typeface="Calibri"/>
                <a:sym typeface="Calibri"/>
              </a:rPr>
              <a:t>Potenciales barreras a la entrada </a:t>
            </a:r>
            <a:endParaRPr sz="1200">
              <a:solidFill>
                <a:schemeClr val="dk1"/>
              </a:solidFill>
              <a:latin typeface="Calibri"/>
              <a:ea typeface="Calibri"/>
              <a:cs typeface="Calibri"/>
              <a:sym typeface="Calibri"/>
            </a:endParaRPr>
          </a:p>
          <a:p>
            <a:pPr indent="-304800" lvl="0" marL="457200" rtl="0" algn="just">
              <a:lnSpc>
                <a:spcPct val="95000"/>
              </a:lnSpc>
              <a:spcBef>
                <a:spcPts val="0"/>
              </a:spcBef>
              <a:spcAft>
                <a:spcPts val="0"/>
              </a:spcAft>
              <a:buClr>
                <a:schemeClr val="dk1"/>
              </a:buClr>
              <a:buSzPts val="1200"/>
              <a:buFont typeface="Calibri"/>
              <a:buChar char="●"/>
            </a:pPr>
            <a:r>
              <a:rPr lang="es" sz="1200">
                <a:solidFill>
                  <a:schemeClr val="dk1"/>
                </a:solidFill>
                <a:latin typeface="Calibri"/>
                <a:ea typeface="Calibri"/>
                <a:cs typeface="Calibri"/>
                <a:sym typeface="Calibri"/>
              </a:rPr>
              <a:t>Problemas de agencia</a:t>
            </a:r>
            <a:endParaRPr sz="1200">
              <a:solidFill>
                <a:schemeClr val="dk1"/>
              </a:solidFill>
              <a:latin typeface="Calibri"/>
              <a:ea typeface="Calibri"/>
              <a:cs typeface="Calibri"/>
              <a:sym typeface="Calibri"/>
            </a:endParaRPr>
          </a:p>
          <a:p>
            <a:pPr indent="-304800" lvl="0" marL="457200" rtl="0" algn="just">
              <a:lnSpc>
                <a:spcPct val="95000"/>
              </a:lnSpc>
              <a:spcBef>
                <a:spcPts val="0"/>
              </a:spcBef>
              <a:spcAft>
                <a:spcPts val="0"/>
              </a:spcAft>
              <a:buClr>
                <a:schemeClr val="dk1"/>
              </a:buClr>
              <a:buSzPts val="1200"/>
              <a:buFont typeface="Calibri"/>
              <a:buChar char="●"/>
            </a:pPr>
            <a:r>
              <a:rPr lang="es" sz="1200">
                <a:solidFill>
                  <a:schemeClr val="dk1"/>
                </a:solidFill>
                <a:latin typeface="Calibri"/>
                <a:ea typeface="Calibri"/>
                <a:cs typeface="Calibri"/>
                <a:sym typeface="Calibri"/>
              </a:rPr>
              <a:t>Asimetrías de información</a:t>
            </a:r>
            <a:endParaRPr sz="1200">
              <a:solidFill>
                <a:schemeClr val="dk1"/>
              </a:solidFill>
              <a:latin typeface="Calibri"/>
              <a:ea typeface="Calibri"/>
              <a:cs typeface="Calibri"/>
              <a:sym typeface="Calibri"/>
            </a:endParaRPr>
          </a:p>
          <a:p>
            <a:pPr indent="-304800" lvl="0" marL="457200" rtl="0" algn="just">
              <a:lnSpc>
                <a:spcPct val="95000"/>
              </a:lnSpc>
              <a:spcBef>
                <a:spcPts val="0"/>
              </a:spcBef>
              <a:spcAft>
                <a:spcPts val="0"/>
              </a:spcAft>
              <a:buClr>
                <a:schemeClr val="dk1"/>
              </a:buClr>
              <a:buSzPts val="1200"/>
              <a:buFont typeface="Calibri"/>
              <a:buChar char="●"/>
            </a:pPr>
            <a:r>
              <a:rPr lang="es" sz="1200">
                <a:solidFill>
                  <a:schemeClr val="dk1"/>
                </a:solidFill>
                <a:latin typeface="Calibri"/>
                <a:ea typeface="Calibri"/>
                <a:cs typeface="Calibri"/>
                <a:sym typeface="Calibri"/>
              </a:rPr>
              <a:t>Altos costos de transacción</a:t>
            </a:r>
            <a:endParaRPr sz="1200">
              <a:solidFill>
                <a:schemeClr val="dk1"/>
              </a:solidFill>
              <a:latin typeface="Calibri"/>
              <a:ea typeface="Calibri"/>
              <a:cs typeface="Calibri"/>
              <a:sym typeface="Calibri"/>
            </a:endParaRPr>
          </a:p>
          <a:p>
            <a:pPr indent="-304800" lvl="0" marL="457200" rtl="0" algn="just">
              <a:lnSpc>
                <a:spcPct val="95000"/>
              </a:lnSpc>
              <a:spcBef>
                <a:spcPts val="0"/>
              </a:spcBef>
              <a:spcAft>
                <a:spcPts val="0"/>
              </a:spcAft>
              <a:buClr>
                <a:schemeClr val="dk1"/>
              </a:buClr>
              <a:buSzPts val="1200"/>
              <a:buFont typeface="Calibri"/>
              <a:buChar char="●"/>
            </a:pPr>
            <a:r>
              <a:rPr lang="es" sz="1200">
                <a:solidFill>
                  <a:schemeClr val="dk1"/>
                </a:solidFill>
                <a:latin typeface="Calibri"/>
                <a:ea typeface="Calibri"/>
                <a:cs typeface="Calibri"/>
                <a:sym typeface="Calibri"/>
              </a:rPr>
              <a:t>A</a:t>
            </a:r>
            <a:r>
              <a:rPr i="1" lang="es" sz="1200">
                <a:solidFill>
                  <a:schemeClr val="dk1"/>
                </a:solidFill>
                <a:latin typeface="Calibri"/>
                <a:ea typeface="Calibri"/>
                <a:cs typeface="Calibri"/>
                <a:sym typeface="Calibri"/>
              </a:rPr>
              <a:t>gente económico miope</a:t>
            </a:r>
            <a:endParaRPr sz="1200">
              <a:solidFill>
                <a:schemeClr val="dk1"/>
              </a:solidFill>
              <a:latin typeface="Calibri"/>
              <a:ea typeface="Calibri"/>
              <a:cs typeface="Calibri"/>
              <a:sym typeface="Calibri"/>
            </a:endParaRPr>
          </a:p>
          <a:p>
            <a:pPr indent="0" lvl="0" marL="0" rtl="0" algn="just">
              <a:lnSpc>
                <a:spcPct val="95000"/>
              </a:lnSpc>
              <a:spcBef>
                <a:spcPts val="0"/>
              </a:spcBef>
              <a:spcAft>
                <a:spcPts val="0"/>
              </a:spcAft>
              <a:buClr>
                <a:schemeClr val="dk1"/>
              </a:buClr>
              <a:buSzPts val="770"/>
              <a:buFont typeface="Arial"/>
              <a:buNone/>
            </a:pPr>
            <a:r>
              <a:t/>
            </a:r>
            <a:endParaRPr sz="1200">
              <a:solidFill>
                <a:schemeClr val="dk1"/>
              </a:solidFill>
              <a:latin typeface="Calibri"/>
              <a:ea typeface="Calibri"/>
              <a:cs typeface="Calibri"/>
              <a:sym typeface="Calibri"/>
            </a:endParaRPr>
          </a:p>
          <a:p>
            <a:pPr indent="0" lvl="0" marL="0" rtl="0" algn="just">
              <a:lnSpc>
                <a:spcPct val="95000"/>
              </a:lnSpc>
              <a:spcBef>
                <a:spcPts val="0"/>
              </a:spcBef>
              <a:spcAft>
                <a:spcPts val="0"/>
              </a:spcAft>
              <a:buSzPts val="770"/>
              <a:buNone/>
            </a:pPr>
            <a:r>
              <a:rPr lang="es" sz="1200">
                <a:solidFill>
                  <a:schemeClr val="dk1"/>
                </a:solidFill>
                <a:latin typeface="Calibri"/>
                <a:ea typeface="Calibri"/>
                <a:cs typeface="Calibri"/>
                <a:sym typeface="Calibri"/>
              </a:rPr>
              <a:t>La Ley 697 de 2001 y la Ley 1715 de 2014 (Ley 2099 de 2021) establecen el marco normativo para la promoción de la eficiencia energética con el fin de:</a:t>
            </a:r>
            <a:endParaRPr sz="1200">
              <a:solidFill>
                <a:schemeClr val="dk1"/>
              </a:solidFill>
              <a:latin typeface="Calibri"/>
              <a:ea typeface="Calibri"/>
              <a:cs typeface="Calibri"/>
              <a:sym typeface="Calibri"/>
            </a:endParaRPr>
          </a:p>
          <a:p>
            <a:pPr indent="0" lvl="0" marL="0" rtl="0" algn="just">
              <a:lnSpc>
                <a:spcPct val="95000"/>
              </a:lnSpc>
              <a:spcBef>
                <a:spcPts val="0"/>
              </a:spcBef>
              <a:spcAft>
                <a:spcPts val="0"/>
              </a:spcAft>
              <a:buSzPts val="770"/>
              <a:buNone/>
            </a:pPr>
            <a:r>
              <a:t/>
            </a:r>
            <a:endParaRPr sz="1200">
              <a:solidFill>
                <a:schemeClr val="dk1"/>
              </a:solidFill>
              <a:latin typeface="Calibri"/>
              <a:ea typeface="Calibri"/>
              <a:cs typeface="Calibri"/>
              <a:sym typeface="Calibri"/>
            </a:endParaRPr>
          </a:p>
          <a:p>
            <a:pPr indent="-304800" lvl="0" marL="457200" rtl="0" algn="just">
              <a:lnSpc>
                <a:spcPct val="95000"/>
              </a:lnSpc>
              <a:spcBef>
                <a:spcPts val="0"/>
              </a:spcBef>
              <a:spcAft>
                <a:spcPts val="0"/>
              </a:spcAft>
              <a:buClr>
                <a:schemeClr val="dk1"/>
              </a:buClr>
              <a:buSzPts val="1200"/>
              <a:buFont typeface="Calibri"/>
              <a:buChar char="●"/>
            </a:pPr>
            <a:r>
              <a:rPr lang="es" sz="1200">
                <a:solidFill>
                  <a:schemeClr val="dk1"/>
                </a:solidFill>
                <a:latin typeface="Calibri"/>
                <a:ea typeface="Calibri"/>
                <a:cs typeface="Calibri"/>
                <a:sym typeface="Calibri"/>
              </a:rPr>
              <a:t>Asegurar el abastecimiento energético,</a:t>
            </a:r>
            <a:endParaRPr sz="1200">
              <a:solidFill>
                <a:schemeClr val="dk1"/>
              </a:solidFill>
              <a:latin typeface="Calibri"/>
              <a:ea typeface="Calibri"/>
              <a:cs typeface="Calibri"/>
              <a:sym typeface="Calibri"/>
            </a:endParaRPr>
          </a:p>
          <a:p>
            <a:pPr indent="-304800" lvl="0" marL="457200" rtl="0" algn="just">
              <a:lnSpc>
                <a:spcPct val="95000"/>
              </a:lnSpc>
              <a:spcBef>
                <a:spcPts val="0"/>
              </a:spcBef>
              <a:spcAft>
                <a:spcPts val="0"/>
              </a:spcAft>
              <a:buClr>
                <a:schemeClr val="dk1"/>
              </a:buClr>
              <a:buSzPts val="1200"/>
              <a:buFont typeface="Calibri"/>
              <a:buChar char="●"/>
            </a:pPr>
            <a:r>
              <a:rPr lang="es" sz="1200">
                <a:solidFill>
                  <a:schemeClr val="dk1"/>
                </a:solidFill>
                <a:latin typeface="Calibri"/>
                <a:ea typeface="Calibri"/>
                <a:cs typeface="Calibri"/>
                <a:sym typeface="Calibri"/>
              </a:rPr>
              <a:t>Mejorar la competitividad de la economía nacional</a:t>
            </a:r>
            <a:endParaRPr sz="1200">
              <a:solidFill>
                <a:schemeClr val="dk1"/>
              </a:solidFill>
              <a:latin typeface="Calibri"/>
              <a:ea typeface="Calibri"/>
              <a:cs typeface="Calibri"/>
              <a:sym typeface="Calibri"/>
            </a:endParaRPr>
          </a:p>
          <a:p>
            <a:pPr indent="-304800" lvl="0" marL="457200" rtl="0" algn="just">
              <a:lnSpc>
                <a:spcPct val="95000"/>
              </a:lnSpc>
              <a:spcBef>
                <a:spcPts val="0"/>
              </a:spcBef>
              <a:spcAft>
                <a:spcPts val="0"/>
              </a:spcAft>
              <a:buClr>
                <a:schemeClr val="dk1"/>
              </a:buClr>
              <a:buSzPts val="1200"/>
              <a:buFont typeface="Calibri"/>
              <a:buChar char="●"/>
            </a:pPr>
            <a:r>
              <a:rPr lang="es" sz="1200">
                <a:solidFill>
                  <a:schemeClr val="dk1"/>
                </a:solidFill>
                <a:latin typeface="Calibri"/>
                <a:ea typeface="Calibri"/>
                <a:cs typeface="Calibri"/>
                <a:sym typeface="Calibri"/>
              </a:rPr>
              <a:t>Reducir el impacto ambiental asociado al consumo de energía. </a:t>
            </a:r>
            <a:endParaRPr sz="1200">
              <a:solidFill>
                <a:schemeClr val="dk1"/>
              </a:solidFill>
              <a:latin typeface="Calibri"/>
              <a:ea typeface="Calibri"/>
              <a:cs typeface="Calibri"/>
              <a:sym typeface="Calibri"/>
            </a:endParaRPr>
          </a:p>
          <a:p>
            <a:pPr indent="0" lvl="0" marL="0" rtl="0" algn="l">
              <a:lnSpc>
                <a:spcPct val="95000"/>
              </a:lnSpc>
              <a:spcBef>
                <a:spcPts val="0"/>
              </a:spcBef>
              <a:spcAft>
                <a:spcPts val="1200"/>
              </a:spcAft>
              <a:buSzPts val="770"/>
              <a:buNone/>
            </a:pPr>
            <a:r>
              <a:t/>
            </a:r>
            <a:endParaRPr sz="1200"/>
          </a:p>
        </p:txBody>
      </p:sp>
      <p:pic>
        <p:nvPicPr>
          <p:cNvPr id="102" name="Google Shape;102;p17"/>
          <p:cNvPicPr preferRelativeResize="0"/>
          <p:nvPr/>
        </p:nvPicPr>
        <p:blipFill>
          <a:blip r:embed="rId4">
            <a:alphaModFix/>
          </a:blip>
          <a:stretch>
            <a:fillRect/>
          </a:stretch>
        </p:blipFill>
        <p:spPr>
          <a:xfrm>
            <a:off x="4895499" y="1223800"/>
            <a:ext cx="4142925" cy="3100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8" name="Google Shape;108;p18"/>
          <p:cNvSpPr txBox="1"/>
          <p:nvPr>
            <p:ph type="title"/>
          </p:nvPr>
        </p:nvSpPr>
        <p:spPr>
          <a:xfrm>
            <a:off x="235500" y="7229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300">
                <a:latin typeface="Calibri"/>
                <a:ea typeface="Calibri"/>
                <a:cs typeface="Calibri"/>
                <a:sym typeface="Calibri"/>
              </a:rPr>
              <a:t>¿Qué es el PAI-PROURE?</a:t>
            </a:r>
            <a:endParaRPr b="1" sz="2300">
              <a:latin typeface="Calibri"/>
              <a:ea typeface="Calibri"/>
              <a:cs typeface="Calibri"/>
              <a:sym typeface="Calibri"/>
            </a:endParaRPr>
          </a:p>
        </p:txBody>
      </p:sp>
      <p:sp>
        <p:nvSpPr>
          <p:cNvPr id="109" name="Google Shape;109;p18"/>
          <p:cNvSpPr txBox="1"/>
          <p:nvPr>
            <p:ph idx="2" type="body"/>
          </p:nvPr>
        </p:nvSpPr>
        <p:spPr>
          <a:xfrm>
            <a:off x="325425" y="1533475"/>
            <a:ext cx="8560500" cy="3416400"/>
          </a:xfrm>
          <a:prstGeom prst="rect">
            <a:avLst/>
          </a:prstGeom>
        </p:spPr>
        <p:txBody>
          <a:bodyPr anchorCtr="0" anchor="t" bIns="91425" lIns="91425" spcFirstLastPara="1" rIns="91425" wrap="square" tIns="91425">
            <a:normAutofit/>
          </a:bodyPr>
          <a:lstStyle/>
          <a:p>
            <a:pPr indent="-1620000" lvl="0" marL="1800000" rtl="0" algn="just">
              <a:lnSpc>
                <a:spcPct val="90000"/>
              </a:lnSpc>
              <a:spcBef>
                <a:spcPts val="0"/>
              </a:spcBef>
              <a:spcAft>
                <a:spcPts val="0"/>
              </a:spcAft>
              <a:buNone/>
            </a:pPr>
            <a:r>
              <a:t/>
            </a:r>
            <a:endParaRPr b="1" sz="1600">
              <a:solidFill>
                <a:schemeClr val="dk1"/>
              </a:solidFill>
              <a:latin typeface="Calibri"/>
              <a:ea typeface="Calibri"/>
              <a:cs typeface="Calibri"/>
              <a:sym typeface="Calibri"/>
            </a:endParaRPr>
          </a:p>
          <a:p>
            <a:pPr indent="-1620000" lvl="0" marL="1800000" rtl="0" algn="just">
              <a:lnSpc>
                <a:spcPct val="90000"/>
              </a:lnSpc>
              <a:spcBef>
                <a:spcPts val="0"/>
              </a:spcBef>
              <a:spcAft>
                <a:spcPts val="0"/>
              </a:spcAft>
              <a:buNone/>
            </a:pPr>
            <a:r>
              <a:rPr b="1" lang="es" sz="1600">
                <a:solidFill>
                  <a:schemeClr val="dk1"/>
                </a:solidFill>
                <a:latin typeface="Calibri"/>
                <a:ea typeface="Calibri"/>
                <a:cs typeface="Calibri"/>
                <a:sym typeface="Calibri"/>
              </a:rPr>
              <a:t>Finalidad:</a:t>
            </a:r>
            <a:r>
              <a:rPr lang="es" sz="1600">
                <a:solidFill>
                  <a:schemeClr val="dk1"/>
                </a:solidFill>
                <a:latin typeface="Calibri"/>
                <a:ea typeface="Calibri"/>
                <a:cs typeface="Calibri"/>
                <a:sym typeface="Calibri"/>
              </a:rPr>
              <a:t> 	Propender por una </a:t>
            </a:r>
            <a:r>
              <a:rPr b="1" lang="es" sz="1600">
                <a:solidFill>
                  <a:schemeClr val="dk1"/>
                </a:solidFill>
                <a:latin typeface="Calibri"/>
                <a:ea typeface="Calibri"/>
                <a:cs typeface="Calibri"/>
                <a:sym typeface="Calibri"/>
              </a:rPr>
              <a:t>intervención eficiente del Estado</a:t>
            </a:r>
            <a:r>
              <a:rPr lang="es" sz="1600">
                <a:solidFill>
                  <a:schemeClr val="dk1"/>
                </a:solidFill>
                <a:latin typeface="Calibri"/>
                <a:ea typeface="Calibri"/>
                <a:cs typeface="Calibri"/>
                <a:sym typeface="Calibri"/>
              </a:rPr>
              <a:t> en la promoción de la eficiencia energética</a:t>
            </a:r>
            <a:endParaRPr sz="1600">
              <a:solidFill>
                <a:schemeClr val="dk1"/>
              </a:solidFill>
              <a:latin typeface="Calibri"/>
              <a:ea typeface="Calibri"/>
              <a:cs typeface="Calibri"/>
              <a:sym typeface="Calibri"/>
            </a:endParaRPr>
          </a:p>
          <a:p>
            <a:pPr indent="-1620000" lvl="0" marL="1800000" rtl="0" algn="just">
              <a:lnSpc>
                <a:spcPct val="90000"/>
              </a:lnSpc>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1620000" lvl="0" marL="1800000" rtl="0" algn="just">
              <a:lnSpc>
                <a:spcPct val="90000"/>
              </a:lnSpc>
              <a:spcBef>
                <a:spcPts val="0"/>
              </a:spcBef>
              <a:spcAft>
                <a:spcPts val="0"/>
              </a:spcAft>
              <a:buNone/>
            </a:pPr>
            <a:r>
              <a:rPr b="1" lang="es" sz="1600">
                <a:solidFill>
                  <a:schemeClr val="dk1"/>
                </a:solidFill>
                <a:latin typeface="Calibri"/>
                <a:ea typeface="Calibri"/>
                <a:cs typeface="Calibri"/>
                <a:sym typeface="Calibri"/>
              </a:rPr>
              <a:t>Objetivo general:</a:t>
            </a:r>
            <a:r>
              <a:rPr lang="es" sz="1600">
                <a:solidFill>
                  <a:schemeClr val="dk1"/>
                </a:solidFill>
                <a:latin typeface="Calibri"/>
                <a:ea typeface="Calibri"/>
                <a:cs typeface="Calibri"/>
                <a:sym typeface="Calibri"/>
              </a:rPr>
              <a:t> 	Determinar las</a:t>
            </a:r>
            <a:r>
              <a:rPr lang="es" sz="1600">
                <a:solidFill>
                  <a:schemeClr val="dk1"/>
                </a:solidFill>
                <a:latin typeface="Calibri"/>
                <a:ea typeface="Calibri"/>
                <a:cs typeface="Calibri"/>
                <a:sym typeface="Calibri"/>
              </a:rPr>
              <a:t> </a:t>
            </a:r>
            <a:r>
              <a:rPr b="1" lang="es" sz="1600">
                <a:solidFill>
                  <a:schemeClr val="dk1"/>
                </a:solidFill>
                <a:latin typeface="Calibri"/>
                <a:ea typeface="Calibri"/>
                <a:cs typeface="Calibri"/>
                <a:sym typeface="Calibri"/>
              </a:rPr>
              <a:t>metas indicativas de eficiencia energética</a:t>
            </a:r>
            <a:r>
              <a:rPr lang="es" sz="1600">
                <a:solidFill>
                  <a:schemeClr val="dk1"/>
                </a:solidFill>
                <a:latin typeface="Calibri"/>
                <a:ea typeface="Calibri"/>
                <a:cs typeface="Calibri"/>
                <a:sym typeface="Calibri"/>
              </a:rPr>
              <a:t> por sector, resultantes de la priorización de medidas costo-efectivas.</a:t>
            </a:r>
            <a:endParaRPr sz="1600">
              <a:solidFill>
                <a:schemeClr val="dk1"/>
              </a:solidFill>
              <a:latin typeface="Calibri"/>
              <a:ea typeface="Calibri"/>
              <a:cs typeface="Calibri"/>
              <a:sym typeface="Calibri"/>
            </a:endParaRPr>
          </a:p>
          <a:p>
            <a:pPr indent="0" lvl="0" marL="457200" rtl="0" algn="just">
              <a:lnSpc>
                <a:spcPct val="90000"/>
              </a:lnSpc>
              <a:spcBef>
                <a:spcPts val="0"/>
              </a:spcBef>
              <a:spcAft>
                <a:spcPts val="0"/>
              </a:spcAft>
              <a:buNone/>
            </a:pPr>
            <a:r>
              <a:t/>
            </a:r>
            <a:endParaRPr sz="1600">
              <a:solidFill>
                <a:schemeClr val="dk1"/>
              </a:solidFill>
              <a:latin typeface="Calibri"/>
              <a:ea typeface="Calibri"/>
              <a:cs typeface="Calibri"/>
              <a:sym typeface="Calibri"/>
            </a:endParaRPr>
          </a:p>
          <a:p>
            <a:pPr indent="-1620000" lvl="0" marL="1800000" rtl="0" algn="just">
              <a:lnSpc>
                <a:spcPct val="90000"/>
              </a:lnSpc>
              <a:spcBef>
                <a:spcPts val="0"/>
              </a:spcBef>
              <a:spcAft>
                <a:spcPts val="0"/>
              </a:spcAft>
              <a:buNone/>
            </a:pPr>
            <a:r>
              <a:rPr b="1" lang="es" sz="1600">
                <a:solidFill>
                  <a:schemeClr val="dk1"/>
                </a:solidFill>
                <a:latin typeface="Calibri"/>
                <a:ea typeface="Calibri"/>
                <a:cs typeface="Calibri"/>
                <a:sym typeface="Calibri"/>
              </a:rPr>
              <a:t>Objetivo específico:</a:t>
            </a:r>
            <a:r>
              <a:rPr lang="es" sz="1600">
                <a:solidFill>
                  <a:schemeClr val="dk1"/>
                </a:solidFill>
                <a:latin typeface="Calibri"/>
                <a:ea typeface="Calibri"/>
                <a:cs typeface="Calibri"/>
                <a:sym typeface="Calibri"/>
              </a:rPr>
              <a:t> </a:t>
            </a:r>
            <a:r>
              <a:rPr b="1" lang="es" sz="1600">
                <a:solidFill>
                  <a:schemeClr val="dk1"/>
                </a:solidFill>
                <a:latin typeface="Calibri"/>
                <a:ea typeface="Calibri"/>
                <a:cs typeface="Calibri"/>
                <a:sym typeface="Calibri"/>
              </a:rPr>
              <a:t>Identificar las acciones costo-efectivas de EE</a:t>
            </a:r>
            <a:r>
              <a:rPr lang="es" sz="1600">
                <a:solidFill>
                  <a:schemeClr val="dk1"/>
                </a:solidFill>
                <a:latin typeface="Calibri"/>
                <a:ea typeface="Calibri"/>
                <a:cs typeface="Calibri"/>
                <a:sym typeface="Calibri"/>
              </a:rPr>
              <a:t> y aquellas en las que se justifica una financiación indirecta de los contribuyentes (incentivos tributarios)</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5" name="Google Shape;115;p19"/>
          <p:cNvSpPr txBox="1"/>
          <p:nvPr>
            <p:ph type="title"/>
          </p:nvPr>
        </p:nvSpPr>
        <p:spPr>
          <a:xfrm>
            <a:off x="266500" y="6168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s" sz="2300">
                <a:latin typeface="Calibri"/>
                <a:ea typeface="Calibri"/>
                <a:cs typeface="Calibri"/>
                <a:sym typeface="Calibri"/>
              </a:rPr>
              <a:t>¿Cómo se hizo el PROURE?</a:t>
            </a:r>
            <a:endParaRPr b="1" sz="2300">
              <a:latin typeface="Calibri"/>
              <a:ea typeface="Calibri"/>
              <a:cs typeface="Calibri"/>
              <a:sym typeface="Calibri"/>
            </a:endParaRPr>
          </a:p>
        </p:txBody>
      </p:sp>
      <p:pic>
        <p:nvPicPr>
          <p:cNvPr id="116" name="Google Shape;116;p19"/>
          <p:cNvPicPr preferRelativeResize="0"/>
          <p:nvPr/>
        </p:nvPicPr>
        <p:blipFill>
          <a:blip r:embed="rId4">
            <a:alphaModFix/>
          </a:blip>
          <a:stretch>
            <a:fillRect/>
          </a:stretch>
        </p:blipFill>
        <p:spPr>
          <a:xfrm>
            <a:off x="4248575" y="1189500"/>
            <a:ext cx="4872849" cy="3314725"/>
          </a:xfrm>
          <a:prstGeom prst="rect">
            <a:avLst/>
          </a:prstGeom>
          <a:noFill/>
          <a:ln>
            <a:noFill/>
          </a:ln>
        </p:spPr>
      </p:pic>
      <p:sp>
        <p:nvSpPr>
          <p:cNvPr id="117" name="Google Shape;117;p19"/>
          <p:cNvSpPr txBox="1"/>
          <p:nvPr>
            <p:ph idx="1" type="body"/>
          </p:nvPr>
        </p:nvSpPr>
        <p:spPr>
          <a:xfrm>
            <a:off x="311700" y="1241525"/>
            <a:ext cx="3999900" cy="34164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rPr b="1" lang="es" sz="1800">
                <a:solidFill>
                  <a:schemeClr val="dk1"/>
                </a:solidFill>
                <a:latin typeface="Calibri"/>
                <a:ea typeface="Calibri"/>
                <a:cs typeface="Calibri"/>
                <a:sym typeface="Calibri"/>
              </a:rPr>
              <a:t>Características del proceso de construcción del PROURE</a:t>
            </a:r>
            <a:endParaRPr b="1"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ct val="61111"/>
              <a:buFont typeface="Arial"/>
              <a:buNone/>
            </a:pPr>
            <a:r>
              <a:t/>
            </a:r>
            <a:endParaRPr b="1" sz="1800">
              <a:solidFill>
                <a:schemeClr val="dk1"/>
              </a:solidFill>
              <a:latin typeface="Calibri"/>
              <a:ea typeface="Calibri"/>
              <a:cs typeface="Calibri"/>
              <a:sym typeface="Calibri"/>
            </a:endParaRPr>
          </a:p>
          <a:p>
            <a:pPr indent="-308610" lvl="0" marL="457200" rtl="0" algn="l">
              <a:spcBef>
                <a:spcPts val="0"/>
              </a:spcBef>
              <a:spcAft>
                <a:spcPts val="0"/>
              </a:spcAft>
              <a:buClr>
                <a:schemeClr val="dk1"/>
              </a:buClr>
              <a:buSzPct val="100000"/>
              <a:buFont typeface="Calibri"/>
              <a:buChar char="●"/>
            </a:pPr>
            <a:r>
              <a:rPr lang="es" sz="1800">
                <a:solidFill>
                  <a:schemeClr val="dk1"/>
                </a:solidFill>
                <a:latin typeface="Calibri"/>
                <a:ea typeface="Calibri"/>
                <a:cs typeface="Calibri"/>
                <a:sym typeface="Calibri"/>
              </a:rPr>
              <a:t>Proceso participativo</a:t>
            </a:r>
            <a:endParaRPr sz="1800">
              <a:solidFill>
                <a:schemeClr val="dk1"/>
              </a:solidFill>
              <a:latin typeface="Calibri"/>
              <a:ea typeface="Calibri"/>
              <a:cs typeface="Calibri"/>
              <a:sym typeface="Calibri"/>
            </a:endParaRPr>
          </a:p>
          <a:p>
            <a:pPr indent="-308610" lvl="0" marL="457200" rtl="0" algn="l">
              <a:spcBef>
                <a:spcPts val="0"/>
              </a:spcBef>
              <a:spcAft>
                <a:spcPts val="0"/>
              </a:spcAft>
              <a:buClr>
                <a:schemeClr val="dk1"/>
              </a:buClr>
              <a:buSzPct val="100000"/>
              <a:buFont typeface="Calibri"/>
              <a:buChar char="●"/>
            </a:pPr>
            <a:r>
              <a:rPr lang="es" sz="1800">
                <a:solidFill>
                  <a:schemeClr val="dk1"/>
                </a:solidFill>
                <a:latin typeface="Calibri"/>
                <a:ea typeface="Calibri"/>
                <a:cs typeface="Calibri"/>
                <a:sym typeface="Calibri"/>
              </a:rPr>
              <a:t>Vigilancia tecnológica</a:t>
            </a:r>
            <a:endParaRPr sz="1800">
              <a:solidFill>
                <a:schemeClr val="dk1"/>
              </a:solidFill>
              <a:latin typeface="Calibri"/>
              <a:ea typeface="Calibri"/>
              <a:cs typeface="Calibri"/>
              <a:sym typeface="Calibri"/>
            </a:endParaRPr>
          </a:p>
          <a:p>
            <a:pPr indent="-308610" lvl="0" marL="457200" rtl="0" algn="l">
              <a:spcBef>
                <a:spcPts val="0"/>
              </a:spcBef>
              <a:spcAft>
                <a:spcPts val="0"/>
              </a:spcAft>
              <a:buClr>
                <a:schemeClr val="dk1"/>
              </a:buClr>
              <a:buSzPct val="100000"/>
              <a:buFont typeface="Calibri"/>
              <a:buChar char="●"/>
            </a:pPr>
            <a:r>
              <a:rPr lang="es" sz="1800">
                <a:solidFill>
                  <a:schemeClr val="dk1"/>
                </a:solidFill>
                <a:latin typeface="Calibri"/>
                <a:ea typeface="Calibri"/>
                <a:cs typeface="Calibri"/>
                <a:sym typeface="Calibri"/>
              </a:rPr>
              <a:t>Planeación estratégica</a:t>
            </a:r>
            <a:endParaRPr sz="1800">
              <a:solidFill>
                <a:schemeClr val="dk1"/>
              </a:solidFill>
              <a:latin typeface="Calibri"/>
              <a:ea typeface="Calibri"/>
              <a:cs typeface="Calibri"/>
              <a:sym typeface="Calibri"/>
            </a:endParaRPr>
          </a:p>
          <a:p>
            <a:pPr indent="-308610" lvl="0" marL="457200" rtl="0" algn="l">
              <a:spcBef>
                <a:spcPts val="0"/>
              </a:spcBef>
              <a:spcAft>
                <a:spcPts val="0"/>
              </a:spcAft>
              <a:buClr>
                <a:schemeClr val="dk1"/>
              </a:buClr>
              <a:buSzPct val="100000"/>
              <a:buFont typeface="Calibri"/>
              <a:buChar char="●"/>
            </a:pPr>
            <a:r>
              <a:rPr lang="es" sz="1800">
                <a:solidFill>
                  <a:schemeClr val="dk1"/>
                </a:solidFill>
                <a:latin typeface="Calibri"/>
                <a:ea typeface="Calibri"/>
                <a:cs typeface="Calibri"/>
                <a:sym typeface="Calibri"/>
              </a:rPr>
              <a:t>Análisis energético prospectivo 2021-2030</a:t>
            </a:r>
            <a:endParaRPr sz="1800">
              <a:solidFill>
                <a:schemeClr val="dk1"/>
              </a:solidFill>
              <a:latin typeface="Calibri"/>
              <a:ea typeface="Calibri"/>
              <a:cs typeface="Calibri"/>
              <a:sym typeface="Calibri"/>
            </a:endParaRPr>
          </a:p>
          <a:p>
            <a:pPr indent="-308610" lvl="0" marL="457200" rtl="0" algn="l">
              <a:spcBef>
                <a:spcPts val="0"/>
              </a:spcBef>
              <a:spcAft>
                <a:spcPts val="0"/>
              </a:spcAft>
              <a:buClr>
                <a:schemeClr val="dk1"/>
              </a:buClr>
              <a:buSzPct val="100000"/>
              <a:buFont typeface="Calibri"/>
              <a:buChar char="●"/>
            </a:pPr>
            <a:r>
              <a:rPr lang="es" sz="1800">
                <a:solidFill>
                  <a:schemeClr val="dk1"/>
                </a:solidFill>
                <a:latin typeface="Calibri"/>
                <a:ea typeface="Calibri"/>
                <a:cs typeface="Calibri"/>
                <a:sym typeface="Calibri"/>
              </a:rPr>
              <a:t>Ejercicio comparable con resultados de la UPME y otras entidades</a:t>
            </a:r>
            <a:endParaRPr sz="1800">
              <a:solidFill>
                <a:schemeClr val="dk1"/>
              </a:solidFill>
              <a:latin typeface="Calibri"/>
              <a:ea typeface="Calibri"/>
              <a:cs typeface="Calibri"/>
              <a:sym typeface="Calibri"/>
            </a:endParaRPr>
          </a:p>
          <a:p>
            <a:pPr indent="-308610" lvl="0" marL="457200" rtl="0" algn="l">
              <a:spcBef>
                <a:spcPts val="0"/>
              </a:spcBef>
              <a:spcAft>
                <a:spcPts val="0"/>
              </a:spcAft>
              <a:buClr>
                <a:schemeClr val="dk1"/>
              </a:buClr>
              <a:buSzPct val="100000"/>
              <a:buFont typeface="Calibri"/>
              <a:buChar char="●"/>
            </a:pPr>
            <a:r>
              <a:rPr lang="es" sz="1800">
                <a:solidFill>
                  <a:schemeClr val="dk1"/>
                </a:solidFill>
                <a:latin typeface="Calibri"/>
                <a:ea typeface="Calibri"/>
                <a:cs typeface="Calibri"/>
                <a:sym typeface="Calibri"/>
              </a:rPr>
              <a:t>Comunicación transparente y efectiva.</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1200"/>
              </a:spcBef>
              <a:spcAft>
                <a:spcPts val="0"/>
              </a:spcAft>
              <a:buClr>
                <a:schemeClr val="dk1"/>
              </a:buClr>
              <a:buSzPct val="61111"/>
              <a:buFont typeface="Arial"/>
              <a:buNone/>
            </a:pPr>
            <a:r>
              <a:rPr b="1" lang="es" sz="1800">
                <a:solidFill>
                  <a:schemeClr val="dk1"/>
                </a:solidFill>
                <a:latin typeface="Calibri"/>
                <a:ea typeface="Calibri"/>
                <a:cs typeface="Calibri"/>
                <a:sym typeface="Calibri"/>
              </a:rPr>
              <a:t>¿Qué hay de nuevo en esta 3era versión?</a:t>
            </a:r>
            <a:endParaRPr b="1" sz="1800">
              <a:solidFill>
                <a:schemeClr val="dk1"/>
              </a:solidFill>
              <a:latin typeface="Calibri"/>
              <a:ea typeface="Calibri"/>
              <a:cs typeface="Calibri"/>
              <a:sym typeface="Calibri"/>
            </a:endParaRPr>
          </a:p>
          <a:p>
            <a:pPr indent="-290830" lvl="0" marL="457200" rtl="0" algn="l">
              <a:spcBef>
                <a:spcPts val="0"/>
              </a:spcBef>
              <a:spcAft>
                <a:spcPts val="0"/>
              </a:spcAft>
              <a:buSzPct val="77777"/>
              <a:buChar char="●"/>
            </a:pPr>
            <a:r>
              <a:rPr lang="es" sz="1800">
                <a:solidFill>
                  <a:schemeClr val="dk1"/>
                </a:solidFill>
                <a:latin typeface="Calibri"/>
                <a:ea typeface="Calibri"/>
                <a:cs typeface="Calibri"/>
                <a:sym typeface="Calibri"/>
              </a:rPr>
              <a:t>Nuevos sectores</a:t>
            </a:r>
            <a:endParaRPr sz="1800">
              <a:solidFill>
                <a:schemeClr val="dk1"/>
              </a:solidFill>
              <a:latin typeface="Calibri"/>
              <a:ea typeface="Calibri"/>
              <a:cs typeface="Calibri"/>
              <a:sym typeface="Calibri"/>
            </a:endParaRPr>
          </a:p>
          <a:p>
            <a:pPr indent="-290830" lvl="0" marL="457200" rtl="0" algn="l">
              <a:spcBef>
                <a:spcPts val="0"/>
              </a:spcBef>
              <a:spcAft>
                <a:spcPts val="0"/>
              </a:spcAft>
              <a:buSzPct val="77777"/>
              <a:buChar char="●"/>
            </a:pPr>
            <a:r>
              <a:rPr lang="es" sz="1800">
                <a:solidFill>
                  <a:schemeClr val="dk1"/>
                </a:solidFill>
                <a:latin typeface="Calibri"/>
                <a:ea typeface="Calibri"/>
                <a:cs typeface="Calibri"/>
                <a:sym typeface="Calibri"/>
              </a:rPr>
              <a:t>Análisis bottom-up vs top-down</a:t>
            </a:r>
            <a:endParaRPr sz="1800">
              <a:solidFill>
                <a:schemeClr val="dk1"/>
              </a:solidFill>
              <a:latin typeface="Calibri"/>
              <a:ea typeface="Calibri"/>
              <a:cs typeface="Calibri"/>
              <a:sym typeface="Calibri"/>
            </a:endParaRPr>
          </a:p>
          <a:p>
            <a:pPr indent="-290830" lvl="0" marL="457200" rtl="0" algn="l">
              <a:spcBef>
                <a:spcPts val="0"/>
              </a:spcBef>
              <a:spcAft>
                <a:spcPts val="0"/>
              </a:spcAft>
              <a:buSzPct val="77777"/>
              <a:buChar char="●"/>
            </a:pPr>
            <a:r>
              <a:rPr lang="es" sz="1800">
                <a:solidFill>
                  <a:schemeClr val="dk1"/>
                </a:solidFill>
                <a:latin typeface="Calibri"/>
                <a:ea typeface="Calibri"/>
                <a:cs typeface="Calibri"/>
                <a:sym typeface="Calibri"/>
              </a:rPr>
              <a:t>Análisis beneficio-costo de 3 niveles</a:t>
            </a:r>
            <a:endParaRPr sz="1800">
              <a:solidFill>
                <a:schemeClr val="dk1"/>
              </a:solidFill>
              <a:latin typeface="Calibri"/>
              <a:ea typeface="Calibri"/>
              <a:cs typeface="Calibri"/>
              <a:sym typeface="Calibri"/>
            </a:endParaRPr>
          </a:p>
          <a:p>
            <a:pPr indent="-290830" lvl="0" marL="457200" rtl="0" algn="l">
              <a:spcBef>
                <a:spcPts val="0"/>
              </a:spcBef>
              <a:spcAft>
                <a:spcPts val="0"/>
              </a:spcAft>
              <a:buSzPct val="77777"/>
              <a:buChar char="●"/>
            </a:pPr>
            <a:r>
              <a:rPr lang="es" sz="1800">
                <a:solidFill>
                  <a:schemeClr val="dk1"/>
                </a:solidFill>
                <a:latin typeface="Calibri"/>
                <a:ea typeface="Calibri"/>
                <a:cs typeface="Calibri"/>
                <a:sym typeface="Calibri"/>
              </a:rPr>
              <a:t>Visión de largo plazo</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3" name="Google Shape;123;p20"/>
          <p:cNvSpPr txBox="1"/>
          <p:nvPr>
            <p:ph type="title"/>
          </p:nvPr>
        </p:nvSpPr>
        <p:spPr>
          <a:xfrm>
            <a:off x="159300" y="5540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s" sz="2300">
                <a:latin typeface="Calibri"/>
                <a:ea typeface="Calibri"/>
                <a:cs typeface="Calibri"/>
                <a:sym typeface="Calibri"/>
              </a:rPr>
              <a:t>Etapas del ejercicio modelamiento energético y B/C PAI-PROURE</a:t>
            </a:r>
            <a:endParaRPr b="1" sz="2300">
              <a:latin typeface="Calibri"/>
              <a:ea typeface="Calibri"/>
              <a:cs typeface="Calibri"/>
              <a:sym typeface="Calibri"/>
            </a:endParaRPr>
          </a:p>
        </p:txBody>
      </p:sp>
      <p:grpSp>
        <p:nvGrpSpPr>
          <p:cNvPr id="124" name="Google Shape;124;p20"/>
          <p:cNvGrpSpPr/>
          <p:nvPr/>
        </p:nvGrpSpPr>
        <p:grpSpPr>
          <a:xfrm>
            <a:off x="5197975" y="3276218"/>
            <a:ext cx="2286874" cy="1282238"/>
            <a:chOff x="5516159" y="1964962"/>
            <a:chExt cx="1624200" cy="1078508"/>
          </a:xfrm>
        </p:grpSpPr>
        <p:sp>
          <p:nvSpPr>
            <p:cNvPr id="125" name="Google Shape;125;p20"/>
            <p:cNvSpPr/>
            <p:nvPr/>
          </p:nvSpPr>
          <p:spPr>
            <a:xfrm rot="-1789476">
              <a:off x="6193907" y="1994236"/>
              <a:ext cx="160451" cy="160451"/>
            </a:xfrm>
            <a:prstGeom prst="ellipse">
              <a:avLst/>
            </a:prstGeom>
            <a:solidFill>
              <a:srgbClr val="93C47D"/>
            </a:solidFill>
            <a:ln cap="flat" cmpd="sng" w="38100">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lt1"/>
                </a:solidFill>
                <a:latin typeface="Calibri"/>
                <a:ea typeface="Calibri"/>
                <a:cs typeface="Calibri"/>
                <a:sym typeface="Calibri"/>
              </a:endParaRPr>
            </a:p>
          </p:txBody>
        </p:sp>
        <p:sp>
          <p:nvSpPr>
            <p:cNvPr id="126" name="Google Shape;126;p20"/>
            <p:cNvSpPr txBox="1"/>
            <p:nvPr/>
          </p:nvSpPr>
          <p:spPr>
            <a:xfrm>
              <a:off x="5971898" y="2222841"/>
              <a:ext cx="696900" cy="276000"/>
            </a:xfrm>
            <a:prstGeom prst="rect">
              <a:avLst/>
            </a:prstGeom>
            <a:solidFill>
              <a:srgbClr val="93C47D"/>
            </a:solidFill>
            <a:ln cap="flat" cmpd="sng" w="9525">
              <a:solidFill>
                <a:srgbClr val="B6D7A8"/>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 sz="1100">
                  <a:solidFill>
                    <a:schemeClr val="lt1"/>
                  </a:solidFill>
                  <a:latin typeface="Calibri"/>
                  <a:ea typeface="Calibri"/>
                  <a:cs typeface="Calibri"/>
                  <a:sym typeface="Calibri"/>
                </a:rPr>
                <a:t>Etapa 4</a:t>
              </a:r>
              <a:endParaRPr b="1" sz="1100">
                <a:solidFill>
                  <a:schemeClr val="lt1"/>
                </a:solidFill>
                <a:latin typeface="Calibri"/>
                <a:ea typeface="Calibri"/>
                <a:cs typeface="Calibri"/>
                <a:sym typeface="Calibri"/>
              </a:endParaRPr>
            </a:p>
          </p:txBody>
        </p:sp>
        <p:sp>
          <p:nvSpPr>
            <p:cNvPr id="127" name="Google Shape;127;p20"/>
            <p:cNvSpPr txBox="1"/>
            <p:nvPr/>
          </p:nvSpPr>
          <p:spPr>
            <a:xfrm>
              <a:off x="5516159" y="2593470"/>
              <a:ext cx="1624200" cy="450000"/>
            </a:xfrm>
            <a:prstGeom prst="rect">
              <a:avLst/>
            </a:prstGeom>
            <a:solidFill>
              <a:srgbClr val="93C47D"/>
            </a:solidFill>
            <a:ln cap="flat" cmpd="sng" w="9525">
              <a:solidFill>
                <a:srgbClr val="B6D7A8"/>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s" sz="1100">
                  <a:solidFill>
                    <a:schemeClr val="lt1"/>
                  </a:solidFill>
                  <a:latin typeface="Calibri"/>
                  <a:ea typeface="Calibri"/>
                  <a:cs typeface="Calibri"/>
                  <a:sym typeface="Calibri"/>
                </a:rPr>
                <a:t>Recomendación de política pública y de incentivos tributarios</a:t>
              </a:r>
              <a:endParaRPr sz="1100">
                <a:solidFill>
                  <a:schemeClr val="lt1"/>
                </a:solidFill>
                <a:latin typeface="Calibri"/>
                <a:ea typeface="Calibri"/>
                <a:cs typeface="Calibri"/>
                <a:sym typeface="Calibri"/>
              </a:endParaRPr>
            </a:p>
          </p:txBody>
        </p:sp>
        <p:sp>
          <p:nvSpPr>
            <p:cNvPr id="128" name="Google Shape;128;p20"/>
            <p:cNvSpPr/>
            <p:nvPr/>
          </p:nvSpPr>
          <p:spPr>
            <a:xfrm>
              <a:off x="6229140" y="2427528"/>
              <a:ext cx="90000" cy="67500"/>
            </a:xfrm>
            <a:prstGeom prst="triangle">
              <a:avLst>
                <a:gd fmla="val 50000" name="adj"/>
              </a:avLst>
            </a:prstGeom>
            <a:solidFill>
              <a:srgbClr val="93C47D"/>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lt1"/>
                </a:solidFill>
                <a:latin typeface="Calibri"/>
                <a:ea typeface="Calibri"/>
                <a:cs typeface="Calibri"/>
                <a:sym typeface="Calibri"/>
              </a:endParaRPr>
            </a:p>
          </p:txBody>
        </p:sp>
      </p:grpSp>
      <p:grpSp>
        <p:nvGrpSpPr>
          <p:cNvPr id="129" name="Google Shape;129;p20"/>
          <p:cNvGrpSpPr/>
          <p:nvPr/>
        </p:nvGrpSpPr>
        <p:grpSpPr>
          <a:xfrm>
            <a:off x="3122005" y="1457181"/>
            <a:ext cx="2286874" cy="1590438"/>
            <a:chOff x="4453550" y="1128957"/>
            <a:chExt cx="1624200" cy="1337739"/>
          </a:xfrm>
        </p:grpSpPr>
        <p:sp>
          <p:nvSpPr>
            <p:cNvPr id="130" name="Google Shape;130;p20"/>
            <p:cNvSpPr/>
            <p:nvPr/>
          </p:nvSpPr>
          <p:spPr>
            <a:xfrm rot="-1789476">
              <a:off x="5185416" y="2276970"/>
              <a:ext cx="160451" cy="160451"/>
            </a:xfrm>
            <a:prstGeom prst="ellipse">
              <a:avLst/>
            </a:prstGeom>
            <a:solidFill>
              <a:schemeClr val="accent1"/>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lt1"/>
                </a:solidFill>
                <a:latin typeface="Calibri"/>
                <a:ea typeface="Calibri"/>
                <a:cs typeface="Calibri"/>
                <a:sym typeface="Calibri"/>
              </a:endParaRPr>
            </a:p>
          </p:txBody>
        </p:sp>
        <p:sp>
          <p:nvSpPr>
            <p:cNvPr id="131" name="Google Shape;131;p20"/>
            <p:cNvSpPr txBox="1"/>
            <p:nvPr/>
          </p:nvSpPr>
          <p:spPr>
            <a:xfrm>
              <a:off x="4921731" y="1921204"/>
              <a:ext cx="696900" cy="276000"/>
            </a:xfrm>
            <a:prstGeom prst="rect">
              <a:avLst/>
            </a:prstGeom>
            <a:solidFill>
              <a:srgbClr val="3D85C6"/>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 sz="1100">
                  <a:solidFill>
                    <a:schemeClr val="lt1"/>
                  </a:solidFill>
                  <a:latin typeface="Calibri"/>
                  <a:ea typeface="Calibri"/>
                  <a:cs typeface="Calibri"/>
                  <a:sym typeface="Calibri"/>
                </a:rPr>
                <a:t>Etapa 3</a:t>
              </a:r>
              <a:endParaRPr b="1" sz="1100">
                <a:solidFill>
                  <a:schemeClr val="lt1"/>
                </a:solidFill>
                <a:latin typeface="Calibri"/>
                <a:ea typeface="Calibri"/>
                <a:cs typeface="Calibri"/>
                <a:sym typeface="Calibri"/>
              </a:endParaRPr>
            </a:p>
          </p:txBody>
        </p:sp>
        <p:sp>
          <p:nvSpPr>
            <p:cNvPr id="132" name="Google Shape;132;p20"/>
            <p:cNvSpPr/>
            <p:nvPr/>
          </p:nvSpPr>
          <p:spPr>
            <a:xfrm rot="10800000">
              <a:off x="5220625" y="1790850"/>
              <a:ext cx="90000" cy="67500"/>
            </a:xfrm>
            <a:prstGeom prst="triangl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lt1"/>
                </a:solidFill>
                <a:latin typeface="Calibri"/>
                <a:ea typeface="Calibri"/>
                <a:cs typeface="Calibri"/>
                <a:sym typeface="Calibri"/>
              </a:endParaRPr>
            </a:p>
          </p:txBody>
        </p:sp>
        <p:sp>
          <p:nvSpPr>
            <p:cNvPr id="133" name="Google Shape;133;p20"/>
            <p:cNvSpPr txBox="1"/>
            <p:nvPr/>
          </p:nvSpPr>
          <p:spPr>
            <a:xfrm>
              <a:off x="4453550" y="1128957"/>
              <a:ext cx="1624200" cy="624600"/>
            </a:xfrm>
            <a:prstGeom prst="rect">
              <a:avLst/>
            </a:prstGeom>
            <a:solidFill>
              <a:srgbClr val="3D85C6"/>
            </a:solidFill>
            <a:ln cap="flat" cmpd="sng" w="9525">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s" sz="1100">
                  <a:solidFill>
                    <a:schemeClr val="lt1"/>
                  </a:solidFill>
                  <a:latin typeface="Calibri"/>
                  <a:ea typeface="Calibri"/>
                  <a:cs typeface="Calibri"/>
                  <a:sym typeface="Calibri"/>
                </a:rPr>
                <a:t>Priorización de medidas de acuerdo con resultados energéticos, ambientales y económicos</a:t>
              </a:r>
              <a:endParaRPr sz="1100">
                <a:solidFill>
                  <a:schemeClr val="lt1"/>
                </a:solidFill>
                <a:latin typeface="Calibri"/>
                <a:ea typeface="Calibri"/>
                <a:cs typeface="Calibri"/>
                <a:sym typeface="Calibri"/>
              </a:endParaRPr>
            </a:p>
          </p:txBody>
        </p:sp>
      </p:grpSp>
      <p:grpSp>
        <p:nvGrpSpPr>
          <p:cNvPr id="134" name="Google Shape;134;p20"/>
          <p:cNvGrpSpPr/>
          <p:nvPr/>
        </p:nvGrpSpPr>
        <p:grpSpPr>
          <a:xfrm>
            <a:off x="1657750" y="3417118"/>
            <a:ext cx="2286874" cy="1298033"/>
            <a:chOff x="3120337" y="3182727"/>
            <a:chExt cx="1624200" cy="1091793"/>
          </a:xfrm>
        </p:grpSpPr>
        <p:sp>
          <p:nvSpPr>
            <p:cNvPr id="135" name="Google Shape;135;p20"/>
            <p:cNvSpPr txBox="1"/>
            <p:nvPr/>
          </p:nvSpPr>
          <p:spPr>
            <a:xfrm>
              <a:off x="3583996" y="3504699"/>
              <a:ext cx="696900" cy="276000"/>
            </a:xfrm>
            <a:prstGeom prst="rect">
              <a:avLst/>
            </a:prstGeom>
            <a:solidFill>
              <a:srgbClr val="134F5C"/>
            </a:solidFill>
            <a:ln cap="flat" cmpd="sng" w="9525">
              <a:solidFill>
                <a:srgbClr val="134F5C"/>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 sz="1100">
                  <a:solidFill>
                    <a:schemeClr val="lt1"/>
                  </a:solidFill>
                  <a:latin typeface="Calibri"/>
                  <a:ea typeface="Calibri"/>
                  <a:cs typeface="Calibri"/>
                  <a:sym typeface="Calibri"/>
                </a:rPr>
                <a:t>Etapa 2</a:t>
              </a:r>
              <a:endParaRPr b="1" sz="1100">
                <a:solidFill>
                  <a:schemeClr val="lt1"/>
                </a:solidFill>
                <a:latin typeface="Calibri"/>
                <a:ea typeface="Calibri"/>
                <a:cs typeface="Calibri"/>
                <a:sym typeface="Calibri"/>
              </a:endParaRPr>
            </a:p>
          </p:txBody>
        </p:sp>
        <p:sp>
          <p:nvSpPr>
            <p:cNvPr id="136" name="Google Shape;136;p20"/>
            <p:cNvSpPr/>
            <p:nvPr/>
          </p:nvSpPr>
          <p:spPr>
            <a:xfrm rot="-1789476">
              <a:off x="3852210" y="3212001"/>
              <a:ext cx="160451" cy="160451"/>
            </a:xfrm>
            <a:prstGeom prst="ellipse">
              <a:avLst/>
            </a:prstGeom>
            <a:solidFill>
              <a:srgbClr val="134F5C"/>
            </a:solidFill>
            <a:ln cap="flat" cmpd="sng" w="3810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lt1"/>
                </a:solidFill>
                <a:latin typeface="Calibri"/>
                <a:ea typeface="Calibri"/>
                <a:cs typeface="Calibri"/>
                <a:sym typeface="Calibri"/>
              </a:endParaRPr>
            </a:p>
          </p:txBody>
        </p:sp>
        <p:sp>
          <p:nvSpPr>
            <p:cNvPr id="137" name="Google Shape;137;p20"/>
            <p:cNvSpPr txBox="1"/>
            <p:nvPr/>
          </p:nvSpPr>
          <p:spPr>
            <a:xfrm>
              <a:off x="3120337" y="3939420"/>
              <a:ext cx="1624200" cy="335100"/>
            </a:xfrm>
            <a:prstGeom prst="rect">
              <a:avLst/>
            </a:prstGeom>
            <a:solidFill>
              <a:srgbClr val="134F5C"/>
            </a:solidFill>
            <a:ln cap="flat" cmpd="sng" w="9525">
              <a:solidFill>
                <a:srgbClr val="134F5C"/>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s" sz="1100">
                  <a:solidFill>
                    <a:schemeClr val="lt1"/>
                  </a:solidFill>
                  <a:latin typeface="Calibri"/>
                  <a:ea typeface="Calibri"/>
                  <a:cs typeface="Calibri"/>
                  <a:sym typeface="Calibri"/>
                </a:rPr>
                <a:t>Análisis beneficio costo comprensivo</a:t>
              </a:r>
              <a:endParaRPr sz="1100">
                <a:solidFill>
                  <a:schemeClr val="lt1"/>
                </a:solidFill>
                <a:latin typeface="Calibri"/>
                <a:ea typeface="Calibri"/>
                <a:cs typeface="Calibri"/>
                <a:sym typeface="Calibri"/>
              </a:endParaRPr>
            </a:p>
          </p:txBody>
        </p:sp>
        <p:sp>
          <p:nvSpPr>
            <p:cNvPr id="138" name="Google Shape;138;p20"/>
            <p:cNvSpPr/>
            <p:nvPr/>
          </p:nvSpPr>
          <p:spPr>
            <a:xfrm>
              <a:off x="3887444" y="3837571"/>
              <a:ext cx="90000" cy="67500"/>
            </a:xfrm>
            <a:prstGeom prst="triangle">
              <a:avLst>
                <a:gd fmla="val 50000" name="adj"/>
              </a:avLst>
            </a:prstGeom>
            <a:solidFill>
              <a:srgbClr val="134F5C"/>
            </a:solidFill>
            <a:ln cap="flat" cmpd="sng" w="952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lt1"/>
                </a:solidFill>
                <a:latin typeface="Calibri"/>
                <a:ea typeface="Calibri"/>
                <a:cs typeface="Calibri"/>
                <a:sym typeface="Calibri"/>
              </a:endParaRPr>
            </a:p>
          </p:txBody>
        </p:sp>
      </p:grpSp>
      <p:grpSp>
        <p:nvGrpSpPr>
          <p:cNvPr id="139" name="Google Shape;139;p20"/>
          <p:cNvGrpSpPr/>
          <p:nvPr/>
        </p:nvGrpSpPr>
        <p:grpSpPr>
          <a:xfrm>
            <a:off x="150725" y="1291463"/>
            <a:ext cx="2286874" cy="1908339"/>
            <a:chOff x="1357015" y="1160777"/>
            <a:chExt cx="1624200" cy="1419262"/>
          </a:xfrm>
        </p:grpSpPr>
        <p:sp>
          <p:nvSpPr>
            <p:cNvPr id="140" name="Google Shape;140;p20"/>
            <p:cNvSpPr txBox="1"/>
            <p:nvPr/>
          </p:nvSpPr>
          <p:spPr>
            <a:xfrm>
              <a:off x="1819828" y="1985297"/>
              <a:ext cx="696900" cy="276000"/>
            </a:xfrm>
            <a:prstGeom prst="rect">
              <a:avLst/>
            </a:prstGeom>
            <a:solidFill>
              <a:srgbClr val="073763"/>
            </a:solidFill>
            <a:ln cap="flat" cmpd="sng" w="9525">
              <a:solidFill>
                <a:srgbClr val="073763"/>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 sz="1100">
                  <a:solidFill>
                    <a:schemeClr val="lt1"/>
                  </a:solidFill>
                  <a:latin typeface="Calibri"/>
                  <a:ea typeface="Calibri"/>
                  <a:cs typeface="Calibri"/>
                  <a:sym typeface="Calibri"/>
                </a:rPr>
                <a:t>Etapa 1</a:t>
              </a:r>
              <a:endParaRPr b="1" sz="1100">
                <a:solidFill>
                  <a:schemeClr val="lt1"/>
                </a:solidFill>
                <a:latin typeface="Calibri"/>
                <a:ea typeface="Calibri"/>
                <a:cs typeface="Calibri"/>
                <a:sym typeface="Calibri"/>
              </a:endParaRPr>
            </a:p>
          </p:txBody>
        </p:sp>
        <p:sp>
          <p:nvSpPr>
            <p:cNvPr id="141" name="Google Shape;141;p20"/>
            <p:cNvSpPr/>
            <p:nvPr/>
          </p:nvSpPr>
          <p:spPr>
            <a:xfrm rot="10800000">
              <a:off x="2124084" y="1862365"/>
              <a:ext cx="90000" cy="67500"/>
            </a:xfrm>
            <a:prstGeom prst="triangle">
              <a:avLst>
                <a:gd fmla="val 50000" name="adj"/>
              </a:avLst>
            </a:prstGeom>
            <a:solidFill>
              <a:srgbClr val="073763"/>
            </a:solidFill>
            <a:ln cap="flat" cmpd="sng" w="9525">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lt1"/>
                </a:solidFill>
                <a:latin typeface="Calibri"/>
                <a:ea typeface="Calibri"/>
                <a:cs typeface="Calibri"/>
                <a:sym typeface="Calibri"/>
              </a:endParaRPr>
            </a:p>
          </p:txBody>
        </p:sp>
        <p:sp>
          <p:nvSpPr>
            <p:cNvPr id="142" name="Google Shape;142;p20"/>
            <p:cNvSpPr txBox="1"/>
            <p:nvPr/>
          </p:nvSpPr>
          <p:spPr>
            <a:xfrm>
              <a:off x="1357015" y="1160777"/>
              <a:ext cx="1624200" cy="677400"/>
            </a:xfrm>
            <a:prstGeom prst="rect">
              <a:avLst/>
            </a:prstGeom>
            <a:solidFill>
              <a:srgbClr val="073763"/>
            </a:solidFill>
            <a:ln cap="flat" cmpd="sng" w="9525">
              <a:solidFill>
                <a:srgbClr val="073763"/>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s" sz="1100">
                  <a:solidFill>
                    <a:schemeClr val="lt1"/>
                  </a:solidFill>
                  <a:latin typeface="Calibri"/>
                  <a:ea typeface="Calibri"/>
                  <a:cs typeface="Calibri"/>
                  <a:sym typeface="Calibri"/>
                </a:rPr>
                <a:t>Análisis bottom-up + Simulación prospectiva de los impactos energéticos y ambientales de las medidas propuestas</a:t>
              </a:r>
              <a:endParaRPr sz="1100">
                <a:solidFill>
                  <a:schemeClr val="lt1"/>
                </a:solidFill>
                <a:latin typeface="Calibri"/>
                <a:ea typeface="Calibri"/>
                <a:cs typeface="Calibri"/>
                <a:sym typeface="Calibri"/>
              </a:endParaRPr>
            </a:p>
          </p:txBody>
        </p:sp>
        <p:sp>
          <p:nvSpPr>
            <p:cNvPr id="143" name="Google Shape;143;p20"/>
            <p:cNvSpPr/>
            <p:nvPr/>
          </p:nvSpPr>
          <p:spPr>
            <a:xfrm rot="-1789476">
              <a:off x="2086049" y="2390312"/>
              <a:ext cx="160451" cy="160451"/>
            </a:xfrm>
            <a:prstGeom prst="ellipse">
              <a:avLst/>
            </a:prstGeom>
            <a:solidFill>
              <a:srgbClr val="073763"/>
            </a:solidFill>
            <a:ln cap="flat" cmpd="sng" w="38100">
              <a:solidFill>
                <a:srgbClr val="0737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lt1"/>
                </a:solidFill>
                <a:latin typeface="Calibri"/>
                <a:ea typeface="Calibri"/>
                <a:cs typeface="Calibri"/>
                <a:sym typeface="Calibri"/>
              </a:endParaRPr>
            </a:p>
          </p:txBody>
        </p:sp>
      </p:grpSp>
      <p:grpSp>
        <p:nvGrpSpPr>
          <p:cNvPr id="144" name="Google Shape;144;p20"/>
          <p:cNvGrpSpPr/>
          <p:nvPr/>
        </p:nvGrpSpPr>
        <p:grpSpPr>
          <a:xfrm>
            <a:off x="6474800" y="1703273"/>
            <a:ext cx="2286874" cy="1420545"/>
            <a:chOff x="4994740" y="1143670"/>
            <a:chExt cx="1624200" cy="1194840"/>
          </a:xfrm>
        </p:grpSpPr>
        <p:sp>
          <p:nvSpPr>
            <p:cNvPr id="145" name="Google Shape;145;p20"/>
            <p:cNvSpPr/>
            <p:nvPr/>
          </p:nvSpPr>
          <p:spPr>
            <a:xfrm rot="-1789476">
              <a:off x="5726609" y="2148784"/>
              <a:ext cx="160451" cy="160451"/>
            </a:xfrm>
            <a:prstGeom prst="ellipse">
              <a:avLst/>
            </a:prstGeom>
            <a:solidFill>
              <a:srgbClr val="38761D"/>
            </a:solidFill>
            <a:ln cap="flat" cmpd="sng" w="3810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lt1"/>
                </a:solidFill>
                <a:latin typeface="Calibri"/>
                <a:ea typeface="Calibri"/>
                <a:cs typeface="Calibri"/>
                <a:sym typeface="Calibri"/>
              </a:endParaRPr>
            </a:p>
          </p:txBody>
        </p:sp>
        <p:sp>
          <p:nvSpPr>
            <p:cNvPr id="146" name="Google Shape;146;p20"/>
            <p:cNvSpPr txBox="1"/>
            <p:nvPr/>
          </p:nvSpPr>
          <p:spPr>
            <a:xfrm>
              <a:off x="5462924" y="1728926"/>
              <a:ext cx="696900" cy="276000"/>
            </a:xfrm>
            <a:prstGeom prst="rect">
              <a:avLst/>
            </a:prstGeom>
            <a:solidFill>
              <a:srgbClr val="38761D"/>
            </a:solidFill>
            <a:ln cap="flat" cmpd="sng" w="9525">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s" sz="1100">
                  <a:solidFill>
                    <a:schemeClr val="lt1"/>
                  </a:solidFill>
                  <a:latin typeface="Calibri"/>
                  <a:ea typeface="Calibri"/>
                  <a:cs typeface="Calibri"/>
                  <a:sym typeface="Calibri"/>
                </a:rPr>
                <a:t>Etapa 5</a:t>
              </a:r>
              <a:endParaRPr b="1" sz="1100">
                <a:solidFill>
                  <a:schemeClr val="lt1"/>
                </a:solidFill>
                <a:latin typeface="Calibri"/>
                <a:ea typeface="Calibri"/>
                <a:cs typeface="Calibri"/>
                <a:sym typeface="Calibri"/>
              </a:endParaRPr>
            </a:p>
          </p:txBody>
        </p:sp>
        <p:sp>
          <p:nvSpPr>
            <p:cNvPr id="147" name="Google Shape;147;p20"/>
            <p:cNvSpPr/>
            <p:nvPr/>
          </p:nvSpPr>
          <p:spPr>
            <a:xfrm rot="10800000">
              <a:off x="5761818" y="1662664"/>
              <a:ext cx="90000" cy="67500"/>
            </a:xfrm>
            <a:prstGeom prst="triangle">
              <a:avLst>
                <a:gd fmla="val 50000" name="adj"/>
              </a:avLst>
            </a:prstGeom>
            <a:solidFill>
              <a:srgbClr val="38761D"/>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lt1"/>
                </a:solidFill>
                <a:latin typeface="Calibri"/>
                <a:ea typeface="Calibri"/>
                <a:cs typeface="Calibri"/>
                <a:sym typeface="Calibri"/>
              </a:endParaRPr>
            </a:p>
          </p:txBody>
        </p:sp>
        <p:sp>
          <p:nvSpPr>
            <p:cNvPr id="148" name="Google Shape;148;p20"/>
            <p:cNvSpPr txBox="1"/>
            <p:nvPr/>
          </p:nvSpPr>
          <p:spPr>
            <a:xfrm>
              <a:off x="4994740" y="1143670"/>
              <a:ext cx="1624200" cy="481800"/>
            </a:xfrm>
            <a:prstGeom prst="rect">
              <a:avLst/>
            </a:prstGeom>
            <a:solidFill>
              <a:srgbClr val="38761D"/>
            </a:solidFill>
            <a:ln cap="flat" cmpd="sng" w="9525">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s" sz="1100">
                  <a:solidFill>
                    <a:schemeClr val="lt1"/>
                  </a:solidFill>
                  <a:latin typeface="Calibri"/>
                  <a:ea typeface="Calibri"/>
                  <a:cs typeface="Calibri"/>
                  <a:sym typeface="Calibri"/>
                </a:rPr>
                <a:t>Divulgación</a:t>
              </a:r>
              <a:r>
                <a:rPr lang="es" sz="1100">
                  <a:solidFill>
                    <a:schemeClr val="lt1"/>
                  </a:solidFill>
                  <a:latin typeface="Calibri"/>
                  <a:ea typeface="Calibri"/>
                  <a:cs typeface="Calibri"/>
                  <a:sym typeface="Calibri"/>
                </a:rPr>
                <a:t>, socialización y proceso de consulta de resultados</a:t>
              </a:r>
              <a:endParaRPr sz="1100">
                <a:solidFill>
                  <a:schemeClr val="lt1"/>
                </a:solidFill>
                <a:latin typeface="Calibri"/>
                <a:ea typeface="Calibri"/>
                <a:cs typeface="Calibri"/>
                <a:sym typeface="Calibri"/>
              </a:endParaRPr>
            </a:p>
          </p:txBody>
        </p:sp>
      </p:grpSp>
      <p:cxnSp>
        <p:nvCxnSpPr>
          <p:cNvPr id="149" name="Google Shape;149;p20"/>
          <p:cNvCxnSpPr/>
          <p:nvPr/>
        </p:nvCxnSpPr>
        <p:spPr>
          <a:xfrm>
            <a:off x="1399166" y="3080734"/>
            <a:ext cx="1305900" cy="442800"/>
          </a:xfrm>
          <a:prstGeom prst="straightConnector1">
            <a:avLst/>
          </a:prstGeom>
          <a:noFill/>
          <a:ln cap="flat" cmpd="sng" w="9525">
            <a:solidFill>
              <a:schemeClr val="dk2"/>
            </a:solidFill>
            <a:prstDash val="solid"/>
            <a:round/>
            <a:headEnd len="med" w="med" type="none"/>
            <a:tailEnd len="med" w="med" type="triangle"/>
          </a:ln>
        </p:spPr>
      </p:cxnSp>
      <p:cxnSp>
        <p:nvCxnSpPr>
          <p:cNvPr id="150" name="Google Shape;150;p20"/>
          <p:cNvCxnSpPr>
            <a:endCxn id="130" idx="2"/>
          </p:cNvCxnSpPr>
          <p:nvPr/>
        </p:nvCxnSpPr>
        <p:spPr>
          <a:xfrm flipH="1" rot="10800000">
            <a:off x="2899033" y="2964871"/>
            <a:ext cx="1268400" cy="534900"/>
          </a:xfrm>
          <a:prstGeom prst="straightConnector1">
            <a:avLst/>
          </a:prstGeom>
          <a:noFill/>
          <a:ln cap="flat" cmpd="sng" w="9525">
            <a:solidFill>
              <a:schemeClr val="dk2"/>
            </a:solidFill>
            <a:prstDash val="solid"/>
            <a:round/>
            <a:headEnd len="med" w="med" type="none"/>
            <a:tailEnd len="med" w="med" type="triangle"/>
          </a:ln>
        </p:spPr>
      </p:cxnSp>
      <p:cxnSp>
        <p:nvCxnSpPr>
          <p:cNvPr id="151" name="Google Shape;151;p20"/>
          <p:cNvCxnSpPr>
            <a:stCxn id="130" idx="5"/>
            <a:endCxn id="125" idx="1"/>
          </p:cNvCxnSpPr>
          <p:nvPr/>
        </p:nvCxnSpPr>
        <p:spPr>
          <a:xfrm>
            <a:off x="4374449" y="2942402"/>
            <a:ext cx="1781700" cy="438900"/>
          </a:xfrm>
          <a:prstGeom prst="straightConnector1">
            <a:avLst/>
          </a:prstGeom>
          <a:noFill/>
          <a:ln cap="flat" cmpd="sng" w="9525">
            <a:solidFill>
              <a:schemeClr val="dk2"/>
            </a:solidFill>
            <a:prstDash val="solid"/>
            <a:round/>
            <a:headEnd len="med" w="med" type="none"/>
            <a:tailEnd len="med" w="med" type="triangle"/>
          </a:ln>
        </p:spPr>
      </p:cxnSp>
      <p:cxnSp>
        <p:nvCxnSpPr>
          <p:cNvPr id="152" name="Google Shape;152;p20"/>
          <p:cNvCxnSpPr>
            <a:stCxn id="125" idx="6"/>
            <a:endCxn id="145" idx="2"/>
          </p:cNvCxnSpPr>
          <p:nvPr/>
        </p:nvCxnSpPr>
        <p:spPr>
          <a:xfrm flipH="1" rot="10800000">
            <a:off x="6363198" y="3040965"/>
            <a:ext cx="1157100" cy="3180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8" name="Google Shape;158;p21"/>
          <p:cNvSpPr txBox="1"/>
          <p:nvPr>
            <p:ph idx="1" type="subTitle"/>
          </p:nvPr>
        </p:nvSpPr>
        <p:spPr>
          <a:xfrm>
            <a:off x="159175" y="2103600"/>
            <a:ext cx="8311800" cy="396300"/>
          </a:xfrm>
          <a:prstGeom prst="rect">
            <a:avLst/>
          </a:prstGeom>
        </p:spPr>
        <p:txBody>
          <a:bodyPr anchorCtr="0" anchor="t" bIns="91425" lIns="91425" spcFirstLastPara="1" rIns="91425" wrap="square" tIns="91425">
            <a:noAutofit/>
          </a:bodyPr>
          <a:lstStyle/>
          <a:p>
            <a:pPr indent="0" lvl="0" marL="0" rtl="0" algn="ctr">
              <a:lnSpc>
                <a:spcPct val="90000"/>
              </a:lnSpc>
              <a:spcBef>
                <a:spcPts val="500"/>
              </a:spcBef>
              <a:spcAft>
                <a:spcPts val="0"/>
              </a:spcAft>
              <a:buNone/>
            </a:pPr>
            <a:r>
              <a:rPr b="1" lang="es" sz="2300">
                <a:solidFill>
                  <a:schemeClr val="dk1"/>
                </a:solidFill>
                <a:latin typeface="Calibri"/>
                <a:ea typeface="Calibri"/>
                <a:cs typeface="Calibri"/>
                <a:sym typeface="Calibri"/>
              </a:rPr>
              <a:t>Resultados generales</a:t>
            </a:r>
            <a:endParaRPr b="1" sz="2300">
              <a:solidFill>
                <a:schemeClr val="dk1"/>
              </a:solidFill>
              <a:latin typeface="Calibri"/>
              <a:ea typeface="Calibri"/>
              <a:cs typeface="Calibri"/>
              <a:sym typeface="Calibri"/>
            </a:endParaRPr>
          </a:p>
          <a:p>
            <a:pPr indent="0" lvl="0" marL="0" rtl="0" algn="ctr">
              <a:lnSpc>
                <a:spcPct val="90000"/>
              </a:lnSpc>
              <a:spcBef>
                <a:spcPts val="500"/>
              </a:spcBef>
              <a:spcAft>
                <a:spcPts val="0"/>
              </a:spcAft>
              <a:buNone/>
            </a:pPr>
            <a:r>
              <a:rPr b="1" lang="es" sz="2300">
                <a:solidFill>
                  <a:schemeClr val="dk1"/>
                </a:solidFill>
                <a:latin typeface="Calibri"/>
                <a:ea typeface="Calibri"/>
                <a:cs typeface="Calibri"/>
                <a:sym typeface="Calibri"/>
              </a:rPr>
              <a:t>PAI-PROURE 2021-2030</a:t>
            </a:r>
            <a:endParaRPr b="1" sz="23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09462E2B824F744B297C9494F7BD030" ma:contentTypeVersion="1" ma:contentTypeDescription="Crear nuevo documento." ma:contentTypeScope="" ma:versionID="259dc8a519ceb670c22cde467420b323">
  <xsd:schema xmlns:xsd="http://www.w3.org/2001/XMLSchema" xmlns:xs="http://www.w3.org/2001/XMLSchema" xmlns:p="http://schemas.microsoft.com/office/2006/metadata/properties" xmlns:ns1="http://schemas.microsoft.com/sharepoint/v3" targetNamespace="http://schemas.microsoft.com/office/2006/metadata/properties" ma:root="true" ma:fieldsID="545b9cca86c6060de293fc16275d6aa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description="Fecha de inicio programada es una columna del sitio que crea la característica Publicación. Se usa para especificar la fecha y la hora a la que esta página se presentará por primera vez a los visitantes del sitio." ma:hidden="true" ma:internalName="PublishingStartDate">
      <xsd:simpleType>
        <xsd:restriction base="dms:Unknown"/>
      </xsd:simpleType>
    </xsd:element>
    <xsd:element name="PublishingExpirationDate" ma:index="9" nillable="true" ma:displayName="Fecha de finalización programada" ma:description="Fecha de finalización programada es una columna del sitio que crea la característica Publicación. Se usa para especificar la fecha y la hora a la que esta página dejará de presentarse a los visitantes del sitio."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0F1C8DF-0960-4B54-846B-2C4A60697B13}"/>
</file>

<file path=customXml/itemProps2.xml><?xml version="1.0" encoding="utf-8"?>
<ds:datastoreItem xmlns:ds="http://schemas.openxmlformats.org/officeDocument/2006/customXml" ds:itemID="{1A9BF7EA-F1E7-431C-8939-693AAF24DA1A}"/>
</file>

<file path=customXml/itemProps3.xml><?xml version="1.0" encoding="utf-8"?>
<ds:datastoreItem xmlns:ds="http://schemas.openxmlformats.org/officeDocument/2006/customXml" ds:itemID="{212951B0-2D80-44D7-A9F2-06DC0BBE5CFA}"/>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0x010100409462E2B824F744B297C9494F7BD030</vt:lpwstr>
  </property>
</Properties>
</file>