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721350" cx="9144000"/>
  <p:notesSz cx="9144000" cy="5721350"/>
  <p:embeddedFontLst>
    <p:embeddedFont>
      <p:font typeface="Montserra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jBtGdFkkwD1V3CVwaZvAGDtKyR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715963"/>
            <a:ext cx="3086100" cy="193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752725"/>
            <a:ext cx="7315200" cy="225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5434013"/>
            <a:ext cx="39624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5434013"/>
            <a:ext cx="39624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7:notes"/>
          <p:cNvSpPr/>
          <p:nvPr>
            <p:ph idx="2" type="sldImg"/>
          </p:nvPr>
        </p:nvSpPr>
        <p:spPr>
          <a:xfrm>
            <a:off x="688975" y="685800"/>
            <a:ext cx="54800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9" name="Google Shape;319;p214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2" name="Google Shape;352;p215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5" name="Google Shape;385;p216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6" name="Google Shape;426;p217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7" name="Google Shape;467;p218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2" name="Google Shape;502;p219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7" name="Google Shape;537;p220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6" name="Google Shape;576;p221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5" name="Google Shape;615;p222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4" name="Google Shape;654;p223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" name="Google Shape;31;p133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9" name="Google Shape;689;p224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2" name="Google Shape;722;p225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4" name="Google Shape;754;p226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6" name="Google Shape;776;p227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14" name="Google Shape;814;p228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3" name="Google Shape;853;p229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1" name="Google Shape;891;p230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0" name="Google Shape;930;p231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8" name="Google Shape;968;p232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7" name="Google Shape;1007;p233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" name="Google Shape;64;p93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5" name="Google Shape;1045;p234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4" name="Google Shape;1084;p235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2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2" name="Google Shape;1122;p236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1" name="Google Shape;1161;p237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9" name="Google Shape;1199;p238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139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p140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142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p143:notes"/>
          <p:cNvSpPr/>
          <p:nvPr>
            <p:ph idx="2" type="sldImg"/>
          </p:nvPr>
        </p:nvSpPr>
        <p:spPr>
          <a:xfrm>
            <a:off x="4041775" y="514350"/>
            <a:ext cx="411003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8"/>
          <p:cNvSpPr txBox="1"/>
          <p:nvPr>
            <p:ph type="title"/>
          </p:nvPr>
        </p:nvSpPr>
        <p:spPr>
          <a:xfrm>
            <a:off x="311700" y="495022"/>
            <a:ext cx="8520600" cy="63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A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48"/>
          <p:cNvSpPr txBox="1"/>
          <p:nvPr>
            <p:ph idx="1" type="body"/>
          </p:nvPr>
        </p:nvSpPr>
        <p:spPr>
          <a:xfrm>
            <a:off x="311700" y="1281950"/>
            <a:ext cx="8520600" cy="3800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CD35"/>
              </a:buClr>
              <a:buSzPts val="1800"/>
              <a:buFont typeface="Arial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/>
            </a:lvl9pPr>
          </a:lstStyle>
          <a:p/>
        </p:txBody>
      </p:sp>
      <p:sp>
        <p:nvSpPr>
          <p:cNvPr id="18" name="Google Shape;18;p148"/>
          <p:cNvSpPr txBox="1"/>
          <p:nvPr>
            <p:ph idx="12" type="sldNum"/>
          </p:nvPr>
        </p:nvSpPr>
        <p:spPr>
          <a:xfrm>
            <a:off x="8472458" y="5187109"/>
            <a:ext cx="548700" cy="437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7"/>
          <p:cNvSpPr txBox="1"/>
          <p:nvPr>
            <p:ph idx="11" type="ftr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7"/>
          <p:cNvSpPr txBox="1"/>
          <p:nvPr>
            <p:ph idx="10" type="dt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7"/>
          <p:cNvSpPr txBox="1"/>
          <p:nvPr>
            <p:ph idx="12" type="sldNum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6"/>
          <p:cNvSpPr txBox="1"/>
          <p:nvPr>
            <p:ph type="title"/>
          </p:nvPr>
        </p:nvSpPr>
        <p:spPr>
          <a:xfrm>
            <a:off x="676026" y="1255662"/>
            <a:ext cx="7791947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4E4F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6"/>
          <p:cNvSpPr txBox="1"/>
          <p:nvPr>
            <p:ph idx="1" type="body"/>
          </p:nvPr>
        </p:nvSpPr>
        <p:spPr>
          <a:xfrm>
            <a:off x="-13219" y="2322716"/>
            <a:ext cx="9170438" cy="115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700" u="none" cap="none" strike="noStrike">
                <a:solidFill>
                  <a:srgbClr val="B8CD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6"/>
          <p:cNvSpPr txBox="1"/>
          <p:nvPr>
            <p:ph idx="11" type="ftr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6"/>
          <p:cNvSpPr txBox="1"/>
          <p:nvPr>
            <p:ph idx="10" type="dt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6"/>
          <p:cNvSpPr txBox="1"/>
          <p:nvPr>
            <p:ph idx="12" type="sldNum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https://www1.upme.gov.co/Participa/Paginas/Informes-al-Congreso.aspx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7"/>
          <p:cNvSpPr txBox="1"/>
          <p:nvPr/>
        </p:nvSpPr>
        <p:spPr>
          <a:xfrm>
            <a:off x="602975" y="2029525"/>
            <a:ext cx="718050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Dirección General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Control Interno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lombia potencia de la vida" id="28" name="Google Shape;2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7" y="4534535"/>
            <a:ext cx="1188576" cy="118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14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14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214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214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214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214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7" name="Google Shape;327;p214"/>
          <p:cNvCxnSpPr>
            <a:stCxn id="326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8" name="Google Shape;328;p214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214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214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1" name="Google Shape;331;p214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32" name="Google Shape;332;p214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214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34" name="Google Shape;334;p214"/>
          <p:cNvSpPr txBox="1"/>
          <p:nvPr/>
        </p:nvSpPr>
        <p:spPr>
          <a:xfrm>
            <a:off x="131192" y="3789484"/>
            <a:ext cx="48237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Nacional Focalizado de Enfoque Diferencial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214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6" name="Google Shape;336;p214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37" name="Google Shape;337;p214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14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14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214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214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214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214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214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214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p214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214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214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Nacional Focalizado de Enfoque Diferencial / Vigencia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4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Nacional Focalizado de Enfoque Diferencial / Vigencia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15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5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p215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215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215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15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0" name="Google Shape;360;p215"/>
          <p:cNvCxnSpPr>
            <a:stCxn id="359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1" name="Google Shape;361;p215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215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215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215"/>
          <p:cNvSpPr txBox="1"/>
          <p:nvPr/>
        </p:nvSpPr>
        <p:spPr>
          <a:xfrm>
            <a:off x="190792" y="4198149"/>
            <a:ext cx="374112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Cuenta Anual Consolidado / Vigencia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5" name="Google Shape;365;p215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66" name="Google Shape;366;p215"/>
          <p:cNvSpPr txBox="1"/>
          <p:nvPr/>
        </p:nvSpPr>
        <p:spPr>
          <a:xfrm>
            <a:off x="131192" y="3789484"/>
            <a:ext cx="34996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Cuenta o Informe Anual Consolidado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215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8" name="Google Shape;368;p215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69" name="Google Shape;369;p215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215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71" name="Google Shape;371;p215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5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5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215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p215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215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215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215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215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215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215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215"/>
          <p:cNvSpPr txBox="1"/>
          <p:nvPr/>
        </p:nvSpPr>
        <p:spPr>
          <a:xfrm>
            <a:off x="4057435" y="419814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de la Cuenta Anual Consolidado / Vigencia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16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6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216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Google Shape;390;p216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1" name="Google Shape;391;p216"/>
          <p:cNvCxnSpPr>
            <a:stCxn id="390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2" name="Google Shape;392;p216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216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216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5" name="Google Shape;395;p216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96" name="Google Shape;396;p216"/>
          <p:cNvSpPr txBox="1"/>
          <p:nvPr/>
        </p:nvSpPr>
        <p:spPr>
          <a:xfrm>
            <a:off x="131192" y="3789484"/>
            <a:ext cx="3251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de la Gestión Contractual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7" name="Google Shape;397;p216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98" name="Google Shape;398;p216"/>
          <p:cNvSpPr txBox="1"/>
          <p:nvPr/>
        </p:nvSpPr>
        <p:spPr>
          <a:xfrm>
            <a:off x="146476" y="2254924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216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00" name="Google Shape;400;p216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16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16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216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216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16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216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216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8" name="Google Shape;408;p216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9" name="Google Shape;409;p216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p216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216"/>
          <p:cNvSpPr txBox="1"/>
          <p:nvPr/>
        </p:nvSpPr>
        <p:spPr>
          <a:xfrm>
            <a:off x="190792" y="4144359"/>
            <a:ext cx="413052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Noviembre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216"/>
          <p:cNvSpPr txBox="1"/>
          <p:nvPr/>
        </p:nvSpPr>
        <p:spPr>
          <a:xfrm>
            <a:off x="4469813" y="414435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Noviembre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216"/>
          <p:cNvSpPr txBox="1"/>
          <p:nvPr/>
        </p:nvSpPr>
        <p:spPr>
          <a:xfrm>
            <a:off x="187517" y="4470041"/>
            <a:ext cx="4130521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Octubre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p216"/>
          <p:cNvSpPr txBox="1"/>
          <p:nvPr/>
        </p:nvSpPr>
        <p:spPr>
          <a:xfrm>
            <a:off x="4466539" y="4470039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Octubre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216"/>
          <p:cNvSpPr txBox="1"/>
          <p:nvPr/>
        </p:nvSpPr>
        <p:spPr>
          <a:xfrm>
            <a:off x="187518" y="4795722"/>
            <a:ext cx="4130520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Septiembre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216"/>
          <p:cNvSpPr txBox="1"/>
          <p:nvPr/>
        </p:nvSpPr>
        <p:spPr>
          <a:xfrm>
            <a:off x="4466539" y="4795720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Septiembre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216"/>
          <p:cNvSpPr txBox="1"/>
          <p:nvPr/>
        </p:nvSpPr>
        <p:spPr>
          <a:xfrm>
            <a:off x="187518" y="5108908"/>
            <a:ext cx="4130520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Agosto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16"/>
          <p:cNvSpPr txBox="1"/>
          <p:nvPr/>
        </p:nvSpPr>
        <p:spPr>
          <a:xfrm>
            <a:off x="4466539" y="5108906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Agosto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16"/>
          <p:cNvSpPr txBox="1"/>
          <p:nvPr/>
        </p:nvSpPr>
        <p:spPr>
          <a:xfrm>
            <a:off x="167306" y="5422093"/>
            <a:ext cx="415073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Julio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216"/>
          <p:cNvSpPr txBox="1"/>
          <p:nvPr/>
        </p:nvSpPr>
        <p:spPr>
          <a:xfrm>
            <a:off x="4446327" y="5422093"/>
            <a:ext cx="4085697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Julio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216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216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216"/>
          <p:cNvSpPr txBox="1"/>
          <p:nvPr/>
        </p:nvSpPr>
        <p:spPr>
          <a:xfrm>
            <a:off x="5861678" y="3750522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17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17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p217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217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2" name="Google Shape;432;p217"/>
          <p:cNvCxnSpPr>
            <a:stCxn id="431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3" name="Google Shape;433;p217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217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217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6" name="Google Shape;436;p217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37" name="Google Shape;437;p217"/>
          <p:cNvSpPr txBox="1"/>
          <p:nvPr/>
        </p:nvSpPr>
        <p:spPr>
          <a:xfrm>
            <a:off x="131192" y="3789484"/>
            <a:ext cx="3251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de la Gestión Contractual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8" name="Google Shape;438;p217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39" name="Google Shape;439;p217"/>
          <p:cNvSpPr txBox="1"/>
          <p:nvPr/>
        </p:nvSpPr>
        <p:spPr>
          <a:xfrm>
            <a:off x="146476" y="2254924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p217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41" name="Google Shape;441;p217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17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17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217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217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217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217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217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217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217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217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217"/>
          <p:cNvSpPr txBox="1"/>
          <p:nvPr/>
        </p:nvSpPr>
        <p:spPr>
          <a:xfrm>
            <a:off x="190792" y="4144359"/>
            <a:ext cx="413052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3" name="Google Shape;453;p217"/>
          <p:cNvSpPr txBox="1"/>
          <p:nvPr/>
        </p:nvSpPr>
        <p:spPr>
          <a:xfrm>
            <a:off x="4469813" y="414435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217"/>
          <p:cNvSpPr txBox="1"/>
          <p:nvPr/>
        </p:nvSpPr>
        <p:spPr>
          <a:xfrm>
            <a:off x="187517" y="4470041"/>
            <a:ext cx="4130521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Mayo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5" name="Google Shape;455;p217"/>
          <p:cNvSpPr txBox="1"/>
          <p:nvPr/>
        </p:nvSpPr>
        <p:spPr>
          <a:xfrm>
            <a:off x="4466539" y="4470039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Mayo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6" name="Google Shape;456;p217"/>
          <p:cNvSpPr txBox="1"/>
          <p:nvPr/>
        </p:nvSpPr>
        <p:spPr>
          <a:xfrm>
            <a:off x="187518" y="4795722"/>
            <a:ext cx="4130520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Abril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217"/>
          <p:cNvSpPr txBox="1"/>
          <p:nvPr/>
        </p:nvSpPr>
        <p:spPr>
          <a:xfrm>
            <a:off x="4466539" y="4795720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Abril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217"/>
          <p:cNvSpPr txBox="1"/>
          <p:nvPr/>
        </p:nvSpPr>
        <p:spPr>
          <a:xfrm>
            <a:off x="187518" y="5108908"/>
            <a:ext cx="4130520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Marzo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217"/>
          <p:cNvSpPr txBox="1"/>
          <p:nvPr/>
        </p:nvSpPr>
        <p:spPr>
          <a:xfrm>
            <a:off x="4466539" y="5108906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Marzo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460;p217"/>
          <p:cNvSpPr txBox="1"/>
          <p:nvPr/>
        </p:nvSpPr>
        <p:spPr>
          <a:xfrm>
            <a:off x="167305" y="5422093"/>
            <a:ext cx="41305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Febrero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217"/>
          <p:cNvSpPr txBox="1"/>
          <p:nvPr/>
        </p:nvSpPr>
        <p:spPr>
          <a:xfrm>
            <a:off x="4446327" y="5422093"/>
            <a:ext cx="4085697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Febrero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217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3" name="Google Shape;463;p217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4" name="Google Shape;464;p217"/>
          <p:cNvSpPr txBox="1"/>
          <p:nvPr/>
        </p:nvSpPr>
        <p:spPr>
          <a:xfrm>
            <a:off x="5767038" y="37347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18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18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218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218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73" name="Google Shape;473;p218"/>
          <p:cNvCxnSpPr>
            <a:stCxn id="472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p218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218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218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77" name="Google Shape;477;p218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78" name="Google Shape;478;p218"/>
          <p:cNvSpPr txBox="1"/>
          <p:nvPr/>
        </p:nvSpPr>
        <p:spPr>
          <a:xfrm>
            <a:off x="131192" y="3789484"/>
            <a:ext cx="3251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de la Gestión Contractual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79" name="Google Shape;479;p218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80" name="Google Shape;480;p218"/>
          <p:cNvSpPr txBox="1"/>
          <p:nvPr/>
        </p:nvSpPr>
        <p:spPr>
          <a:xfrm>
            <a:off x="146476" y="2254924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218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82" name="Google Shape;482;p218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18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18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218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6" name="Google Shape;486;p218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218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8" name="Google Shape;488;p218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218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p218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1" name="Google Shape;491;p218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218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218"/>
          <p:cNvSpPr txBox="1"/>
          <p:nvPr/>
        </p:nvSpPr>
        <p:spPr>
          <a:xfrm>
            <a:off x="190792" y="4144359"/>
            <a:ext cx="413052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Enero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218"/>
          <p:cNvSpPr txBox="1"/>
          <p:nvPr/>
        </p:nvSpPr>
        <p:spPr>
          <a:xfrm>
            <a:off x="4469813" y="414435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Enero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218"/>
          <p:cNvSpPr txBox="1"/>
          <p:nvPr/>
        </p:nvSpPr>
        <p:spPr>
          <a:xfrm>
            <a:off x="187517" y="4470041"/>
            <a:ext cx="4130521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218"/>
          <p:cNvSpPr txBox="1"/>
          <p:nvPr/>
        </p:nvSpPr>
        <p:spPr>
          <a:xfrm>
            <a:off x="4466539" y="4470039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7" name="Google Shape;497;p218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p218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9" name="Google Shape;499;p218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19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19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219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7" name="Google Shape;507;p219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08" name="Google Shape;508;p219"/>
          <p:cNvCxnSpPr>
            <a:stCxn id="507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9" name="Google Shape;509;p219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219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219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12" name="Google Shape;512;p219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13" name="Google Shape;513;p219"/>
          <p:cNvSpPr txBox="1"/>
          <p:nvPr/>
        </p:nvSpPr>
        <p:spPr>
          <a:xfrm>
            <a:off x="131192" y="3789484"/>
            <a:ext cx="39052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sobre las Acciones de Repetición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14" name="Google Shape;514;p219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15" name="Google Shape;515;p219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219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17" name="Google Shape;517;p219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19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19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p219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1" name="Google Shape;521;p219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2" name="Google Shape;522;p219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3" name="Google Shape;523;p219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4" name="Google Shape;524;p219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5" name="Google Shape;525;p219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Google Shape;526;p219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7" name="Google Shape;527;p219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219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sobre las Acciones de Repetición / Primer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19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sobre las Acciones de Repetición / Primer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19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p219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219"/>
          <p:cNvSpPr txBox="1"/>
          <p:nvPr/>
        </p:nvSpPr>
        <p:spPr>
          <a:xfrm>
            <a:off x="189433" y="4700039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sobre las Acciones de Repetición / Segundo Semestre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19"/>
          <p:cNvSpPr txBox="1"/>
          <p:nvPr/>
        </p:nvSpPr>
        <p:spPr>
          <a:xfrm>
            <a:off x="4591649" y="4700039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sobre las Acciones de Repetición / Segundo Semestre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19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Dos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20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20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1" name="Google Shape;541;p220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2" name="Google Shape;542;p220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43" name="Google Shape;543;p220"/>
          <p:cNvCxnSpPr>
            <a:stCxn id="542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4" name="Google Shape;544;p220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5" name="Google Shape;545;p220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6" name="Google Shape;546;p220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47" name="Google Shape;547;p220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48" name="Google Shape;548;p220"/>
          <p:cNvSpPr txBox="1"/>
          <p:nvPr/>
        </p:nvSpPr>
        <p:spPr>
          <a:xfrm>
            <a:off x="131192" y="3789484"/>
            <a:ext cx="4530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Registro Nacional de Obras Inconclusas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49" name="Google Shape;549;p220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50" name="Google Shape;550;p220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220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52" name="Google Shape;552;p220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20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20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5" name="Google Shape;555;p220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6" name="Google Shape;556;p220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7" name="Google Shape;557;p220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8" name="Google Shape;558;p220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9" name="Google Shape;559;p220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0" name="Google Shape;560;p220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220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220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220"/>
          <p:cNvSpPr txBox="1"/>
          <p:nvPr/>
        </p:nvSpPr>
        <p:spPr>
          <a:xfrm>
            <a:off x="38391" y="4144359"/>
            <a:ext cx="447981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Noviembre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4" name="Google Shape;564;p220"/>
          <p:cNvSpPr txBox="1"/>
          <p:nvPr/>
        </p:nvSpPr>
        <p:spPr>
          <a:xfrm>
            <a:off x="4607810" y="4144358"/>
            <a:ext cx="44798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Noviembre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220"/>
          <p:cNvSpPr txBox="1"/>
          <p:nvPr/>
        </p:nvSpPr>
        <p:spPr>
          <a:xfrm>
            <a:off x="43252" y="4601433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Octubre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220"/>
          <p:cNvSpPr txBox="1"/>
          <p:nvPr/>
        </p:nvSpPr>
        <p:spPr>
          <a:xfrm>
            <a:off x="4607810" y="4617416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Octubre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220"/>
          <p:cNvSpPr txBox="1"/>
          <p:nvPr/>
        </p:nvSpPr>
        <p:spPr>
          <a:xfrm>
            <a:off x="35117" y="4908851"/>
            <a:ext cx="447981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Septiembre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8" name="Google Shape;568;p220"/>
          <p:cNvSpPr txBox="1"/>
          <p:nvPr/>
        </p:nvSpPr>
        <p:spPr>
          <a:xfrm>
            <a:off x="4607810" y="4918830"/>
            <a:ext cx="44798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Septiembre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9" name="Google Shape;569;p220"/>
          <p:cNvSpPr txBox="1"/>
          <p:nvPr/>
        </p:nvSpPr>
        <p:spPr>
          <a:xfrm>
            <a:off x="35117" y="5370158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Agosto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0" name="Google Shape;570;p220"/>
          <p:cNvSpPr txBox="1"/>
          <p:nvPr/>
        </p:nvSpPr>
        <p:spPr>
          <a:xfrm>
            <a:off x="4607810" y="5364938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Enero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1" name="Google Shape;571;p220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2" name="Google Shape;572;p220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3" name="Google Shape;573;p220"/>
          <p:cNvSpPr txBox="1"/>
          <p:nvPr/>
        </p:nvSpPr>
        <p:spPr>
          <a:xfrm>
            <a:off x="6291295" y="3744248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221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21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0" name="Google Shape;580;p221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1" name="Google Shape;581;p221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82" name="Google Shape;582;p221"/>
          <p:cNvCxnSpPr>
            <a:stCxn id="581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3" name="Google Shape;583;p221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" name="Google Shape;584;p221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5" name="Google Shape;585;p221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86" name="Google Shape;586;p221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87" name="Google Shape;587;p221"/>
          <p:cNvSpPr txBox="1"/>
          <p:nvPr/>
        </p:nvSpPr>
        <p:spPr>
          <a:xfrm>
            <a:off x="131192" y="3789484"/>
            <a:ext cx="4530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Registro Nacional de Obras Inconclusas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88" name="Google Shape;588;p221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89" name="Google Shape;589;p221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221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91" name="Google Shape;591;p221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21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21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4" name="Google Shape;594;p221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5" name="Google Shape;595;p221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6" name="Google Shape;596;p221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221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8" name="Google Shape;598;p221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9" name="Google Shape;599;p221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0" name="Google Shape;600;p221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1" name="Google Shape;601;p221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2" name="Google Shape;602;p221"/>
          <p:cNvSpPr txBox="1"/>
          <p:nvPr/>
        </p:nvSpPr>
        <p:spPr>
          <a:xfrm>
            <a:off x="38391" y="4144359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Julio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3" name="Google Shape;603;p221"/>
          <p:cNvSpPr txBox="1"/>
          <p:nvPr/>
        </p:nvSpPr>
        <p:spPr>
          <a:xfrm>
            <a:off x="4607810" y="4144358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Julio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4" name="Google Shape;604;p221"/>
          <p:cNvSpPr txBox="1"/>
          <p:nvPr/>
        </p:nvSpPr>
        <p:spPr>
          <a:xfrm>
            <a:off x="35117" y="447004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5" name="Google Shape;605;p221"/>
          <p:cNvSpPr txBox="1"/>
          <p:nvPr/>
        </p:nvSpPr>
        <p:spPr>
          <a:xfrm>
            <a:off x="4607810" y="4470039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6" name="Google Shape;606;p221"/>
          <p:cNvSpPr txBox="1"/>
          <p:nvPr/>
        </p:nvSpPr>
        <p:spPr>
          <a:xfrm>
            <a:off x="35117" y="479572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Mayo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7" name="Google Shape;607;p221"/>
          <p:cNvSpPr txBox="1"/>
          <p:nvPr/>
        </p:nvSpPr>
        <p:spPr>
          <a:xfrm>
            <a:off x="4607810" y="4795720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Mayo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8" name="Google Shape;608;p221"/>
          <p:cNvSpPr txBox="1"/>
          <p:nvPr/>
        </p:nvSpPr>
        <p:spPr>
          <a:xfrm>
            <a:off x="35117" y="5108908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Abril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9" name="Google Shape;609;p221"/>
          <p:cNvSpPr txBox="1"/>
          <p:nvPr/>
        </p:nvSpPr>
        <p:spPr>
          <a:xfrm>
            <a:off x="4607810" y="5108906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Abril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0" name="Google Shape;610;p221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221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2" name="Google Shape;612;p221"/>
          <p:cNvSpPr txBox="1"/>
          <p:nvPr/>
        </p:nvSpPr>
        <p:spPr>
          <a:xfrm>
            <a:off x="6071057" y="3722625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222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22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9" name="Google Shape;619;p222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0" name="Google Shape;620;p222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1" name="Google Shape;621;p222"/>
          <p:cNvCxnSpPr>
            <a:stCxn id="620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2" name="Google Shape;622;p222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Google Shape;623;p222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4" name="Google Shape;624;p222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5" name="Google Shape;625;p222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26" name="Google Shape;626;p222"/>
          <p:cNvSpPr txBox="1"/>
          <p:nvPr/>
        </p:nvSpPr>
        <p:spPr>
          <a:xfrm>
            <a:off x="131192" y="3789484"/>
            <a:ext cx="4530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Registro Nacional de Obras Inconclusas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7" name="Google Shape;627;p222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28" name="Google Shape;628;p222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9" name="Google Shape;629;p222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30" name="Google Shape;630;p222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22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22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3" name="Google Shape;633;p222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4" name="Google Shape;634;p222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5" name="Google Shape;635;p222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6" name="Google Shape;636;p222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7" name="Google Shape;637;p222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8" name="Google Shape;638;p222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9" name="Google Shape;639;p222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0" name="Google Shape;640;p222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1" name="Google Shape;641;p222"/>
          <p:cNvSpPr txBox="1"/>
          <p:nvPr/>
        </p:nvSpPr>
        <p:spPr>
          <a:xfrm>
            <a:off x="38391" y="4144359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Marzo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2" name="Google Shape;642;p222"/>
          <p:cNvSpPr txBox="1"/>
          <p:nvPr/>
        </p:nvSpPr>
        <p:spPr>
          <a:xfrm>
            <a:off x="4607810" y="4144358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Marzo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3" name="Google Shape;643;p222"/>
          <p:cNvSpPr txBox="1"/>
          <p:nvPr/>
        </p:nvSpPr>
        <p:spPr>
          <a:xfrm>
            <a:off x="35117" y="447004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Febrero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4" name="Google Shape;644;p222"/>
          <p:cNvSpPr txBox="1"/>
          <p:nvPr/>
        </p:nvSpPr>
        <p:spPr>
          <a:xfrm>
            <a:off x="4607810" y="4470039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Febrero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5" name="Google Shape;645;p222"/>
          <p:cNvSpPr txBox="1"/>
          <p:nvPr/>
        </p:nvSpPr>
        <p:spPr>
          <a:xfrm>
            <a:off x="35117" y="479572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Enero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6" name="Google Shape;646;p222"/>
          <p:cNvSpPr txBox="1"/>
          <p:nvPr/>
        </p:nvSpPr>
        <p:spPr>
          <a:xfrm>
            <a:off x="4607810" y="4795720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Enero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Google Shape;647;p222"/>
          <p:cNvSpPr txBox="1"/>
          <p:nvPr/>
        </p:nvSpPr>
        <p:spPr>
          <a:xfrm>
            <a:off x="35117" y="5108908"/>
            <a:ext cx="447981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8" name="Google Shape;648;p222"/>
          <p:cNvSpPr txBox="1"/>
          <p:nvPr/>
        </p:nvSpPr>
        <p:spPr>
          <a:xfrm>
            <a:off x="4607810" y="5108906"/>
            <a:ext cx="44798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9" name="Google Shape;649;p222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0" name="Google Shape;650;p222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1" name="Google Shape;651;p222"/>
          <p:cNvSpPr txBox="1"/>
          <p:nvPr/>
        </p:nvSpPr>
        <p:spPr>
          <a:xfrm>
            <a:off x="6511533" y="3738729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223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23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223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9" name="Google Shape;659;p223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60" name="Google Shape;660;p223"/>
          <p:cNvCxnSpPr>
            <a:stCxn id="659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1" name="Google Shape;661;p223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2" name="Google Shape;662;p223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3" name="Google Shape;663;p223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64" name="Google Shape;664;p223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65" name="Google Shape;665;p223"/>
          <p:cNvSpPr txBox="1"/>
          <p:nvPr/>
        </p:nvSpPr>
        <p:spPr>
          <a:xfrm>
            <a:off x="131192" y="3789484"/>
            <a:ext cx="66367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sobre Proceso Penales Delitos Contra la Administración Pública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66" name="Google Shape;666;p223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67" name="Google Shape;667;p223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8" name="Google Shape;668;p223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669" name="Google Shape;669;p223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23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23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2" name="Google Shape;672;p223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223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4" name="Google Shape;674;p223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5" name="Google Shape;675;p223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223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223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8" name="Google Shape;678;p223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9" name="Google Shape;679;p223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Google Shape;680;p223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Proceso Penales Delitos Contra la Administración Pública / Primer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23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Proceso Penales Delitos Contra la Administración Pública / Primer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23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3" name="Google Shape;683;p223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4" name="Google Shape;684;p223"/>
          <p:cNvSpPr txBox="1"/>
          <p:nvPr/>
        </p:nvSpPr>
        <p:spPr>
          <a:xfrm>
            <a:off x="189433" y="4675385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Proceso Penales Delitos Contra la Administración Pública / Segundo Semestre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23"/>
          <p:cNvSpPr txBox="1"/>
          <p:nvPr/>
        </p:nvSpPr>
        <p:spPr>
          <a:xfrm>
            <a:off x="4591649" y="4675385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Proceso Penales Delitos Contra la Administración Pública / Segundo Semestre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23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33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3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133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133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133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133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" name="Google Shape;39;p133"/>
          <p:cNvCxnSpPr>
            <a:stCxn id="38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" name="Google Shape;40;p133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33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p133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43;p133"/>
          <p:cNvSpPr txBox="1"/>
          <p:nvPr/>
        </p:nvSpPr>
        <p:spPr>
          <a:xfrm>
            <a:off x="190792" y="4198149"/>
            <a:ext cx="6391346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Informe de Gestión / Vigencia 2024.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4" name="Google Shape;44;p133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5" name="Google Shape;45;p133"/>
          <p:cNvSpPr txBox="1"/>
          <p:nvPr/>
        </p:nvSpPr>
        <p:spPr>
          <a:xfrm>
            <a:off x="131192" y="3789484"/>
            <a:ext cx="20249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de Gestión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133"/>
          <p:cNvSpPr txBox="1"/>
          <p:nvPr/>
        </p:nvSpPr>
        <p:spPr>
          <a:xfrm>
            <a:off x="386718" y="4723515"/>
            <a:ext cx="43681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Esta Información es competencia de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https://www1.upme.gov.co/Participa/Paginas/Informe-de-gestion.aspx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33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48" name="Google Shape;48;p133"/>
          <p:cNvSpPr txBox="1"/>
          <p:nvPr/>
        </p:nvSpPr>
        <p:spPr>
          <a:xfrm>
            <a:off x="131192" y="2303419"/>
            <a:ext cx="846963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Gestión.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Reglamentaria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133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50" name="Google Shape;50;p133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3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3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133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133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133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133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3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33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" name="Google Shape;59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7116" y="4541547"/>
            <a:ext cx="4381500" cy="106969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3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133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224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24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3" name="Google Shape;693;p224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4" name="Google Shape;694;p224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95" name="Google Shape;695;p224"/>
          <p:cNvCxnSpPr>
            <a:stCxn id="694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6" name="Google Shape;696;p224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7" name="Google Shape;697;p224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8" name="Google Shape;698;p224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99" name="Google Shape;699;p224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00" name="Google Shape;700;p224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Google Shape;701;p224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02" name="Google Shape;702;p224"/>
          <p:cNvSpPr txBox="1"/>
          <p:nvPr/>
        </p:nvSpPr>
        <p:spPr>
          <a:xfrm>
            <a:off x="131192" y="3789484"/>
            <a:ext cx="48237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Nacional Focalizado de Enfoque Diferencial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3" name="Google Shape;703;p224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04" name="Google Shape;704;p224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05" name="Google Shape;705;p224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24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24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8" name="Google Shape;708;p224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9" name="Google Shape;709;p224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0" name="Google Shape;710;p224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1" name="Google Shape;711;p224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2" name="Google Shape;712;p224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3" name="Google Shape;713;p224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4" name="Google Shape;714;p224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5" name="Google Shape;715;p224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224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Nacional Focalizado de Enfoque Diferencial / Vigencia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24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Nacional Focalizado de Enfoque Diferencial / Vigencia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24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224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225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25"/>
          <p:cNvSpPr/>
          <p:nvPr/>
        </p:nvSpPr>
        <p:spPr>
          <a:xfrm>
            <a:off x="167306" y="287587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6" name="Google Shape;726;p225"/>
          <p:cNvSpPr/>
          <p:nvPr/>
        </p:nvSpPr>
        <p:spPr>
          <a:xfrm>
            <a:off x="2253280" y="287587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7" name="Google Shape;727;p225"/>
          <p:cNvSpPr/>
          <p:nvPr/>
        </p:nvSpPr>
        <p:spPr>
          <a:xfrm>
            <a:off x="1210293" y="286851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8" name="Google Shape;728;p225"/>
          <p:cNvSpPr/>
          <p:nvPr/>
        </p:nvSpPr>
        <p:spPr>
          <a:xfrm>
            <a:off x="3278326" y="286628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9" name="Google Shape;729;p225"/>
          <p:cNvSpPr txBox="1"/>
          <p:nvPr/>
        </p:nvSpPr>
        <p:spPr>
          <a:xfrm>
            <a:off x="7693584" y="289918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0" name="Google Shape;730;p225"/>
          <p:cNvCxnSpPr>
            <a:stCxn id="729" idx="1"/>
          </p:cNvCxnSpPr>
          <p:nvPr/>
        </p:nvCxnSpPr>
        <p:spPr>
          <a:xfrm flipH="1">
            <a:off x="7253184" y="309924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1" name="Google Shape;731;p225"/>
          <p:cNvSpPr/>
          <p:nvPr/>
        </p:nvSpPr>
        <p:spPr>
          <a:xfrm>
            <a:off x="4321314" y="284982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2" name="Google Shape;732;p225"/>
          <p:cNvSpPr/>
          <p:nvPr/>
        </p:nvSpPr>
        <p:spPr>
          <a:xfrm>
            <a:off x="5364301" y="284022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3" name="Google Shape;733;p225"/>
          <p:cNvSpPr/>
          <p:nvPr/>
        </p:nvSpPr>
        <p:spPr>
          <a:xfrm>
            <a:off x="6376808" y="284449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4" name="Google Shape;734;p225"/>
          <p:cNvCxnSpPr/>
          <p:nvPr/>
        </p:nvCxnSpPr>
        <p:spPr>
          <a:xfrm flipH="1" rot="10800000">
            <a:off x="171449" y="275033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35" name="Google Shape;735;p225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 la Ciudadanía.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225"/>
          <p:cNvCxnSpPr/>
          <p:nvPr/>
        </p:nvCxnSpPr>
        <p:spPr>
          <a:xfrm flipH="1" rot="10800000">
            <a:off x="171449" y="344278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37" name="Google Shape;737;p225"/>
          <p:cNvSpPr txBox="1"/>
          <p:nvPr/>
        </p:nvSpPr>
        <p:spPr>
          <a:xfrm>
            <a:off x="190792" y="3923829"/>
            <a:ext cx="7591920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Informe Rendición de Cuentas a la Ciudadanía / Vigencia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25"/>
          <p:cNvSpPr txBox="1"/>
          <p:nvPr/>
        </p:nvSpPr>
        <p:spPr>
          <a:xfrm>
            <a:off x="131192" y="3515164"/>
            <a:ext cx="3977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Rendición de Cuentas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9" name="Google Shape;739;p225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40" name="Google Shape;740;p225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25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25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3" name="Google Shape;743;p225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4" name="Google Shape;744;p225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5" name="Google Shape;745;p225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6" name="Google Shape;746;p225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7" name="Google Shape;747;p225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p225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225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0" name="Google Shape;750;p225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p225"/>
          <p:cNvSpPr txBox="1"/>
          <p:nvPr/>
        </p:nvSpPr>
        <p:spPr>
          <a:xfrm>
            <a:off x="386718" y="4449195"/>
            <a:ext cx="436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Esta Información es competencia de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https://www.upme.gov.co/rendicion-de-cuentas/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226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226"/>
          <p:cNvCxnSpPr/>
          <p:nvPr/>
        </p:nvCxnSpPr>
        <p:spPr>
          <a:xfrm flipH="1" rot="10800000">
            <a:off x="171449" y="278081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58" name="Google Shape;758;p226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a Organismos de Inspección, vigilancia y Control.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9" name="Google Shape;759;p226"/>
          <p:cNvSpPr txBox="1"/>
          <p:nvPr/>
        </p:nvSpPr>
        <p:spPr>
          <a:xfrm>
            <a:off x="190792" y="3346357"/>
            <a:ext cx="7591920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Nombre del Informe (Fecha de presentación, Corte, etc., según corresponda)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26"/>
          <p:cNvSpPr txBox="1"/>
          <p:nvPr/>
        </p:nvSpPr>
        <p:spPr>
          <a:xfrm>
            <a:off x="131192" y="2937692"/>
            <a:ext cx="24657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Congreso de la República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61" name="Google Shape;761;p226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62" name="Google Shape;762;p226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26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26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5" name="Google Shape;765;p226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6" name="Google Shape;766;p226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7" name="Google Shape;767;p226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8" name="Google Shape;768;p226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9" name="Google Shape;769;p226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0" name="Google Shape;770;p226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1" name="Google Shape;771;p226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2" name="Google Shape;772;p226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3" name="Google Shape;773;p226"/>
          <p:cNvSpPr txBox="1"/>
          <p:nvPr/>
        </p:nvSpPr>
        <p:spPr>
          <a:xfrm>
            <a:off x="189432" y="3757749"/>
            <a:ext cx="860494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Actualmente solo hay información al congreso, pero pueden emitirse informes a otros entes y se debe tener la posibilidad de agregarlos.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https://www1.upme.gov.co/Participa/Paginas/Informes-al-Congreso.aspx</a:t>
            </a: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(Se sugiere cambiar enlace para que haga referencia a lo solicitado en ITA, es decir, no solo informes al congreso sino a organismos inspección, vigilancia y control.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 esta Sección debe publicar información la dependencia que tenga que emitir algún tipo de informe a los entes de Inspección, Vigilancia y Control, cuando aplique.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227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227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0" name="Google Shape;780;p227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1" name="Google Shape;781;p227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2" name="Google Shape;782;p227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3" name="Google Shape;783;p227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4" name="Google Shape;784;p227"/>
          <p:cNvCxnSpPr>
            <a:stCxn id="783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5" name="Google Shape;785;p227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6" name="Google Shape;786;p227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7" name="Google Shape;787;p227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8" name="Google Shape;788;p227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89" name="Google Shape;789;p227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90" name="Google Shape;790;p227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91" name="Google Shape;791;p227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2" name="Google Shape;792;p227"/>
          <p:cNvSpPr txBox="1"/>
          <p:nvPr/>
        </p:nvSpPr>
        <p:spPr>
          <a:xfrm>
            <a:off x="118476" y="4195305"/>
            <a:ext cx="3562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93" name="Google Shape;793;p227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94" name="Google Shape;794;p227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27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27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7" name="Google Shape;797;p227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8" name="Google Shape;798;p227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9" name="Google Shape;799;p227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0" name="Google Shape;800;p227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1" name="Google Shape;801;p227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2" name="Google Shape;802;p227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3" name="Google Shape;803;p227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4" name="Google Shape;804;p227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5" name="Google Shape;805;p227"/>
          <p:cNvSpPr txBox="1"/>
          <p:nvPr/>
        </p:nvSpPr>
        <p:spPr>
          <a:xfrm>
            <a:off x="131192" y="528570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/ Segundo Semestre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6" name="Google Shape;806;p227"/>
          <p:cNvSpPr txBox="1"/>
          <p:nvPr/>
        </p:nvSpPr>
        <p:spPr>
          <a:xfrm>
            <a:off x="131192" y="3779845"/>
            <a:ext cx="57586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 la vigencia 2025 aún no se ha generado informes de auditoría de entes externos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7" name="Google Shape;807;p227"/>
          <p:cNvSpPr txBox="1"/>
          <p:nvPr/>
        </p:nvSpPr>
        <p:spPr>
          <a:xfrm>
            <a:off x="118476" y="4953113"/>
            <a:ext cx="4374888" cy="2307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/ Febrero 2025 (Ocasional)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8" name="Google Shape;808;p227"/>
          <p:cNvSpPr txBox="1"/>
          <p:nvPr/>
        </p:nvSpPr>
        <p:spPr>
          <a:xfrm>
            <a:off x="4581524" y="4958711"/>
            <a:ext cx="4491318" cy="2307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/ Febrero 2025 (Ocasional)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9" name="Google Shape;809;p227"/>
          <p:cNvSpPr txBox="1"/>
          <p:nvPr/>
        </p:nvSpPr>
        <p:spPr>
          <a:xfrm>
            <a:off x="4569299" y="528570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/ Segundo Semestre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0" name="Google Shape;810;p227"/>
          <p:cNvSpPr txBox="1"/>
          <p:nvPr/>
        </p:nvSpPr>
        <p:spPr>
          <a:xfrm>
            <a:off x="131192" y="462957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/ Primer Semestre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1" name="Google Shape;811;p227"/>
          <p:cNvSpPr txBox="1"/>
          <p:nvPr/>
        </p:nvSpPr>
        <p:spPr>
          <a:xfrm>
            <a:off x="4569299" y="462957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/ Primer Semestre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228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28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8" name="Google Shape;818;p228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9" name="Google Shape;819;p228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0" name="Google Shape;820;p228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1" name="Google Shape;821;p228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22" name="Google Shape;822;p228"/>
          <p:cNvCxnSpPr>
            <a:stCxn id="821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3" name="Google Shape;823;p228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4" name="Google Shape;824;p228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5" name="Google Shape;825;p228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26" name="Google Shape;826;p228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27" name="Google Shape;827;p228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28" name="Google Shape;828;p228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29" name="Google Shape;829;p228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28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28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32" name="Google Shape;832;p228"/>
          <p:cNvCxnSpPr>
            <a:stCxn id="829" idx="1"/>
            <a:endCxn id="830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3" name="Google Shape;833;p228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34" name="Google Shape;834;p228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28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28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7" name="Google Shape;837;p228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8" name="Google Shape;838;p228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9" name="Google Shape;839;p228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0" name="Google Shape;840;p228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1" name="Google Shape;841;p228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2" name="Google Shape;842;p228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3" name="Google Shape;843;p228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4" name="Google Shape;844;p228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5" name="Google Shape;845;p228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28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7" name="Google Shape;847;p228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28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49" name="Google Shape;849;p228"/>
          <p:cNvCxnSpPr>
            <a:stCxn id="847" idx="1"/>
            <a:endCxn id="845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0" name="Google Shape;850;p228"/>
          <p:cNvCxnSpPr>
            <a:stCxn id="848" idx="1"/>
            <a:endCxn id="845" idx="3"/>
          </p:cNvCxnSpPr>
          <p:nvPr/>
        </p:nvCxnSpPr>
        <p:spPr>
          <a:xfrm rot="10800000">
            <a:off x="5610918" y="4784436"/>
            <a:ext cx="7623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229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229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7" name="Google Shape;857;p229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8" name="Google Shape;858;p229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9" name="Google Shape;859;p229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0" name="Google Shape;860;p229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61" name="Google Shape;861;p229"/>
          <p:cNvCxnSpPr>
            <a:stCxn id="860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62" name="Google Shape;862;p229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3" name="Google Shape;863;p229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4" name="Google Shape;864;p229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65" name="Google Shape;865;p229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66" name="Google Shape;866;p229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67" name="Google Shape;867;p229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68" name="Google Shape;868;p229"/>
          <p:cNvSpPr txBox="1"/>
          <p:nvPr/>
        </p:nvSpPr>
        <p:spPr>
          <a:xfrm>
            <a:off x="190791" y="3893349"/>
            <a:ext cx="568422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Auditoría de Cumplimiento Vigencia 2023 –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29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0" name="Google Shape;870;p229"/>
          <p:cNvSpPr txBox="1"/>
          <p:nvPr/>
        </p:nvSpPr>
        <p:spPr>
          <a:xfrm>
            <a:off x="6358880" y="3893349"/>
            <a:ext cx="18617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Enlace en archivo Word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1" name="Google Shape;871;p229"/>
          <p:cNvSpPr txBox="1"/>
          <p:nvPr/>
        </p:nvSpPr>
        <p:spPr>
          <a:xfrm>
            <a:off x="118475" y="4573616"/>
            <a:ext cx="3562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72" name="Google Shape;872;p229"/>
          <p:cNvCxnSpPr>
            <a:stCxn id="870" idx="1"/>
            <a:endCxn id="868" idx="3"/>
          </p:cNvCxnSpPr>
          <p:nvPr/>
        </p:nvCxnSpPr>
        <p:spPr>
          <a:xfrm rot="10800000">
            <a:off x="5874980" y="4016460"/>
            <a:ext cx="4839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3" name="Google Shape;873;p229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74" name="Google Shape;874;p229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29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29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7" name="Google Shape;877;p229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8" name="Google Shape;878;p229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229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0" name="Google Shape;880;p229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1" name="Google Shape;881;p229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2" name="Google Shape;882;p229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3" name="Google Shape;883;p229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4" name="Google Shape;884;p229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5" name="Google Shape;885;p229"/>
          <p:cNvSpPr txBox="1"/>
          <p:nvPr/>
        </p:nvSpPr>
        <p:spPr>
          <a:xfrm>
            <a:off x="131192" y="533142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6" name="Google Shape;886;p229"/>
          <p:cNvSpPr txBox="1"/>
          <p:nvPr/>
        </p:nvSpPr>
        <p:spPr>
          <a:xfrm>
            <a:off x="118476" y="4953113"/>
            <a:ext cx="437488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7" name="Google Shape;887;p229"/>
          <p:cNvSpPr txBox="1"/>
          <p:nvPr/>
        </p:nvSpPr>
        <p:spPr>
          <a:xfrm>
            <a:off x="4581524" y="495871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Junio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8" name="Google Shape;888;p229"/>
          <p:cNvSpPr txBox="1"/>
          <p:nvPr/>
        </p:nvSpPr>
        <p:spPr>
          <a:xfrm>
            <a:off x="4569299" y="533142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Diciembre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230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230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5" name="Google Shape;895;p230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6" name="Google Shape;896;p230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7" name="Google Shape;897;p230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8" name="Google Shape;898;p230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99" name="Google Shape;899;p230"/>
          <p:cNvCxnSpPr>
            <a:stCxn id="898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0" name="Google Shape;900;p230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1" name="Google Shape;901;p230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2" name="Google Shape;902;p230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03" name="Google Shape;903;p230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04" name="Google Shape;904;p230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05" name="Google Shape;905;p230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06" name="Google Shape;906;p230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30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30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09" name="Google Shape;909;p230"/>
          <p:cNvCxnSpPr>
            <a:stCxn id="906" idx="1"/>
            <a:endCxn id="907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0" name="Google Shape;910;p230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11" name="Google Shape;911;p230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0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30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4" name="Google Shape;914;p230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5" name="Google Shape;915;p230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6" name="Google Shape;916;p230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7" name="Google Shape;917;p230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8" name="Google Shape;918;p230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9" name="Google Shape;919;p230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0" name="Google Shape;920;p230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1" name="Google Shape;921;p230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2" name="Google Shape;922;p230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30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4" name="Google Shape;924;p230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230"/>
          <p:cNvCxnSpPr>
            <a:stCxn id="924" idx="1"/>
            <a:endCxn id="922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6" name="Google Shape;926;p230"/>
          <p:cNvCxnSpPr>
            <a:endCxn id="922" idx="3"/>
          </p:cNvCxnSpPr>
          <p:nvPr/>
        </p:nvCxnSpPr>
        <p:spPr>
          <a:xfrm rot="10800000">
            <a:off x="5610784" y="4784437"/>
            <a:ext cx="762300" cy="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7" name="Google Shape;927;p230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231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231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4" name="Google Shape;934;p231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5" name="Google Shape;935;p231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6" name="Google Shape;936;p231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7" name="Google Shape;937;p231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38" name="Google Shape;938;p231"/>
          <p:cNvCxnSpPr>
            <a:stCxn id="937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9" name="Google Shape;939;p231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0" name="Google Shape;940;p231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1" name="Google Shape;941;p231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2" name="Google Shape;942;p231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43" name="Google Shape;943;p231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4" name="Google Shape;944;p231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45" name="Google Shape;945;p231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6" name="Google Shape;946;p231"/>
          <p:cNvSpPr txBox="1"/>
          <p:nvPr/>
        </p:nvSpPr>
        <p:spPr>
          <a:xfrm>
            <a:off x="216849" y="3894364"/>
            <a:ext cx="5765207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Auditoría de Cumplimiento Vigencias 2021-2022 –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31"/>
          <p:cNvSpPr txBox="1"/>
          <p:nvPr/>
        </p:nvSpPr>
        <p:spPr>
          <a:xfrm>
            <a:off x="118475" y="4573616"/>
            <a:ext cx="3562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8" name="Google Shape;948;p231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49" name="Google Shape;949;p231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31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31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2" name="Google Shape;952;p231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3" name="Google Shape;953;p231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4" name="Google Shape;954;p231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5" name="Google Shape;955;p231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6" name="Google Shape;956;p231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7" name="Google Shape;957;p231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8" name="Google Shape;958;p231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9" name="Google Shape;959;p231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60" name="Google Shape;960;p231"/>
          <p:cNvCxnSpPr>
            <a:stCxn id="961" idx="1"/>
            <a:endCxn id="946" idx="3"/>
          </p:cNvCxnSpPr>
          <p:nvPr/>
        </p:nvCxnSpPr>
        <p:spPr>
          <a:xfrm flipH="1">
            <a:off x="5982080" y="4016460"/>
            <a:ext cx="376800" cy="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1" name="Google Shape;961;p231"/>
          <p:cNvSpPr txBox="1"/>
          <p:nvPr/>
        </p:nvSpPr>
        <p:spPr>
          <a:xfrm>
            <a:off x="6358880" y="3893349"/>
            <a:ext cx="18617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Enlace en archivo Word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2" name="Google Shape;962;p231"/>
          <p:cNvSpPr txBox="1"/>
          <p:nvPr/>
        </p:nvSpPr>
        <p:spPr>
          <a:xfrm>
            <a:off x="131192" y="533142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Diciembre 2022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3" name="Google Shape;963;p231"/>
          <p:cNvSpPr txBox="1"/>
          <p:nvPr/>
        </p:nvSpPr>
        <p:spPr>
          <a:xfrm>
            <a:off x="118476" y="4953113"/>
            <a:ext cx="437488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Junio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4" name="Google Shape;964;p231"/>
          <p:cNvSpPr txBox="1"/>
          <p:nvPr/>
        </p:nvSpPr>
        <p:spPr>
          <a:xfrm>
            <a:off x="4581524" y="495871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Junio 2023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5" name="Google Shape;965;p231"/>
          <p:cNvSpPr txBox="1"/>
          <p:nvPr/>
        </p:nvSpPr>
        <p:spPr>
          <a:xfrm>
            <a:off x="4569299" y="533142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Diciembre 2022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232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232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2" name="Google Shape;972;p232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3" name="Google Shape;973;p232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4" name="Google Shape;974;p232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5" name="Google Shape;975;p232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76" name="Google Shape;976;p232"/>
          <p:cNvCxnSpPr>
            <a:stCxn id="975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7" name="Google Shape;977;p232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8" name="Google Shape;978;p232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9" name="Google Shape;979;p232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80" name="Google Shape;980;p232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81" name="Google Shape;981;p232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82" name="Google Shape;982;p232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83" name="Google Shape;983;p232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32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32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86" name="Google Shape;986;p232"/>
          <p:cNvCxnSpPr>
            <a:stCxn id="983" idx="1"/>
            <a:endCxn id="984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7" name="Google Shape;987;p232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988" name="Google Shape;988;p232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32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32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1" name="Google Shape;991;p232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2" name="Google Shape;992;p232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3" name="Google Shape;993;p232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4" name="Google Shape;994;p232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5" name="Google Shape;995;p232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6" name="Google Shape;996;p232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7" name="Google Shape;997;p232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8" name="Google Shape;998;p232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9" name="Google Shape;999;p232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32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1" name="Google Shape;1001;p232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2" name="Google Shape;1002;p232"/>
          <p:cNvCxnSpPr>
            <a:stCxn id="1001" idx="1"/>
            <a:endCxn id="999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03" name="Google Shape;1003;p232"/>
          <p:cNvCxnSpPr>
            <a:endCxn id="999" idx="3"/>
          </p:cNvCxnSpPr>
          <p:nvPr/>
        </p:nvCxnSpPr>
        <p:spPr>
          <a:xfrm rot="10800000">
            <a:off x="5610784" y="4784437"/>
            <a:ext cx="762300" cy="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4" name="Google Shape;1004;p232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233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33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1" name="Google Shape;1011;p233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2" name="Google Shape;1012;p233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3" name="Google Shape;1013;p233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4" name="Google Shape;1014;p233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15" name="Google Shape;1015;p233"/>
          <p:cNvCxnSpPr>
            <a:stCxn id="1014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6" name="Google Shape;1016;p233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7" name="Google Shape;1017;p233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8" name="Google Shape;1018;p233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19" name="Google Shape;1019;p233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20" name="Google Shape;1020;p233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21" name="Google Shape;1021;p233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22" name="Google Shape;1022;p233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3" name="Google Shape;1023;p233"/>
          <p:cNvSpPr txBox="1"/>
          <p:nvPr/>
        </p:nvSpPr>
        <p:spPr>
          <a:xfrm>
            <a:off x="216849" y="3894364"/>
            <a:ext cx="567693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Actuación Especial a los Planes de Energización Rural Sostenibles (PERS) Vigencias 2018 - 2021 –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33"/>
          <p:cNvSpPr txBox="1"/>
          <p:nvPr/>
        </p:nvSpPr>
        <p:spPr>
          <a:xfrm>
            <a:off x="118475" y="4573616"/>
            <a:ext cx="3562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25" name="Google Shape;1025;p233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26" name="Google Shape;1026;p233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33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33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9" name="Google Shape;1029;p233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0" name="Google Shape;1030;p233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1" name="Google Shape;1031;p233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2" name="Google Shape;1032;p233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3" name="Google Shape;1033;p233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4" name="Google Shape;1034;p233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5" name="Google Shape;1035;p233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6" name="Google Shape;1036;p233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37" name="Google Shape;1037;p233"/>
          <p:cNvCxnSpPr>
            <a:stCxn id="1038" idx="1"/>
            <a:endCxn id="1023" idx="3"/>
          </p:cNvCxnSpPr>
          <p:nvPr/>
        </p:nvCxnSpPr>
        <p:spPr>
          <a:xfrm flipH="1">
            <a:off x="5893880" y="4093374"/>
            <a:ext cx="465000" cy="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8" name="Google Shape;1038;p233"/>
          <p:cNvSpPr txBox="1"/>
          <p:nvPr/>
        </p:nvSpPr>
        <p:spPr>
          <a:xfrm>
            <a:off x="6358880" y="3970263"/>
            <a:ext cx="18617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Enlace en archivo Word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9" name="Google Shape;1039;p233"/>
          <p:cNvSpPr txBox="1"/>
          <p:nvPr/>
        </p:nvSpPr>
        <p:spPr>
          <a:xfrm>
            <a:off x="131192" y="533142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Diciembre 2021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0" name="Google Shape;1040;p233"/>
          <p:cNvSpPr txBox="1"/>
          <p:nvPr/>
        </p:nvSpPr>
        <p:spPr>
          <a:xfrm>
            <a:off x="118476" y="4953113"/>
            <a:ext cx="437488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Junio 2022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1" name="Google Shape;1041;p233"/>
          <p:cNvSpPr txBox="1"/>
          <p:nvPr/>
        </p:nvSpPr>
        <p:spPr>
          <a:xfrm>
            <a:off x="4581524" y="495871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Junio 2022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2" name="Google Shape;1042;p233"/>
          <p:cNvSpPr txBox="1"/>
          <p:nvPr/>
        </p:nvSpPr>
        <p:spPr>
          <a:xfrm>
            <a:off x="4569299" y="533142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Diciembre 2021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3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3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93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93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93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93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2" name="Google Shape;72;p93"/>
          <p:cNvCxnSpPr>
            <a:stCxn id="71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" name="Google Shape;73;p93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93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93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93"/>
          <p:cNvSpPr txBox="1"/>
          <p:nvPr/>
        </p:nvSpPr>
        <p:spPr>
          <a:xfrm>
            <a:off x="190792" y="4198149"/>
            <a:ext cx="374112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Cuenta Anual Consolidado / Vigencia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7" name="Google Shape;77;p93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78" name="Google Shape;78;p93"/>
          <p:cNvSpPr txBox="1"/>
          <p:nvPr/>
        </p:nvSpPr>
        <p:spPr>
          <a:xfrm>
            <a:off x="131192" y="3789484"/>
            <a:ext cx="34996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Cuenta o Informe Anual Consolidado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93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Informe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0" name="Google Shape;80;p93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1" name="Google Shape;81;p93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93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3" name="Google Shape;83;p93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3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3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93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93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93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93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93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93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93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93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93"/>
          <p:cNvSpPr txBox="1"/>
          <p:nvPr/>
        </p:nvSpPr>
        <p:spPr>
          <a:xfrm>
            <a:off x="4057435" y="419814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de la Cuenta Anual Consolidado / Vigencia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234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234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9" name="Google Shape;1049;p234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0" name="Google Shape;1050;p234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51" name="Google Shape;1051;p234"/>
          <p:cNvCxnSpPr>
            <a:stCxn id="1050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2" name="Google Shape;1052;p234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3" name="Google Shape;1053;p234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4" name="Google Shape;1054;p234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55" name="Google Shape;1055;p234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56" name="Google Shape;1056;p234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57" name="Google Shape;1057;p234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58" name="Google Shape;1058;p234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34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34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61" name="Google Shape;1061;p234"/>
          <p:cNvCxnSpPr>
            <a:stCxn id="1058" idx="1"/>
            <a:endCxn id="1059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2" name="Google Shape;1062;p234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63" name="Google Shape;1063;p234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34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34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6" name="Google Shape;1066;p234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7" name="Google Shape;1067;p234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8" name="Google Shape;1068;p234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9" name="Google Shape;1069;p234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0" name="Google Shape;1070;p234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1" name="Google Shape;1071;p234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2" name="Google Shape;1072;p234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3" name="Google Shape;1073;p234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4" name="Google Shape;1074;p234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34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6" name="Google Shape;1076;p234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7" name="Google Shape;1077;p234"/>
          <p:cNvCxnSpPr>
            <a:stCxn id="1076" idx="1"/>
            <a:endCxn id="1074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8" name="Google Shape;1078;p234"/>
          <p:cNvCxnSpPr>
            <a:endCxn id="1074" idx="3"/>
          </p:cNvCxnSpPr>
          <p:nvPr/>
        </p:nvCxnSpPr>
        <p:spPr>
          <a:xfrm rot="10800000">
            <a:off x="5610784" y="4784437"/>
            <a:ext cx="762300" cy="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9" name="Google Shape;1079;p234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0" name="Google Shape;1080;p234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1" name="Google Shape;1081;p234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235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235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8" name="Google Shape;1088;p235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9" name="Google Shape;1089;p235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0" name="Google Shape;1090;p235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1" name="Google Shape;1091;p235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2" name="Google Shape;1092;p235"/>
          <p:cNvCxnSpPr>
            <a:stCxn id="1091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93" name="Google Shape;1093;p235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4" name="Google Shape;1094;p235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5" name="Google Shape;1095;p235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6" name="Google Shape;1096;p235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97" name="Google Shape;1097;p235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8" name="Google Shape;1098;p235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99" name="Google Shape;1099;p235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0" name="Google Shape;1100;p235"/>
          <p:cNvSpPr txBox="1"/>
          <p:nvPr/>
        </p:nvSpPr>
        <p:spPr>
          <a:xfrm>
            <a:off x="216849" y="3894364"/>
            <a:ext cx="567693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Auditoría de Cumplimiento Vigencia 2020 –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35"/>
          <p:cNvSpPr txBox="1"/>
          <p:nvPr/>
        </p:nvSpPr>
        <p:spPr>
          <a:xfrm>
            <a:off x="118475" y="4573616"/>
            <a:ext cx="3562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02" name="Google Shape;1102;p235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03" name="Google Shape;1103;p235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235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235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6" name="Google Shape;1106;p235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7" name="Google Shape;1107;p235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8" name="Google Shape;1108;p235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9" name="Google Shape;1109;p235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0" name="Google Shape;1110;p235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1" name="Google Shape;1111;p235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2" name="Google Shape;1112;p235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3" name="Google Shape;1113;p235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14" name="Google Shape;1114;p235"/>
          <p:cNvCxnSpPr>
            <a:stCxn id="1115" idx="1"/>
            <a:endCxn id="1100" idx="3"/>
          </p:cNvCxnSpPr>
          <p:nvPr/>
        </p:nvCxnSpPr>
        <p:spPr>
          <a:xfrm rot="10800000">
            <a:off x="5893880" y="4017506"/>
            <a:ext cx="465000" cy="7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5" name="Google Shape;1115;p235"/>
          <p:cNvSpPr txBox="1"/>
          <p:nvPr/>
        </p:nvSpPr>
        <p:spPr>
          <a:xfrm>
            <a:off x="6358880" y="3901895"/>
            <a:ext cx="18617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Enlace en archivo Word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6" name="Google Shape;1116;p235"/>
          <p:cNvSpPr txBox="1"/>
          <p:nvPr/>
        </p:nvSpPr>
        <p:spPr>
          <a:xfrm>
            <a:off x="131192" y="533142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Diciembre 2020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7" name="Google Shape;1117;p235"/>
          <p:cNvSpPr txBox="1"/>
          <p:nvPr/>
        </p:nvSpPr>
        <p:spPr>
          <a:xfrm>
            <a:off x="118476" y="4953113"/>
            <a:ext cx="437488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Junio 2021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8" name="Google Shape;1118;p235"/>
          <p:cNvSpPr txBox="1"/>
          <p:nvPr/>
        </p:nvSpPr>
        <p:spPr>
          <a:xfrm>
            <a:off x="4581524" y="495871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Junio 2021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9" name="Google Shape;1119;p235"/>
          <p:cNvSpPr txBox="1"/>
          <p:nvPr/>
        </p:nvSpPr>
        <p:spPr>
          <a:xfrm>
            <a:off x="4569299" y="533142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Diciembre 2020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1124;p236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236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6" name="Google Shape;1126;p236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7" name="Google Shape;1127;p236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28" name="Google Shape;1128;p236"/>
          <p:cNvCxnSpPr>
            <a:stCxn id="1127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9" name="Google Shape;1129;p236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0" name="Google Shape;1130;p236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31" name="Google Shape;1131;p236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32" name="Google Shape;1132;p236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33" name="Google Shape;1133;p236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34" name="Google Shape;1134;p236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36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236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37" name="Google Shape;1137;p236"/>
          <p:cNvCxnSpPr>
            <a:stCxn id="1134" idx="1"/>
            <a:endCxn id="1135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38" name="Google Shape;1138;p236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39" name="Google Shape;1139;p236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36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36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2" name="Google Shape;1142;p236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3" name="Google Shape;1143;p236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4" name="Google Shape;1144;p236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5" name="Google Shape;1145;p236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6" name="Google Shape;1146;p236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7" name="Google Shape;1147;p236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8" name="Google Shape;1148;p236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9" name="Google Shape;1149;p236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0" name="Google Shape;1150;p236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36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2" name="Google Shape;1152;p236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3" name="Google Shape;1153;p236"/>
          <p:cNvCxnSpPr>
            <a:stCxn id="1152" idx="1"/>
            <a:endCxn id="1150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54" name="Google Shape;1154;p236"/>
          <p:cNvCxnSpPr>
            <a:endCxn id="1150" idx="3"/>
          </p:cNvCxnSpPr>
          <p:nvPr/>
        </p:nvCxnSpPr>
        <p:spPr>
          <a:xfrm rot="10800000">
            <a:off x="5610784" y="4784437"/>
            <a:ext cx="762300" cy="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5" name="Google Shape;1155;p236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6" name="Google Shape;1156;p236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7" name="Google Shape;1157;p236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8" name="Google Shape;1158;p236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237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237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5" name="Google Shape;1165;p237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6" name="Google Shape;1166;p237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7" name="Google Shape;1167;p237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8" name="Google Shape;1168;p237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69" name="Google Shape;1169;p237"/>
          <p:cNvCxnSpPr>
            <a:stCxn id="1168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0" name="Google Shape;1170;p237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1" name="Google Shape;1171;p237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2" name="Google Shape;1172;p237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73" name="Google Shape;1173;p237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74" name="Google Shape;1174;p237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75" name="Google Shape;1175;p237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76" name="Google Shape;1176;p237"/>
          <p:cNvSpPr txBox="1"/>
          <p:nvPr/>
        </p:nvSpPr>
        <p:spPr>
          <a:xfrm>
            <a:off x="131192" y="3484684"/>
            <a:ext cx="2816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Informes Auditorías Externas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7" name="Google Shape;1177;p237"/>
          <p:cNvSpPr txBox="1"/>
          <p:nvPr/>
        </p:nvSpPr>
        <p:spPr>
          <a:xfrm>
            <a:off x="216849" y="3894364"/>
            <a:ext cx="567693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Auditoría de Cumplimiento Vigencia 2019 –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37"/>
          <p:cNvSpPr txBox="1"/>
          <p:nvPr/>
        </p:nvSpPr>
        <p:spPr>
          <a:xfrm>
            <a:off x="118475" y="4573625"/>
            <a:ext cx="4591800" cy="30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Entes Externos &lt;—-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79" name="Google Shape;1179;p237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80" name="Google Shape;1180;p237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37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37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3" name="Google Shape;1183;p237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4" name="Google Shape;1184;p237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5" name="Google Shape;1185;p237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6" name="Google Shape;1186;p237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7" name="Google Shape;1187;p237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8" name="Google Shape;1188;p237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9" name="Google Shape;1189;p237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0" name="Google Shape;1190;p237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91" name="Google Shape;1191;p237"/>
          <p:cNvCxnSpPr>
            <a:stCxn id="1192" idx="1"/>
            <a:endCxn id="1177" idx="3"/>
          </p:cNvCxnSpPr>
          <p:nvPr/>
        </p:nvCxnSpPr>
        <p:spPr>
          <a:xfrm rot="10800000">
            <a:off x="5893880" y="4017506"/>
            <a:ext cx="465000" cy="7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2" name="Google Shape;1192;p237"/>
          <p:cNvSpPr txBox="1"/>
          <p:nvPr/>
        </p:nvSpPr>
        <p:spPr>
          <a:xfrm>
            <a:off x="6358880" y="3901895"/>
            <a:ext cx="18617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Enlace en archivo Word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3" name="Google Shape;1193;p237"/>
          <p:cNvSpPr txBox="1"/>
          <p:nvPr/>
        </p:nvSpPr>
        <p:spPr>
          <a:xfrm>
            <a:off x="131192" y="5331421"/>
            <a:ext cx="4362172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Diciembre 2019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4" name="Google Shape;1194;p237"/>
          <p:cNvSpPr txBox="1"/>
          <p:nvPr/>
        </p:nvSpPr>
        <p:spPr>
          <a:xfrm>
            <a:off x="118476" y="4953113"/>
            <a:ext cx="437488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Plan de Mejoramiento CGR Junio 2020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5" name="Google Shape;1195;p237"/>
          <p:cNvSpPr txBox="1"/>
          <p:nvPr/>
        </p:nvSpPr>
        <p:spPr>
          <a:xfrm>
            <a:off x="4581524" y="495871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Junio 2020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6" name="Google Shape;1196;p237"/>
          <p:cNvSpPr txBox="1"/>
          <p:nvPr/>
        </p:nvSpPr>
        <p:spPr>
          <a:xfrm>
            <a:off x="4569299" y="5331421"/>
            <a:ext cx="44913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Plan de Mejoramiento CGR Diciembre 2019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238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238"/>
          <p:cNvSpPr/>
          <p:nvPr/>
        </p:nvSpPr>
        <p:spPr>
          <a:xfrm>
            <a:off x="167306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3" name="Google Shape;1203;p238"/>
          <p:cNvSpPr/>
          <p:nvPr/>
        </p:nvSpPr>
        <p:spPr>
          <a:xfrm>
            <a:off x="1210293" y="28380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4" name="Google Shape;1204;p238"/>
          <p:cNvSpPr txBox="1"/>
          <p:nvPr/>
        </p:nvSpPr>
        <p:spPr>
          <a:xfrm>
            <a:off x="7693584" y="28687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05" name="Google Shape;1205;p238"/>
          <p:cNvCxnSpPr>
            <a:stCxn id="1204" idx="1"/>
          </p:cNvCxnSpPr>
          <p:nvPr/>
        </p:nvCxnSpPr>
        <p:spPr>
          <a:xfrm flipH="1">
            <a:off x="7253184" y="30687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6" name="Google Shape;1206;p238"/>
          <p:cNvSpPr/>
          <p:nvPr/>
        </p:nvSpPr>
        <p:spPr>
          <a:xfrm>
            <a:off x="6376808" y="28140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07" name="Google Shape;1207;p238"/>
          <p:cNvCxnSpPr/>
          <p:nvPr/>
        </p:nvCxnSpPr>
        <p:spPr>
          <a:xfrm flipH="1" rot="10800000">
            <a:off x="171449" y="27198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208" name="Google Shape;1208;p238"/>
          <p:cNvSpPr txBox="1"/>
          <p:nvPr/>
        </p:nvSpPr>
        <p:spPr>
          <a:xfrm>
            <a:off x="131192" y="2303419"/>
            <a:ext cx="846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Planes de Mejoramiento. Anexo 2 de la Resolución 1519 de 2020 MinTIC.</a:t>
            </a:r>
            <a:endParaRPr b="0" i="0" sz="1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09" name="Google Shape;1209;p238"/>
          <p:cNvCxnSpPr/>
          <p:nvPr/>
        </p:nvCxnSpPr>
        <p:spPr>
          <a:xfrm flipH="1" rot="10800000">
            <a:off x="171449" y="34123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210" name="Google Shape;1210;p238"/>
          <p:cNvSpPr txBox="1"/>
          <p:nvPr/>
        </p:nvSpPr>
        <p:spPr>
          <a:xfrm>
            <a:off x="4888414" y="3841784"/>
            <a:ext cx="4153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OAP. Enlace de descarga del Plan.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38"/>
          <p:cNvSpPr txBox="1"/>
          <p:nvPr/>
        </p:nvSpPr>
        <p:spPr>
          <a:xfrm>
            <a:off x="189433" y="3921892"/>
            <a:ext cx="345023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a corte según defina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38"/>
          <p:cNvSpPr txBox="1"/>
          <p:nvPr/>
        </p:nvSpPr>
        <p:spPr>
          <a:xfrm>
            <a:off x="165904" y="3553862"/>
            <a:ext cx="52725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Institucional (Auditorías Internas)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13" name="Google Shape;1213;p238"/>
          <p:cNvCxnSpPr>
            <a:stCxn id="1210" idx="1"/>
            <a:endCxn id="1211" idx="3"/>
          </p:cNvCxnSpPr>
          <p:nvPr/>
        </p:nvCxnSpPr>
        <p:spPr>
          <a:xfrm flipH="1">
            <a:off x="3639814" y="4041839"/>
            <a:ext cx="1248600" cy="3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4" name="Google Shape;1214;p238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215" name="Google Shape;1215;p238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38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38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8" name="Google Shape;1218;p238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9" name="Google Shape;1219;p238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0" name="Google Shape;1220;p238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1" name="Google Shape;1221;p238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2" name="Google Shape;1222;p238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3" name="Google Shape;1223;p238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4" name="Google Shape;1224;p238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5" name="Google Shape;1225;p238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6" name="Google Shape;1226;p238"/>
          <p:cNvSpPr txBox="1"/>
          <p:nvPr/>
        </p:nvSpPr>
        <p:spPr>
          <a:xfrm>
            <a:off x="219565" y="4661326"/>
            <a:ext cx="53912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de Mejoramiento – Rendición de Cuentas a la Ciudadanía / Vigencia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38"/>
          <p:cNvSpPr txBox="1"/>
          <p:nvPr/>
        </p:nvSpPr>
        <p:spPr>
          <a:xfrm>
            <a:off x="165904" y="4235790"/>
            <a:ext cx="5391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Plan de Mejoramiento Rendición de Cuentas a Ciudadanía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8" name="Google Shape;1228;p238"/>
          <p:cNvSpPr txBox="1"/>
          <p:nvPr/>
        </p:nvSpPr>
        <p:spPr>
          <a:xfrm>
            <a:off x="504427" y="4977476"/>
            <a:ext cx="8250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Estos Planes de Mejoramiento son Competencia de la 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Nota: Si no existe, un mensaje que indique que a la fecha no se han suscrito plan de mejoramiento producto de Rendiciones de Cuentas con la Ciudadanía.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9" name="Google Shape;1229;p238"/>
          <p:cNvCxnSpPr>
            <a:stCxn id="1228" idx="1"/>
            <a:endCxn id="1226" idx="1"/>
          </p:cNvCxnSpPr>
          <p:nvPr/>
        </p:nvCxnSpPr>
        <p:spPr>
          <a:xfrm rot="10800000">
            <a:off x="219427" y="4784519"/>
            <a:ext cx="285000" cy="546900"/>
          </a:xfrm>
          <a:prstGeom prst="bentConnector3">
            <a:avLst>
              <a:gd fmla="val 18016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0" name="Google Shape;1230;p238"/>
          <p:cNvCxnSpPr>
            <a:endCxn id="1226" idx="3"/>
          </p:cNvCxnSpPr>
          <p:nvPr/>
        </p:nvCxnSpPr>
        <p:spPr>
          <a:xfrm rot="10800000">
            <a:off x="5610784" y="4784437"/>
            <a:ext cx="762300" cy="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1" name="Google Shape;1231;p238"/>
          <p:cNvSpPr/>
          <p:nvPr/>
        </p:nvSpPr>
        <p:spPr>
          <a:xfrm>
            <a:off x="2253280" y="28453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2" name="Google Shape;1232;p238"/>
          <p:cNvSpPr/>
          <p:nvPr/>
        </p:nvSpPr>
        <p:spPr>
          <a:xfrm>
            <a:off x="3278326" y="28358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3" name="Google Shape;1233;p238"/>
          <p:cNvSpPr/>
          <p:nvPr/>
        </p:nvSpPr>
        <p:spPr>
          <a:xfrm>
            <a:off x="4321314" y="28193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4" name="Google Shape;1234;p238"/>
          <p:cNvSpPr/>
          <p:nvPr/>
        </p:nvSpPr>
        <p:spPr>
          <a:xfrm>
            <a:off x="5364301" y="28097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5" name="Google Shape;1235;p238"/>
          <p:cNvSpPr txBox="1"/>
          <p:nvPr/>
        </p:nvSpPr>
        <p:spPr>
          <a:xfrm>
            <a:off x="6373218" y="4430513"/>
            <a:ext cx="2382161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Esto es un Ejemplo, consultar con OAP.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Descarga de Plan de Mejora, si existe.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9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9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39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39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39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39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5" name="Google Shape;105;p139"/>
          <p:cNvCxnSpPr>
            <a:stCxn id="104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" name="Google Shape;106;p139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139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39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" name="Google Shape;109;p139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0" name="Google Shape;110;p139"/>
          <p:cNvSpPr txBox="1"/>
          <p:nvPr/>
        </p:nvSpPr>
        <p:spPr>
          <a:xfrm>
            <a:off x="131192" y="3789484"/>
            <a:ext cx="3251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de la Gestión Contractual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1" name="Google Shape;111;p139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2" name="Google Shape;112;p139"/>
          <p:cNvSpPr txBox="1"/>
          <p:nvPr/>
        </p:nvSpPr>
        <p:spPr>
          <a:xfrm>
            <a:off x="146476" y="2254924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39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4" name="Google Shape;114;p139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9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9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39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39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39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39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39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39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39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39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39"/>
          <p:cNvSpPr txBox="1"/>
          <p:nvPr/>
        </p:nvSpPr>
        <p:spPr>
          <a:xfrm>
            <a:off x="208138" y="4251145"/>
            <a:ext cx="3932718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Junio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39"/>
          <p:cNvSpPr txBox="1"/>
          <p:nvPr/>
        </p:nvSpPr>
        <p:spPr>
          <a:xfrm>
            <a:off x="4487159" y="4251143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Junio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39"/>
          <p:cNvSpPr txBox="1"/>
          <p:nvPr/>
        </p:nvSpPr>
        <p:spPr>
          <a:xfrm>
            <a:off x="187926" y="4564330"/>
            <a:ext cx="3952930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Mayo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39"/>
          <p:cNvSpPr txBox="1"/>
          <p:nvPr/>
        </p:nvSpPr>
        <p:spPr>
          <a:xfrm>
            <a:off x="4466947" y="4564330"/>
            <a:ext cx="4085697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Mayo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39"/>
          <p:cNvSpPr txBox="1"/>
          <p:nvPr/>
        </p:nvSpPr>
        <p:spPr>
          <a:xfrm>
            <a:off x="5802451" y="3728358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39"/>
          <p:cNvSpPr txBox="1"/>
          <p:nvPr/>
        </p:nvSpPr>
        <p:spPr>
          <a:xfrm>
            <a:off x="208138" y="4891449"/>
            <a:ext cx="3963834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Abril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139"/>
          <p:cNvSpPr txBox="1"/>
          <p:nvPr/>
        </p:nvSpPr>
        <p:spPr>
          <a:xfrm>
            <a:off x="4487159" y="4891448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Abril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2" name="Google Shape;142;p1"/>
          <p:cNvCxnSpPr>
            <a:stCxn id="141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p1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6" name="Google Shape;146;p1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47" name="Google Shape;147;p1"/>
          <p:cNvSpPr txBox="1"/>
          <p:nvPr/>
        </p:nvSpPr>
        <p:spPr>
          <a:xfrm>
            <a:off x="131192" y="3789484"/>
            <a:ext cx="3251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de la Gestión Contractual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8" name="Google Shape;148;p1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49" name="Google Shape;149;p1"/>
          <p:cNvSpPr txBox="1"/>
          <p:nvPr/>
        </p:nvSpPr>
        <p:spPr>
          <a:xfrm>
            <a:off x="146476" y="2254924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51" name="Google Shape;151;p1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209645" y="4241548"/>
            <a:ext cx="396710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Marzo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4488666" y="4241546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Marzo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209645" y="4567229"/>
            <a:ext cx="3932718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Febrero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4488666" y="4567227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Febrero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09645" y="4880415"/>
            <a:ext cx="3932718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Enero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4488666" y="4880413"/>
            <a:ext cx="4065485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Enero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89433" y="5193600"/>
            <a:ext cx="3952930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Gestión Contractual / Diciembre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4468454" y="5193600"/>
            <a:ext cx="4085697" cy="24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Gestión Contractual / Diciembre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5802451" y="3728358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0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0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40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40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40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140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1" name="Google Shape;181;p140"/>
          <p:cNvCxnSpPr>
            <a:stCxn id="180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140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40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40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5" name="Google Shape;185;p140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86" name="Google Shape;186;p140"/>
          <p:cNvSpPr txBox="1"/>
          <p:nvPr/>
        </p:nvSpPr>
        <p:spPr>
          <a:xfrm>
            <a:off x="131192" y="3789484"/>
            <a:ext cx="39052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sobre las Acciones de Repetición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7" name="Google Shape;187;p140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88" name="Google Shape;188;p140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140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90" name="Google Shape;190;p140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0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0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140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40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140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140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140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140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140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40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40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sobre las Acciones de Repetición / Primer Semestre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0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sobre las Acciones de Repetición / Primer Semestre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0"/>
          <p:cNvSpPr txBox="1"/>
          <p:nvPr/>
        </p:nvSpPr>
        <p:spPr>
          <a:xfrm>
            <a:off x="6779898" y="5206136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Dos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40"/>
          <p:cNvSpPr txBox="1"/>
          <p:nvPr/>
        </p:nvSpPr>
        <p:spPr>
          <a:xfrm>
            <a:off x="169784" y="4707815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Informe sobre las Acciones de Repetición / Segundo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0"/>
          <p:cNvSpPr txBox="1"/>
          <p:nvPr/>
        </p:nvSpPr>
        <p:spPr>
          <a:xfrm>
            <a:off x="4572000" y="4707815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Informe sobre las Acciones de Repetición / Segundo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2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2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42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42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42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42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6" name="Google Shape;216;p142"/>
          <p:cNvCxnSpPr>
            <a:stCxn id="215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7" name="Google Shape;217;p142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142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142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0" name="Google Shape;220;p142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21" name="Google Shape;221;p142"/>
          <p:cNvSpPr txBox="1"/>
          <p:nvPr/>
        </p:nvSpPr>
        <p:spPr>
          <a:xfrm>
            <a:off x="131192" y="3789484"/>
            <a:ext cx="4530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Registro Nacional de Obras Inconclusas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2" name="Google Shape;222;p142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23" name="Google Shape;223;p142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142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25" name="Google Shape;225;p142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2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2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42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142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42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142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42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42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142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142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142"/>
          <p:cNvSpPr txBox="1"/>
          <p:nvPr/>
        </p:nvSpPr>
        <p:spPr>
          <a:xfrm>
            <a:off x="38391" y="4144359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Junio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142"/>
          <p:cNvSpPr txBox="1"/>
          <p:nvPr/>
        </p:nvSpPr>
        <p:spPr>
          <a:xfrm>
            <a:off x="4607810" y="4144358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Junio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42"/>
          <p:cNvSpPr txBox="1"/>
          <p:nvPr/>
        </p:nvSpPr>
        <p:spPr>
          <a:xfrm>
            <a:off x="35117" y="447004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Mayo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42"/>
          <p:cNvSpPr txBox="1"/>
          <p:nvPr/>
        </p:nvSpPr>
        <p:spPr>
          <a:xfrm>
            <a:off x="4607810" y="4470039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Mayo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142"/>
          <p:cNvSpPr txBox="1"/>
          <p:nvPr/>
        </p:nvSpPr>
        <p:spPr>
          <a:xfrm>
            <a:off x="35117" y="4795722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Abril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42"/>
          <p:cNvSpPr txBox="1"/>
          <p:nvPr/>
        </p:nvSpPr>
        <p:spPr>
          <a:xfrm>
            <a:off x="4607810" y="4795720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Abril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42"/>
          <p:cNvSpPr txBox="1"/>
          <p:nvPr/>
        </p:nvSpPr>
        <p:spPr>
          <a:xfrm>
            <a:off x="5802451" y="3728358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3" name="Google Shape;253;p2"/>
          <p:cNvCxnSpPr>
            <a:stCxn id="252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4" name="Google Shape;254;p2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7" name="Google Shape;257;p2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58" name="Google Shape;258;p2"/>
          <p:cNvSpPr txBox="1"/>
          <p:nvPr/>
        </p:nvSpPr>
        <p:spPr>
          <a:xfrm>
            <a:off x="131192" y="3789484"/>
            <a:ext cx="4530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Registro Nacional de Obras Inconclusas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9" name="Google Shape;259;p2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60" name="Google Shape;260;p2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2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62" name="Google Shape;262;p2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2"/>
          <p:cNvSpPr txBox="1"/>
          <p:nvPr/>
        </p:nvSpPr>
        <p:spPr>
          <a:xfrm>
            <a:off x="13370" y="4178763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Marzo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p2"/>
          <p:cNvSpPr txBox="1"/>
          <p:nvPr/>
        </p:nvSpPr>
        <p:spPr>
          <a:xfrm>
            <a:off x="4586063" y="4178760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Marzo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2"/>
          <p:cNvSpPr txBox="1"/>
          <p:nvPr/>
        </p:nvSpPr>
        <p:spPr>
          <a:xfrm>
            <a:off x="13370" y="4504443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Febrero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2"/>
          <p:cNvSpPr txBox="1"/>
          <p:nvPr/>
        </p:nvSpPr>
        <p:spPr>
          <a:xfrm>
            <a:off x="4586063" y="4504441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Febrero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2"/>
          <p:cNvSpPr txBox="1"/>
          <p:nvPr/>
        </p:nvSpPr>
        <p:spPr>
          <a:xfrm>
            <a:off x="13370" y="4817629"/>
            <a:ext cx="4479819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Enero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2"/>
          <p:cNvSpPr txBox="1"/>
          <p:nvPr/>
        </p:nvSpPr>
        <p:spPr>
          <a:xfrm>
            <a:off x="4586063" y="4817627"/>
            <a:ext cx="4479818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Enero 2025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2"/>
          <p:cNvSpPr txBox="1"/>
          <p:nvPr/>
        </p:nvSpPr>
        <p:spPr>
          <a:xfrm>
            <a:off x="-6843" y="5130815"/>
            <a:ext cx="450003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Registro Nacional de Obras Inconclusas / Diciembre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2"/>
          <p:cNvSpPr txBox="1"/>
          <p:nvPr/>
        </p:nvSpPr>
        <p:spPr>
          <a:xfrm>
            <a:off x="4639739" y="5130813"/>
            <a:ext cx="442614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Registro Nacional de Obras Inconclusas / Diciembre 2024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2"/>
          <p:cNvSpPr txBox="1"/>
          <p:nvPr/>
        </p:nvSpPr>
        <p:spPr>
          <a:xfrm>
            <a:off x="5802451" y="3728358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Doce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3"/>
          <p:cNvPicPr preferRelativeResize="0"/>
          <p:nvPr/>
        </p:nvPicPr>
        <p:blipFill rotWithShape="1">
          <a:blip r:embed="rId3">
            <a:alphaModFix/>
          </a:blip>
          <a:srcRect b="59749" l="59194" r="14528" t="27019"/>
          <a:stretch/>
        </p:blipFill>
        <p:spPr>
          <a:xfrm>
            <a:off x="171449" y="76201"/>
            <a:ext cx="8820151" cy="8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3"/>
          <p:cNvSpPr/>
          <p:nvPr/>
        </p:nvSpPr>
        <p:spPr>
          <a:xfrm>
            <a:off x="167306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143"/>
          <p:cNvSpPr/>
          <p:nvPr/>
        </p:nvSpPr>
        <p:spPr>
          <a:xfrm>
            <a:off x="2253280" y="3150198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43"/>
          <p:cNvSpPr/>
          <p:nvPr/>
        </p:nvSpPr>
        <p:spPr>
          <a:xfrm>
            <a:off x="1210293" y="3142837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143"/>
          <p:cNvSpPr/>
          <p:nvPr/>
        </p:nvSpPr>
        <p:spPr>
          <a:xfrm>
            <a:off x="3278326" y="3140600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43"/>
          <p:cNvSpPr txBox="1"/>
          <p:nvPr/>
        </p:nvSpPr>
        <p:spPr>
          <a:xfrm>
            <a:off x="7693584" y="3173506"/>
            <a:ext cx="1168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Hasta 10 Años (5 más)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2" name="Google Shape;292;p143"/>
          <p:cNvCxnSpPr>
            <a:stCxn id="291" idx="1"/>
          </p:cNvCxnSpPr>
          <p:nvPr/>
        </p:nvCxnSpPr>
        <p:spPr>
          <a:xfrm flipH="1">
            <a:off x="7253184" y="3373561"/>
            <a:ext cx="440400" cy="1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3" name="Google Shape;293;p143"/>
          <p:cNvSpPr/>
          <p:nvPr/>
        </p:nvSpPr>
        <p:spPr>
          <a:xfrm>
            <a:off x="4321314" y="3124142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143"/>
          <p:cNvSpPr/>
          <p:nvPr/>
        </p:nvSpPr>
        <p:spPr>
          <a:xfrm>
            <a:off x="5364301" y="3114545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143"/>
          <p:cNvSpPr/>
          <p:nvPr/>
        </p:nvSpPr>
        <p:spPr>
          <a:xfrm>
            <a:off x="6376808" y="3118813"/>
            <a:ext cx="876300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Vigencias Anteriores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6" name="Google Shape;296;p143"/>
          <p:cNvCxnSpPr/>
          <p:nvPr/>
        </p:nvCxnSpPr>
        <p:spPr>
          <a:xfrm flipH="1" rot="10800000">
            <a:off x="171449" y="3717103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97" name="Google Shape;297;p143"/>
          <p:cNvSpPr txBox="1"/>
          <p:nvPr/>
        </p:nvSpPr>
        <p:spPr>
          <a:xfrm>
            <a:off x="131192" y="3789484"/>
            <a:ext cx="66367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Informe sobre Proceso Penales Delitos Contra la Administración Pública</a:t>
            </a:r>
            <a:endParaRPr b="0" i="0" sz="1400" u="sng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143"/>
          <p:cNvSpPr txBox="1"/>
          <p:nvPr/>
        </p:nvSpPr>
        <p:spPr>
          <a:xfrm>
            <a:off x="6779898" y="5175030"/>
            <a:ext cx="2364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Misma Estructura para cada año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Dos Informes al Año</a:t>
            </a:r>
            <a:endParaRPr b="0" i="0" sz="1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9" name="Google Shape;299;p143"/>
          <p:cNvCxnSpPr/>
          <p:nvPr/>
        </p:nvCxnSpPr>
        <p:spPr>
          <a:xfrm flipH="1" rot="10800000">
            <a:off x="171449" y="3024657"/>
            <a:ext cx="8353425" cy="184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00" name="Google Shape;300;p143"/>
          <p:cNvSpPr txBox="1"/>
          <p:nvPr/>
        </p:nvSpPr>
        <p:spPr>
          <a:xfrm>
            <a:off x="131192" y="2303419"/>
            <a:ext cx="8469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Numeral 4. Planeación, Presupuesto e Informes. 4.7. Informes de Gestión, Evaluación y Auditoría, Viñeta Informe de Rendición de Cuentas ante la Contraloría General de la República, o a los organismos de Contraloría o Control Territoriales. Anexo 2 de la Resolución 1519 de 2020 MinTIC.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Resolución Reglamentaría Orgánica 066 de 2024 de la Contraloría General de la República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43"/>
          <p:cNvCxnSpPr/>
          <p:nvPr/>
        </p:nvCxnSpPr>
        <p:spPr>
          <a:xfrm>
            <a:off x="171449" y="1638408"/>
            <a:ext cx="83534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02" name="Google Shape;302;p143"/>
          <p:cNvSpPr/>
          <p:nvPr/>
        </p:nvSpPr>
        <p:spPr>
          <a:xfrm>
            <a:off x="189433" y="1748344"/>
            <a:ext cx="98496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3"/>
          <p:cNvSpPr/>
          <p:nvPr/>
        </p:nvSpPr>
        <p:spPr>
          <a:xfrm>
            <a:off x="1301475" y="1748344"/>
            <a:ext cx="1019070" cy="46107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Contraloría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3"/>
          <p:cNvSpPr/>
          <p:nvPr/>
        </p:nvSpPr>
        <p:spPr>
          <a:xfrm>
            <a:off x="5249673" y="1748344"/>
            <a:ext cx="1123545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Planes de Mejoramiento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143"/>
          <p:cNvSpPr/>
          <p:nvPr/>
        </p:nvSpPr>
        <p:spPr>
          <a:xfrm>
            <a:off x="2447621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Rendición Cuentas Ciudadanía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143"/>
          <p:cNvSpPr/>
          <p:nvPr/>
        </p:nvSpPr>
        <p:spPr>
          <a:xfrm>
            <a:off x="171450" y="1040744"/>
            <a:ext cx="1151002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 de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143"/>
          <p:cNvSpPr/>
          <p:nvPr/>
        </p:nvSpPr>
        <p:spPr>
          <a:xfrm>
            <a:off x="1443590" y="1040744"/>
            <a:ext cx="139691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Comité Institucional de Coordinación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43"/>
          <p:cNvSpPr/>
          <p:nvPr/>
        </p:nvSpPr>
        <p:spPr>
          <a:xfrm>
            <a:off x="2961647" y="1040744"/>
            <a:ext cx="1037451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Instrumentos de Auditoría Interna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43"/>
          <p:cNvSpPr/>
          <p:nvPr/>
        </p:nvSpPr>
        <p:spPr>
          <a:xfrm>
            <a:off x="4120236" y="1040744"/>
            <a:ext cx="1369410" cy="44863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de Gestión, Evaluación y Auditoría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143"/>
          <p:cNvSpPr/>
          <p:nvPr/>
        </p:nvSpPr>
        <p:spPr>
          <a:xfrm>
            <a:off x="5610784" y="1040744"/>
            <a:ext cx="152486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Dirección General – Control Interno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143"/>
          <p:cNvSpPr/>
          <p:nvPr/>
        </p:nvSpPr>
        <p:spPr>
          <a:xfrm>
            <a:off x="3856709" y="1748344"/>
            <a:ext cx="1321546" cy="46107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Informes Organismos Inspección, Vigilancia y Control</a:t>
            </a:r>
            <a:endParaRPr b="0" i="0" sz="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143"/>
          <p:cNvSpPr/>
          <p:nvPr/>
        </p:nvSpPr>
        <p:spPr>
          <a:xfrm>
            <a:off x="7256789" y="1040744"/>
            <a:ext cx="1605779" cy="4486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Entes y Autoridades de Vigilancia o Supervisión</a:t>
            </a:r>
            <a:endParaRPr b="0" i="0" sz="9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143"/>
          <p:cNvSpPr txBox="1"/>
          <p:nvPr/>
        </p:nvSpPr>
        <p:spPr>
          <a:xfrm>
            <a:off x="169784" y="4209494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Proceso Penales Delitos Contra la Administración Pública / Primer Semestre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3"/>
          <p:cNvSpPr txBox="1"/>
          <p:nvPr/>
        </p:nvSpPr>
        <p:spPr>
          <a:xfrm>
            <a:off x="4572000" y="4209494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Proceso Penales Delitos Contra la Administración Pública / Primer Semestre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3"/>
          <p:cNvSpPr txBox="1"/>
          <p:nvPr/>
        </p:nvSpPr>
        <p:spPr>
          <a:xfrm>
            <a:off x="169784" y="4692262"/>
            <a:ext cx="4267745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Certificado Proceso Penales Delitos Contra la Administración Pública / Segundo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3"/>
          <p:cNvSpPr txBox="1"/>
          <p:nvPr/>
        </p:nvSpPr>
        <p:spPr>
          <a:xfrm>
            <a:off x="4572000" y="4692262"/>
            <a:ext cx="449131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Formulario Proceso Penales Delitos Contra la Administración Pública / Segundo Semestre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2023-05-12T16:06:57Z</dcterms:created>
  <dc:creator>Jose Alfredo Morales Diaz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2023-05-12T00:00:00Z</vt:filetime>
  </property>
</Properties>
</file>