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91" r:id="rId2"/>
    <p:sldId id="262" r:id="rId3"/>
    <p:sldId id="288" r:id="rId4"/>
    <p:sldId id="289" r:id="rId5"/>
    <p:sldId id="290" r:id="rId6"/>
    <p:sldId id="292" r:id="rId7"/>
    <p:sldId id="293" r:id="rId8"/>
    <p:sldId id="294" r:id="rId9"/>
    <p:sldId id="296" r:id="rId10"/>
    <p:sldId id="295" r:id="rId11"/>
    <p:sldId id="297" r:id="rId12"/>
    <p:sldId id="299" r:id="rId13"/>
    <p:sldId id="300" r:id="rId14"/>
    <p:sldId id="301" r:id="rId15"/>
    <p:sldId id="303" r:id="rId16"/>
    <p:sldId id="304" r:id="rId17"/>
    <p:sldId id="305" r:id="rId18"/>
    <p:sldId id="306" r:id="rId19"/>
    <p:sldId id="307" r:id="rId20"/>
    <p:sldId id="302" r:id="rId21"/>
    <p:sldId id="261" r:id="rId22"/>
    <p:sldId id="298" r:id="rId23"/>
    <p:sldId id="263" r:id="rId24"/>
    <p:sldId id="287" r:id="rId25"/>
  </p:sldIdLst>
  <p:sldSz cx="15240000" cy="17780000"/>
  <p:notesSz cx="6858000" cy="9144000"/>
  <p:embeddedFontLst>
    <p:embeddedFont>
      <p:font typeface="DengXian" panose="02010600030101010101" pitchFamily="2" charset="-122"/>
      <p:regular r:id="rId27"/>
      <p:bold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Black" pitchFamily="2" charset="0"/>
      <p:bold r:id="rId33"/>
      <p:italic r:id="rId34"/>
      <p:boldItalic r:id="rId35"/>
    </p:embeddedFont>
    <p:embeddedFont>
      <p:font typeface="Nunito Light" pitchFamily="2" charset="0"/>
      <p:regular r:id="rId36"/>
      <p:italic r:id="rId37"/>
    </p:embeddedFont>
    <p:embeddedFont>
      <p:font typeface="Nunito Sans" pitchFamily="2" charset="0"/>
      <p:regular r:id="rId38"/>
      <p:bold r:id="rId39"/>
      <p:italic r:id="rId40"/>
      <p:boldItalic r:id="rId41"/>
    </p:embeddedFont>
    <p:embeddedFont>
      <p:font typeface="Nunito Sans Black" pitchFamily="2" charset="0"/>
      <p:bold r:id="rId42"/>
      <p:italic r:id="rId43"/>
      <p:boldItalic r:id="rId44"/>
    </p:embeddedFont>
    <p:embeddedFont>
      <p:font typeface="Nunito Sans Light" pitchFamily="2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N5vnqwpt15u02l8qgP2juQR/7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A"/>
    <a:srgbClr val="FFF26B"/>
    <a:srgbClr val="F0F456"/>
    <a:srgbClr val="B8F600"/>
    <a:srgbClr val="B8B166"/>
    <a:srgbClr val="0CB458"/>
    <a:srgbClr val="EFCA18"/>
    <a:srgbClr val="EFF41E"/>
    <a:srgbClr val="00D900"/>
    <a:srgbClr val="B29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056F4-7F91-4144-96E1-700331FF3939}" v="45" dt="2025-12-09T14:28:49.374"/>
  </p1510:revLst>
</p1510:revInfo>
</file>

<file path=ppt/tableStyles.xml><?xml version="1.0" encoding="utf-8"?>
<a:tblStyleLst xmlns:a="http://schemas.openxmlformats.org/drawingml/2006/main" def="{745B3227-74FD-496B-9F8D-FF4681A24DDD}">
  <a:tblStyle styleId="{745B3227-74FD-496B-9F8D-FF4681A24D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7" autoAdjust="0"/>
    <p:restoredTop sz="94656"/>
  </p:normalViewPr>
  <p:slideViewPr>
    <p:cSldViewPr snapToGrid="0">
      <p:cViewPr>
        <p:scale>
          <a:sx n="10" d="100"/>
          <a:sy n="10" d="100"/>
        </p:scale>
        <p:origin x="3653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60" Type="http://customschemas.google.com/relationships/presentationmetadata" Target="meta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F6EFE58D-684C-120E-E761-0C08BCB6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B140142B-8321-BD4B-4A41-5DF812081D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0AC91F36-6A78-AE1F-D730-29099C728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862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6A30B4BA-2F01-C0C3-CC1B-97FA0BC43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CB203F4B-2142-E41F-C558-1BB9C8077C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FC12544A-229A-6675-0072-FE9FC70676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26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1D90934E-9A72-4F02-F87A-C17029BEF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6FFAEE5D-D2A0-7BC2-B165-867BFD9C0A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8BF693F1-016E-3D8A-19EB-2B45D2770A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472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E06C00D5-789E-0656-6BAA-3A26E46A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4BF29C08-2F9E-473F-8133-EBBFA657F3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1702DA2F-1520-2691-8926-473C5E445F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842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8113C55A-F87A-901A-A171-56A97199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FAB5425F-6629-8DB6-C9AD-76E97E6629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EFD94EAC-2D70-D295-D41C-2848D29394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4453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5BCF9449-2075-F1C5-BC5D-1E8A46173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834A59BA-2B9F-7C91-6233-A0ACE4D807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172EE109-69FF-76E6-36DA-01E91E47E0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6846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C0E24A96-4A7D-FB0E-DB5B-F105DFD6C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24E71BA1-5E72-E066-DC2E-958F4B5E8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1C571909-8401-81CF-3DCD-B53897C61A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819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F4AF1750-2D97-73E5-A262-B2337FFF6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9B8819BB-4B2F-8BED-36EB-BD38A4C067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CDF51A2A-B2A4-F8FB-0F83-591185CF44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90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28C7BFB8-97C5-04F6-701C-F7D110C5A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4B0D7873-FB9C-CF33-7AA5-8E4E818367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585CD8B9-1D35-E0B2-BA9D-585D008792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143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495ED876-8D38-C0FE-2DB5-4BBC4AAF7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E157F389-52AF-A967-86C8-61C49725EB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D6FEB125-D7FD-3D13-B15D-4AE6737C05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70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47D0CBED-930C-71B2-EBF6-46A916540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26A775D6-6E9F-567E-1A17-25DD16656D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D8F04CF1-D5A6-D393-4F4A-72891D12C4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887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DA3C488E-4458-AF62-7D63-6E42AB599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1F6706B2-9413-9F74-B688-D253616DFE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7AD6ED9F-F438-194F-49EE-6D80A6A449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304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53A83BF3-447E-2197-C92C-C7E335838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84ADC897-7D3B-9C14-8904-BABABAE190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98C13E19-0191-F3F3-497F-DE1E58F8B1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8883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5110F6F4-8391-456C-6CD8-5E2CE6029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3A624635-CAA3-DF9B-51D1-5875720D30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F597340A-3608-323B-8441-9E6EF03D07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15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E3A0739B-D3EA-29ED-1454-03432181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61919D77-5F19-4C49-EBD7-B04E4BE815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17F5B93A-E1A4-91E9-843C-E74053A6CC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282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BA73BE5B-533B-ED02-7988-06B74B8AC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38A70FD1-AEFA-5ACA-5553-EAD9FF0E95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5ADE764E-6E7E-40D1-B03F-C081500E1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23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5D6AF21A-08FA-EC15-1636-855EF32C4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582A8158-77C0-2272-1645-2E30B1B5D2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D6C11EF3-3207-C401-23E5-F3E8A7B219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461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4E9FED28-B2BB-23E7-9297-122EF81DE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CC145769-05DF-820E-DA4F-6478A2B433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801E322A-9581-E3E8-4C0D-8D9838193E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3081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DF69F5D5-B9D5-7372-EAE3-9394D59E1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>
            <a:extLst>
              <a:ext uri="{FF2B5EF4-FFF2-40B4-BE49-F238E27FC236}">
                <a16:creationId xmlns:a16="http://schemas.microsoft.com/office/drawing/2014/main" id="{6FDFF468-B1DB-62E6-BAA7-EFFE5E3732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5:notes">
            <a:extLst>
              <a:ext uri="{FF2B5EF4-FFF2-40B4-BE49-F238E27FC236}">
                <a16:creationId xmlns:a16="http://schemas.microsoft.com/office/drawing/2014/main" id="{B3093345-C652-5973-D339-BD5B2D369E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367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081E95E7-7E2B-A32C-64EC-B22BEFFB7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>
            <a:extLst>
              <a:ext uri="{FF2B5EF4-FFF2-40B4-BE49-F238E27FC236}">
                <a16:creationId xmlns:a16="http://schemas.microsoft.com/office/drawing/2014/main" id="{006A112E-C407-7C7C-CA6E-6B048F86FE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6:notes">
            <a:extLst>
              <a:ext uri="{FF2B5EF4-FFF2-40B4-BE49-F238E27FC236}">
                <a16:creationId xmlns:a16="http://schemas.microsoft.com/office/drawing/2014/main" id="{4EA8EB53-2EFC-85F5-AB29-B12DE037F0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58975" y="685800"/>
            <a:ext cx="2940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1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1143000" y="2909830"/>
            <a:ext cx="12954001" cy="619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Calibri"/>
              <a:buNone/>
              <a:defRPr sz="10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1905000" y="9338616"/>
            <a:ext cx="11430001" cy="4292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1pPr>
            <a:lvl2pPr marL="914400" lvl="1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2pPr>
            <a:lvl3pPr marL="1371600" lvl="2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3pPr>
            <a:lvl4pPr marL="1828800" lvl="3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4pPr>
            <a:lvl5pPr marL="2286000" lvl="4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>
            <a:spLocks noGrp="1"/>
          </p:cNvSpPr>
          <p:nvPr>
            <p:ph type="title"/>
          </p:nvPr>
        </p:nvSpPr>
        <p:spPr>
          <a:xfrm>
            <a:off x="1047750" y="946625"/>
            <a:ext cx="13144501" cy="343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1"/>
          </p:nvPr>
        </p:nvSpPr>
        <p:spPr>
          <a:xfrm rot="5400000">
            <a:off x="1979376" y="3801474"/>
            <a:ext cx="11281247" cy="1314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9"/>
          <p:cNvSpPr txBox="1">
            <a:spLocks noGrp="1"/>
          </p:cNvSpPr>
          <p:nvPr>
            <p:ph type="title"/>
          </p:nvPr>
        </p:nvSpPr>
        <p:spPr>
          <a:xfrm rot="5400000">
            <a:off x="5015324" y="6837422"/>
            <a:ext cx="15067730" cy="328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1"/>
          </p:nvPr>
        </p:nvSpPr>
        <p:spPr>
          <a:xfrm rot="5400000">
            <a:off x="-1652175" y="3646546"/>
            <a:ext cx="15067729" cy="966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>
            <a:spLocks noGrp="1"/>
          </p:cNvSpPr>
          <p:nvPr>
            <p:ph type="title"/>
          </p:nvPr>
        </p:nvSpPr>
        <p:spPr>
          <a:xfrm>
            <a:off x="1047750" y="946625"/>
            <a:ext cx="13144501" cy="343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0"/>
          <p:cNvSpPr txBox="1">
            <a:spLocks noGrp="1"/>
          </p:cNvSpPr>
          <p:nvPr>
            <p:ph type="body" idx="1"/>
          </p:nvPr>
        </p:nvSpPr>
        <p:spPr>
          <a:xfrm>
            <a:off x="1047750" y="4733101"/>
            <a:ext cx="13144501" cy="1128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1039813" y="4432658"/>
            <a:ext cx="13144501" cy="7395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Calibri"/>
              <a:buNone/>
              <a:defRPr sz="10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1039813" y="11898612"/>
            <a:ext cx="13144501" cy="38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1047750" y="946625"/>
            <a:ext cx="13144501" cy="343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1047750" y="4733101"/>
            <a:ext cx="6477001" cy="1128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2"/>
          </p:nvPr>
        </p:nvSpPr>
        <p:spPr>
          <a:xfrm>
            <a:off x="7715250" y="4733101"/>
            <a:ext cx="6477000" cy="1128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>
            <a:spLocks noGrp="1"/>
          </p:cNvSpPr>
          <p:nvPr>
            <p:ph type="title"/>
          </p:nvPr>
        </p:nvSpPr>
        <p:spPr>
          <a:xfrm>
            <a:off x="1049735" y="946625"/>
            <a:ext cx="13144501" cy="343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body" idx="1"/>
          </p:nvPr>
        </p:nvSpPr>
        <p:spPr>
          <a:xfrm>
            <a:off x="1049736" y="4358570"/>
            <a:ext cx="6447234" cy="213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2"/>
          </p:nvPr>
        </p:nvSpPr>
        <p:spPr>
          <a:xfrm>
            <a:off x="1049736" y="6494639"/>
            <a:ext cx="6447233" cy="95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body" idx="3"/>
          </p:nvPr>
        </p:nvSpPr>
        <p:spPr>
          <a:xfrm>
            <a:off x="7715251" y="4358570"/>
            <a:ext cx="6478986" cy="213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b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body" idx="4"/>
          </p:nvPr>
        </p:nvSpPr>
        <p:spPr>
          <a:xfrm>
            <a:off x="7715251" y="6494639"/>
            <a:ext cx="6478986" cy="95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1047750" y="946625"/>
            <a:ext cx="13144501" cy="343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>
            <a:spLocks noGrp="1"/>
          </p:cNvSpPr>
          <p:nvPr>
            <p:ph type="title"/>
          </p:nvPr>
        </p:nvSpPr>
        <p:spPr>
          <a:xfrm>
            <a:off x="1049735" y="1185333"/>
            <a:ext cx="4915297" cy="414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Calibri"/>
              <a:buNone/>
              <a:defRPr sz="5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1"/>
          </p:nvPr>
        </p:nvSpPr>
        <p:spPr>
          <a:xfrm>
            <a:off x="6478985" y="2559995"/>
            <a:ext cx="7715251" cy="1263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5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5200"/>
              <a:buChar char="•"/>
              <a:defRPr sz="5200"/>
            </a:lvl1pPr>
            <a:lvl2pPr marL="914400" lvl="1" indent="-55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5200"/>
              <a:buChar char="•"/>
              <a:defRPr sz="5200"/>
            </a:lvl2pPr>
            <a:lvl3pPr marL="1371600" lvl="2" indent="-55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5200"/>
              <a:buChar char="•"/>
              <a:defRPr sz="5200"/>
            </a:lvl3pPr>
            <a:lvl4pPr marL="1828800" lvl="3" indent="-55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5200"/>
              <a:buChar char="•"/>
              <a:defRPr sz="5200"/>
            </a:lvl4pPr>
            <a:lvl5pPr marL="2286000" lvl="4" indent="-55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5200"/>
              <a:buChar char="•"/>
              <a:defRPr sz="5200"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2"/>
          </p:nvPr>
        </p:nvSpPr>
        <p:spPr>
          <a:xfrm>
            <a:off x="1049735" y="5334000"/>
            <a:ext cx="4915297" cy="988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marL="914400" lvl="1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2pPr>
            <a:lvl3pPr marL="1371600" lvl="2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3pPr>
            <a:lvl4pPr marL="1828800" lvl="3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4pPr>
            <a:lvl5pPr marL="2286000" lvl="4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 txBox="1">
            <a:spLocks noGrp="1"/>
          </p:cNvSpPr>
          <p:nvPr>
            <p:ph type="title"/>
          </p:nvPr>
        </p:nvSpPr>
        <p:spPr>
          <a:xfrm>
            <a:off x="1049735" y="1185333"/>
            <a:ext cx="4915297" cy="414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Calibri"/>
              <a:buNone/>
              <a:defRPr sz="5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>
            <a:spLocks noGrp="1"/>
          </p:cNvSpPr>
          <p:nvPr>
            <p:ph type="pic" idx="2"/>
          </p:nvPr>
        </p:nvSpPr>
        <p:spPr>
          <a:xfrm>
            <a:off x="6478985" y="2559995"/>
            <a:ext cx="7715251" cy="12635323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1049735" y="5334000"/>
            <a:ext cx="4915297" cy="988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5pPr>
            <a:lvl6pPr marL="2743200" lvl="5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6pPr>
            <a:lvl7pPr marL="3200400" lvl="6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7pPr>
            <a:lvl8pPr marL="3657600" lvl="7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8pPr>
            <a:lvl9pPr marL="4114800" lvl="8" indent="-520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1047750" y="946625"/>
            <a:ext cx="13144501" cy="343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1047750" y="4733101"/>
            <a:ext cx="13144501" cy="1128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normAutofit/>
          </a:bodyPr>
          <a:lstStyle>
            <a:lvl1pPr marL="457200" marR="0" lvl="0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207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sldNum" idx="12"/>
          </p:nvPr>
        </p:nvSpPr>
        <p:spPr>
          <a:xfrm>
            <a:off x="13769743" y="16724172"/>
            <a:ext cx="422507" cy="4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mailto:sistema.gesti&#243;n@upme.gov.co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mailto:sistema.gesti&#243;n@upme.gov.co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mailto:sistema.gesti&#243;n@upme.gov.co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hyperlink" Target="mailto:sistema.gesti&#243;n@upme.gov.co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9B3A59A2-35C8-4D8A-F920-4020CD63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" descr="Imagen">
            <a:extLst>
              <a:ext uri="{FF2B5EF4-FFF2-40B4-BE49-F238E27FC236}">
                <a16:creationId xmlns:a16="http://schemas.microsoft.com/office/drawing/2014/main" id="{09A10E97-1415-4BA8-F2A4-EBDEC81ABC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9352" y="15898232"/>
            <a:ext cx="4627668" cy="14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 descr="Imagen">
            <a:extLst>
              <a:ext uri="{FF2B5EF4-FFF2-40B4-BE49-F238E27FC236}">
                <a16:creationId xmlns:a16="http://schemas.microsoft.com/office/drawing/2014/main" id="{2DCE553B-9AAB-EDB3-6760-9C057754B1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3362"/>
          <a:stretch/>
        </p:blipFill>
        <p:spPr>
          <a:xfrm>
            <a:off x="0" y="14767051"/>
            <a:ext cx="5583487" cy="3101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895042AB-7455-F902-A76F-B8726BC74472}"/>
              </a:ext>
            </a:extLst>
          </p:cNvPr>
          <p:cNvGrpSpPr/>
          <p:nvPr/>
        </p:nvGrpSpPr>
        <p:grpSpPr>
          <a:xfrm>
            <a:off x="6215169" y="15312724"/>
            <a:ext cx="3492501" cy="889001"/>
            <a:chOff x="6341184" y="15771533"/>
            <a:chExt cx="3492501" cy="889001"/>
          </a:xfrm>
        </p:grpSpPr>
        <p:pic>
          <p:nvPicPr>
            <p:cNvPr id="163" name="Google Shape;163;p6" descr="Imagen">
              <a:extLst>
                <a:ext uri="{FF2B5EF4-FFF2-40B4-BE49-F238E27FC236}">
                  <a16:creationId xmlns:a16="http://schemas.microsoft.com/office/drawing/2014/main" id="{B81DE488-D5A9-37C4-8789-C34A8A3FF48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41184" y="15771533"/>
              <a:ext cx="3492501" cy="88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6">
              <a:extLst>
                <a:ext uri="{FF2B5EF4-FFF2-40B4-BE49-F238E27FC236}">
                  <a16:creationId xmlns:a16="http://schemas.microsoft.com/office/drawing/2014/main" id="{83B98332-13D2-F71B-F706-71A87D97366B}"/>
                </a:ext>
              </a:extLst>
            </p:cNvPr>
            <p:cNvSpPr txBox="1"/>
            <p:nvPr/>
          </p:nvSpPr>
          <p:spPr>
            <a:xfrm>
              <a:off x="6440604" y="15935303"/>
              <a:ext cx="3215911" cy="596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n-US" sz="3200" dirty="0">
                  <a:solidFill>
                    <a:srgbClr val="F0F456"/>
                  </a:solidFill>
                  <a:latin typeface="Nunito Sans Black"/>
                  <a:sym typeface="Nunito Sans Black"/>
                </a:rPr>
                <a:t>Consulta </a:t>
              </a:r>
              <a:r>
                <a:rPr lang="en-US" sz="3200" dirty="0" err="1">
                  <a:solidFill>
                    <a:srgbClr val="F0F456"/>
                  </a:solidFill>
                  <a:latin typeface="Nunito Sans Black"/>
                  <a:sym typeface="Nunito Sans Black"/>
                </a:rPr>
                <a:t>aquí</a:t>
              </a:r>
              <a:endParaRPr dirty="0"/>
            </a:p>
          </p:txBody>
        </p:sp>
      </p:grpSp>
      <p:sp>
        <p:nvSpPr>
          <p:cNvPr id="166" name="Google Shape;166;p6">
            <a:extLst>
              <a:ext uri="{FF2B5EF4-FFF2-40B4-BE49-F238E27FC236}">
                <a16:creationId xmlns:a16="http://schemas.microsoft.com/office/drawing/2014/main" id="{854D4965-20AB-E5A6-B98A-15AD6409886E}"/>
              </a:ext>
            </a:extLst>
          </p:cNvPr>
          <p:cNvSpPr txBox="1"/>
          <p:nvPr/>
        </p:nvSpPr>
        <p:spPr>
          <a:xfrm>
            <a:off x="1148862" y="4197650"/>
            <a:ext cx="13625116" cy="144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6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Política </a:t>
            </a:r>
            <a:r>
              <a:rPr lang="es-MX" sz="6000" b="0" i="0" u="none" strike="noStrike" cap="none" dirty="0">
                <a:solidFill>
                  <a:schemeClr val="tx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Gestión de Conocimiento y la Innovación </a:t>
            </a:r>
            <a:r>
              <a:rPr lang="es-MX" sz="6000" b="0" i="0" u="none" strike="noStrike" cap="none" dirty="0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(Gesco+i)</a:t>
            </a:r>
            <a:endParaRPr sz="900" dirty="0">
              <a:solidFill>
                <a:srgbClr val="F0F456"/>
              </a:solidFill>
            </a:endParaRPr>
          </a:p>
        </p:txBody>
      </p:sp>
      <p:pic>
        <p:nvPicPr>
          <p:cNvPr id="168" name="Google Shape;168;p6" descr="Imagen">
            <a:extLst>
              <a:ext uri="{FF2B5EF4-FFF2-40B4-BE49-F238E27FC236}">
                <a16:creationId xmlns:a16="http://schemas.microsoft.com/office/drawing/2014/main" id="{EAEF5802-A527-7A2C-971F-A6A8A972AAA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6;p6">
            <a:extLst>
              <a:ext uri="{FF2B5EF4-FFF2-40B4-BE49-F238E27FC236}">
                <a16:creationId xmlns:a16="http://schemas.microsoft.com/office/drawing/2014/main" id="{A60469D1-2E22-EC54-4224-66F6F174A977}"/>
              </a:ext>
            </a:extLst>
          </p:cNvPr>
          <p:cNvSpPr txBox="1"/>
          <p:nvPr/>
        </p:nvSpPr>
        <p:spPr>
          <a:xfrm>
            <a:off x="4698594" y="2326144"/>
            <a:ext cx="10598979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chemeClr val="tx1"/>
                </a:solidFill>
                <a:highlight>
                  <a:srgbClr val="F0F456"/>
                </a:highlight>
                <a:latin typeface="Nunito Sans Black"/>
                <a:ea typeface="Nunito Sans Black"/>
                <a:cs typeface="Nunito Sans Black"/>
                <a:sym typeface="Nunito Sans Black"/>
              </a:rPr>
              <a:t>Declaración de Valor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F4616E7-E9C5-1E46-4182-C99F4A4A81BC}"/>
              </a:ext>
            </a:extLst>
          </p:cNvPr>
          <p:cNvGrpSpPr/>
          <p:nvPr/>
        </p:nvGrpSpPr>
        <p:grpSpPr>
          <a:xfrm>
            <a:off x="40024" y="5803031"/>
            <a:ext cx="15159951" cy="9084339"/>
            <a:chOff x="40024" y="6169025"/>
            <a:chExt cx="15159951" cy="9084339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F92C419E-BD7A-510F-B89B-EA8F3B66D2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6" t="15072" r="5576" b="23405"/>
            <a:stretch/>
          </p:blipFill>
          <p:spPr bwMode="auto">
            <a:xfrm>
              <a:off x="40024" y="6169025"/>
              <a:ext cx="15159951" cy="9084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553;g2d98d849137_0_1414">
              <a:extLst>
                <a:ext uri="{FF2B5EF4-FFF2-40B4-BE49-F238E27FC236}">
                  <a16:creationId xmlns:a16="http://schemas.microsoft.com/office/drawing/2014/main" id="{8EB1139C-8B2A-1038-925B-3F76A9157741}"/>
                </a:ext>
              </a:extLst>
            </p:cNvPr>
            <p:cNvSpPr txBox="1"/>
            <p:nvPr/>
          </p:nvSpPr>
          <p:spPr>
            <a:xfrm>
              <a:off x="1148862" y="6850964"/>
              <a:ext cx="6679970" cy="1800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100" b="1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La UPME se compromete a </a:t>
              </a:r>
              <a:r>
                <a:rPr lang="es-MX" sz="2100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desarrollar un modelo que </a:t>
              </a:r>
              <a:r>
                <a:rPr lang="es-MX" sz="2100" b="1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facilite </a:t>
              </a:r>
              <a:r>
                <a:rPr lang="es-MX" sz="2100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la</a:t>
              </a:r>
              <a:r>
                <a:rPr lang="es-MX" sz="2100" b="1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captura, organización y transferencia de conocimiento, </a:t>
              </a:r>
              <a:r>
                <a:rPr lang="es-MX" sz="2100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tanto a nivel </a:t>
              </a:r>
              <a:r>
                <a:rPr lang="es-MX" sz="2100" b="1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nacional </a:t>
              </a:r>
              <a:r>
                <a:rPr lang="es-MX" sz="2100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como </a:t>
              </a:r>
              <a:r>
                <a:rPr lang="es-MX" sz="2100" b="1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internacional, </a:t>
              </a:r>
              <a:r>
                <a:rPr lang="es-MX" sz="2100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asegurando la </a:t>
              </a:r>
              <a:r>
                <a:rPr lang="es-MX" sz="2100" b="1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accesibilidad </a:t>
              </a:r>
              <a:r>
                <a:rPr lang="es-MX" sz="2100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para todos sus</a:t>
              </a:r>
              <a:r>
                <a:rPr lang="es-MX" sz="2100" b="1" noProof="0" dirty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grupos de valor e interés.</a:t>
              </a:r>
              <a:endParaRPr lang="es-MX" sz="21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Google Shape;165;p6">
              <a:extLst>
                <a:ext uri="{FF2B5EF4-FFF2-40B4-BE49-F238E27FC236}">
                  <a16:creationId xmlns:a16="http://schemas.microsoft.com/office/drawing/2014/main" id="{CBE39092-8BD8-DD57-B22B-0CDA34F3DF46}"/>
                </a:ext>
              </a:extLst>
            </p:cNvPr>
            <p:cNvSpPr txBox="1"/>
            <p:nvPr/>
          </p:nvSpPr>
          <p:spPr>
            <a:xfrm>
              <a:off x="9581957" y="6594379"/>
              <a:ext cx="5459923" cy="7077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Nunito Sans Black"/>
                <a:buNone/>
              </a:pPr>
              <a:r>
                <a:rPr lang="es-MX" sz="3600" b="1" i="0" u="none" strike="noStrike" cap="none" dirty="0">
                  <a:solidFill>
                    <a:srgbClr val="F0F456"/>
                  </a:solidFill>
                  <a:highlight>
                    <a:srgbClr val="000000"/>
                  </a:highlight>
                  <a:latin typeface="Nunito" pitchFamily="2" charset="0"/>
                  <a:ea typeface="Nunito Sans"/>
                  <a:cs typeface="Nunito Sans"/>
                  <a:sym typeface="Nunito Sans"/>
                </a:rPr>
                <a:t>Nos comprometemos a:</a:t>
              </a:r>
              <a:endParaRPr lang="en-US" sz="3600" b="1" dirty="0">
                <a:solidFill>
                  <a:srgbClr val="F0F456"/>
                </a:solidFill>
                <a:highlight>
                  <a:srgbClr val="000000"/>
                </a:highlight>
                <a:latin typeface="Nunito" pitchFamily="2" charset="0"/>
              </a:endParaRPr>
            </a:p>
          </p:txBody>
        </p:sp>
      </p:grpSp>
      <p:pic>
        <p:nvPicPr>
          <p:cNvPr id="15" name="Google Shape;178;p7" descr="Imagen">
            <a:extLst>
              <a:ext uri="{FF2B5EF4-FFF2-40B4-BE49-F238E27FC236}">
                <a16:creationId xmlns:a16="http://schemas.microsoft.com/office/drawing/2014/main" id="{F1C826C1-F9E9-C79E-7788-D72AE2120E9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775" y="1301484"/>
            <a:ext cx="2809832" cy="2537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305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8ECC802C-2A60-C27A-8C14-3A015C45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F96B7F8-3805-61B7-31E4-8A66B88B9D74}"/>
              </a:ext>
            </a:extLst>
          </p:cNvPr>
          <p:cNvSpPr/>
          <p:nvPr/>
        </p:nvSpPr>
        <p:spPr>
          <a:xfrm>
            <a:off x="-2529840" y="-1514972"/>
            <a:ext cx="19354800" cy="22088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5FC7135-FFDF-9A5C-8DE1-5D1BDD78555E}"/>
              </a:ext>
            </a:extLst>
          </p:cNvPr>
          <p:cNvSpPr/>
          <p:nvPr/>
        </p:nvSpPr>
        <p:spPr>
          <a:xfrm>
            <a:off x="-2499360" y="-1696639"/>
            <a:ext cx="19385280" cy="1202199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6F32468F-D3AC-7E39-B7AA-2B5A287CFD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0732" y="-1696639"/>
            <a:ext cx="16766439" cy="12088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DAF156C5-3288-C237-D8F1-485D0C0CABD1}"/>
              </a:ext>
            </a:extLst>
          </p:cNvPr>
          <p:cNvSpPr txBox="1"/>
          <p:nvPr/>
        </p:nvSpPr>
        <p:spPr>
          <a:xfrm>
            <a:off x="-2357237" y="203312"/>
            <a:ext cx="6838816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700" dirty="0"/>
          </a:p>
        </p:txBody>
      </p:sp>
      <p:sp>
        <p:nvSpPr>
          <p:cNvPr id="10" name="Google Shape;1553;g2d98d849137_0_1414">
            <a:extLst>
              <a:ext uri="{FF2B5EF4-FFF2-40B4-BE49-F238E27FC236}">
                <a16:creationId xmlns:a16="http://schemas.microsoft.com/office/drawing/2014/main" id="{E50E8D49-297A-C77B-7579-ACD9D28D2A30}"/>
              </a:ext>
            </a:extLst>
          </p:cNvPr>
          <p:cNvSpPr txBox="1"/>
          <p:nvPr/>
        </p:nvSpPr>
        <p:spPr>
          <a:xfrm>
            <a:off x="-2185756" y="1776383"/>
            <a:ext cx="13453338" cy="393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4000" dirty="0">
                <a:solidFill>
                  <a:schemeClr val="dk1"/>
                </a:solidFill>
                <a:latin typeface="Nunito Sans"/>
                <a:sym typeface="Nunito Sans"/>
              </a:rPr>
              <a:t>La UPME cuenta con una </a:t>
            </a:r>
            <a:r>
              <a:rPr lang="es-MX" sz="44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sym typeface="Nunito Sans"/>
              </a:rPr>
              <a:t>hoja de ruta </a:t>
            </a:r>
            <a:r>
              <a:rPr lang="es-MX" sz="4000" dirty="0">
                <a:solidFill>
                  <a:schemeClr val="dk1"/>
                </a:solidFill>
                <a:latin typeface="Nunito Sans"/>
                <a:sym typeface="Nunito Sans"/>
              </a:rPr>
              <a:t>para la implementación de acciones alineadas con la </a:t>
            </a:r>
            <a:r>
              <a:rPr lang="es-MX" sz="4000" b="1" dirty="0">
                <a:solidFill>
                  <a:schemeClr val="dk1"/>
                </a:solidFill>
                <a:latin typeface="Nunito Sans"/>
                <a:sym typeface="Nunito Sans"/>
              </a:rPr>
              <a:t>Política de Gestión de Conocimiento e Innovación - Gesco+i</a:t>
            </a:r>
            <a:r>
              <a:rPr lang="es-MX" sz="4000" dirty="0">
                <a:solidFill>
                  <a:schemeClr val="dk1"/>
                </a:solidFill>
                <a:latin typeface="Nunito Sans"/>
                <a:sym typeface="Nunito Sans"/>
              </a:rPr>
              <a:t> y de esta forma fortalecer la capacidad institucional y mejorar los servicios que la entidad genera para sus grupos de valor e interés.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254D8E7-456B-477A-6C64-31EAE514CE4B}"/>
              </a:ext>
            </a:extLst>
          </p:cNvPr>
          <p:cNvSpPr/>
          <p:nvPr/>
        </p:nvSpPr>
        <p:spPr>
          <a:xfrm>
            <a:off x="-1946798" y="15423284"/>
            <a:ext cx="13927372" cy="705489"/>
          </a:xfrm>
          <a:prstGeom prst="rect">
            <a:avLst/>
          </a:prstGeom>
          <a:solidFill>
            <a:srgbClr val="93D7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91E574F-BFA6-E2E5-BD7F-88332EFCC7F2}"/>
              </a:ext>
            </a:extLst>
          </p:cNvPr>
          <p:cNvGrpSpPr/>
          <p:nvPr/>
        </p:nvGrpSpPr>
        <p:grpSpPr>
          <a:xfrm>
            <a:off x="12516355" y="15498812"/>
            <a:ext cx="3885170" cy="4531365"/>
            <a:chOff x="12660440" y="14590012"/>
            <a:chExt cx="3249662" cy="3790157"/>
          </a:xfrm>
        </p:grpSpPr>
        <p:sp>
          <p:nvSpPr>
            <p:cNvPr id="15" name="Diagrama de flujo: conector 14">
              <a:extLst>
                <a:ext uri="{FF2B5EF4-FFF2-40B4-BE49-F238E27FC236}">
                  <a16:creationId xmlns:a16="http://schemas.microsoft.com/office/drawing/2014/main" id="{2A11ABD2-AA17-F8AF-3637-FE5F643DDBE0}"/>
                </a:ext>
              </a:extLst>
            </p:cNvPr>
            <p:cNvSpPr/>
            <p:nvPr/>
          </p:nvSpPr>
          <p:spPr>
            <a:xfrm>
              <a:off x="13050758" y="14978913"/>
              <a:ext cx="2859344" cy="2781156"/>
            </a:xfrm>
            <a:prstGeom prst="flowChartConnector">
              <a:avLst/>
            </a:prstGeom>
            <a:solidFill>
              <a:srgbClr val="FFE6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Google Shape;1007;p29" descr="Imagen">
              <a:extLst>
                <a:ext uri="{FF2B5EF4-FFF2-40B4-BE49-F238E27FC236}">
                  <a16:creationId xmlns:a16="http://schemas.microsoft.com/office/drawing/2014/main" id="{6D112516-0C3B-72D1-296A-D136185C891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12660440" y="14590012"/>
              <a:ext cx="3152764" cy="3790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FC8E2E9F-1269-10FB-2E3E-DA233EFEA775}"/>
              </a:ext>
            </a:extLst>
          </p:cNvPr>
          <p:cNvSpPr txBox="1"/>
          <p:nvPr/>
        </p:nvSpPr>
        <p:spPr>
          <a:xfrm>
            <a:off x="-2167660" y="15481328"/>
            <a:ext cx="14214461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32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pPr algn="ctr"/>
            <a:r>
              <a:rPr lang="es-MX" sz="3600" dirty="0">
                <a:latin typeface="Nunito Black" pitchFamily="2" charset="0"/>
              </a:rPr>
              <a:t> Etapas para la definición e implementación de la hoja de ruta</a:t>
            </a:r>
          </a:p>
        </p:txBody>
      </p:sp>
      <p:pic>
        <p:nvPicPr>
          <p:cNvPr id="11" name="Google Shape;151;p5" descr="Imagen">
            <a:extLst>
              <a:ext uri="{FF2B5EF4-FFF2-40B4-BE49-F238E27FC236}">
                <a16:creationId xmlns:a16="http://schemas.microsoft.com/office/drawing/2014/main" id="{75C722D9-9564-12BD-9190-F80FDC43C2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3702" r="34572"/>
          <a:stretch>
            <a:fillRect/>
          </a:stretch>
        </p:blipFill>
        <p:spPr>
          <a:xfrm>
            <a:off x="13294428" y="-366360"/>
            <a:ext cx="3530532" cy="17539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CB6E6C0-E5A0-ED24-5D6F-1620B9127AAE}"/>
              </a:ext>
            </a:extLst>
          </p:cNvPr>
          <p:cNvSpPr txBox="1"/>
          <p:nvPr/>
        </p:nvSpPr>
        <p:spPr>
          <a:xfrm>
            <a:off x="11285679" y="3800270"/>
            <a:ext cx="539776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3200" dirty="0">
                <a:solidFill>
                  <a:schemeClr val="dk1"/>
                </a:solidFill>
                <a:latin typeface="Nunito Sans"/>
              </a:rPr>
              <a:t>Basadas en la </a:t>
            </a:r>
            <a:r>
              <a:rPr lang="es-MX" sz="3200" b="1" dirty="0">
                <a:solidFill>
                  <a:schemeClr val="dk1"/>
                </a:solidFill>
                <a:latin typeface="Nunito Sans"/>
              </a:rPr>
              <a:t>adopción </a:t>
            </a:r>
            <a:r>
              <a:rPr lang="es-MX" sz="3200" dirty="0">
                <a:solidFill>
                  <a:schemeClr val="dk1"/>
                </a:solidFill>
                <a:latin typeface="Nunito Sans"/>
              </a:rPr>
              <a:t>de los </a:t>
            </a:r>
            <a:r>
              <a:rPr lang="es-MX" sz="3600" b="1" dirty="0">
                <a:solidFill>
                  <a:schemeClr val="dk1"/>
                </a:solidFill>
                <a:latin typeface="Nunito Sans"/>
              </a:rPr>
              <a:t>ejes de la gestión del conocimiento</a:t>
            </a:r>
            <a:r>
              <a:rPr lang="es-MX" sz="3200" dirty="0">
                <a:solidFill>
                  <a:schemeClr val="dk1"/>
                </a:solidFill>
                <a:latin typeface="Nunito Sans"/>
              </a:rPr>
              <a:t> de MIPG y Función Pública.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A92C0B-71E4-FAD5-6394-C53022B72BF2}"/>
              </a:ext>
            </a:extLst>
          </p:cNvPr>
          <p:cNvSpPr txBox="1"/>
          <p:nvPr/>
        </p:nvSpPr>
        <p:spPr>
          <a:xfrm>
            <a:off x="-1138617" y="8511403"/>
            <a:ext cx="751600" cy="5946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dirty="0">
                <a:latin typeface="Nunito Black" pitchFamily="2" charset="0"/>
              </a:rPr>
              <a:t>E1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4FB6412-231C-15DD-F9D8-022C48932660}"/>
              </a:ext>
            </a:extLst>
          </p:cNvPr>
          <p:cNvGrpSpPr/>
          <p:nvPr/>
        </p:nvGrpSpPr>
        <p:grpSpPr>
          <a:xfrm>
            <a:off x="11442088" y="1896496"/>
            <a:ext cx="2545861" cy="1819474"/>
            <a:chOff x="-1006063" y="1981780"/>
            <a:chExt cx="1015031" cy="689841"/>
          </a:xfrm>
        </p:grpSpPr>
        <p:sp>
          <p:nvSpPr>
            <p:cNvPr id="18" name="Google Shape;270;g2d7180a6144_5_6">
              <a:extLst>
                <a:ext uri="{FF2B5EF4-FFF2-40B4-BE49-F238E27FC236}">
                  <a16:creationId xmlns:a16="http://schemas.microsoft.com/office/drawing/2014/main" id="{292B505A-A772-C644-E7CB-E11BCA78FC8B}"/>
                </a:ext>
              </a:extLst>
            </p:cNvPr>
            <p:cNvSpPr txBox="1"/>
            <p:nvPr/>
          </p:nvSpPr>
          <p:spPr>
            <a:xfrm>
              <a:off x="-903969" y="1981780"/>
              <a:ext cx="810843" cy="612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unito Sans"/>
                <a:buNone/>
              </a:pPr>
              <a:r>
                <a:rPr lang="es-CO" sz="9600" dirty="0">
                  <a:solidFill>
                    <a:srgbClr val="93D7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7</a:t>
              </a:r>
              <a:endParaRPr sz="8800" i="0" u="none" strike="noStrike" cap="none" dirty="0">
                <a:solidFill>
                  <a:srgbClr val="93D700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19" name="Google Shape;271;g2d7180a6144_5_6">
              <a:extLst>
                <a:ext uri="{FF2B5EF4-FFF2-40B4-BE49-F238E27FC236}">
                  <a16:creationId xmlns:a16="http://schemas.microsoft.com/office/drawing/2014/main" id="{7D5E0F3D-D40A-0748-BA80-9824367F3E59}"/>
                </a:ext>
              </a:extLst>
            </p:cNvPr>
            <p:cNvSpPr txBox="1"/>
            <p:nvPr/>
          </p:nvSpPr>
          <p:spPr>
            <a:xfrm>
              <a:off x="-1006063" y="2432427"/>
              <a:ext cx="1015031" cy="239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unito Sans"/>
                <a:buNone/>
              </a:pPr>
              <a:r>
                <a:rPr lang="es-CO" sz="3200" dirty="0">
                  <a:solidFill>
                    <a:schemeClr val="dk1"/>
                  </a:solidFill>
                  <a:latin typeface="Nunito Black" pitchFamily="2" charset="0"/>
                  <a:ea typeface="Nunito Sans"/>
                  <a:cs typeface="Nunito Sans"/>
                  <a:sym typeface="Nunito Sans"/>
                </a:rPr>
                <a:t>Estrategias</a:t>
              </a:r>
              <a:endParaRPr sz="3200" i="0" u="none" strike="noStrike" cap="none" dirty="0">
                <a:solidFill>
                  <a:schemeClr val="dk1"/>
                </a:solidFill>
                <a:latin typeface="Nunito Black" pitchFamily="2" charset="0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085E710-CFA9-99B2-5B60-94BFA775704F}"/>
              </a:ext>
            </a:extLst>
          </p:cNvPr>
          <p:cNvGrpSpPr/>
          <p:nvPr/>
        </p:nvGrpSpPr>
        <p:grpSpPr>
          <a:xfrm>
            <a:off x="13856045" y="1968597"/>
            <a:ext cx="3029875" cy="1770747"/>
            <a:chOff x="-1172571" y="1879256"/>
            <a:chExt cx="1399547" cy="817937"/>
          </a:xfrm>
        </p:grpSpPr>
        <p:sp>
          <p:nvSpPr>
            <p:cNvPr id="21" name="Google Shape;270;g2d7180a6144_5_6">
              <a:extLst>
                <a:ext uri="{FF2B5EF4-FFF2-40B4-BE49-F238E27FC236}">
                  <a16:creationId xmlns:a16="http://schemas.microsoft.com/office/drawing/2014/main" id="{B5FF475F-D4DD-630B-5B12-A6A5DF572C25}"/>
                </a:ext>
              </a:extLst>
            </p:cNvPr>
            <p:cNvSpPr txBox="1"/>
            <p:nvPr/>
          </p:nvSpPr>
          <p:spPr>
            <a:xfrm>
              <a:off x="-832146" y="1879256"/>
              <a:ext cx="810843" cy="746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unito Sans"/>
                <a:buNone/>
              </a:pPr>
              <a:r>
                <a:rPr lang="es-CO" sz="9600" dirty="0">
                  <a:solidFill>
                    <a:srgbClr val="93D7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24</a:t>
              </a:r>
              <a:endParaRPr sz="11500" i="0" u="none" strike="noStrike" cap="none" dirty="0">
                <a:solidFill>
                  <a:srgbClr val="93D700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22" name="Google Shape;271;g2d7180a6144_5_6">
              <a:extLst>
                <a:ext uri="{FF2B5EF4-FFF2-40B4-BE49-F238E27FC236}">
                  <a16:creationId xmlns:a16="http://schemas.microsoft.com/office/drawing/2014/main" id="{8C10ABCB-54BD-4DE5-4927-C4F20168EA15}"/>
                </a:ext>
              </a:extLst>
            </p:cNvPr>
            <p:cNvSpPr txBox="1"/>
            <p:nvPr/>
          </p:nvSpPr>
          <p:spPr>
            <a:xfrm>
              <a:off x="-1172571" y="2434212"/>
              <a:ext cx="1399547" cy="262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unito Sans"/>
                <a:buNone/>
              </a:pPr>
              <a:r>
                <a:rPr lang="es-CO" sz="2800" dirty="0">
                  <a:solidFill>
                    <a:schemeClr val="dk1"/>
                  </a:solidFill>
                  <a:latin typeface="Nunito Black" pitchFamily="2" charset="0"/>
                  <a:ea typeface="Nunito Sans"/>
                  <a:cs typeface="Nunito Sans"/>
                  <a:sym typeface="Nunito Sans"/>
                </a:rPr>
                <a:t>Actividades hito</a:t>
              </a:r>
              <a:endParaRPr sz="2800" i="0" u="none" strike="noStrike" cap="none" dirty="0">
                <a:solidFill>
                  <a:schemeClr val="dk1"/>
                </a:solidFill>
                <a:latin typeface="Nunito Black" pitchFamily="2" charset="0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46445FA-ECAF-1D30-704A-48FD863EB7AF}"/>
              </a:ext>
            </a:extLst>
          </p:cNvPr>
          <p:cNvSpPr/>
          <p:nvPr/>
        </p:nvSpPr>
        <p:spPr>
          <a:xfrm>
            <a:off x="-1946798" y="15423284"/>
            <a:ext cx="13927372" cy="388579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8C01A75-D408-4185-1BEE-2770E97073B7}"/>
              </a:ext>
            </a:extLst>
          </p:cNvPr>
          <p:cNvSpPr txBox="1"/>
          <p:nvPr/>
        </p:nvSpPr>
        <p:spPr>
          <a:xfrm>
            <a:off x="-1836204" y="16968764"/>
            <a:ext cx="2898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pPr algn="ctr"/>
            <a:r>
              <a:rPr lang="es-MX" dirty="0"/>
              <a:t>Identificar y priorizar acciones clave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8B74984-3F66-A5B1-27A7-A6ED472858B2}"/>
              </a:ext>
            </a:extLst>
          </p:cNvPr>
          <p:cNvSpPr txBox="1"/>
          <p:nvPr/>
        </p:nvSpPr>
        <p:spPr>
          <a:xfrm>
            <a:off x="1693684" y="17214985"/>
            <a:ext cx="2787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pPr algn="ctr"/>
            <a:r>
              <a:rPr lang="es-MX" dirty="0"/>
              <a:t>Implementar estrategias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2BB7F22-6120-DCF0-B551-418780B162D6}"/>
              </a:ext>
            </a:extLst>
          </p:cNvPr>
          <p:cNvSpPr txBox="1"/>
          <p:nvPr/>
        </p:nvSpPr>
        <p:spPr>
          <a:xfrm>
            <a:off x="5741732" y="16979666"/>
            <a:ext cx="2280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pPr algn="ctr"/>
            <a:r>
              <a:rPr lang="es-MX" dirty="0"/>
              <a:t>Monitorear el progreso y ajustar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688022-102B-50D5-E6B2-C142CC0D0E41}"/>
              </a:ext>
            </a:extLst>
          </p:cNvPr>
          <p:cNvSpPr txBox="1"/>
          <p:nvPr/>
        </p:nvSpPr>
        <p:spPr>
          <a:xfrm>
            <a:off x="8836182" y="16733444"/>
            <a:ext cx="31443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pPr algn="ctr"/>
            <a:r>
              <a:rPr lang="es-MX" dirty="0"/>
              <a:t>Medir la efectividad de las acciones implementadas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7A304D1-65E3-A05B-FC68-F65F1022761C}"/>
              </a:ext>
            </a:extLst>
          </p:cNvPr>
          <p:cNvSpPr txBox="1"/>
          <p:nvPr/>
        </p:nvSpPr>
        <p:spPr>
          <a:xfrm>
            <a:off x="1317884" y="11454315"/>
            <a:ext cx="751600" cy="5946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dirty="0">
                <a:latin typeface="Nunito Black" pitchFamily="2" charset="0"/>
              </a:rPr>
              <a:t>E2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0B267A0-1061-C4EB-05E7-458CD49A6293}"/>
              </a:ext>
            </a:extLst>
          </p:cNvPr>
          <p:cNvSpPr txBox="1"/>
          <p:nvPr/>
        </p:nvSpPr>
        <p:spPr>
          <a:xfrm>
            <a:off x="3848782" y="8511403"/>
            <a:ext cx="751600" cy="5946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dirty="0">
                <a:latin typeface="Nunito Black" pitchFamily="2" charset="0"/>
              </a:rPr>
              <a:t>E3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FD41EFF0-8925-7073-28B8-B7E36FB08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5110" r="19743" b="17296"/>
          <a:stretch>
            <a:fillRect/>
          </a:stretch>
        </p:blipFill>
        <p:spPr bwMode="auto">
          <a:xfrm>
            <a:off x="-1980633" y="5949975"/>
            <a:ext cx="18526243" cy="906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5C40324B-BA21-5B02-5068-7F374A7AE26C}"/>
              </a:ext>
            </a:extLst>
          </p:cNvPr>
          <p:cNvSpPr txBox="1"/>
          <p:nvPr/>
        </p:nvSpPr>
        <p:spPr>
          <a:xfrm>
            <a:off x="6256702" y="11454315"/>
            <a:ext cx="751600" cy="5946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dirty="0">
                <a:latin typeface="Nunito Black" pitchFamily="2" charset="0"/>
              </a:rPr>
              <a:t>E4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36076FD-5D68-C5DE-7CE1-127DC23F8B26}"/>
              </a:ext>
            </a:extLst>
          </p:cNvPr>
          <p:cNvSpPr txBox="1"/>
          <p:nvPr/>
        </p:nvSpPr>
        <p:spPr>
          <a:xfrm>
            <a:off x="8836181" y="8506893"/>
            <a:ext cx="75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dirty="0">
                <a:latin typeface="Nunito Black" pitchFamily="2" charset="0"/>
              </a:rPr>
              <a:t>E5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393BAA6-8B74-4B2D-CDBE-353A28204C0F}"/>
              </a:ext>
            </a:extLst>
          </p:cNvPr>
          <p:cNvSpPr txBox="1"/>
          <p:nvPr/>
        </p:nvSpPr>
        <p:spPr>
          <a:xfrm>
            <a:off x="11285678" y="11454315"/>
            <a:ext cx="75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dirty="0">
                <a:latin typeface="Nunito Black" pitchFamily="2" charset="0"/>
              </a:rPr>
              <a:t>E6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150EB38-E807-2293-76AE-DF508A3AD38F}"/>
              </a:ext>
            </a:extLst>
          </p:cNvPr>
          <p:cNvSpPr txBox="1"/>
          <p:nvPr/>
        </p:nvSpPr>
        <p:spPr>
          <a:xfrm>
            <a:off x="13831539" y="8506892"/>
            <a:ext cx="75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32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dirty="0">
                <a:latin typeface="Nunito Black" pitchFamily="2" charset="0"/>
              </a:rPr>
              <a:t>E7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4AB6414-92D2-1A49-544B-1698DCD56CCB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1062171" y="17753594"/>
            <a:ext cx="631513" cy="0"/>
          </a:xfrm>
          <a:prstGeom prst="straightConnector1">
            <a:avLst/>
          </a:prstGeom>
          <a:ln w="76200">
            <a:solidFill>
              <a:srgbClr val="00D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E9925E5-CDC0-0C66-4F91-6F38612D7AA5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4481579" y="17753594"/>
            <a:ext cx="1260153" cy="10902"/>
          </a:xfrm>
          <a:prstGeom prst="straightConnector1">
            <a:avLst/>
          </a:prstGeom>
          <a:ln w="76200">
            <a:solidFill>
              <a:srgbClr val="00D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0844FB9A-5D58-7AB1-4681-C7F8A3F76934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8022205" y="17764496"/>
            <a:ext cx="813977" cy="0"/>
          </a:xfrm>
          <a:prstGeom prst="straightConnector1">
            <a:avLst/>
          </a:prstGeom>
          <a:ln w="76200">
            <a:solidFill>
              <a:srgbClr val="00D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749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E1A2724A-2C20-4FB6-0BE9-097791630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D13DAD93-0C7A-6E83-6CB7-90854F43D10B}"/>
              </a:ext>
            </a:extLst>
          </p:cNvPr>
          <p:cNvSpPr/>
          <p:nvPr/>
        </p:nvSpPr>
        <p:spPr>
          <a:xfrm>
            <a:off x="-4006969" y="-252744"/>
            <a:ext cx="24589958" cy="27715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E6D1FC2D-6B99-1F0C-18FD-B8C10EA423EE}"/>
              </a:ext>
            </a:extLst>
          </p:cNvPr>
          <p:cNvGrpSpPr/>
          <p:nvPr/>
        </p:nvGrpSpPr>
        <p:grpSpPr>
          <a:xfrm>
            <a:off x="-2076372" y="22451427"/>
            <a:ext cx="3492501" cy="889001"/>
            <a:chOff x="14547677" y="21494091"/>
            <a:chExt cx="3492501" cy="889001"/>
          </a:xfrm>
        </p:grpSpPr>
        <p:pic>
          <p:nvPicPr>
            <p:cNvPr id="163" name="Google Shape;163;p6" descr="Imagen">
              <a:extLst>
                <a:ext uri="{FF2B5EF4-FFF2-40B4-BE49-F238E27FC236}">
                  <a16:creationId xmlns:a16="http://schemas.microsoft.com/office/drawing/2014/main" id="{ED723261-41FC-68C1-7842-E6B6DF3E493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547677" y="21494091"/>
              <a:ext cx="3492501" cy="88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6">
              <a:extLst>
                <a:ext uri="{FF2B5EF4-FFF2-40B4-BE49-F238E27FC236}">
                  <a16:creationId xmlns:a16="http://schemas.microsoft.com/office/drawing/2014/main" id="{A4431C0E-4FEE-A153-01C6-5FF7FE313FF7}"/>
                </a:ext>
              </a:extLst>
            </p:cNvPr>
            <p:cNvSpPr txBox="1"/>
            <p:nvPr/>
          </p:nvSpPr>
          <p:spPr>
            <a:xfrm>
              <a:off x="14685973" y="21667390"/>
              <a:ext cx="3215911" cy="596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n-US" sz="3200" dirty="0">
                  <a:solidFill>
                    <a:srgbClr val="F0F456"/>
                  </a:solidFill>
                  <a:latin typeface="Nunito Sans Black"/>
                  <a:sym typeface="Nunito Sans Black"/>
                </a:rPr>
                <a:t>Consulta </a:t>
              </a:r>
              <a:r>
                <a:rPr lang="en-US" sz="3200" dirty="0" err="1">
                  <a:solidFill>
                    <a:srgbClr val="F0F456"/>
                  </a:solidFill>
                  <a:latin typeface="Nunito Sans Black"/>
                  <a:sym typeface="Nunito Sans Black"/>
                </a:rPr>
                <a:t>aquí</a:t>
              </a:r>
              <a:endParaRPr dirty="0"/>
            </a:p>
          </p:txBody>
        </p:sp>
      </p:grpSp>
      <p:sp>
        <p:nvSpPr>
          <p:cNvPr id="3" name="Google Shape;166;p6">
            <a:extLst>
              <a:ext uri="{FF2B5EF4-FFF2-40B4-BE49-F238E27FC236}">
                <a16:creationId xmlns:a16="http://schemas.microsoft.com/office/drawing/2014/main" id="{F3DA5FB8-BBCA-79CF-DB54-7410DE2DE02C}"/>
              </a:ext>
            </a:extLst>
          </p:cNvPr>
          <p:cNvSpPr txBox="1"/>
          <p:nvPr/>
        </p:nvSpPr>
        <p:spPr>
          <a:xfrm>
            <a:off x="-3663904" y="1848642"/>
            <a:ext cx="6838816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700" dirty="0"/>
          </a:p>
        </p:txBody>
      </p:sp>
      <p:sp>
        <p:nvSpPr>
          <p:cNvPr id="4" name="Google Shape;1553;g2d98d849137_0_1414">
            <a:extLst>
              <a:ext uri="{FF2B5EF4-FFF2-40B4-BE49-F238E27FC236}">
                <a16:creationId xmlns:a16="http://schemas.microsoft.com/office/drawing/2014/main" id="{205EDE97-36FA-CC8D-6393-C7D7BCE9FEA9}"/>
              </a:ext>
            </a:extLst>
          </p:cNvPr>
          <p:cNvSpPr txBox="1"/>
          <p:nvPr/>
        </p:nvSpPr>
        <p:spPr>
          <a:xfrm>
            <a:off x="610279" y="4061398"/>
            <a:ext cx="19315845" cy="384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4400" dirty="0">
                <a:solidFill>
                  <a:schemeClr val="dk1"/>
                </a:solidFill>
                <a:latin typeface="Nunito Sans"/>
                <a:sym typeface="Nunito Sans"/>
              </a:rPr>
              <a:t>Asegurar los </a:t>
            </a:r>
            <a:r>
              <a:rPr lang="es-MX" sz="54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sym typeface="Nunito Sans"/>
              </a:rPr>
              <a:t>factores habilitantes</a:t>
            </a:r>
            <a:r>
              <a:rPr lang="es-MX" sz="5400" b="1" dirty="0">
                <a:solidFill>
                  <a:schemeClr val="dk1"/>
                </a:solidFill>
                <a:latin typeface="Nunito Sans"/>
                <a:sym typeface="Nunito Sans"/>
              </a:rPr>
              <a:t> </a:t>
            </a:r>
            <a:r>
              <a:rPr lang="es-MX" sz="4400" dirty="0">
                <a:solidFill>
                  <a:schemeClr val="dk1"/>
                </a:solidFill>
                <a:latin typeface="Nunito Sans"/>
                <a:sym typeface="Nunito Sans"/>
              </a:rPr>
              <a:t>para la gestión del conocimiento, se enfoca en garantizar que en la UPME se destinen los recursos físicos, tecnológicos y financieros, la capacidad humana y personal necesarios para implementar, mantener y mejorar la </a:t>
            </a:r>
            <a:r>
              <a:rPr lang="es-MX" sz="4400" b="1" dirty="0">
                <a:solidFill>
                  <a:schemeClr val="dk1"/>
                </a:solidFill>
                <a:latin typeface="Nunito Sans"/>
                <a:sym typeface="Nunito Sans"/>
              </a:rPr>
              <a:t>Política y Modelo de G</a:t>
            </a:r>
            <a:r>
              <a:rPr lang="es-MX" sz="4800" b="1" dirty="0">
                <a:solidFill>
                  <a:schemeClr val="dk1"/>
                </a:solidFill>
                <a:latin typeface="Nunito Sans"/>
                <a:sym typeface="Nunito Sans"/>
              </a:rPr>
              <a:t>estión del Conocimiento e Innovación – Gesco+i.</a:t>
            </a:r>
            <a:endParaRPr lang="es-MX" sz="44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05FCADE9-3EEB-CCD5-2D5E-CE312F5494C3}"/>
              </a:ext>
            </a:extLst>
          </p:cNvPr>
          <p:cNvGrpSpPr/>
          <p:nvPr/>
        </p:nvGrpSpPr>
        <p:grpSpPr>
          <a:xfrm>
            <a:off x="-3681845" y="4423811"/>
            <a:ext cx="3967000" cy="4626805"/>
            <a:chOff x="-1934979" y="2564250"/>
            <a:chExt cx="3249662" cy="3790157"/>
          </a:xfrm>
        </p:grpSpPr>
        <p:sp>
          <p:nvSpPr>
            <p:cNvPr id="2" name="Diagrama de flujo: conector 1">
              <a:extLst>
                <a:ext uri="{FF2B5EF4-FFF2-40B4-BE49-F238E27FC236}">
                  <a16:creationId xmlns:a16="http://schemas.microsoft.com/office/drawing/2014/main" id="{4B0E4F0B-681D-BE17-5F02-840049AA998B}"/>
                </a:ext>
              </a:extLst>
            </p:cNvPr>
            <p:cNvSpPr/>
            <p:nvPr/>
          </p:nvSpPr>
          <p:spPr>
            <a:xfrm>
              <a:off x="-1544661" y="2953151"/>
              <a:ext cx="2859344" cy="2781156"/>
            </a:xfrm>
            <a:prstGeom prst="flowChartConnector">
              <a:avLst/>
            </a:prstGeom>
            <a:solidFill>
              <a:srgbClr val="FFE6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Google Shape;1007;p29" descr="Imagen">
              <a:extLst>
                <a:ext uri="{FF2B5EF4-FFF2-40B4-BE49-F238E27FC236}">
                  <a16:creationId xmlns:a16="http://schemas.microsoft.com/office/drawing/2014/main" id="{314076F6-B732-D222-E7CA-107B02CA8F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934979" y="2564250"/>
              <a:ext cx="3152764" cy="3790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3100F556-32B8-3615-B159-8DECE6FC84D1}"/>
              </a:ext>
            </a:extLst>
          </p:cNvPr>
          <p:cNvSpPr/>
          <p:nvPr/>
        </p:nvSpPr>
        <p:spPr>
          <a:xfrm>
            <a:off x="-4006969" y="-282496"/>
            <a:ext cx="24589957" cy="1217396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Google Shape;168;p6" descr="Imagen">
            <a:extLst>
              <a:ext uri="{FF2B5EF4-FFF2-40B4-BE49-F238E27FC236}">
                <a16:creationId xmlns:a16="http://schemas.microsoft.com/office/drawing/2014/main" id="{819E594C-6E64-B5C4-AE65-D4CAF6EBFF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82" y="-284138"/>
            <a:ext cx="17665814" cy="12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50;p5" descr="56e4939c-02d2-4f2b-ae03-f7150f538a81.psd">
            <a:extLst>
              <a:ext uri="{FF2B5EF4-FFF2-40B4-BE49-F238E27FC236}">
                <a16:creationId xmlns:a16="http://schemas.microsoft.com/office/drawing/2014/main" id="{65F513AE-57BA-AF60-98A1-E88FCC244D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92303" y="23949256"/>
            <a:ext cx="6558261" cy="295457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178043CC-E2FB-3B4A-7BFC-304705DC8BCF}"/>
              </a:ext>
            </a:extLst>
          </p:cNvPr>
          <p:cNvSpPr txBox="1"/>
          <p:nvPr/>
        </p:nvSpPr>
        <p:spPr>
          <a:xfrm>
            <a:off x="3469286" y="22978242"/>
            <a:ext cx="16394936" cy="387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32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/>
              <a:t>Crean las condiciones mínimas necesarias</a:t>
            </a:r>
            <a:r>
              <a:rPr lang="es-MX" sz="4000" dirty="0"/>
              <a:t> para que estas prácticas se desarrollen de manera efectiva dentro de la Entidad.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/>
              <a:t>Sin ellos, </a:t>
            </a:r>
            <a:r>
              <a:rPr lang="es-MX" sz="4000" dirty="0"/>
              <a:t>es difícil que la Gesco+i funcione de </a:t>
            </a:r>
            <a:r>
              <a:rPr lang="es-MX" sz="4000" b="1" dirty="0"/>
              <a:t>forma sostenible en el tiempo </a:t>
            </a:r>
            <a:r>
              <a:rPr lang="es-MX" sz="4000" dirty="0"/>
              <a:t>y con </a:t>
            </a:r>
            <a:r>
              <a:rPr lang="es-MX" sz="4000" b="1" dirty="0"/>
              <a:t>impacto real.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dirty="0"/>
              <a:t>Aseguran que la Gesco+i </a:t>
            </a:r>
            <a:r>
              <a:rPr lang="es-MX" sz="4000" b="1" dirty="0"/>
              <a:t>no sea solo una intención o una política en papel</a:t>
            </a:r>
            <a:r>
              <a:rPr lang="es-MX" sz="4000" dirty="0"/>
              <a:t>, sino una realidad práctica.</a:t>
            </a:r>
          </a:p>
        </p:txBody>
      </p:sp>
      <p:grpSp>
        <p:nvGrpSpPr>
          <p:cNvPr id="4133" name="Grupo 4132">
            <a:extLst>
              <a:ext uri="{FF2B5EF4-FFF2-40B4-BE49-F238E27FC236}">
                <a16:creationId xmlns:a16="http://schemas.microsoft.com/office/drawing/2014/main" id="{0FEAEC74-A36D-7CA0-0DF6-61E037A592EB}"/>
              </a:ext>
            </a:extLst>
          </p:cNvPr>
          <p:cNvGrpSpPr/>
          <p:nvPr/>
        </p:nvGrpSpPr>
        <p:grpSpPr>
          <a:xfrm>
            <a:off x="-3586105" y="9294681"/>
            <a:ext cx="24352209" cy="11801069"/>
            <a:chOff x="-4162465" y="7410815"/>
            <a:chExt cx="24352209" cy="11801069"/>
          </a:xfrm>
        </p:grpSpPr>
        <p:pic>
          <p:nvPicPr>
            <p:cNvPr id="4096" name="Picture 8">
              <a:extLst>
                <a:ext uri="{FF2B5EF4-FFF2-40B4-BE49-F238E27FC236}">
                  <a16:creationId xmlns:a16="http://schemas.microsoft.com/office/drawing/2014/main" id="{8E4834A0-4932-0C99-BAA3-2E4525A2C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206" y="7410815"/>
              <a:ext cx="8046836" cy="1038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4808EAB1-9E5C-A536-4B51-516671C67191}"/>
                </a:ext>
              </a:extLst>
            </p:cNvPr>
            <p:cNvGrpSpPr/>
            <p:nvPr/>
          </p:nvGrpSpPr>
          <p:grpSpPr>
            <a:xfrm>
              <a:off x="-4162465" y="8487662"/>
              <a:ext cx="23647656" cy="10724222"/>
              <a:chOff x="-4381274" y="7377912"/>
              <a:chExt cx="23647656" cy="10724222"/>
            </a:xfrm>
          </p:grpSpPr>
          <p:pic>
            <p:nvPicPr>
              <p:cNvPr id="4100" name="Picture 4">
                <a:extLst>
                  <a:ext uri="{FF2B5EF4-FFF2-40B4-BE49-F238E27FC236}">
                    <a16:creationId xmlns:a16="http://schemas.microsoft.com/office/drawing/2014/main" id="{48623866-2C48-DD1F-BFB0-B8C9699F04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35" t="29536" r="15393" b="6622"/>
              <a:stretch>
                <a:fillRect/>
              </a:stretch>
            </p:blipFill>
            <p:spPr bwMode="auto">
              <a:xfrm>
                <a:off x="873770" y="9132237"/>
                <a:ext cx="12430749" cy="896989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A6D6031-8521-FF0E-E15F-B2AD10D33D2A}"/>
                  </a:ext>
                </a:extLst>
              </p:cNvPr>
              <p:cNvSpPr txBox="1"/>
              <p:nvPr/>
            </p:nvSpPr>
            <p:spPr>
              <a:xfrm>
                <a:off x="4707306" y="7377912"/>
                <a:ext cx="6097443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just">
                  <a:defRPr sz="2800">
                    <a:latin typeface="Nunito Sans" pitchFamily="2" charset="0"/>
                  </a:defRPr>
                </a:lvl1pPr>
              </a:lstStyle>
              <a:p>
                <a:pPr algn="ctr"/>
                <a:r>
                  <a:rPr lang="es-MX" sz="3600" dirty="0"/>
                  <a:t>Desarrollo de habilidades y competencias; espacios de aprendizaje y  formación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D277BF9C-4DFD-200E-DF51-8F0A3C92ACC0}"/>
                  </a:ext>
                </a:extLst>
              </p:cNvPr>
              <p:cNvSpPr txBox="1"/>
              <p:nvPr/>
            </p:nvSpPr>
            <p:spPr>
              <a:xfrm>
                <a:off x="12926251" y="14397040"/>
                <a:ext cx="6204704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just">
                  <a:defRPr sz="2800">
                    <a:latin typeface="Nunito Sans" pitchFamily="2" charset="0"/>
                  </a:defRPr>
                </a:lvl1pPr>
              </a:lstStyle>
              <a:p>
                <a:r>
                  <a:rPr lang="es-MX" sz="3600" dirty="0"/>
                  <a:t>Fomento de la participación, el compromiso, la ideación, cocreación y la difusión.</a:t>
                </a:r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CAF7E54-3C80-D3A7-4F34-152C5666772E}"/>
                  </a:ext>
                </a:extLst>
              </p:cNvPr>
              <p:cNvSpPr/>
              <p:nvPr/>
            </p:nvSpPr>
            <p:spPr>
              <a:xfrm>
                <a:off x="9534563" y="8959046"/>
                <a:ext cx="3159455" cy="1169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1E0FC186-0F69-3099-A2E8-DA23F79C9A52}"/>
                  </a:ext>
                </a:extLst>
              </p:cNvPr>
              <p:cNvSpPr/>
              <p:nvPr/>
            </p:nvSpPr>
            <p:spPr>
              <a:xfrm>
                <a:off x="12370105" y="11288645"/>
                <a:ext cx="1112292" cy="25622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81B48E62-DA0A-E2B1-C45B-A386FA3D36BA}"/>
                  </a:ext>
                </a:extLst>
              </p:cNvPr>
              <p:cNvSpPr txBox="1"/>
              <p:nvPr/>
            </p:nvSpPr>
            <p:spPr>
              <a:xfrm>
                <a:off x="11800164" y="10390078"/>
                <a:ext cx="7466218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just">
                  <a:defRPr sz="2800">
                    <a:latin typeface="Nunito Sans" pitchFamily="2" charset="0"/>
                  </a:defRPr>
                </a:lvl1pPr>
              </a:lstStyle>
              <a:p>
                <a:r>
                  <a:rPr lang="es-MX" sz="3600" dirty="0"/>
                  <a:t>Establecimiento de roles y responsabilidades, y la adecuación de procesos para el desarrollo de conocimiento y la innovación.</a:t>
                </a:r>
              </a:p>
            </p:txBody>
          </p:sp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BA9556EB-D43F-BE38-E87C-CDEEA64594A1}"/>
                  </a:ext>
                </a:extLst>
              </p:cNvPr>
              <p:cNvSpPr/>
              <p:nvPr/>
            </p:nvSpPr>
            <p:spPr>
              <a:xfrm>
                <a:off x="695892" y="11402451"/>
                <a:ext cx="1634105" cy="25929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CBFBA368-DA36-1C58-3BA9-1BECF731FAD6}"/>
                  </a:ext>
                </a:extLst>
              </p:cNvPr>
              <p:cNvSpPr txBox="1"/>
              <p:nvPr/>
            </p:nvSpPr>
            <p:spPr>
              <a:xfrm>
                <a:off x="-4381274" y="14543966"/>
                <a:ext cx="5841977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just">
                  <a:defRPr sz="2800">
                    <a:latin typeface="Nunito Sans" pitchFamily="2" charset="0"/>
                  </a:defRPr>
                </a:lvl1pPr>
              </a:lstStyle>
              <a:p>
                <a:pPr algn="r"/>
                <a:r>
                  <a:rPr lang="es-MX" sz="3600" dirty="0"/>
                  <a:t>Provisión de instalaciones, materiales, insumos, herramientas y sistemas necesarios.</a:t>
                </a:r>
              </a:p>
            </p:txBody>
          </p:sp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id="{62778D43-9312-A748-49C6-4D22B2F80B04}"/>
                  </a:ext>
                </a:extLst>
              </p:cNvPr>
              <p:cNvSpPr/>
              <p:nvPr/>
            </p:nvSpPr>
            <p:spPr>
              <a:xfrm>
                <a:off x="2345698" y="8491852"/>
                <a:ext cx="1525342" cy="20606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F567204F-A4E1-2E63-6A0A-056BABE7DC97}"/>
                  </a:ext>
                </a:extLst>
              </p:cNvPr>
              <p:cNvSpPr txBox="1"/>
              <p:nvPr/>
            </p:nvSpPr>
            <p:spPr>
              <a:xfrm>
                <a:off x="-3498227" y="10858255"/>
                <a:ext cx="6050917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just">
                  <a:defRPr sz="2800">
                    <a:latin typeface="Nunito Sans" pitchFamily="2" charset="0"/>
                  </a:defRPr>
                </a:lvl1pPr>
              </a:lstStyle>
              <a:p>
                <a:pPr algn="r"/>
                <a:r>
                  <a:rPr lang="es-MX" sz="3600" dirty="0"/>
                  <a:t>Asignación de presupuesto para la adopción y mejora de la Política y hoja de ruta de Gesco+i.</a:t>
                </a:r>
              </a:p>
            </p:txBody>
          </p:sp>
        </p:grpSp>
        <p:pic>
          <p:nvPicPr>
            <p:cNvPr id="4099" name="Picture 8">
              <a:extLst>
                <a:ext uri="{FF2B5EF4-FFF2-40B4-BE49-F238E27FC236}">
                  <a16:creationId xmlns:a16="http://schemas.microsoft.com/office/drawing/2014/main" id="{32E12073-073B-B467-3C4E-4BBF8806E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1711" y="10318946"/>
              <a:ext cx="8046836" cy="1295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Google Shape;1553;g2d98d849137_0_1414">
              <a:extLst>
                <a:ext uri="{FF2B5EF4-FFF2-40B4-BE49-F238E27FC236}">
                  <a16:creationId xmlns:a16="http://schemas.microsoft.com/office/drawing/2014/main" id="{77A6E7EA-5CEF-3E19-F091-AB48B51E5EFC}"/>
                </a:ext>
              </a:extLst>
            </p:cNvPr>
            <p:cNvSpPr txBox="1"/>
            <p:nvPr/>
          </p:nvSpPr>
          <p:spPr>
            <a:xfrm>
              <a:off x="10582699" y="10622725"/>
              <a:ext cx="7051992" cy="800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 algn="ctr"/>
              <a:r>
                <a:rPr lang="es-MX" sz="4000" dirty="0">
                  <a:solidFill>
                    <a:schemeClr val="dk1"/>
                  </a:solidFill>
                  <a:latin typeface="Nunito Black" pitchFamily="2" charset="0"/>
                </a:rPr>
                <a:t>Estructura Organizacional</a:t>
              </a:r>
              <a:endParaRPr lang="es-MX" sz="4000" dirty="0">
                <a:solidFill>
                  <a:schemeClr val="dk1"/>
                </a:solidFill>
                <a:latin typeface="Nunito Black" pitchFamily="2" charset="0"/>
                <a:sym typeface="Nunito Sans"/>
              </a:endParaRPr>
            </a:p>
          </p:txBody>
        </p:sp>
        <p:pic>
          <p:nvPicPr>
            <p:cNvPr id="4120" name="Picture 8">
              <a:extLst>
                <a:ext uri="{FF2B5EF4-FFF2-40B4-BE49-F238E27FC236}">
                  <a16:creationId xmlns:a16="http://schemas.microsoft.com/office/drawing/2014/main" id="{72D1EDC8-FE01-B9E9-6936-265B87A7B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40378" y="14466275"/>
              <a:ext cx="5550979" cy="126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1" name="Google Shape;1553;g2d98d849137_0_1414">
              <a:extLst>
                <a:ext uri="{FF2B5EF4-FFF2-40B4-BE49-F238E27FC236}">
                  <a16:creationId xmlns:a16="http://schemas.microsoft.com/office/drawing/2014/main" id="{0740A62D-FAD9-D9FF-3E2D-D288A0E1BB4E}"/>
                </a:ext>
              </a:extLst>
            </p:cNvPr>
            <p:cNvSpPr txBox="1"/>
            <p:nvPr/>
          </p:nvSpPr>
          <p:spPr>
            <a:xfrm>
              <a:off x="-2851407" y="14411626"/>
              <a:ext cx="5415914" cy="1415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 algn="ctr"/>
              <a:r>
                <a:rPr lang="es-MX" sz="4000" dirty="0">
                  <a:solidFill>
                    <a:schemeClr val="dk1"/>
                  </a:solidFill>
                  <a:latin typeface="Nunito Black" pitchFamily="2" charset="0"/>
                </a:rPr>
                <a:t>Recursos Físicos y Tecnológicos</a:t>
              </a:r>
              <a:endParaRPr lang="es-MX" sz="4000" dirty="0">
                <a:solidFill>
                  <a:schemeClr val="dk1"/>
                </a:solidFill>
                <a:latin typeface="Nunito Black" pitchFamily="2" charset="0"/>
                <a:sym typeface="Nunito Sans"/>
              </a:endParaRPr>
            </a:p>
          </p:txBody>
        </p:sp>
        <p:pic>
          <p:nvPicPr>
            <p:cNvPr id="4123" name="Picture 8">
              <a:extLst>
                <a:ext uri="{FF2B5EF4-FFF2-40B4-BE49-F238E27FC236}">
                  <a16:creationId xmlns:a16="http://schemas.microsoft.com/office/drawing/2014/main" id="{B785966C-DE09-BAF2-7D60-E4D102B61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5469" y="14014449"/>
              <a:ext cx="7651159" cy="1295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4" name="Google Shape;1553;g2d98d849137_0_1414">
              <a:extLst>
                <a:ext uri="{FF2B5EF4-FFF2-40B4-BE49-F238E27FC236}">
                  <a16:creationId xmlns:a16="http://schemas.microsoft.com/office/drawing/2014/main" id="{28EE2DE3-0F03-615E-21C7-23DEE782F774}"/>
                </a:ext>
              </a:extLst>
            </p:cNvPr>
            <p:cNvSpPr txBox="1"/>
            <p:nvPr/>
          </p:nvSpPr>
          <p:spPr>
            <a:xfrm>
              <a:off x="12818776" y="14247804"/>
              <a:ext cx="7370968" cy="1415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r>
                <a:rPr lang="es-MX" sz="4000" dirty="0">
                  <a:solidFill>
                    <a:schemeClr val="dk1"/>
                  </a:solidFill>
                  <a:latin typeface="Nunito Black" pitchFamily="2" charset="0"/>
                </a:rPr>
                <a:t>Cultura de Responsabilidad Compartida</a:t>
              </a:r>
              <a:endParaRPr lang="es-MX" sz="4000" dirty="0">
                <a:solidFill>
                  <a:schemeClr val="dk1"/>
                </a:solidFill>
                <a:latin typeface="Nunito Black" pitchFamily="2" charset="0"/>
                <a:sym typeface="Nunito Sans"/>
              </a:endParaRPr>
            </a:p>
          </p:txBody>
        </p:sp>
        <p:sp>
          <p:nvSpPr>
            <p:cNvPr id="4125" name="Google Shape;1553;g2d98d849137_0_1414">
              <a:extLst>
                <a:ext uri="{FF2B5EF4-FFF2-40B4-BE49-F238E27FC236}">
                  <a16:creationId xmlns:a16="http://schemas.microsoft.com/office/drawing/2014/main" id="{9E06EFF6-3AD5-1524-9106-2B304A06C593}"/>
                </a:ext>
              </a:extLst>
            </p:cNvPr>
            <p:cNvSpPr txBox="1"/>
            <p:nvPr/>
          </p:nvSpPr>
          <p:spPr>
            <a:xfrm>
              <a:off x="4151001" y="7571531"/>
              <a:ext cx="7722359" cy="800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 algn="ctr"/>
              <a:r>
                <a:rPr lang="es-MX" sz="4000" dirty="0">
                  <a:solidFill>
                    <a:schemeClr val="dk1"/>
                  </a:solidFill>
                  <a:latin typeface="Nunito Black" pitchFamily="2" charset="0"/>
                </a:rPr>
                <a:t>Capacidad y Talento Humano</a:t>
              </a:r>
              <a:endParaRPr lang="es-MX" sz="4000" dirty="0">
                <a:solidFill>
                  <a:schemeClr val="dk1"/>
                </a:solidFill>
                <a:latin typeface="Nunito Black" pitchFamily="2" charset="0"/>
                <a:sym typeface="Nunito Sans"/>
              </a:endParaRPr>
            </a:p>
          </p:txBody>
        </p:sp>
        <p:pic>
          <p:nvPicPr>
            <p:cNvPr id="4128" name="Picture 8">
              <a:extLst>
                <a:ext uri="{FF2B5EF4-FFF2-40B4-BE49-F238E27FC236}">
                  <a16:creationId xmlns:a16="http://schemas.microsoft.com/office/drawing/2014/main" id="{F75FCC45-DF6B-120F-E13C-6B2A7ED64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14249" y="10922145"/>
              <a:ext cx="6492925" cy="103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9" name="Google Shape;1553;g2d98d849137_0_1414">
              <a:extLst>
                <a:ext uri="{FF2B5EF4-FFF2-40B4-BE49-F238E27FC236}">
                  <a16:creationId xmlns:a16="http://schemas.microsoft.com/office/drawing/2014/main" id="{6944DD75-1D19-7499-C7AB-0EC1652BAC59}"/>
                </a:ext>
              </a:extLst>
            </p:cNvPr>
            <p:cNvSpPr txBox="1"/>
            <p:nvPr/>
          </p:nvSpPr>
          <p:spPr>
            <a:xfrm>
              <a:off x="-2488394" y="11015000"/>
              <a:ext cx="5811020" cy="800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 algn="ctr"/>
              <a:r>
                <a:rPr lang="es-MX" sz="4000" dirty="0">
                  <a:solidFill>
                    <a:schemeClr val="dk1"/>
                  </a:solidFill>
                  <a:latin typeface="Nunito Black" pitchFamily="2" charset="0"/>
                </a:rPr>
                <a:t>Recursos Financieros</a:t>
              </a:r>
              <a:endParaRPr lang="es-MX" sz="4000" dirty="0">
                <a:solidFill>
                  <a:schemeClr val="dk1"/>
                </a:solidFill>
                <a:latin typeface="Nunito Black" pitchFamily="2" charset="0"/>
                <a:sym typeface="Nunito Sans"/>
              </a:endParaRPr>
            </a:p>
          </p:txBody>
        </p:sp>
      </p:grpSp>
      <p:sp>
        <p:nvSpPr>
          <p:cNvPr id="4131" name="Rectángulo 4130">
            <a:extLst>
              <a:ext uri="{FF2B5EF4-FFF2-40B4-BE49-F238E27FC236}">
                <a16:creationId xmlns:a16="http://schemas.microsoft.com/office/drawing/2014/main" id="{671D8F0B-1D47-A60E-658E-A72A39C08819}"/>
              </a:ext>
            </a:extLst>
          </p:cNvPr>
          <p:cNvSpPr/>
          <p:nvPr/>
        </p:nvSpPr>
        <p:spPr>
          <a:xfrm>
            <a:off x="12410393" y="21792999"/>
            <a:ext cx="7651158" cy="812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32" name="Google Shape;165;p6">
            <a:extLst>
              <a:ext uri="{FF2B5EF4-FFF2-40B4-BE49-F238E27FC236}">
                <a16:creationId xmlns:a16="http://schemas.microsoft.com/office/drawing/2014/main" id="{B32C8D9E-E842-705C-817E-A376497DC0C5}"/>
              </a:ext>
            </a:extLst>
          </p:cNvPr>
          <p:cNvSpPr txBox="1"/>
          <p:nvPr/>
        </p:nvSpPr>
        <p:spPr>
          <a:xfrm>
            <a:off x="11780294" y="21797527"/>
            <a:ext cx="8146957" cy="8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algn="r"/>
            <a:r>
              <a:rPr lang="es-MX" sz="4400" b="1" dirty="0">
                <a:solidFill>
                  <a:srgbClr val="FFE60A"/>
                </a:solidFill>
                <a:highlight>
                  <a:srgbClr val="000000"/>
                </a:highlight>
                <a:latin typeface="Nunito Sans" pitchFamily="2" charset="0"/>
              </a:rPr>
              <a:t> Son fundamentales porque: </a:t>
            </a:r>
          </a:p>
        </p:txBody>
      </p:sp>
      <p:pic>
        <p:nvPicPr>
          <p:cNvPr id="4134" name="Google Shape;478;p27" descr="Imagen">
            <a:extLst>
              <a:ext uri="{FF2B5EF4-FFF2-40B4-BE49-F238E27FC236}">
                <a16:creationId xmlns:a16="http://schemas.microsoft.com/office/drawing/2014/main" id="{4ADEC2B0-2BE6-B013-55AA-D1243E0710C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37535"/>
          <a:stretch>
            <a:fillRect/>
          </a:stretch>
        </p:blipFill>
        <p:spPr>
          <a:xfrm>
            <a:off x="16008859" y="1240578"/>
            <a:ext cx="3917265" cy="1965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05DAF53-D47E-1E11-5CCA-88F7266F4751}"/>
              </a:ext>
            </a:extLst>
          </p:cNvPr>
          <p:cNvSpPr/>
          <p:nvPr/>
        </p:nvSpPr>
        <p:spPr>
          <a:xfrm>
            <a:off x="3271958" y="22605928"/>
            <a:ext cx="16789593" cy="4468102"/>
          </a:xfrm>
          <a:prstGeom prst="rect">
            <a:avLst/>
          </a:prstGeom>
          <a:noFill/>
          <a:ln w="57150">
            <a:solidFill>
              <a:srgbClr val="FFE6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Google Shape;1553;g2d98d849137_0_1414">
            <a:extLst>
              <a:ext uri="{FF2B5EF4-FFF2-40B4-BE49-F238E27FC236}">
                <a16:creationId xmlns:a16="http://schemas.microsoft.com/office/drawing/2014/main" id="{BA055E8C-077B-33A3-DDED-3BCA0C82CCDC}"/>
              </a:ext>
            </a:extLst>
          </p:cNvPr>
          <p:cNvSpPr txBox="1"/>
          <p:nvPr/>
        </p:nvSpPr>
        <p:spPr>
          <a:xfrm>
            <a:off x="4799517" y="19045768"/>
            <a:ext cx="6378257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s-MX" sz="4000" dirty="0">
                <a:solidFill>
                  <a:schemeClr val="tx1"/>
                </a:solidFill>
                <a:latin typeface="Nunito Black" pitchFamily="2" charset="0"/>
              </a:rPr>
              <a:t>Modelo Gesco+i UPME</a:t>
            </a:r>
            <a:endParaRPr lang="es-MX" sz="4000" dirty="0">
              <a:solidFill>
                <a:schemeClr val="tx1"/>
              </a:solidFill>
              <a:latin typeface="Nunito Black" pitchFamily="2" charset="0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3480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960D80C9-5CC0-4285-5482-FF3410DD4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B6C67A26-3EC6-FA25-9C42-666A677CC7E3}"/>
              </a:ext>
            </a:extLst>
          </p:cNvPr>
          <p:cNvSpPr/>
          <p:nvPr/>
        </p:nvSpPr>
        <p:spPr>
          <a:xfrm>
            <a:off x="-4006969" y="-495813"/>
            <a:ext cx="25053264" cy="3522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22187E48-E6FD-9ACC-CB00-05C352AE72B2}"/>
              </a:ext>
            </a:extLst>
          </p:cNvPr>
          <p:cNvGrpSpPr/>
          <p:nvPr/>
        </p:nvGrpSpPr>
        <p:grpSpPr>
          <a:xfrm>
            <a:off x="-2419003" y="28642083"/>
            <a:ext cx="3983670" cy="1014026"/>
            <a:chOff x="14547677" y="21494091"/>
            <a:chExt cx="3492501" cy="889001"/>
          </a:xfrm>
        </p:grpSpPr>
        <p:pic>
          <p:nvPicPr>
            <p:cNvPr id="163" name="Google Shape;163;p6" descr="Imagen">
              <a:extLst>
                <a:ext uri="{FF2B5EF4-FFF2-40B4-BE49-F238E27FC236}">
                  <a16:creationId xmlns:a16="http://schemas.microsoft.com/office/drawing/2014/main" id="{0DEC1285-54B2-0255-1D69-7DBF9A20714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547677" y="21494091"/>
              <a:ext cx="3492501" cy="88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6">
              <a:extLst>
                <a:ext uri="{FF2B5EF4-FFF2-40B4-BE49-F238E27FC236}">
                  <a16:creationId xmlns:a16="http://schemas.microsoft.com/office/drawing/2014/main" id="{BCBDCCC6-9A2A-5800-20A4-9502F18DF48F}"/>
                </a:ext>
              </a:extLst>
            </p:cNvPr>
            <p:cNvSpPr txBox="1"/>
            <p:nvPr/>
          </p:nvSpPr>
          <p:spPr>
            <a:xfrm>
              <a:off x="14824267" y="21658686"/>
              <a:ext cx="3215911" cy="571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n-US" sz="3600" dirty="0">
                  <a:solidFill>
                    <a:srgbClr val="F0F456"/>
                  </a:solidFill>
                  <a:latin typeface="Nunito Sans Black"/>
                  <a:sym typeface="Nunito Sans Black"/>
                </a:rPr>
                <a:t>Consulta </a:t>
              </a:r>
              <a:r>
                <a:rPr lang="en-US" sz="3600" dirty="0" err="1">
                  <a:solidFill>
                    <a:srgbClr val="F0F456"/>
                  </a:solidFill>
                  <a:latin typeface="Nunito Sans Black"/>
                  <a:sym typeface="Nunito Sans Black"/>
                </a:rPr>
                <a:t>aquí</a:t>
              </a:r>
              <a:endParaRPr sz="1600" dirty="0"/>
            </a:p>
          </p:txBody>
        </p:sp>
      </p:grpSp>
      <p:sp>
        <p:nvSpPr>
          <p:cNvPr id="3" name="Google Shape;166;p6">
            <a:extLst>
              <a:ext uri="{FF2B5EF4-FFF2-40B4-BE49-F238E27FC236}">
                <a16:creationId xmlns:a16="http://schemas.microsoft.com/office/drawing/2014/main" id="{5628D948-CE68-CB49-A946-CD95FA61AC6F}"/>
              </a:ext>
            </a:extLst>
          </p:cNvPr>
          <p:cNvSpPr txBox="1"/>
          <p:nvPr/>
        </p:nvSpPr>
        <p:spPr>
          <a:xfrm>
            <a:off x="-3753934" y="2095839"/>
            <a:ext cx="8716968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800" dirty="0"/>
          </a:p>
        </p:txBody>
      </p:sp>
      <p:sp>
        <p:nvSpPr>
          <p:cNvPr id="4" name="Google Shape;1553;g2d98d849137_0_1414">
            <a:extLst>
              <a:ext uri="{FF2B5EF4-FFF2-40B4-BE49-F238E27FC236}">
                <a16:creationId xmlns:a16="http://schemas.microsoft.com/office/drawing/2014/main" id="{99C6DC5D-5C00-F908-A66A-AFFA9F4FE2D8}"/>
              </a:ext>
            </a:extLst>
          </p:cNvPr>
          <p:cNvSpPr txBox="1"/>
          <p:nvPr/>
        </p:nvSpPr>
        <p:spPr>
          <a:xfrm>
            <a:off x="-33090" y="4364609"/>
            <a:ext cx="20580462" cy="698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El </a:t>
            </a:r>
            <a:r>
              <a:rPr lang="es-MX" sz="4400" b="1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Manual Operativo 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del Modelo Integrado de Planeación y Gestión – MIPG en su versión 6 del 2024, plantea cambios importantes para la </a:t>
            </a:r>
            <a:r>
              <a:rPr lang="es-MX" sz="4400" b="1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Dimensión 6 – Política de Gestión del Conocimiento e Innovación. </a:t>
            </a:r>
          </a:p>
          <a:p>
            <a:pPr algn="just"/>
            <a:endParaRPr lang="es-MX" sz="4400" dirty="0">
              <a:latin typeface="Nunito Sans" pitchFamily="2" charset="0"/>
            </a:endParaRPr>
          </a:p>
          <a:p>
            <a:pPr algn="just"/>
            <a:r>
              <a:rPr lang="es-MX" sz="4400" dirty="0">
                <a:solidFill>
                  <a:schemeClr val="dk1"/>
                </a:solidFill>
                <a:latin typeface="Nunito Sans" pitchFamily="2" charset="0"/>
              </a:rPr>
              <a:t>Pasó de un </a:t>
            </a:r>
            <a:r>
              <a:rPr lang="es-MX" sz="4400" b="1" dirty="0">
                <a:solidFill>
                  <a:schemeClr val="dk1"/>
                </a:solidFill>
                <a:latin typeface="Nunito Sans" pitchFamily="2" charset="0"/>
              </a:rPr>
              <a:t>enfoque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</a:rPr>
              <a:t> centrado en: </a:t>
            </a:r>
            <a:r>
              <a:rPr lang="es-MX" sz="4400" b="1" i="1" dirty="0">
                <a:solidFill>
                  <a:schemeClr val="dk1"/>
                </a:solidFill>
                <a:latin typeface="Nunito Sans" pitchFamily="2" charset="0"/>
              </a:rPr>
              <a:t>atributos mínimos de gestión documental, memoria institucional e innovación 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</a:rPr>
              <a:t>(v.5, mar-2023) a una estructura transversal organizada en tres ejes: </a:t>
            </a:r>
            <a:r>
              <a:rPr lang="es-MX" sz="4400" b="1" dirty="0">
                <a:solidFill>
                  <a:schemeClr val="dk1"/>
                </a:solidFill>
                <a:highlight>
                  <a:srgbClr val="FFE60A"/>
                </a:highlight>
                <a:latin typeface="Nunito Sans" pitchFamily="2" charset="0"/>
              </a:rPr>
              <a:t>apropiación y analítica pública, innovación para la vida y cultura de compartir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</a:rPr>
              <a:t>, con una ruta de implementación clara, indicadores específicos y la </a:t>
            </a:r>
            <a:r>
              <a:rPr lang="es-MX" sz="4400" b="1" dirty="0">
                <a:solidFill>
                  <a:schemeClr val="dk1"/>
                </a:solidFill>
                <a:latin typeface="Nunito Sans" pitchFamily="2" charset="0"/>
              </a:rPr>
              <a:t>inclusión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</a:rPr>
              <a:t> explícita de </a:t>
            </a:r>
            <a:r>
              <a:rPr lang="es-MX" sz="4400" b="1" dirty="0">
                <a:solidFill>
                  <a:schemeClr val="dk1"/>
                </a:solidFill>
                <a:highlight>
                  <a:srgbClr val="FFE60A"/>
                </a:highlight>
                <a:latin typeface="Nunito Sans" pitchFamily="2" charset="0"/>
              </a:rPr>
              <a:t>analítica de datos e inteligencia artificial 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</a:rPr>
              <a:t>como herramientas de apoyo </a:t>
            </a:r>
            <a:r>
              <a:rPr lang="es-MX" sz="4400" dirty="0">
                <a:latin typeface="Nunito Sans" pitchFamily="2" charset="0"/>
              </a:rPr>
              <a:t>(dic-2024)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</a:rPr>
              <a:t>. </a:t>
            </a:r>
            <a:endParaRPr lang="es-MX" sz="4400" dirty="0">
              <a:solidFill>
                <a:schemeClr val="dk1"/>
              </a:solidFill>
              <a:latin typeface="Nunito Sans" pitchFamily="2" charset="0"/>
              <a:sym typeface="Nunito Sans"/>
            </a:endParaRP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FB57B3A4-A006-E571-BD62-F84F9FA15B63}"/>
              </a:ext>
            </a:extLst>
          </p:cNvPr>
          <p:cNvGrpSpPr/>
          <p:nvPr/>
        </p:nvGrpSpPr>
        <p:grpSpPr>
          <a:xfrm>
            <a:off x="-3708134" y="5538393"/>
            <a:ext cx="3280966" cy="3826667"/>
            <a:chOff x="-1934979" y="2564250"/>
            <a:chExt cx="3249662" cy="3790157"/>
          </a:xfrm>
        </p:grpSpPr>
        <p:sp>
          <p:nvSpPr>
            <p:cNvPr id="2" name="Diagrama de flujo: conector 1">
              <a:extLst>
                <a:ext uri="{FF2B5EF4-FFF2-40B4-BE49-F238E27FC236}">
                  <a16:creationId xmlns:a16="http://schemas.microsoft.com/office/drawing/2014/main" id="{4F56BD6D-046E-0B65-1360-A7AC503C5D83}"/>
                </a:ext>
              </a:extLst>
            </p:cNvPr>
            <p:cNvSpPr/>
            <p:nvPr/>
          </p:nvSpPr>
          <p:spPr>
            <a:xfrm>
              <a:off x="-1544661" y="2953151"/>
              <a:ext cx="2859344" cy="2781156"/>
            </a:xfrm>
            <a:prstGeom prst="flowChartConnector">
              <a:avLst/>
            </a:prstGeom>
            <a:solidFill>
              <a:srgbClr val="FFE6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Google Shape;1007;p29" descr="Imagen">
              <a:extLst>
                <a:ext uri="{FF2B5EF4-FFF2-40B4-BE49-F238E27FC236}">
                  <a16:creationId xmlns:a16="http://schemas.microsoft.com/office/drawing/2014/main" id="{43EA2563-AA88-1B06-4B37-2F4451E25BE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934979" y="2564250"/>
              <a:ext cx="3152764" cy="3790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2AAEFA04-EE83-239F-A5CB-DFBDA586669D}"/>
              </a:ext>
            </a:extLst>
          </p:cNvPr>
          <p:cNvSpPr/>
          <p:nvPr/>
        </p:nvSpPr>
        <p:spPr>
          <a:xfrm>
            <a:off x="-4006969" y="-468333"/>
            <a:ext cx="25053264" cy="1244878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Google Shape;168;p6" descr="Imagen">
            <a:extLst>
              <a:ext uri="{FF2B5EF4-FFF2-40B4-BE49-F238E27FC236}">
                <a16:creationId xmlns:a16="http://schemas.microsoft.com/office/drawing/2014/main" id="{A239A9C6-BBD3-35CB-73C4-26821C1589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32" y="-468332"/>
            <a:ext cx="17665814" cy="12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50;p5" descr="56e4939c-02d2-4f2b-ae03-f7150f538a81.psd">
            <a:extLst>
              <a:ext uri="{FF2B5EF4-FFF2-40B4-BE49-F238E27FC236}">
                <a16:creationId xmlns:a16="http://schemas.microsoft.com/office/drawing/2014/main" id="{BEDC73C7-EE78-4EFB-4267-892D0A733A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3934" y="30282183"/>
            <a:ext cx="6558261" cy="295457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3A6B31E8-F830-FFED-9AF3-241547AA9110}"/>
              </a:ext>
            </a:extLst>
          </p:cNvPr>
          <p:cNvSpPr txBox="1"/>
          <p:nvPr/>
        </p:nvSpPr>
        <p:spPr>
          <a:xfrm>
            <a:off x="3233182" y="27343155"/>
            <a:ext cx="16740846" cy="633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32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>
                <a:highlight>
                  <a:srgbClr val="F0F456"/>
                </a:highlight>
              </a:rPr>
              <a:t>Integra la analítica e IA </a:t>
            </a:r>
            <a:r>
              <a:rPr lang="es-MX" sz="4000" b="1" dirty="0"/>
              <a:t>de forma responsable</a:t>
            </a:r>
            <a:r>
              <a:rPr lang="es-MX" sz="4000" dirty="0"/>
              <a:t> en los procesos de Gestión de Conocimiento e Innovación (mapas de conocimiento, análisis de datos, síntesis de evidencias), asegurando criterios éticos, seguridad y trazabilidad.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/>
              <a:t>Fortalece comunidades de práctica y repositorios </a:t>
            </a:r>
            <a:r>
              <a:rPr lang="es-MX" sz="4000" b="1" i="1" dirty="0"/>
              <a:t>“vivos”</a:t>
            </a:r>
            <a:r>
              <a:rPr lang="es-MX" sz="4000" dirty="0"/>
              <a:t>, priorizando sistematización de experiencias y lecciones aprendidas como memoria institucional utilizable.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/>
              <a:t>Alinea la política interna de </a:t>
            </a:r>
            <a:r>
              <a:rPr lang="es-MX" sz="4000" dirty="0"/>
              <a:t>Gestión de Conocimiento e Innovación con el </a:t>
            </a:r>
            <a:r>
              <a:rPr lang="es-MX" sz="4000" b="1" dirty="0"/>
              <a:t>CONPES 4069</a:t>
            </a:r>
            <a:r>
              <a:rPr lang="es-MX" sz="4000" dirty="0"/>
              <a:t> y </a:t>
            </a:r>
            <a:r>
              <a:rPr lang="es-MX" sz="4000" b="1" dirty="0"/>
              <a:t>PND 2022-2026</a:t>
            </a:r>
            <a:r>
              <a:rPr lang="es-MX" sz="4000" dirty="0"/>
              <a:t>, para asegurar coherencia estratégica y cumplir criterios de evaluación.</a:t>
            </a:r>
          </a:p>
        </p:txBody>
      </p:sp>
      <p:sp>
        <p:nvSpPr>
          <p:cNvPr id="4131" name="Rectángulo 4130">
            <a:extLst>
              <a:ext uri="{FF2B5EF4-FFF2-40B4-BE49-F238E27FC236}">
                <a16:creationId xmlns:a16="http://schemas.microsoft.com/office/drawing/2014/main" id="{5D608419-E3DF-680C-804D-5CEBB481721E}"/>
              </a:ext>
            </a:extLst>
          </p:cNvPr>
          <p:cNvSpPr/>
          <p:nvPr/>
        </p:nvSpPr>
        <p:spPr>
          <a:xfrm>
            <a:off x="3233182" y="26269703"/>
            <a:ext cx="5352968" cy="853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32" name="Google Shape;165;p6">
            <a:extLst>
              <a:ext uri="{FF2B5EF4-FFF2-40B4-BE49-F238E27FC236}">
                <a16:creationId xmlns:a16="http://schemas.microsoft.com/office/drawing/2014/main" id="{F87FADD3-DAF0-CC7E-0B34-4941609E6CC3}"/>
              </a:ext>
            </a:extLst>
          </p:cNvPr>
          <p:cNvSpPr txBox="1"/>
          <p:nvPr/>
        </p:nvSpPr>
        <p:spPr>
          <a:xfrm>
            <a:off x="3174911" y="26273383"/>
            <a:ext cx="5202899" cy="8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algn="r"/>
            <a:r>
              <a:rPr lang="es-MX" sz="4400" b="1" dirty="0">
                <a:solidFill>
                  <a:srgbClr val="FFE60A"/>
                </a:solidFill>
                <a:highlight>
                  <a:srgbClr val="000000"/>
                </a:highlight>
                <a:latin typeface="Nunito Sans" pitchFamily="2" charset="0"/>
              </a:rPr>
              <a:t> Elementos Claves: </a:t>
            </a:r>
          </a:p>
        </p:txBody>
      </p:sp>
      <p:pic>
        <p:nvPicPr>
          <p:cNvPr id="4134" name="Google Shape;478;p27" descr="Imagen">
            <a:extLst>
              <a:ext uri="{FF2B5EF4-FFF2-40B4-BE49-F238E27FC236}">
                <a16:creationId xmlns:a16="http://schemas.microsoft.com/office/drawing/2014/main" id="{8195B439-412A-ED8E-86E4-EA8920A0930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37535"/>
          <a:stretch>
            <a:fillRect/>
          </a:stretch>
        </p:blipFill>
        <p:spPr>
          <a:xfrm>
            <a:off x="16383571" y="1551487"/>
            <a:ext cx="3917265" cy="1965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DCB6BB-6004-AF1D-440D-BB4A13B6C2BD}"/>
              </a:ext>
            </a:extLst>
          </p:cNvPr>
          <p:cNvSpPr/>
          <p:nvPr/>
        </p:nvSpPr>
        <p:spPr>
          <a:xfrm>
            <a:off x="3174911" y="27123290"/>
            <a:ext cx="17199013" cy="6889975"/>
          </a:xfrm>
          <a:prstGeom prst="rect">
            <a:avLst/>
          </a:prstGeom>
          <a:noFill/>
          <a:ln w="57150">
            <a:solidFill>
              <a:srgbClr val="FFE6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EA73DD1-3312-E378-4D05-2D3F8BF701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150" y="18953717"/>
            <a:ext cx="12148831" cy="5937398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6C6E09ED-72AD-2832-1D11-D21F1107AB95}"/>
              </a:ext>
            </a:extLst>
          </p:cNvPr>
          <p:cNvGrpSpPr/>
          <p:nvPr/>
        </p:nvGrpSpPr>
        <p:grpSpPr>
          <a:xfrm>
            <a:off x="-3638282" y="11805822"/>
            <a:ext cx="24221269" cy="13265825"/>
            <a:chOff x="-3443123" y="12142432"/>
            <a:chExt cx="23462264" cy="1285012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C3366FC-099E-1038-4B58-D4CE149CAA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3" t="13079" r="3182" b="5445"/>
            <a:stretch>
              <a:fillRect/>
            </a:stretch>
          </p:blipFill>
          <p:spPr bwMode="auto">
            <a:xfrm>
              <a:off x="-3443123" y="12142432"/>
              <a:ext cx="23462264" cy="1285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A240A73-BA64-6B18-F29C-E6C4D2507434}"/>
                </a:ext>
              </a:extLst>
            </p:cNvPr>
            <p:cNvSpPr txBox="1"/>
            <p:nvPr/>
          </p:nvSpPr>
          <p:spPr>
            <a:xfrm>
              <a:off x="-3049973" y="14192420"/>
              <a:ext cx="5245609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Sans" pitchFamily="2" charset="0"/>
                </a:rPr>
                <a:t>Abarca más elementos clave y procesos en la gestión del conocimiento.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79F8F37-B9CA-EFAB-D23A-03DDE9D80AAF}"/>
                </a:ext>
              </a:extLst>
            </p:cNvPr>
            <p:cNvSpPr txBox="1"/>
            <p:nvPr/>
          </p:nvSpPr>
          <p:spPr>
            <a:xfrm>
              <a:off x="2759482" y="14472868"/>
              <a:ext cx="5245609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Sans" pitchFamily="2" charset="0"/>
                </a:rPr>
                <a:t>Pone un mayor énfasis en la innovación como motor de transformación.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23BFB85-71AB-11FD-8D93-E30B6859BAEE}"/>
                </a:ext>
              </a:extLst>
            </p:cNvPr>
            <p:cNvSpPr txBox="1"/>
            <p:nvPr/>
          </p:nvSpPr>
          <p:spPr>
            <a:xfrm>
              <a:off x="8634026" y="14278218"/>
              <a:ext cx="5245609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Sans" pitchFamily="2" charset="0"/>
                </a:rPr>
                <a:t>Define roles y responsabilidades más específicos y detallados.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D4097ED-2162-EAD4-B7C9-BC3898C60682}"/>
                </a:ext>
              </a:extLst>
            </p:cNvPr>
            <p:cNvSpPr txBox="1"/>
            <p:nvPr/>
          </p:nvSpPr>
          <p:spPr>
            <a:xfrm>
              <a:off x="14571021" y="14882435"/>
              <a:ext cx="5245609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Sans" pitchFamily="2" charset="0"/>
                </a:rPr>
                <a:t>Promueve el uso de herramientas y tecnologías más avanzadas.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B64E736-8A60-F83A-8071-DA5AF09EA2FC}"/>
                </a:ext>
              </a:extLst>
            </p:cNvPr>
            <p:cNvSpPr txBox="1"/>
            <p:nvPr/>
          </p:nvSpPr>
          <p:spPr>
            <a:xfrm>
              <a:off x="-3074163" y="20523730"/>
              <a:ext cx="5090532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Sans" pitchFamily="2" charset="0"/>
                </a:rPr>
                <a:t>Se centra en la medición del impacto y la efectividad de la política.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9E8155E-BBA0-E45D-E967-BC97A82B41F2}"/>
                </a:ext>
              </a:extLst>
            </p:cNvPr>
            <p:cNvSpPr txBox="1"/>
            <p:nvPr/>
          </p:nvSpPr>
          <p:spPr>
            <a:xfrm>
              <a:off x="2759482" y="21008391"/>
              <a:ext cx="5336844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Sans" pitchFamily="2" charset="0"/>
                </a:rPr>
                <a:t>Promueve la creación de una cultura de innovación y experimentación.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85E74368-91F4-786F-3EC1-A1DE4A8CAFA2}"/>
                </a:ext>
              </a:extLst>
            </p:cNvPr>
            <p:cNvSpPr txBox="1"/>
            <p:nvPr/>
          </p:nvSpPr>
          <p:spPr>
            <a:xfrm>
              <a:off x="-3151702" y="13210659"/>
              <a:ext cx="524560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Black" pitchFamily="2" charset="0"/>
                </a:rPr>
                <a:t>Integralidad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1CFA7BF-FD04-6C02-4022-DBC55278EC78}"/>
                </a:ext>
              </a:extLst>
            </p:cNvPr>
            <p:cNvSpPr txBox="1"/>
            <p:nvPr/>
          </p:nvSpPr>
          <p:spPr>
            <a:xfrm>
              <a:off x="3459039" y="13474252"/>
              <a:ext cx="384649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Black" pitchFamily="2" charset="0"/>
                </a:rPr>
                <a:t>Innovación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CF4BC91-B586-E37A-20F6-B6489EF8016A}"/>
                </a:ext>
              </a:extLst>
            </p:cNvPr>
            <p:cNvSpPr txBox="1"/>
            <p:nvPr/>
          </p:nvSpPr>
          <p:spPr>
            <a:xfrm>
              <a:off x="8670665" y="13359796"/>
              <a:ext cx="524560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Black" pitchFamily="2" charset="0"/>
                </a:rPr>
                <a:t>Roles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A314159-0BB6-85BC-7709-1FEE45F70D25}"/>
                </a:ext>
              </a:extLst>
            </p:cNvPr>
            <p:cNvSpPr txBox="1"/>
            <p:nvPr/>
          </p:nvSpPr>
          <p:spPr>
            <a:xfrm>
              <a:off x="14830073" y="13518046"/>
              <a:ext cx="4599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3600" dirty="0">
                  <a:solidFill>
                    <a:schemeClr val="dk1"/>
                  </a:solidFill>
                  <a:latin typeface="Nunito Black" pitchFamily="2" charset="0"/>
                </a:rPr>
                <a:t>Aprovechamiento de las Tecnologías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B7F3EB0-53B5-64BC-0D87-4A9EC2C771E0}"/>
                </a:ext>
              </a:extLst>
            </p:cNvPr>
            <p:cNvSpPr txBox="1"/>
            <p:nvPr/>
          </p:nvSpPr>
          <p:spPr>
            <a:xfrm>
              <a:off x="-3049973" y="19532780"/>
              <a:ext cx="524560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Black" pitchFamily="2" charset="0"/>
                </a:rPr>
                <a:t>Medición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F966CB59-139D-40B7-2209-5E584F59B0FB}"/>
                </a:ext>
              </a:extLst>
            </p:cNvPr>
            <p:cNvSpPr txBox="1"/>
            <p:nvPr/>
          </p:nvSpPr>
          <p:spPr>
            <a:xfrm>
              <a:off x="2910813" y="19455523"/>
              <a:ext cx="524560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4400" dirty="0">
                  <a:solidFill>
                    <a:schemeClr val="dk1"/>
                  </a:solidFill>
                  <a:latin typeface="Nunito Black" pitchFamily="2" charset="0"/>
                </a:rPr>
                <a:t>Cambio de pensamiento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34FD177-73D8-A493-ECBB-D405BF566125}"/>
              </a:ext>
            </a:extLst>
          </p:cNvPr>
          <p:cNvSpPr txBox="1"/>
          <p:nvPr/>
        </p:nvSpPr>
        <p:spPr>
          <a:xfrm>
            <a:off x="8377810" y="25048120"/>
            <a:ext cx="11003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chemeClr val="dk1"/>
                </a:solidFill>
                <a:latin typeface="Nunito Sans" pitchFamily="2" charset="0"/>
              </a:rPr>
              <a:t>Fuente: Función Pública, 2024. </a:t>
            </a:r>
          </a:p>
        </p:txBody>
      </p:sp>
    </p:spTree>
    <p:extLst>
      <p:ext uri="{BB962C8B-B14F-4D97-AF65-F5344CB8AC3E}">
        <p14:creationId xmlns:p14="http://schemas.microsoft.com/office/powerpoint/2010/main" val="716068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B54D0769-E216-5F83-FB07-DE9FC129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A575873B-B2B6-DCA2-960F-6CBF9261806F}"/>
              </a:ext>
            </a:extLst>
          </p:cNvPr>
          <p:cNvSpPr/>
          <p:nvPr/>
        </p:nvSpPr>
        <p:spPr>
          <a:xfrm>
            <a:off x="-4006969" y="-468333"/>
            <a:ext cx="25053264" cy="25489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95F15024-29EB-E2B6-14E9-177D48D1C6CE}"/>
              </a:ext>
            </a:extLst>
          </p:cNvPr>
          <p:cNvSpPr/>
          <p:nvPr/>
        </p:nvSpPr>
        <p:spPr>
          <a:xfrm>
            <a:off x="14791749" y="20278406"/>
            <a:ext cx="5509087" cy="154498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4" name="Google Shape;164;p6">
            <a:extLst>
              <a:ext uri="{FF2B5EF4-FFF2-40B4-BE49-F238E27FC236}">
                <a16:creationId xmlns:a16="http://schemas.microsoft.com/office/drawing/2014/main" id="{17F763BE-79AE-5593-13F9-63C4C269B61D}"/>
              </a:ext>
            </a:extLst>
          </p:cNvPr>
          <p:cNvSpPr txBox="1"/>
          <p:nvPr/>
        </p:nvSpPr>
        <p:spPr>
          <a:xfrm>
            <a:off x="15773098" y="20442796"/>
            <a:ext cx="3668182" cy="115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456"/>
              </a:buClr>
              <a:buSzPts val="3200"/>
              <a:buFont typeface="Nunito Sans Black"/>
              <a:buNone/>
            </a:pPr>
            <a:r>
              <a:rPr lang="es-MX" sz="3600" noProof="0" dirty="0">
                <a:solidFill>
                  <a:srgbClr val="F0F456"/>
                </a:solidFill>
                <a:latin typeface="Nunito Sans Black"/>
                <a:sym typeface="Nunito Sans Black"/>
              </a:rPr>
              <a:t>Consulta aquí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456"/>
              </a:buClr>
              <a:buSzPts val="3200"/>
              <a:buFont typeface="Nunito Sans Black"/>
              <a:buNone/>
            </a:pPr>
            <a:r>
              <a:rPr lang="es-MX" sz="3600" noProof="0" dirty="0">
                <a:solidFill>
                  <a:srgbClr val="F0F456"/>
                </a:solidFill>
                <a:latin typeface="Nunito Sans Black"/>
                <a:sym typeface="Nunito Sans Black"/>
              </a:rPr>
              <a:t>Modelo Gesco+i</a:t>
            </a:r>
            <a:endParaRPr lang="es-MX" sz="1600" noProof="0" dirty="0">
              <a:solidFill>
                <a:srgbClr val="F0F456"/>
              </a:solidFill>
            </a:endParaRPr>
          </a:p>
        </p:txBody>
      </p:sp>
      <p:sp>
        <p:nvSpPr>
          <p:cNvPr id="3" name="Google Shape;166;p6">
            <a:extLst>
              <a:ext uri="{FF2B5EF4-FFF2-40B4-BE49-F238E27FC236}">
                <a16:creationId xmlns:a16="http://schemas.microsoft.com/office/drawing/2014/main" id="{2B13005C-8FE2-79A1-E5D3-CCBE2F6F6B41}"/>
              </a:ext>
            </a:extLst>
          </p:cNvPr>
          <p:cNvSpPr txBox="1"/>
          <p:nvPr/>
        </p:nvSpPr>
        <p:spPr>
          <a:xfrm>
            <a:off x="-3853411" y="1573222"/>
            <a:ext cx="8716968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800" dirty="0"/>
          </a:p>
        </p:txBody>
      </p:sp>
      <p:sp>
        <p:nvSpPr>
          <p:cNvPr id="4" name="Google Shape;1553;g2d98d849137_0_1414">
            <a:extLst>
              <a:ext uri="{FF2B5EF4-FFF2-40B4-BE49-F238E27FC236}">
                <a16:creationId xmlns:a16="http://schemas.microsoft.com/office/drawing/2014/main" id="{9847D2D8-E8F3-7618-4BED-53F16775794A}"/>
              </a:ext>
            </a:extLst>
          </p:cNvPr>
          <p:cNvSpPr txBox="1"/>
          <p:nvPr/>
        </p:nvSpPr>
        <p:spPr>
          <a:xfrm>
            <a:off x="-3333135" y="3149756"/>
            <a:ext cx="23913596" cy="643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El </a:t>
            </a:r>
            <a:r>
              <a:rPr lang="es-MX" sz="5400" b="1" dirty="0">
                <a:solidFill>
                  <a:schemeClr val="dk1"/>
                </a:solidFill>
                <a:highlight>
                  <a:srgbClr val="B8F600"/>
                </a:highlight>
                <a:latin typeface="Nunito Sans" pitchFamily="2" charset="0"/>
                <a:sym typeface="Nunito Sans"/>
              </a:rPr>
              <a:t>ciclo de conocimiento 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involucra:</a:t>
            </a:r>
          </a:p>
          <a:p>
            <a:pPr algn="just"/>
            <a:endParaRPr lang="es-MX" sz="4400" dirty="0">
              <a:solidFill>
                <a:schemeClr val="dk1"/>
              </a:solidFill>
              <a:latin typeface="Nunito Sans" pitchFamily="2" charset="0"/>
              <a:sym typeface="Nunito Sans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4400" b="1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Gestión – Proceso 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sistemático que </a:t>
            </a:r>
            <a:r>
              <a:rPr lang="es-MX" sz="4400" b="1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i</a:t>
            </a:r>
            <a:r>
              <a:rPr lang="es-MX" sz="4400" b="1" dirty="0">
                <a:latin typeface="Nunito Sans" pitchFamily="2" charset="0"/>
              </a:rPr>
              <a:t>ntegra </a:t>
            </a:r>
            <a:r>
              <a:rPr lang="es-MX" sz="4400" dirty="0">
                <a:latin typeface="Nunito Sans" pitchFamily="2" charset="0"/>
              </a:rPr>
              <a:t>todas las fases (es el marco): generación, captura, análisis, difusión, transferencia y preservación, para convertirlo en un activo institucional y memoria viva;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4400" b="1" dirty="0">
                <a:latin typeface="Nunito Sans" pitchFamily="2" charset="0"/>
              </a:rPr>
              <a:t>Transferencia</a:t>
            </a:r>
            <a:r>
              <a:rPr lang="es-MX" sz="4400" dirty="0">
                <a:latin typeface="Nunito Sans" pitchFamily="2" charset="0"/>
              </a:rPr>
              <a:t> – Actividades intencionadas en </a:t>
            </a:r>
            <a:r>
              <a:rPr lang="es-MX" sz="4400" b="1" dirty="0">
                <a:latin typeface="Nunito Sans" pitchFamily="2" charset="0"/>
              </a:rPr>
              <a:t>mover y adaptar </a:t>
            </a:r>
            <a:r>
              <a:rPr lang="es-MX" sz="4400" dirty="0">
                <a:latin typeface="Nunito Sans" pitchFamily="2" charset="0"/>
              </a:rPr>
              <a:t>el</a:t>
            </a:r>
            <a:r>
              <a:rPr lang="es-MX" sz="4400" b="1" dirty="0">
                <a:latin typeface="Nunito Sans" pitchFamily="2" charset="0"/>
              </a:rPr>
              <a:t> </a:t>
            </a:r>
            <a:r>
              <a:rPr lang="es-MX" sz="4400" dirty="0">
                <a:latin typeface="Nunito Sans" pitchFamily="2" charset="0"/>
              </a:rPr>
              <a:t>conocimiento </a:t>
            </a:r>
            <a:r>
              <a:rPr lang="es-MX" sz="4400" b="1" dirty="0">
                <a:latin typeface="Nunito Sans" pitchFamily="2" charset="0"/>
              </a:rPr>
              <a:t>hacia otros actores </a:t>
            </a:r>
            <a:r>
              <a:rPr lang="es-MX" sz="4400" dirty="0">
                <a:latin typeface="Nunito Sans" pitchFamily="2" charset="0"/>
              </a:rPr>
              <a:t>para que lo </a:t>
            </a:r>
            <a:r>
              <a:rPr lang="es-MX" sz="4400" b="1" dirty="0">
                <a:latin typeface="Nunito Sans" pitchFamily="2" charset="0"/>
              </a:rPr>
              <a:t>apropien y apliquen</a:t>
            </a:r>
            <a:r>
              <a:rPr lang="es-MX" sz="4400" dirty="0">
                <a:latin typeface="Nunito Sans" pitchFamily="2" charset="0"/>
              </a:rPr>
              <a:t> en sus contextos;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4400" b="1" dirty="0">
                <a:latin typeface="Nunito Sans" pitchFamily="2" charset="0"/>
              </a:rPr>
              <a:t>Difusión - </a:t>
            </a:r>
            <a:r>
              <a:rPr lang="es-MX" sz="4400" dirty="0">
                <a:latin typeface="Nunito Sans" pitchFamily="2" charset="0"/>
              </a:rPr>
              <a:t>Busca dar </a:t>
            </a:r>
            <a:r>
              <a:rPr lang="es-MX" sz="4400" b="1" dirty="0">
                <a:latin typeface="Nunito Sans" pitchFamily="2" charset="0"/>
              </a:rPr>
              <a:t>visibilidad y acceso amplio</a:t>
            </a:r>
            <a:r>
              <a:rPr lang="es-MX" sz="4400" dirty="0">
                <a:latin typeface="Nunito Sans" pitchFamily="2" charset="0"/>
              </a:rPr>
              <a:t> al conocimiento mediante publicaciones, portales o eventos, </a:t>
            </a:r>
            <a:r>
              <a:rPr lang="es-MX" sz="4400" b="1" dirty="0">
                <a:latin typeface="Nunito Sans" pitchFamily="2" charset="0"/>
              </a:rPr>
              <a:t>sin garantizar su uso</a:t>
            </a:r>
            <a:r>
              <a:rPr lang="es-MX" sz="4400" dirty="0">
                <a:latin typeface="Nunito Sans" pitchFamily="2" charset="0"/>
              </a:rPr>
              <a:t>.</a:t>
            </a:r>
            <a:endParaRPr lang="es-MX" sz="4400" dirty="0">
              <a:solidFill>
                <a:schemeClr val="dk1"/>
              </a:solidFill>
              <a:latin typeface="Nunito Sans" pitchFamily="2" charset="0"/>
              <a:sym typeface="Nunito Sans"/>
            </a:endParaRPr>
          </a:p>
        </p:txBody>
      </p:sp>
      <p:pic>
        <p:nvPicPr>
          <p:cNvPr id="62" name="Google Shape;150;p5" descr="56e4939c-02d2-4f2b-ae03-f7150f538a81.psd">
            <a:extLst>
              <a:ext uri="{FF2B5EF4-FFF2-40B4-BE49-F238E27FC236}">
                <a16:creationId xmlns:a16="http://schemas.microsoft.com/office/drawing/2014/main" id="{2D42019A-497E-D6AE-812F-74D03429E3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46430" y="21875196"/>
            <a:ext cx="6558261" cy="29545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ABEDB72E-FEA3-F21F-C994-F403B4719464}"/>
              </a:ext>
            </a:extLst>
          </p:cNvPr>
          <p:cNvSpPr/>
          <p:nvPr/>
        </p:nvSpPr>
        <p:spPr>
          <a:xfrm>
            <a:off x="-4006969" y="-468333"/>
            <a:ext cx="25053264" cy="1244878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Google Shape;168;p6" descr="Imagen">
            <a:extLst>
              <a:ext uri="{FF2B5EF4-FFF2-40B4-BE49-F238E27FC236}">
                <a16:creationId xmlns:a16="http://schemas.microsoft.com/office/drawing/2014/main" id="{F3A0DB8B-BA43-4669-F9AC-884E3BA4F0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32" y="-468332"/>
            <a:ext cx="17665814" cy="12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4" name="Google Shape;478;p27" descr="Imagen">
            <a:extLst>
              <a:ext uri="{FF2B5EF4-FFF2-40B4-BE49-F238E27FC236}">
                <a16:creationId xmlns:a16="http://schemas.microsoft.com/office/drawing/2014/main" id="{FAF8CB66-675A-FD13-A1B4-FA42F56A59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37535"/>
          <a:stretch>
            <a:fillRect/>
          </a:stretch>
        </p:blipFill>
        <p:spPr>
          <a:xfrm>
            <a:off x="16046206" y="1179093"/>
            <a:ext cx="3917265" cy="1965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425B8F50-048C-277B-30D5-77348C1F10D4}"/>
              </a:ext>
            </a:extLst>
          </p:cNvPr>
          <p:cNvGrpSpPr/>
          <p:nvPr/>
        </p:nvGrpSpPr>
        <p:grpSpPr>
          <a:xfrm>
            <a:off x="-2885344" y="10449082"/>
            <a:ext cx="2592000" cy="2592000"/>
            <a:chOff x="-3023440" y="12029828"/>
            <a:chExt cx="2592000" cy="2592000"/>
          </a:xfrm>
        </p:grpSpPr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EAD61163-201B-2D93-D117-B69A59D58AA8}"/>
                </a:ext>
              </a:extLst>
            </p:cNvPr>
            <p:cNvSpPr/>
            <p:nvPr/>
          </p:nvSpPr>
          <p:spPr>
            <a:xfrm>
              <a:off x="-3023440" y="12029828"/>
              <a:ext cx="2592000" cy="2592000"/>
            </a:xfrm>
            <a:prstGeom prst="flowChartConnector">
              <a:avLst/>
            </a:prstGeom>
            <a:solidFill>
              <a:srgbClr val="EFCA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14024465-3D61-EA24-1982-FBA948EBB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8655" y="12099478"/>
              <a:ext cx="2462430" cy="246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rapecio 11">
            <a:extLst>
              <a:ext uri="{FF2B5EF4-FFF2-40B4-BE49-F238E27FC236}">
                <a16:creationId xmlns:a16="http://schemas.microsoft.com/office/drawing/2014/main" id="{77C9EE11-6EDB-5144-1E06-E592CDB5D0BA}"/>
              </a:ext>
            </a:extLst>
          </p:cNvPr>
          <p:cNvSpPr/>
          <p:nvPr/>
        </p:nvSpPr>
        <p:spPr>
          <a:xfrm rot="10800000">
            <a:off x="363692" y="10387733"/>
            <a:ext cx="14069523" cy="2672079"/>
          </a:xfrm>
          <a:prstGeom prst="trapezoid">
            <a:avLst>
              <a:gd name="adj" fmla="val 41029"/>
            </a:avLst>
          </a:prstGeom>
          <a:solidFill>
            <a:srgbClr val="EFCA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Trapecio 24">
            <a:extLst>
              <a:ext uri="{FF2B5EF4-FFF2-40B4-BE49-F238E27FC236}">
                <a16:creationId xmlns:a16="http://schemas.microsoft.com/office/drawing/2014/main" id="{6D5092F7-B1BB-A4A5-8AFA-E0B8651AAE68}"/>
              </a:ext>
            </a:extLst>
          </p:cNvPr>
          <p:cNvSpPr/>
          <p:nvPr/>
        </p:nvSpPr>
        <p:spPr>
          <a:xfrm rot="10800000">
            <a:off x="1803432" y="13859785"/>
            <a:ext cx="11190041" cy="2672079"/>
          </a:xfrm>
          <a:prstGeom prst="trapezoid">
            <a:avLst>
              <a:gd name="adj" fmla="val 41029"/>
            </a:avLst>
          </a:prstGeom>
          <a:solidFill>
            <a:srgbClr val="EFCA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Trapecio 27">
            <a:extLst>
              <a:ext uri="{FF2B5EF4-FFF2-40B4-BE49-F238E27FC236}">
                <a16:creationId xmlns:a16="http://schemas.microsoft.com/office/drawing/2014/main" id="{7A971FE1-C065-8529-4B88-205F1151FD50}"/>
              </a:ext>
            </a:extLst>
          </p:cNvPr>
          <p:cNvSpPr/>
          <p:nvPr/>
        </p:nvSpPr>
        <p:spPr>
          <a:xfrm rot="10800000">
            <a:off x="3206431" y="17420524"/>
            <a:ext cx="8384042" cy="2593168"/>
          </a:xfrm>
          <a:prstGeom prst="trapezoid">
            <a:avLst>
              <a:gd name="adj" fmla="val 41029"/>
            </a:avLst>
          </a:prstGeom>
          <a:solidFill>
            <a:srgbClr val="EFCA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66B2C532-9A93-59D0-F36E-86D61BCC8690}"/>
              </a:ext>
            </a:extLst>
          </p:cNvPr>
          <p:cNvGrpSpPr/>
          <p:nvPr/>
        </p:nvGrpSpPr>
        <p:grpSpPr>
          <a:xfrm>
            <a:off x="-1427328" y="13907959"/>
            <a:ext cx="2592000" cy="2592000"/>
            <a:chOff x="-1565424" y="15488705"/>
            <a:chExt cx="2592000" cy="2592000"/>
          </a:xfrm>
        </p:grpSpPr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DC5D6CF9-9649-ABB1-5BA8-D39A6D26CDE4}"/>
                </a:ext>
              </a:extLst>
            </p:cNvPr>
            <p:cNvSpPr/>
            <p:nvPr/>
          </p:nvSpPr>
          <p:spPr>
            <a:xfrm>
              <a:off x="-1565424" y="15488705"/>
              <a:ext cx="2592000" cy="2592000"/>
            </a:xfrm>
            <a:prstGeom prst="flowChartConnector">
              <a:avLst/>
            </a:prstGeom>
            <a:solidFill>
              <a:srgbClr val="EFCA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065A4589-5212-0364-7468-3C1975DB4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3155" y="15643262"/>
              <a:ext cx="2367462" cy="236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8E3D1333-AE54-929F-8523-A3E166865286}"/>
              </a:ext>
            </a:extLst>
          </p:cNvPr>
          <p:cNvGrpSpPr/>
          <p:nvPr/>
        </p:nvGrpSpPr>
        <p:grpSpPr>
          <a:xfrm>
            <a:off x="128912" y="17411311"/>
            <a:ext cx="2592000" cy="2592000"/>
            <a:chOff x="-9184" y="18992057"/>
            <a:chExt cx="2592000" cy="2592000"/>
          </a:xfrm>
        </p:grpSpPr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97F26824-3EEE-A9AA-2BBC-ECB6A9E191F8}"/>
                </a:ext>
              </a:extLst>
            </p:cNvPr>
            <p:cNvSpPr/>
            <p:nvPr/>
          </p:nvSpPr>
          <p:spPr>
            <a:xfrm>
              <a:off x="-9184" y="18992057"/>
              <a:ext cx="2592000" cy="2592000"/>
            </a:xfrm>
            <a:prstGeom prst="flowChartConnector">
              <a:avLst/>
            </a:prstGeom>
            <a:solidFill>
              <a:srgbClr val="EFCA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FFDA96F-4DC3-C61D-33FE-9F4BE0AD1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0" y="19186374"/>
              <a:ext cx="2198993" cy="2198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209AB6F-EC7A-7155-2D4B-DF62791D37E0}"/>
              </a:ext>
            </a:extLst>
          </p:cNvPr>
          <p:cNvSpPr txBox="1"/>
          <p:nvPr/>
        </p:nvSpPr>
        <p:spPr>
          <a:xfrm>
            <a:off x="1569555" y="10712032"/>
            <a:ext cx="116577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Nunito Sans" pitchFamily="2" charset="0"/>
              </a:rPr>
              <a:t>Movimiento</a:t>
            </a:r>
            <a:r>
              <a:rPr lang="es-MX" sz="4400" dirty="0">
                <a:latin typeface="Nunito Sans" pitchFamily="2" charset="0"/>
              </a:rPr>
              <a:t> estructurado de conocimiento de un </a:t>
            </a:r>
            <a:r>
              <a:rPr lang="es-MX" sz="4400" b="1" dirty="0">
                <a:latin typeface="Nunito Sans" pitchFamily="2" charset="0"/>
              </a:rPr>
              <a:t>emisor</a:t>
            </a:r>
            <a:r>
              <a:rPr lang="es-MX" sz="4400" dirty="0">
                <a:latin typeface="Nunito Sans" pitchFamily="2" charset="0"/>
              </a:rPr>
              <a:t> a un </a:t>
            </a:r>
            <a:r>
              <a:rPr lang="es-MX" sz="4400" b="1" dirty="0">
                <a:latin typeface="Nunito Sans" pitchFamily="2" charset="0"/>
              </a:rPr>
              <a:t>receptor</a:t>
            </a:r>
            <a:r>
              <a:rPr lang="es-MX" sz="4400" dirty="0">
                <a:latin typeface="Nunito Sans" pitchFamily="2" charset="0"/>
              </a:rPr>
              <a:t>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33FD4F4-913B-A914-1C40-F85D037A9BD9}"/>
              </a:ext>
            </a:extLst>
          </p:cNvPr>
          <p:cNvSpPr txBox="1"/>
          <p:nvPr/>
        </p:nvSpPr>
        <p:spPr>
          <a:xfrm>
            <a:off x="2540927" y="14211842"/>
            <a:ext cx="9715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Nunito Sans" pitchFamily="2" charset="0"/>
              </a:rPr>
              <a:t>Amplía</a:t>
            </a:r>
            <a:r>
              <a:rPr lang="es-MX" sz="4000" dirty="0">
                <a:latin typeface="Nunito Sans" pitchFamily="2" charset="0"/>
              </a:rPr>
              <a:t> disponibilidad del </a:t>
            </a:r>
            <a:r>
              <a:rPr lang="es-MX" sz="4000" b="1" dirty="0">
                <a:latin typeface="Nunito Sans" pitchFamily="2" charset="0"/>
              </a:rPr>
              <a:t>conocimiento </a:t>
            </a:r>
            <a:r>
              <a:rPr lang="es-MX" sz="4000" dirty="0">
                <a:latin typeface="Nunito Sans" pitchFamily="2" charset="0"/>
              </a:rPr>
              <a:t>para una </a:t>
            </a:r>
            <a:r>
              <a:rPr lang="es-MX" sz="4000" b="1" dirty="0">
                <a:latin typeface="Nunito Sans" pitchFamily="2" charset="0"/>
              </a:rPr>
              <a:t>audiencia más grande.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6DE0C1B-8E28-DCAF-E73A-7F603FA3D390}"/>
              </a:ext>
            </a:extLst>
          </p:cNvPr>
          <p:cNvSpPr txBox="1"/>
          <p:nvPr/>
        </p:nvSpPr>
        <p:spPr>
          <a:xfrm>
            <a:off x="4232226" y="17605628"/>
            <a:ext cx="63324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000" b="1">
                <a:latin typeface="Nunito Sans" pitchFamily="2" charset="0"/>
              </a:defRPr>
            </a:lvl1pPr>
          </a:lstStyle>
          <a:p>
            <a:r>
              <a:rPr lang="es-MX" sz="3600" dirty="0"/>
              <a:t>Implica: </a:t>
            </a:r>
            <a:r>
              <a:rPr lang="es-MX" sz="3600" b="0" dirty="0"/>
              <a:t>identificar</a:t>
            </a:r>
            <a:r>
              <a:rPr lang="es-MX" sz="3600" dirty="0"/>
              <a:t>, </a:t>
            </a:r>
            <a:r>
              <a:rPr lang="es-MX" sz="3600" b="0" dirty="0"/>
              <a:t>capturar, almacenar, compartir y utilizar el conocimiento</a:t>
            </a:r>
            <a:endParaRPr lang="es-MX" sz="36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444BE90-4F22-3F82-60A3-E584DC34B170}"/>
              </a:ext>
            </a:extLst>
          </p:cNvPr>
          <p:cNvSpPr txBox="1"/>
          <p:nvPr/>
        </p:nvSpPr>
        <p:spPr>
          <a:xfrm>
            <a:off x="13946637" y="11321316"/>
            <a:ext cx="54585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s-MX" sz="4000" dirty="0">
                <a:latin typeface="Nunito Sans" pitchFamily="2" charset="0"/>
              </a:rPr>
              <a:t>Se enfoca en el </a:t>
            </a:r>
            <a:r>
              <a:rPr lang="es-MX" sz="4000" i="1" dirty="0">
                <a:latin typeface="Nunito Sans" pitchFamily="2" charset="0"/>
              </a:rPr>
              <a:t>"</a:t>
            </a:r>
            <a:r>
              <a:rPr lang="es-MX" sz="4000" b="1" i="1" dirty="0">
                <a:latin typeface="Nunito Sans" pitchFamily="2" charset="0"/>
              </a:rPr>
              <a:t>cómo</a:t>
            </a:r>
            <a:r>
              <a:rPr lang="es-MX" sz="4000" i="1" dirty="0">
                <a:latin typeface="Nunito Sans" pitchFamily="2" charset="0"/>
              </a:rPr>
              <a:t>" </a:t>
            </a:r>
            <a:r>
              <a:rPr lang="es-MX" sz="4000" dirty="0">
                <a:latin typeface="Nunito Sans" pitchFamily="2" charset="0"/>
              </a:rPr>
              <a:t>y</a:t>
            </a:r>
            <a:r>
              <a:rPr lang="es-MX" sz="4000" i="1" dirty="0">
                <a:latin typeface="Nunito Sans" pitchFamily="2" charset="0"/>
              </a:rPr>
              <a:t> </a:t>
            </a:r>
            <a:r>
              <a:rPr lang="es-MX" sz="4000" dirty="0">
                <a:latin typeface="Nunito Sans" pitchFamily="2" charset="0"/>
              </a:rPr>
              <a:t>el </a:t>
            </a:r>
            <a:r>
              <a:rPr lang="es-MX" sz="4000" i="1" dirty="0">
                <a:latin typeface="Nunito Sans" pitchFamily="2" charset="0"/>
              </a:rPr>
              <a:t>"</a:t>
            </a:r>
            <a:r>
              <a:rPr lang="es-MX" sz="4000" b="1" i="1" dirty="0">
                <a:latin typeface="Nunito Sans" pitchFamily="2" charset="0"/>
              </a:rPr>
              <a:t>por qué</a:t>
            </a:r>
            <a:r>
              <a:rPr lang="es-MX" sz="4000" i="1" dirty="0">
                <a:latin typeface="Nunito Sans" pitchFamily="2" charset="0"/>
              </a:rPr>
              <a:t>"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504AF03-E3CB-F51D-C93A-62E5B53D5D89}"/>
              </a:ext>
            </a:extLst>
          </p:cNvPr>
          <p:cNvSpPr txBox="1"/>
          <p:nvPr/>
        </p:nvSpPr>
        <p:spPr>
          <a:xfrm>
            <a:off x="12874924" y="14825492"/>
            <a:ext cx="51299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s-MX" sz="4000" dirty="0">
                <a:latin typeface="Nunito Sans" pitchFamily="2" charset="0"/>
              </a:rPr>
              <a:t>Se enfoca en el </a:t>
            </a:r>
            <a:r>
              <a:rPr lang="es-MX" sz="4000" i="1" dirty="0">
                <a:latin typeface="Nunito Sans" pitchFamily="2" charset="0"/>
              </a:rPr>
              <a:t>“</a:t>
            </a:r>
            <a:r>
              <a:rPr lang="es-MX" sz="4000" b="1" i="1" dirty="0">
                <a:latin typeface="Nunito Sans" pitchFamily="2" charset="0"/>
              </a:rPr>
              <a:t>qué</a:t>
            </a:r>
            <a:r>
              <a:rPr lang="es-MX" sz="4000" i="1" dirty="0">
                <a:latin typeface="Nunito Sans" pitchFamily="2" charset="0"/>
              </a:rPr>
              <a:t>" </a:t>
            </a:r>
            <a:r>
              <a:rPr lang="es-MX" sz="4000" dirty="0">
                <a:latin typeface="Nunito Sans" pitchFamily="2" charset="0"/>
              </a:rPr>
              <a:t>y</a:t>
            </a:r>
            <a:r>
              <a:rPr lang="es-MX" sz="4000" i="1" dirty="0">
                <a:latin typeface="Nunito Sans" pitchFamily="2" charset="0"/>
              </a:rPr>
              <a:t> </a:t>
            </a:r>
            <a:r>
              <a:rPr lang="es-MX" sz="4000" dirty="0">
                <a:latin typeface="Nunito Sans" pitchFamily="2" charset="0"/>
              </a:rPr>
              <a:t>el </a:t>
            </a:r>
            <a:r>
              <a:rPr lang="es-MX" sz="4000" i="1" dirty="0">
                <a:latin typeface="Nunito Sans" pitchFamily="2" charset="0"/>
              </a:rPr>
              <a:t>“</a:t>
            </a:r>
            <a:r>
              <a:rPr lang="es-MX" sz="4000" b="1" i="1" dirty="0">
                <a:latin typeface="Nunito Sans" pitchFamily="2" charset="0"/>
              </a:rPr>
              <a:t>dónde</a:t>
            </a:r>
            <a:r>
              <a:rPr lang="es-MX" sz="4000" i="1" dirty="0">
                <a:latin typeface="Nunito Sans" pitchFamily="2" charset="0"/>
              </a:rPr>
              <a:t>"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2D7EB13-292F-8FFE-76A6-3B0861D07D09}"/>
              </a:ext>
            </a:extLst>
          </p:cNvPr>
          <p:cNvSpPr txBox="1"/>
          <p:nvPr/>
        </p:nvSpPr>
        <p:spPr>
          <a:xfrm>
            <a:off x="5010171" y="12253246"/>
            <a:ext cx="4289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dirty="0">
                <a:solidFill>
                  <a:srgbClr val="F0F456"/>
                </a:solidFill>
                <a:highlight>
                  <a:srgbClr val="000000"/>
                </a:highlight>
                <a:latin typeface="Nunito Black" pitchFamily="2" charset="0"/>
              </a:rPr>
              <a:t>Transferencia 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129A0F3-20AD-DD0E-05F5-F9B3CFADF4BE}"/>
              </a:ext>
            </a:extLst>
          </p:cNvPr>
          <p:cNvSpPr txBox="1"/>
          <p:nvPr/>
        </p:nvSpPr>
        <p:spPr>
          <a:xfrm>
            <a:off x="5808782" y="15765369"/>
            <a:ext cx="2876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dirty="0">
                <a:solidFill>
                  <a:srgbClr val="F0F456"/>
                </a:solidFill>
                <a:highlight>
                  <a:srgbClr val="000000"/>
                </a:highlight>
                <a:latin typeface="Nunito Black" pitchFamily="2" charset="0"/>
              </a:rPr>
              <a:t>Difusión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AD9C257-47D2-4FE3-3B54-72009ED432FF}"/>
              </a:ext>
            </a:extLst>
          </p:cNvPr>
          <p:cNvSpPr txBox="1"/>
          <p:nvPr/>
        </p:nvSpPr>
        <p:spPr>
          <a:xfrm>
            <a:off x="3672190" y="19361048"/>
            <a:ext cx="7459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rgbClr val="F0F456"/>
                </a:solidFill>
                <a:highlight>
                  <a:srgbClr val="000000"/>
                </a:highlight>
                <a:latin typeface="Nunito Black" pitchFamily="2" charset="0"/>
              </a:rPr>
              <a:t>Gestión de Conocimiento</a:t>
            </a:r>
          </a:p>
        </p:txBody>
      </p:sp>
      <p:pic>
        <p:nvPicPr>
          <p:cNvPr id="54" name="Google Shape;1592;g2d98d849137_0_1414">
            <a:extLst>
              <a:ext uri="{FF2B5EF4-FFF2-40B4-BE49-F238E27FC236}">
                <a16:creationId xmlns:a16="http://schemas.microsoft.com/office/drawing/2014/main" id="{95D91486-7969-798E-BCAF-6A7681B6453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 flipV="1">
            <a:off x="-2888717" y="21050900"/>
            <a:ext cx="16960644" cy="32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4C54BFD4-1A9A-2099-F4EF-9AD714983E91}"/>
              </a:ext>
            </a:extLst>
          </p:cNvPr>
          <p:cNvSpPr txBox="1"/>
          <p:nvPr/>
        </p:nvSpPr>
        <p:spPr>
          <a:xfrm>
            <a:off x="11256953" y="18075543"/>
            <a:ext cx="82422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None/>
              <a:defRPr sz="3600">
                <a:latin typeface="Nunito Sans" pitchFamily="2" charset="0"/>
              </a:defRPr>
            </a:lvl1pPr>
          </a:lstStyle>
          <a:p>
            <a:r>
              <a:rPr lang="es-MX" sz="4000" b="1" dirty="0"/>
              <a:t>Proceso integral</a:t>
            </a:r>
            <a:r>
              <a:rPr lang="es-MX" sz="4000" dirty="0"/>
              <a:t>, aporta para la toma de decisiones y la innovación 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3D9BAE0-06A0-071A-4BE0-9D1D21BBA999}"/>
              </a:ext>
            </a:extLst>
          </p:cNvPr>
          <p:cNvSpPr txBox="1"/>
          <p:nvPr/>
        </p:nvSpPr>
        <p:spPr>
          <a:xfrm>
            <a:off x="716116" y="21746300"/>
            <a:ext cx="128636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tx1"/>
                </a:solidFill>
                <a:latin typeface="Nunito Sans" pitchFamily="2" charset="0"/>
              </a:rPr>
              <a:t>El </a:t>
            </a:r>
            <a:r>
              <a:rPr lang="es-MX" sz="4000" b="1" dirty="0">
                <a:solidFill>
                  <a:schemeClr val="tx1"/>
                </a:solidFill>
                <a:latin typeface="Nunito Sans" pitchFamily="2" charset="0"/>
              </a:rPr>
              <a:t>conocimiento </a:t>
            </a:r>
            <a:r>
              <a:rPr lang="es-MX" sz="4000" dirty="0">
                <a:solidFill>
                  <a:schemeClr val="tx1"/>
                </a:solidFill>
                <a:latin typeface="Nunito Sans" pitchFamily="2" charset="0"/>
              </a:rPr>
              <a:t>se </a:t>
            </a:r>
            <a:r>
              <a:rPr lang="es-MX" sz="4000" b="1" dirty="0">
                <a:solidFill>
                  <a:schemeClr val="tx1"/>
                </a:solidFill>
                <a:latin typeface="Nunito Sans" pitchFamily="2" charset="0"/>
              </a:rPr>
              <a:t>crea </a:t>
            </a:r>
            <a:r>
              <a:rPr lang="es-MX" sz="4000" dirty="0">
                <a:solidFill>
                  <a:schemeClr val="tx1"/>
                </a:solidFill>
                <a:latin typeface="Nunito Sans" pitchFamily="2" charset="0"/>
              </a:rPr>
              <a:t>y se </a:t>
            </a:r>
            <a:r>
              <a:rPr lang="es-MX" sz="4000" b="1" dirty="0">
                <a:solidFill>
                  <a:schemeClr val="tx1"/>
                </a:solidFill>
                <a:latin typeface="Nunito Sans" pitchFamily="2" charset="0"/>
              </a:rPr>
              <a:t>asegura</a:t>
            </a:r>
            <a:r>
              <a:rPr lang="es-MX" sz="4000" dirty="0">
                <a:solidFill>
                  <a:schemeClr val="tx1"/>
                </a:solidFill>
                <a:latin typeface="Nunito Sans" pitchFamily="2" charset="0"/>
              </a:rPr>
              <a:t>, pero luego debe </a:t>
            </a:r>
            <a:r>
              <a:rPr lang="es-MX" sz="4000" b="1" dirty="0">
                <a:solidFill>
                  <a:schemeClr val="tx1"/>
                </a:solidFill>
                <a:latin typeface="Nunito Sans" pitchFamily="2" charset="0"/>
              </a:rPr>
              <a:t>transferirse </a:t>
            </a:r>
            <a:r>
              <a:rPr lang="es-MX" sz="4000" dirty="0">
                <a:solidFill>
                  <a:schemeClr val="tx1"/>
                </a:solidFill>
                <a:latin typeface="Nunito Sans" pitchFamily="2" charset="0"/>
              </a:rPr>
              <a:t>y </a:t>
            </a:r>
            <a:r>
              <a:rPr lang="es-MX" sz="4000" b="1" dirty="0">
                <a:solidFill>
                  <a:schemeClr val="tx1"/>
                </a:solidFill>
                <a:latin typeface="Nunito Sans" pitchFamily="2" charset="0"/>
              </a:rPr>
              <a:t>difundirse</a:t>
            </a:r>
            <a:r>
              <a:rPr lang="es-MX" sz="4000" dirty="0">
                <a:solidFill>
                  <a:schemeClr val="tx1"/>
                </a:solidFill>
                <a:latin typeface="Nunito Sans" pitchFamily="2" charset="0"/>
              </a:rPr>
              <a:t> para que se convierta en una verdadera herramienta de valor.</a:t>
            </a:r>
          </a:p>
        </p:txBody>
      </p:sp>
      <p:sp>
        <p:nvSpPr>
          <p:cNvPr id="55" name="Diagrama de flujo: datos almacenados 54">
            <a:extLst>
              <a:ext uri="{FF2B5EF4-FFF2-40B4-BE49-F238E27FC236}">
                <a16:creationId xmlns:a16="http://schemas.microsoft.com/office/drawing/2014/main" id="{D720A240-65AC-8E93-E428-2A062ABBC91B}"/>
              </a:ext>
            </a:extLst>
          </p:cNvPr>
          <p:cNvSpPr/>
          <p:nvPr/>
        </p:nvSpPr>
        <p:spPr>
          <a:xfrm rot="21425490">
            <a:off x="-1788714" y="20957046"/>
            <a:ext cx="2116704" cy="316681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8" name="Google Shape;1006;p29" descr="Imagen">
            <a:extLst>
              <a:ext uri="{FF2B5EF4-FFF2-40B4-BE49-F238E27FC236}">
                <a16:creationId xmlns:a16="http://schemas.microsoft.com/office/drawing/2014/main" id="{56392B54-5D95-DE31-7D1A-D64800EE33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840890" y="20088080"/>
            <a:ext cx="2592000" cy="4488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89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66EB5C8E-61A7-AC11-BD39-50A5840FC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C6A263BE-D34B-8DFF-4D4D-E29A622FF28A}"/>
              </a:ext>
            </a:extLst>
          </p:cNvPr>
          <p:cNvSpPr/>
          <p:nvPr/>
        </p:nvSpPr>
        <p:spPr>
          <a:xfrm>
            <a:off x="-4006969" y="-468333"/>
            <a:ext cx="25053264" cy="35201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5145E40B-90DC-AFDF-0EDF-670A07CC5422}"/>
              </a:ext>
            </a:extLst>
          </p:cNvPr>
          <p:cNvGrpSpPr/>
          <p:nvPr/>
        </p:nvGrpSpPr>
        <p:grpSpPr>
          <a:xfrm>
            <a:off x="-2419003" y="28642083"/>
            <a:ext cx="3983670" cy="1014026"/>
            <a:chOff x="14547677" y="21494091"/>
            <a:chExt cx="3492501" cy="889001"/>
          </a:xfrm>
        </p:grpSpPr>
        <p:pic>
          <p:nvPicPr>
            <p:cNvPr id="163" name="Google Shape;163;p6" descr="Imagen">
              <a:extLst>
                <a:ext uri="{FF2B5EF4-FFF2-40B4-BE49-F238E27FC236}">
                  <a16:creationId xmlns:a16="http://schemas.microsoft.com/office/drawing/2014/main" id="{7A02D2F2-10C5-E36E-4FA0-1113DE9EA9E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547677" y="21494091"/>
              <a:ext cx="3492501" cy="88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6">
              <a:extLst>
                <a:ext uri="{FF2B5EF4-FFF2-40B4-BE49-F238E27FC236}">
                  <a16:creationId xmlns:a16="http://schemas.microsoft.com/office/drawing/2014/main" id="{5F0F2341-77AD-B718-A3C8-1E106408AFB6}"/>
                </a:ext>
              </a:extLst>
            </p:cNvPr>
            <p:cNvSpPr txBox="1"/>
            <p:nvPr/>
          </p:nvSpPr>
          <p:spPr>
            <a:xfrm>
              <a:off x="14824267" y="21658686"/>
              <a:ext cx="3215911" cy="571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n-US" sz="3600" dirty="0">
                  <a:solidFill>
                    <a:srgbClr val="F0F456"/>
                  </a:solidFill>
                  <a:latin typeface="Nunito Sans Black"/>
                  <a:sym typeface="Nunito Sans Black"/>
                </a:rPr>
                <a:t>Consulta </a:t>
              </a:r>
              <a:r>
                <a:rPr lang="en-US" sz="3600" dirty="0" err="1">
                  <a:solidFill>
                    <a:srgbClr val="F0F456"/>
                  </a:solidFill>
                  <a:latin typeface="Nunito Sans Black"/>
                  <a:sym typeface="Nunito Sans Black"/>
                </a:rPr>
                <a:t>aquí</a:t>
              </a:r>
              <a:endParaRPr sz="1600" dirty="0"/>
            </a:p>
          </p:txBody>
        </p:sp>
      </p:grpSp>
      <p:sp>
        <p:nvSpPr>
          <p:cNvPr id="3" name="Google Shape;166;p6">
            <a:extLst>
              <a:ext uri="{FF2B5EF4-FFF2-40B4-BE49-F238E27FC236}">
                <a16:creationId xmlns:a16="http://schemas.microsoft.com/office/drawing/2014/main" id="{DD8E28A2-4BA9-1C8A-9443-80E224F4DD87}"/>
              </a:ext>
            </a:extLst>
          </p:cNvPr>
          <p:cNvSpPr txBox="1"/>
          <p:nvPr/>
        </p:nvSpPr>
        <p:spPr>
          <a:xfrm>
            <a:off x="-3753934" y="2095839"/>
            <a:ext cx="8716968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800" dirty="0"/>
          </a:p>
        </p:txBody>
      </p:sp>
      <p:sp>
        <p:nvSpPr>
          <p:cNvPr id="4" name="Google Shape;1553;g2d98d849137_0_1414">
            <a:extLst>
              <a:ext uri="{FF2B5EF4-FFF2-40B4-BE49-F238E27FC236}">
                <a16:creationId xmlns:a16="http://schemas.microsoft.com/office/drawing/2014/main" id="{E1CFB501-B8A5-E158-073F-97746677C883}"/>
              </a:ext>
            </a:extLst>
          </p:cNvPr>
          <p:cNvSpPr txBox="1"/>
          <p:nvPr/>
        </p:nvSpPr>
        <p:spPr>
          <a:xfrm>
            <a:off x="-33090" y="4364609"/>
            <a:ext cx="20580462" cy="695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El </a:t>
            </a:r>
            <a:r>
              <a:rPr lang="es-MX" sz="4400" b="1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Modelo de Gestión del Conocimiento e Innovación – Gesco+i </a:t>
            </a:r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es el marco integral para la adopción de esta política en la Entidad, el cual cuenta con un enfoque sistémico iterativo no secuencial, que permite: identificar, capturar, compartir y utilizar el conocimiento para mejorar el desempeño institucional y cumplir la misión en el sector minero-energético.</a:t>
            </a:r>
          </a:p>
          <a:p>
            <a:pPr algn="just"/>
            <a:endParaRPr lang="es-MX" sz="4400" dirty="0">
              <a:solidFill>
                <a:schemeClr val="dk1"/>
              </a:solidFill>
              <a:latin typeface="Nunito Sans" pitchFamily="2" charset="0"/>
              <a:sym typeface="Nunito Sans"/>
            </a:endParaRPr>
          </a:p>
          <a:p>
            <a:pPr algn="just"/>
            <a:r>
              <a:rPr lang="es-MX" sz="4400" dirty="0">
                <a:solidFill>
                  <a:schemeClr val="dk1"/>
                </a:solidFill>
                <a:latin typeface="Nunito Sans" pitchFamily="2" charset="0"/>
                <a:sym typeface="Nunito Sans"/>
              </a:rPr>
              <a:t>Centraliza su gestión alrededor de los grupos de valor y se soporta en el Talento Humano, la tecnología, la medición de resultados y la cultura organizacional, convirtiendo el conocimiento y la innovación en factores estratégicos para generar valor público.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D8BD523B-BECA-8463-CC65-6FC2D2FDAAF1}"/>
              </a:ext>
            </a:extLst>
          </p:cNvPr>
          <p:cNvGrpSpPr/>
          <p:nvPr/>
        </p:nvGrpSpPr>
        <p:grpSpPr>
          <a:xfrm>
            <a:off x="-3708134" y="5538393"/>
            <a:ext cx="3280966" cy="3826667"/>
            <a:chOff x="-1934979" y="2564250"/>
            <a:chExt cx="3249662" cy="3790157"/>
          </a:xfrm>
        </p:grpSpPr>
        <p:sp>
          <p:nvSpPr>
            <p:cNvPr id="2" name="Diagrama de flujo: conector 1">
              <a:extLst>
                <a:ext uri="{FF2B5EF4-FFF2-40B4-BE49-F238E27FC236}">
                  <a16:creationId xmlns:a16="http://schemas.microsoft.com/office/drawing/2014/main" id="{DE51FA25-6BC1-4355-350B-CC6B75442911}"/>
                </a:ext>
              </a:extLst>
            </p:cNvPr>
            <p:cNvSpPr/>
            <p:nvPr/>
          </p:nvSpPr>
          <p:spPr>
            <a:xfrm>
              <a:off x="-1544661" y="2953151"/>
              <a:ext cx="2859344" cy="2781156"/>
            </a:xfrm>
            <a:prstGeom prst="flowChartConnector">
              <a:avLst/>
            </a:prstGeom>
            <a:solidFill>
              <a:srgbClr val="FFE6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Google Shape;1007;p29" descr="Imagen">
              <a:extLst>
                <a:ext uri="{FF2B5EF4-FFF2-40B4-BE49-F238E27FC236}">
                  <a16:creationId xmlns:a16="http://schemas.microsoft.com/office/drawing/2014/main" id="{4EE40ED8-0CBA-DD97-F198-76163695FBD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934979" y="2564250"/>
              <a:ext cx="3152764" cy="3790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890CD6E3-22B9-6FDB-5542-6A33CB1D640E}"/>
              </a:ext>
            </a:extLst>
          </p:cNvPr>
          <p:cNvSpPr/>
          <p:nvPr/>
        </p:nvSpPr>
        <p:spPr>
          <a:xfrm>
            <a:off x="-4045070" y="-468333"/>
            <a:ext cx="25091365" cy="1300354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Google Shape;168;p6" descr="Imagen">
            <a:extLst>
              <a:ext uri="{FF2B5EF4-FFF2-40B4-BE49-F238E27FC236}">
                <a16:creationId xmlns:a16="http://schemas.microsoft.com/office/drawing/2014/main" id="{70ABA2B1-E549-B6EC-3970-556811E718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32" y="-468332"/>
            <a:ext cx="17665814" cy="12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50;p5" descr="56e4939c-02d2-4f2b-ae03-f7150f538a81.psd">
            <a:extLst>
              <a:ext uri="{FF2B5EF4-FFF2-40B4-BE49-F238E27FC236}">
                <a16:creationId xmlns:a16="http://schemas.microsoft.com/office/drawing/2014/main" id="{4A9E98AC-ED7D-58C9-675F-41B1636347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3934" y="30282183"/>
            <a:ext cx="6558261" cy="295457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CA8180C4-8D92-FA3B-D52C-E0542E92262B}"/>
              </a:ext>
            </a:extLst>
          </p:cNvPr>
          <p:cNvSpPr txBox="1"/>
          <p:nvPr/>
        </p:nvSpPr>
        <p:spPr>
          <a:xfrm>
            <a:off x="3233182" y="27343155"/>
            <a:ext cx="16740846" cy="633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32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>
                <a:highlight>
                  <a:srgbClr val="F0F456"/>
                </a:highlight>
              </a:rPr>
              <a:t>Integra la analítica e IA </a:t>
            </a:r>
            <a:r>
              <a:rPr lang="es-MX" sz="4000" b="1" dirty="0"/>
              <a:t>de forma responsable</a:t>
            </a:r>
            <a:r>
              <a:rPr lang="es-MX" sz="4000" dirty="0"/>
              <a:t> en los procesos de Gestión de Conocimiento e Innovación (mapas de conocimiento, análisis de datos, síntesis de evidencias), asegurando criterios éticos, seguridad y trazabilidad.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>
                <a:highlight>
                  <a:srgbClr val="F0F456"/>
                </a:highlight>
              </a:rPr>
              <a:t>Fortalece comunidades de práctica y repositorios </a:t>
            </a:r>
            <a:r>
              <a:rPr lang="es-MX" sz="4000" b="1" i="1" dirty="0">
                <a:highlight>
                  <a:srgbClr val="F0F456"/>
                </a:highlight>
              </a:rPr>
              <a:t>“vivos”</a:t>
            </a:r>
            <a:r>
              <a:rPr lang="es-MX" sz="4000" dirty="0"/>
              <a:t>, priorizando sistematización de experiencias y lecciones aprendidas como memoria institucional utilizable.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000" b="1" dirty="0">
                <a:highlight>
                  <a:srgbClr val="F0F456"/>
                </a:highlight>
              </a:rPr>
              <a:t>Alinea la política interna</a:t>
            </a:r>
            <a:r>
              <a:rPr lang="es-MX" sz="4000" b="1" dirty="0"/>
              <a:t> </a:t>
            </a:r>
            <a:r>
              <a:rPr lang="es-MX" sz="4000" dirty="0"/>
              <a:t>de</a:t>
            </a:r>
            <a:r>
              <a:rPr lang="es-MX" sz="4000" b="1" dirty="0"/>
              <a:t> </a:t>
            </a:r>
            <a:r>
              <a:rPr lang="es-MX" sz="4000" dirty="0"/>
              <a:t>Gestión de Conocimiento e Innovación con el </a:t>
            </a:r>
            <a:r>
              <a:rPr lang="es-MX" sz="4000" b="1" dirty="0"/>
              <a:t>CONPES 4069</a:t>
            </a:r>
            <a:r>
              <a:rPr lang="es-MX" sz="4000" dirty="0"/>
              <a:t> y </a:t>
            </a:r>
            <a:r>
              <a:rPr lang="es-MX" sz="4000" b="1" dirty="0"/>
              <a:t>PND 2022-2026</a:t>
            </a:r>
            <a:r>
              <a:rPr lang="es-MX" sz="4000" dirty="0"/>
              <a:t>, para asegurar coherencia estratégica y cumplir criterios de evaluación.</a:t>
            </a:r>
          </a:p>
        </p:txBody>
      </p:sp>
      <p:sp>
        <p:nvSpPr>
          <p:cNvPr id="4131" name="Rectángulo 4130">
            <a:extLst>
              <a:ext uri="{FF2B5EF4-FFF2-40B4-BE49-F238E27FC236}">
                <a16:creationId xmlns:a16="http://schemas.microsoft.com/office/drawing/2014/main" id="{DB7F3209-CE15-24D7-9F01-C7CFE6097AF0}"/>
              </a:ext>
            </a:extLst>
          </p:cNvPr>
          <p:cNvSpPr/>
          <p:nvPr/>
        </p:nvSpPr>
        <p:spPr>
          <a:xfrm>
            <a:off x="3233182" y="26269703"/>
            <a:ext cx="5352968" cy="853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32" name="Google Shape;165;p6">
            <a:extLst>
              <a:ext uri="{FF2B5EF4-FFF2-40B4-BE49-F238E27FC236}">
                <a16:creationId xmlns:a16="http://schemas.microsoft.com/office/drawing/2014/main" id="{8679C4DC-893A-2960-EDA7-7C286841A371}"/>
              </a:ext>
            </a:extLst>
          </p:cNvPr>
          <p:cNvSpPr txBox="1"/>
          <p:nvPr/>
        </p:nvSpPr>
        <p:spPr>
          <a:xfrm>
            <a:off x="3174911" y="26273383"/>
            <a:ext cx="5202899" cy="8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algn="r"/>
            <a:r>
              <a:rPr lang="es-MX" sz="4400" b="1" dirty="0">
                <a:solidFill>
                  <a:srgbClr val="FFE60A"/>
                </a:solidFill>
                <a:highlight>
                  <a:srgbClr val="000000"/>
                </a:highlight>
                <a:latin typeface="Nunito Sans" pitchFamily="2" charset="0"/>
              </a:rPr>
              <a:t> Elementos Claves: </a:t>
            </a:r>
          </a:p>
        </p:txBody>
      </p:sp>
      <p:pic>
        <p:nvPicPr>
          <p:cNvPr id="4134" name="Google Shape;478;p27" descr="Imagen">
            <a:extLst>
              <a:ext uri="{FF2B5EF4-FFF2-40B4-BE49-F238E27FC236}">
                <a16:creationId xmlns:a16="http://schemas.microsoft.com/office/drawing/2014/main" id="{CFA97476-48C3-CDEB-693C-06B88B9DCB1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37535"/>
          <a:stretch>
            <a:fillRect/>
          </a:stretch>
        </p:blipFill>
        <p:spPr>
          <a:xfrm>
            <a:off x="16383571" y="1551487"/>
            <a:ext cx="3917265" cy="1965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6AC11CF-C890-2B01-E557-8A5D0CC71FC3}"/>
              </a:ext>
            </a:extLst>
          </p:cNvPr>
          <p:cNvSpPr/>
          <p:nvPr/>
        </p:nvSpPr>
        <p:spPr>
          <a:xfrm>
            <a:off x="3174911" y="27123290"/>
            <a:ext cx="17199013" cy="6889975"/>
          </a:xfrm>
          <a:prstGeom prst="rect">
            <a:avLst/>
          </a:prstGeom>
          <a:noFill/>
          <a:ln w="57150">
            <a:solidFill>
              <a:srgbClr val="FFE6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7437853-47AB-451A-80F7-07C6897452A4}"/>
              </a:ext>
            </a:extLst>
          </p:cNvPr>
          <p:cNvGrpSpPr/>
          <p:nvPr/>
        </p:nvGrpSpPr>
        <p:grpSpPr>
          <a:xfrm>
            <a:off x="-3314056" y="11380064"/>
            <a:ext cx="24360351" cy="14680729"/>
            <a:chOff x="-3049923" y="11279405"/>
            <a:chExt cx="23327829" cy="1405848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71954FB-E3FE-80D3-70A0-F984109D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508" t="7606" r="5454" b="3352"/>
            <a:stretch>
              <a:fillRect/>
            </a:stretch>
          </p:blipFill>
          <p:spPr>
            <a:xfrm>
              <a:off x="-3049923" y="11598161"/>
              <a:ext cx="23327829" cy="13739725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F12C1FE-B159-A2B5-965D-BC9B35511772}"/>
                </a:ext>
              </a:extLst>
            </p:cNvPr>
            <p:cNvSpPr/>
            <p:nvPr/>
          </p:nvSpPr>
          <p:spPr>
            <a:xfrm>
              <a:off x="17161102" y="11279405"/>
              <a:ext cx="3116804" cy="2067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90096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F7776518-7FEB-7804-B370-AEFD5C384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A2FB0AF8-C648-8EEB-4312-A830CE9AD884}"/>
              </a:ext>
            </a:extLst>
          </p:cNvPr>
          <p:cNvSpPr/>
          <p:nvPr/>
        </p:nvSpPr>
        <p:spPr>
          <a:xfrm>
            <a:off x="-4006969" y="-2085349"/>
            <a:ext cx="25053264" cy="3888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39B9B33A-DA9C-453A-9BAA-05A315E72BB3}"/>
              </a:ext>
            </a:extLst>
          </p:cNvPr>
          <p:cNvGrpSpPr/>
          <p:nvPr/>
        </p:nvGrpSpPr>
        <p:grpSpPr>
          <a:xfrm>
            <a:off x="-3664821" y="-1079542"/>
            <a:ext cx="3280966" cy="3826667"/>
            <a:chOff x="-1934979" y="2564250"/>
            <a:chExt cx="3249662" cy="3790157"/>
          </a:xfrm>
        </p:grpSpPr>
        <p:sp>
          <p:nvSpPr>
            <p:cNvPr id="2" name="Diagrama de flujo: conector 1">
              <a:extLst>
                <a:ext uri="{FF2B5EF4-FFF2-40B4-BE49-F238E27FC236}">
                  <a16:creationId xmlns:a16="http://schemas.microsoft.com/office/drawing/2014/main" id="{F6D0CC39-C57F-4409-7980-4058B02F271E}"/>
                </a:ext>
              </a:extLst>
            </p:cNvPr>
            <p:cNvSpPr/>
            <p:nvPr/>
          </p:nvSpPr>
          <p:spPr>
            <a:xfrm>
              <a:off x="-1544661" y="2953151"/>
              <a:ext cx="2859344" cy="2781156"/>
            </a:xfrm>
            <a:prstGeom prst="flowChartConnector">
              <a:avLst/>
            </a:prstGeom>
            <a:solidFill>
              <a:srgbClr val="FFE6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Google Shape;1007;p29" descr="Imagen">
              <a:extLst>
                <a:ext uri="{FF2B5EF4-FFF2-40B4-BE49-F238E27FC236}">
                  <a16:creationId xmlns:a16="http://schemas.microsoft.com/office/drawing/2014/main" id="{4940269E-5F79-4915-9C19-C0B9AE7BA48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934979" y="2564250"/>
              <a:ext cx="3152764" cy="3790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7EFDDE5B-6C16-5601-2749-54F48FD4B7A7}"/>
              </a:ext>
            </a:extLst>
          </p:cNvPr>
          <p:cNvSpPr/>
          <p:nvPr/>
        </p:nvSpPr>
        <p:spPr>
          <a:xfrm>
            <a:off x="-4045070" y="-2601933"/>
            <a:ext cx="25091365" cy="1300354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Google Shape;168;p6" descr="Imagen">
            <a:extLst>
              <a:ext uri="{FF2B5EF4-FFF2-40B4-BE49-F238E27FC236}">
                <a16:creationId xmlns:a16="http://schemas.microsoft.com/office/drawing/2014/main" id="{E3597E62-601F-E14D-177D-E3B860E120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32" y="-2601932"/>
            <a:ext cx="17665814" cy="12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50;p5" descr="56e4939c-02d2-4f2b-ae03-f7150f538a81.psd">
            <a:extLst>
              <a:ext uri="{FF2B5EF4-FFF2-40B4-BE49-F238E27FC236}">
                <a16:creationId xmlns:a16="http://schemas.microsoft.com/office/drawing/2014/main" id="{EDEADE82-3A8F-FDFD-88C3-3C71F35F37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79597" y="2527941"/>
            <a:ext cx="6082287" cy="31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4" name="Google Shape;478;p27" descr="Imagen">
            <a:extLst>
              <a:ext uri="{FF2B5EF4-FFF2-40B4-BE49-F238E27FC236}">
                <a16:creationId xmlns:a16="http://schemas.microsoft.com/office/drawing/2014/main" id="{8716E8ED-E56E-F455-2D82-134DE8C5B6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37535"/>
          <a:stretch>
            <a:fillRect/>
          </a:stretch>
        </p:blipFill>
        <p:spPr>
          <a:xfrm>
            <a:off x="16383571" y="-524963"/>
            <a:ext cx="3917265" cy="196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7D7058B-3036-12DA-CFB4-32734BA6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15214" r="66317" b="14984"/>
          <a:stretch>
            <a:fillRect/>
          </a:stretch>
        </p:blipFill>
        <p:spPr bwMode="auto">
          <a:xfrm>
            <a:off x="18099741" y="32292290"/>
            <a:ext cx="3062143" cy="4530658"/>
          </a:xfrm>
          <a:prstGeom prst="rect">
            <a:avLst/>
          </a:prstGeom>
          <a:solidFill>
            <a:srgbClr val="FFE60A"/>
          </a:solidFill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F9888E9-4686-8989-D702-6CAC20249DE0}"/>
              </a:ext>
            </a:extLst>
          </p:cNvPr>
          <p:cNvSpPr txBox="1"/>
          <p:nvPr/>
        </p:nvSpPr>
        <p:spPr>
          <a:xfrm>
            <a:off x="-3270743" y="2583971"/>
            <a:ext cx="1823475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5400" dirty="0">
                <a:latin typeface="Nunito" pitchFamily="2" charset="0"/>
              </a:rPr>
              <a:t>“Acciones concretas, prácticas o soluciones basadas en ciertos conocimientos, investigaciones o experimentos y que, gracias a su utilidad y sencillez, brindan herramientas, métodos y técnicas, que pueden aumentar las posibilidades de éxito de la gestión y servir de ejemplo para otras entidades.”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0B5D5E-3D9A-6545-F10E-2C94B40C83EA}"/>
              </a:ext>
            </a:extLst>
          </p:cNvPr>
          <p:cNvSpPr txBox="1"/>
          <p:nvPr/>
        </p:nvSpPr>
        <p:spPr>
          <a:xfrm>
            <a:off x="-18230850" y="25830312"/>
            <a:ext cx="125349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600" dirty="0"/>
              <a:t>https://www1.funcionpublica.gov.co/documents/418548/34150781/Metodologia-buenas-practicas?utm_source=chatgpt.com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8CF60CC-FFB6-9A43-4FAD-4147706357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2696" r="56936" b="30180"/>
          <a:stretch>
            <a:fillRect/>
          </a:stretch>
        </p:blipFill>
        <p:spPr>
          <a:xfrm>
            <a:off x="16180223" y="19206221"/>
            <a:ext cx="4605820" cy="264703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B94D35F-F4B6-D386-EA0B-B08A5E278805}"/>
              </a:ext>
            </a:extLst>
          </p:cNvPr>
          <p:cNvSpPr txBox="1"/>
          <p:nvPr/>
        </p:nvSpPr>
        <p:spPr>
          <a:xfrm>
            <a:off x="710154" y="289045"/>
            <a:ext cx="11047958" cy="1200329"/>
          </a:xfrm>
          <a:prstGeom prst="rect">
            <a:avLst/>
          </a:prstGeom>
          <a:solidFill>
            <a:srgbClr val="FFE60A"/>
          </a:solidFill>
        </p:spPr>
        <p:txBody>
          <a:bodyPr wrap="square">
            <a:spAutoFit/>
          </a:bodyPr>
          <a:lstStyle/>
          <a:p>
            <a:pPr algn="ctr"/>
            <a:r>
              <a:rPr lang="es-MX" sz="7200" b="1" dirty="0">
                <a:solidFill>
                  <a:schemeClr val="tx1"/>
                </a:solidFill>
                <a:highlight>
                  <a:srgbClr val="FFE60A"/>
                </a:highlight>
                <a:latin typeface="Nunito Sans" pitchFamily="2" charset="0"/>
                <a:sym typeface="Nunito Sans"/>
              </a:rPr>
              <a:t>Son las Buenas Prácticas</a:t>
            </a:r>
            <a:endParaRPr lang="es-MX" sz="6000" dirty="0">
              <a:solidFill>
                <a:schemeClr val="tx1"/>
              </a:solidFill>
              <a:highlight>
                <a:srgbClr val="FFE60A"/>
              </a:highlight>
              <a:latin typeface="Nunito Sans" pitchFamily="2" charset="0"/>
              <a:sym typeface="Nunito Sans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1BBFBC0C-DDC5-896A-37DB-A125EA3C2AC7}"/>
              </a:ext>
            </a:extLst>
          </p:cNvPr>
          <p:cNvGrpSpPr/>
          <p:nvPr/>
        </p:nvGrpSpPr>
        <p:grpSpPr>
          <a:xfrm>
            <a:off x="16428000" y="5884234"/>
            <a:ext cx="3983670" cy="1014026"/>
            <a:chOff x="14547677" y="21494091"/>
            <a:chExt cx="3492501" cy="889001"/>
          </a:xfrm>
        </p:grpSpPr>
        <p:pic>
          <p:nvPicPr>
            <p:cNvPr id="40" name="Google Shape;163;p6" descr="Imagen">
              <a:extLst>
                <a:ext uri="{FF2B5EF4-FFF2-40B4-BE49-F238E27FC236}">
                  <a16:creationId xmlns:a16="http://schemas.microsoft.com/office/drawing/2014/main" id="{5EEECDF4-CDFB-BBD3-65DE-572EAB5A33D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547677" y="21494091"/>
              <a:ext cx="3492501" cy="88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64;p6">
              <a:extLst>
                <a:ext uri="{FF2B5EF4-FFF2-40B4-BE49-F238E27FC236}">
                  <a16:creationId xmlns:a16="http://schemas.microsoft.com/office/drawing/2014/main" id="{8F661CB1-F1E9-DB57-3463-A843B1715D7E}"/>
                </a:ext>
              </a:extLst>
            </p:cNvPr>
            <p:cNvSpPr txBox="1"/>
            <p:nvPr/>
          </p:nvSpPr>
          <p:spPr>
            <a:xfrm>
              <a:off x="14824267" y="21658686"/>
              <a:ext cx="3215911" cy="571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n-US" sz="3600" dirty="0">
                  <a:solidFill>
                    <a:srgbClr val="F0F456"/>
                  </a:solidFill>
                  <a:latin typeface="Nunito Sans Black"/>
                  <a:sym typeface="Nunito Sans Black"/>
                </a:rPr>
                <a:t>Consulta </a:t>
              </a:r>
              <a:r>
                <a:rPr lang="en-US" sz="3600" dirty="0" err="1">
                  <a:solidFill>
                    <a:srgbClr val="F0F456"/>
                  </a:solidFill>
                  <a:latin typeface="Nunito Sans Black"/>
                  <a:sym typeface="Nunito Sans Black"/>
                </a:rPr>
                <a:t>aquí</a:t>
              </a:r>
              <a:endParaRPr sz="1600" dirty="0"/>
            </a:p>
          </p:txBody>
        </p:sp>
      </p:grpSp>
      <p:sp>
        <p:nvSpPr>
          <p:cNvPr id="51" name="Google Shape;166;p6">
            <a:extLst>
              <a:ext uri="{FF2B5EF4-FFF2-40B4-BE49-F238E27FC236}">
                <a16:creationId xmlns:a16="http://schemas.microsoft.com/office/drawing/2014/main" id="{D6EF88EC-E2CB-7164-AC11-F19FEE1D90FE}"/>
              </a:ext>
            </a:extLst>
          </p:cNvPr>
          <p:cNvSpPr txBox="1"/>
          <p:nvPr/>
        </p:nvSpPr>
        <p:spPr>
          <a:xfrm>
            <a:off x="-1751099" y="8609281"/>
            <a:ext cx="5602163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</a:t>
            </a:r>
            <a:r>
              <a:rPr lang="es-MX" sz="8800" dirty="0">
                <a:latin typeface="Nunito Sans Black"/>
                <a:ea typeface="Nunito Sans Black"/>
                <a:cs typeface="Nunito Sans Black"/>
                <a:sym typeface="Nunito Sans Black"/>
              </a:rPr>
              <a:t>Q</a:t>
            </a: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ué es?</a:t>
            </a:r>
            <a:endParaRPr sz="800" dirty="0"/>
          </a:p>
        </p:txBody>
      </p:sp>
      <p:sp>
        <p:nvSpPr>
          <p:cNvPr id="52" name="Google Shape;166;p6">
            <a:extLst>
              <a:ext uri="{FF2B5EF4-FFF2-40B4-BE49-F238E27FC236}">
                <a16:creationId xmlns:a16="http://schemas.microsoft.com/office/drawing/2014/main" id="{450EC14B-CD77-BF2E-FFFB-90A02F2EA59B}"/>
              </a:ext>
            </a:extLst>
          </p:cNvPr>
          <p:cNvSpPr txBox="1"/>
          <p:nvPr/>
        </p:nvSpPr>
        <p:spPr>
          <a:xfrm>
            <a:off x="10674642" y="8609281"/>
            <a:ext cx="7833805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</a:t>
            </a:r>
            <a:r>
              <a:rPr lang="es-MX" sz="8800" dirty="0">
                <a:latin typeface="Nunito Sans Black"/>
                <a:ea typeface="Nunito Sans Black"/>
                <a:cs typeface="Nunito Sans Black"/>
                <a:sym typeface="Nunito Sans Black"/>
              </a:rPr>
              <a:t>Q</a:t>
            </a: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ué No es?</a:t>
            </a:r>
            <a:endParaRPr sz="800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01554DC2-D5CE-3D00-ED5D-75FBDEAAC3FA}"/>
              </a:ext>
            </a:extLst>
          </p:cNvPr>
          <p:cNvSpPr txBox="1"/>
          <p:nvPr/>
        </p:nvSpPr>
        <p:spPr>
          <a:xfrm>
            <a:off x="-3194543" y="10005562"/>
            <a:ext cx="1156752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6000" b="1" dirty="0">
                <a:latin typeface="Nunito Light black"/>
              </a:rPr>
              <a:t>Experiencias exitosas </a:t>
            </a:r>
            <a:r>
              <a:rPr lang="es-MX" sz="5400" dirty="0">
                <a:latin typeface="Nunito Light" pitchFamily="2" charset="0"/>
              </a:rPr>
              <a:t>que: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s-MX" sz="4800" dirty="0">
                <a:latin typeface="Nunito Light" pitchFamily="2" charset="0"/>
              </a:rPr>
              <a:t>Se pueden comprobar y replicar en  otros contextos.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s-MX" sz="4800" dirty="0">
                <a:latin typeface="Nunito Light" pitchFamily="2" charset="0"/>
              </a:rPr>
              <a:t>Pueden compartirse para inspirar a otros.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s-MX" sz="4800" dirty="0">
                <a:latin typeface="Nunito Light" pitchFamily="2" charset="0"/>
              </a:rPr>
              <a:t>Son sostenibles en el tiempo.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s-MX" sz="4800" dirty="0">
                <a:latin typeface="Nunito Light" pitchFamily="2" charset="0"/>
              </a:rPr>
              <a:t>Conocimiento derivado de la experiencia y experimentación.</a:t>
            </a:r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EE7302A4-0D49-EF1F-4DE7-1D94D7431EC6}"/>
              </a:ext>
            </a:extLst>
          </p:cNvPr>
          <p:cNvCxnSpPr>
            <a:cxnSpLocks/>
          </p:cNvCxnSpPr>
          <p:nvPr/>
        </p:nvCxnSpPr>
        <p:spPr>
          <a:xfrm flipH="1">
            <a:off x="8786364" y="8890000"/>
            <a:ext cx="0" cy="7524000"/>
          </a:xfrm>
          <a:prstGeom prst="line">
            <a:avLst/>
          </a:prstGeom>
          <a:ln w="76200">
            <a:solidFill>
              <a:srgbClr val="FFE60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91E4BB6A-FB68-C3E4-5B46-A14ACC89E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806715"/>
              </p:ext>
            </p:extLst>
          </p:nvPr>
        </p:nvGraphicFramePr>
        <p:xfrm>
          <a:off x="3774864" y="6445573"/>
          <a:ext cx="5011500" cy="1227717"/>
        </p:xfrm>
        <a:graphic>
          <a:graphicData uri="http://schemas.openxmlformats.org/drawingml/2006/table">
            <a:tbl>
              <a:tblPr/>
              <a:tblGrid>
                <a:gridCol w="5011500">
                  <a:extLst>
                    <a:ext uri="{9D8B030D-6E8A-4147-A177-3AD203B41FA5}">
                      <a16:colId xmlns:a16="http://schemas.microsoft.com/office/drawing/2014/main" val="2485249595"/>
                    </a:ext>
                  </a:extLst>
                </a:gridCol>
              </a:tblGrid>
              <a:tr h="1227717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MX" sz="4800" b="1" dirty="0">
                          <a:effectLst/>
                          <a:latin typeface="Nunito Light black"/>
                        </a:rPr>
                        <a:t>-Función Pública-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158226"/>
                  </a:ext>
                </a:extLst>
              </a:tr>
            </a:tbl>
          </a:graphicData>
        </a:graphic>
      </p:graphicFrame>
      <p:graphicFrame>
        <p:nvGraphicFramePr>
          <p:cNvPr id="4096" name="Tabla 4095">
            <a:extLst>
              <a:ext uri="{FF2B5EF4-FFF2-40B4-BE49-F238E27FC236}">
                <a16:creationId xmlns:a16="http://schemas.microsoft.com/office/drawing/2014/main" id="{0D318AB0-19CB-C282-92E1-A01675BF8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568075"/>
              </p:ext>
            </p:extLst>
          </p:nvPr>
        </p:nvGraphicFramePr>
        <p:xfrm>
          <a:off x="9244709" y="10196157"/>
          <a:ext cx="11388926" cy="6217920"/>
        </p:xfrm>
        <a:graphic>
          <a:graphicData uri="http://schemas.openxmlformats.org/drawingml/2006/table">
            <a:tbl>
              <a:tblPr/>
              <a:tblGrid>
                <a:gridCol w="11388926">
                  <a:extLst>
                    <a:ext uri="{9D8B030D-6E8A-4147-A177-3AD203B41FA5}">
                      <a16:colId xmlns:a16="http://schemas.microsoft.com/office/drawing/2014/main" val="1311772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6000" b="1" i="0" u="none" strike="noStrike" cap="none" dirty="0">
                          <a:solidFill>
                            <a:srgbClr val="000000"/>
                          </a:solidFill>
                          <a:latin typeface="Nunito Light black"/>
                          <a:cs typeface="Arial"/>
                          <a:sym typeface="Arial"/>
                        </a:rPr>
                        <a:t>Actividades o acciones </a:t>
                      </a:r>
                      <a:r>
                        <a:rPr lang="es-MX" sz="5400" b="0" i="0" u="none" strike="noStrike" cap="none" dirty="0">
                          <a:solidFill>
                            <a:srgbClr val="000000"/>
                          </a:solidFill>
                          <a:latin typeface="Nunito Light" pitchFamily="2" charset="0"/>
                          <a:cs typeface="Arial"/>
                          <a:sym typeface="Arial"/>
                        </a:rPr>
                        <a:t>que:</a:t>
                      </a:r>
                    </a:p>
                    <a:p>
                      <a:pPr marL="857250" indent="-8572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5400" b="0" i="0" u="none" strike="noStrike" cap="none" dirty="0">
                          <a:solidFill>
                            <a:srgbClr val="000000"/>
                          </a:solidFill>
                          <a:latin typeface="Nunito Light" pitchFamily="2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es-MX" sz="4800" b="0" i="0" u="none" strike="noStrike" cap="none" dirty="0">
                          <a:solidFill>
                            <a:srgbClr val="000000"/>
                          </a:solidFill>
                          <a:latin typeface="Nunito Light" pitchFamily="2" charset="0"/>
                          <a:cs typeface="Arial"/>
                          <a:sym typeface="Arial"/>
                        </a:rPr>
                        <a:t>Dependen del azar o de una persona específica.</a:t>
                      </a:r>
                    </a:p>
                    <a:p>
                      <a:pPr marL="857250" indent="-8572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4800" b="0" i="0" u="none" strike="noStrike" cap="none" dirty="0">
                          <a:solidFill>
                            <a:srgbClr val="000000"/>
                          </a:solidFill>
                          <a:latin typeface="Nunito Light" pitchFamily="2" charset="0"/>
                          <a:cs typeface="Arial"/>
                          <a:sym typeface="Arial"/>
                        </a:rPr>
                        <a:t>Una idea sin resultados.</a:t>
                      </a:r>
                    </a:p>
                    <a:p>
                      <a:pPr marL="857250" indent="-8572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4800" b="0" i="0" u="none" strike="noStrike" cap="none" dirty="0">
                          <a:solidFill>
                            <a:srgbClr val="000000"/>
                          </a:solidFill>
                          <a:latin typeface="Nunito Light" pitchFamily="2" charset="0"/>
                          <a:cs typeface="Arial"/>
                          <a:sym typeface="Arial"/>
                        </a:rPr>
                        <a:t>Un aprendizaje que se queda en la memoria individual.</a:t>
                      </a:r>
                    </a:p>
                    <a:p>
                      <a:pPr marL="857250" indent="-8572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4800" b="0" i="0" u="none" strike="noStrike" cap="none" dirty="0">
                          <a:solidFill>
                            <a:srgbClr val="000000"/>
                          </a:solidFill>
                          <a:latin typeface="Nunito Light" pitchFamily="2" charset="0"/>
                          <a:ea typeface="+mn-ea"/>
                          <a:cs typeface="Arial"/>
                          <a:sym typeface="Arial"/>
                        </a:rPr>
                        <a:t>Algo que salió bien una vez, pero no puede repetirse.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852525"/>
                  </a:ext>
                </a:extLst>
              </a:tr>
            </a:tbl>
          </a:graphicData>
        </a:graphic>
      </p:graphicFrame>
      <p:pic>
        <p:nvPicPr>
          <p:cNvPr id="2058" name="Picture 10" descr="Hacer Y No Rodear Los Iconos De Vector De Caja. Ilustración Plana Moderna.  Marque Y Rechace Los Íconos En Los Cuadrados Verde Y Rojo. Esquema De Iconos  Para Su Proyecto Ilustraciones svg,">
            <a:extLst>
              <a:ext uri="{FF2B5EF4-FFF2-40B4-BE49-F238E27FC236}">
                <a16:creationId xmlns:a16="http://schemas.microsoft.com/office/drawing/2014/main" id="{D7E0C12D-805B-CFAA-07C9-5AD8148BC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9968" r="54210" b="20942"/>
          <a:stretch>
            <a:fillRect/>
          </a:stretch>
        </p:blipFill>
        <p:spPr bwMode="auto">
          <a:xfrm>
            <a:off x="-3194543" y="8374991"/>
            <a:ext cx="1567533" cy="15703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cer Y No Rodear Los Iconos De Vector De Caja. Ilustración Plana Moderna.  Marque Y Rechace Los Íconos En Los Cuadrados Verde Y Rojo. Esquema De Iconos  Para Su Proyecto Ilustraciones svg,">
            <a:extLst>
              <a:ext uri="{FF2B5EF4-FFF2-40B4-BE49-F238E27FC236}">
                <a16:creationId xmlns:a16="http://schemas.microsoft.com/office/drawing/2014/main" id="{7189E48F-5782-C734-9763-D849E0299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18262" r="7468" b="16998"/>
          <a:stretch>
            <a:fillRect/>
          </a:stretch>
        </p:blipFill>
        <p:spPr bwMode="auto">
          <a:xfrm>
            <a:off x="9244709" y="8299914"/>
            <a:ext cx="1693373" cy="17204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6" name="Rectángulo 4135">
            <a:extLst>
              <a:ext uri="{FF2B5EF4-FFF2-40B4-BE49-F238E27FC236}">
                <a16:creationId xmlns:a16="http://schemas.microsoft.com/office/drawing/2014/main" id="{BE64B49D-28B6-C1C0-07D6-A04EBF40F47B}"/>
              </a:ext>
            </a:extLst>
          </p:cNvPr>
          <p:cNvSpPr/>
          <p:nvPr/>
        </p:nvSpPr>
        <p:spPr>
          <a:xfrm>
            <a:off x="-4045070" y="16986075"/>
            <a:ext cx="25129466" cy="1570320"/>
          </a:xfrm>
          <a:prstGeom prst="rect">
            <a:avLst/>
          </a:prstGeom>
          <a:solidFill>
            <a:srgbClr val="FFE6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E60A"/>
              </a:highlight>
            </a:endParaRPr>
          </a:p>
        </p:txBody>
      </p:sp>
      <p:sp>
        <p:nvSpPr>
          <p:cNvPr id="4110" name="CuadroTexto 4109">
            <a:extLst>
              <a:ext uri="{FF2B5EF4-FFF2-40B4-BE49-F238E27FC236}">
                <a16:creationId xmlns:a16="http://schemas.microsoft.com/office/drawing/2014/main" id="{4DD519EE-B7FD-D881-5022-3D31E614C5CD}"/>
              </a:ext>
            </a:extLst>
          </p:cNvPr>
          <p:cNvSpPr txBox="1"/>
          <p:nvPr/>
        </p:nvSpPr>
        <p:spPr>
          <a:xfrm>
            <a:off x="9580741" y="19237078"/>
            <a:ext cx="620913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5400" dirty="0">
                <a:latin typeface="Nunito" pitchFamily="2" charset="0"/>
              </a:rPr>
              <a:t>Cada laboratorio con su </a:t>
            </a:r>
            <a:r>
              <a:rPr lang="es-MX" sz="5400" i="1" dirty="0">
                <a:latin typeface="Nunito" pitchFamily="2" charset="0"/>
              </a:rPr>
              <a:t>“receta secreta” </a:t>
            </a:r>
            <a:r>
              <a:rPr lang="es-MX" sz="5400" dirty="0">
                <a:latin typeface="Nunito" pitchFamily="2" charset="0"/>
              </a:rPr>
              <a:t>sin validar.</a:t>
            </a:r>
          </a:p>
        </p:txBody>
      </p:sp>
      <p:sp>
        <p:nvSpPr>
          <p:cNvPr id="4111" name="CuadroTexto 4110">
            <a:extLst>
              <a:ext uri="{FF2B5EF4-FFF2-40B4-BE49-F238E27FC236}">
                <a16:creationId xmlns:a16="http://schemas.microsoft.com/office/drawing/2014/main" id="{43E74721-04C1-A123-C6D3-B7FC0E7D4B3F}"/>
              </a:ext>
            </a:extLst>
          </p:cNvPr>
          <p:cNvSpPr txBox="1"/>
          <p:nvPr/>
        </p:nvSpPr>
        <p:spPr>
          <a:xfrm>
            <a:off x="-3287311" y="19006245"/>
            <a:ext cx="62091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4800" dirty="0">
                <a:latin typeface="Nunito" pitchFamily="2" charset="0"/>
              </a:rPr>
              <a:t>Misma fórmula protocolo validado – Replicado por distintos laboratorios.</a:t>
            </a:r>
          </a:p>
        </p:txBody>
      </p:sp>
      <p:pic>
        <p:nvPicPr>
          <p:cNvPr id="4114" name="Imagen 4113">
            <a:extLst>
              <a:ext uri="{FF2B5EF4-FFF2-40B4-BE49-F238E27FC236}">
                <a16:creationId xmlns:a16="http://schemas.microsoft.com/office/drawing/2014/main" id="{AEF86889-A1F0-B69B-12F6-B5E2DDDCE5A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2364" t="2423" r="1137" b="28576"/>
          <a:stretch>
            <a:fillRect/>
          </a:stretch>
        </p:blipFill>
        <p:spPr>
          <a:xfrm>
            <a:off x="3855750" y="26141798"/>
            <a:ext cx="4517236" cy="3677892"/>
          </a:xfrm>
          <a:prstGeom prst="rect">
            <a:avLst/>
          </a:prstGeom>
        </p:spPr>
      </p:pic>
      <p:pic>
        <p:nvPicPr>
          <p:cNvPr id="4115" name="Imagen 4114">
            <a:extLst>
              <a:ext uri="{FF2B5EF4-FFF2-40B4-BE49-F238E27FC236}">
                <a16:creationId xmlns:a16="http://schemas.microsoft.com/office/drawing/2014/main" id="{71B67BB1-A961-E6FA-A4D5-F4A959A1DC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810" t="33026" r="6126" b="30180"/>
          <a:stretch>
            <a:fillRect/>
          </a:stretch>
        </p:blipFill>
        <p:spPr>
          <a:xfrm>
            <a:off x="3930238" y="19206221"/>
            <a:ext cx="4647101" cy="2647037"/>
          </a:xfrm>
          <a:prstGeom prst="rect">
            <a:avLst/>
          </a:prstGeom>
        </p:spPr>
      </p:pic>
      <p:sp>
        <p:nvSpPr>
          <p:cNvPr id="4121" name="Google Shape;166;p6">
            <a:extLst>
              <a:ext uri="{FF2B5EF4-FFF2-40B4-BE49-F238E27FC236}">
                <a16:creationId xmlns:a16="http://schemas.microsoft.com/office/drawing/2014/main" id="{1CD1309E-2039-22E5-2CAC-178F16019481}"/>
              </a:ext>
            </a:extLst>
          </p:cNvPr>
          <p:cNvSpPr txBox="1"/>
          <p:nvPr/>
        </p:nvSpPr>
        <p:spPr>
          <a:xfrm>
            <a:off x="-3664821" y="17258288"/>
            <a:ext cx="5602163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Ejemplos:</a:t>
            </a:r>
            <a:endParaRPr sz="800" dirty="0"/>
          </a:p>
        </p:txBody>
      </p:sp>
      <p:sp>
        <p:nvSpPr>
          <p:cNvPr id="4122" name="CuadroTexto 4121">
            <a:extLst>
              <a:ext uri="{FF2B5EF4-FFF2-40B4-BE49-F238E27FC236}">
                <a16:creationId xmlns:a16="http://schemas.microsoft.com/office/drawing/2014/main" id="{5CA4C4E7-7932-4B68-ABD8-B38FC543116B}"/>
              </a:ext>
            </a:extLst>
          </p:cNvPr>
          <p:cNvSpPr txBox="1"/>
          <p:nvPr/>
        </p:nvSpPr>
        <p:spPr>
          <a:xfrm>
            <a:off x="9580741" y="22978397"/>
            <a:ext cx="71996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None/>
              <a:defRPr sz="4800">
                <a:latin typeface="Nunito" pitchFamily="2" charset="0"/>
              </a:defRPr>
            </a:lvl1pPr>
          </a:lstStyle>
          <a:p>
            <a:r>
              <a:rPr lang="es-MX" dirty="0"/>
              <a:t>Una invención particular, no adoptada, reconocida o socializada.</a:t>
            </a:r>
          </a:p>
        </p:txBody>
      </p:sp>
      <p:pic>
        <p:nvPicPr>
          <p:cNvPr id="4124" name="Imagen 4123">
            <a:extLst>
              <a:ext uri="{FF2B5EF4-FFF2-40B4-BE49-F238E27FC236}">
                <a16:creationId xmlns:a16="http://schemas.microsoft.com/office/drawing/2014/main" id="{9D278F91-7FCD-A503-F812-C7BFC4E64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6279" t="18338" r="39837" b="42183"/>
          <a:stretch>
            <a:fillRect/>
          </a:stretch>
        </p:blipFill>
        <p:spPr>
          <a:xfrm>
            <a:off x="17691261" y="22667442"/>
            <a:ext cx="1772635" cy="2930235"/>
          </a:xfrm>
          <a:prstGeom prst="rect">
            <a:avLst/>
          </a:prstGeom>
        </p:spPr>
      </p:pic>
      <p:sp>
        <p:nvSpPr>
          <p:cNvPr id="4125" name="CuadroTexto 4124">
            <a:extLst>
              <a:ext uri="{FF2B5EF4-FFF2-40B4-BE49-F238E27FC236}">
                <a16:creationId xmlns:a16="http://schemas.microsoft.com/office/drawing/2014/main" id="{D3575C1C-55EC-1875-DB54-4BFD4FA18C6A}"/>
              </a:ext>
            </a:extLst>
          </p:cNvPr>
          <p:cNvSpPr txBox="1"/>
          <p:nvPr/>
        </p:nvSpPr>
        <p:spPr>
          <a:xfrm>
            <a:off x="-3270743" y="23255396"/>
            <a:ext cx="65770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5400" dirty="0">
                <a:latin typeface="Nunito" pitchFamily="2" charset="0"/>
              </a:rPr>
              <a:t>Invención aplicada en diferentes usos.</a:t>
            </a:r>
          </a:p>
        </p:txBody>
      </p:sp>
      <p:pic>
        <p:nvPicPr>
          <p:cNvPr id="4126" name="Imagen 4125">
            <a:extLst>
              <a:ext uri="{FF2B5EF4-FFF2-40B4-BE49-F238E27FC236}">
                <a16:creationId xmlns:a16="http://schemas.microsoft.com/office/drawing/2014/main" id="{8B60DABC-9C76-443B-CC3F-61C733DC1DC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717" t="8422" r="57560" b="29436"/>
          <a:stretch>
            <a:fillRect/>
          </a:stretch>
        </p:blipFill>
        <p:spPr>
          <a:xfrm>
            <a:off x="16555687" y="25961564"/>
            <a:ext cx="3579776" cy="4038360"/>
          </a:xfrm>
          <a:prstGeom prst="rect">
            <a:avLst/>
          </a:prstGeom>
        </p:spPr>
      </p:pic>
      <p:sp>
        <p:nvSpPr>
          <p:cNvPr id="4127" name="CuadroTexto 4126">
            <a:extLst>
              <a:ext uri="{FF2B5EF4-FFF2-40B4-BE49-F238E27FC236}">
                <a16:creationId xmlns:a16="http://schemas.microsoft.com/office/drawing/2014/main" id="{76482B90-C750-3F66-1E25-A58AB48F1325}"/>
              </a:ext>
            </a:extLst>
          </p:cNvPr>
          <p:cNvSpPr txBox="1"/>
          <p:nvPr/>
        </p:nvSpPr>
        <p:spPr>
          <a:xfrm>
            <a:off x="9580741" y="27103581"/>
            <a:ext cx="59424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5400" dirty="0">
                <a:latin typeface="Nunito" pitchFamily="2" charset="0"/>
              </a:rPr>
              <a:t>No cerrar la llave desperdicia agua.</a:t>
            </a:r>
          </a:p>
        </p:txBody>
      </p:sp>
      <p:sp>
        <p:nvSpPr>
          <p:cNvPr id="4128" name="CuadroTexto 4127">
            <a:extLst>
              <a:ext uri="{FF2B5EF4-FFF2-40B4-BE49-F238E27FC236}">
                <a16:creationId xmlns:a16="http://schemas.microsoft.com/office/drawing/2014/main" id="{E7BAF883-99F4-0D50-BCB6-BFE4A05678C3}"/>
              </a:ext>
            </a:extLst>
          </p:cNvPr>
          <p:cNvSpPr txBox="1"/>
          <p:nvPr/>
        </p:nvSpPr>
        <p:spPr>
          <a:xfrm>
            <a:off x="-3425019" y="26457250"/>
            <a:ext cx="70456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None/>
              <a:defRPr sz="4800">
                <a:latin typeface="Nunito" pitchFamily="2" charset="0"/>
              </a:defRPr>
            </a:lvl1pPr>
          </a:lstStyle>
          <a:p>
            <a:r>
              <a:rPr lang="es-MX" dirty="0"/>
              <a:t>Cerrar la llave mientras te cepillas = agua para beber, bañarse, cocinar y tener vida en el planeta.</a:t>
            </a:r>
          </a:p>
        </p:txBody>
      </p:sp>
      <p:grpSp>
        <p:nvGrpSpPr>
          <p:cNvPr id="4135" name="Grupo 4134">
            <a:extLst>
              <a:ext uri="{FF2B5EF4-FFF2-40B4-BE49-F238E27FC236}">
                <a16:creationId xmlns:a16="http://schemas.microsoft.com/office/drawing/2014/main" id="{2BB74672-6E04-FDFF-BD3E-6B9FF0A2D472}"/>
              </a:ext>
            </a:extLst>
          </p:cNvPr>
          <p:cNvGrpSpPr/>
          <p:nvPr/>
        </p:nvGrpSpPr>
        <p:grpSpPr>
          <a:xfrm>
            <a:off x="3469978" y="23166878"/>
            <a:ext cx="5078760" cy="1931362"/>
            <a:chOff x="15554875" y="22315886"/>
            <a:chExt cx="5078760" cy="1931362"/>
          </a:xfrm>
        </p:grpSpPr>
        <p:pic>
          <p:nvPicPr>
            <p:cNvPr id="4123" name="Imagen 4122">
              <a:extLst>
                <a:ext uri="{FF2B5EF4-FFF2-40B4-BE49-F238E27FC236}">
                  <a16:creationId xmlns:a16="http://schemas.microsoft.com/office/drawing/2014/main" id="{1A485CB6-5977-CA31-3F81-16629A9EB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9690" t="69565" r="11771" b="662"/>
            <a:stretch>
              <a:fillRect/>
            </a:stretch>
          </p:blipFill>
          <p:spPr>
            <a:xfrm>
              <a:off x="15554875" y="22321966"/>
              <a:ext cx="5078760" cy="1925282"/>
            </a:xfrm>
            <a:prstGeom prst="rect">
              <a:avLst/>
            </a:prstGeom>
          </p:spPr>
        </p:pic>
        <p:sp>
          <p:nvSpPr>
            <p:cNvPr id="4133" name="Rectángulo 4132">
              <a:extLst>
                <a:ext uri="{FF2B5EF4-FFF2-40B4-BE49-F238E27FC236}">
                  <a16:creationId xmlns:a16="http://schemas.microsoft.com/office/drawing/2014/main" id="{3B70C76C-4782-4FD2-605B-362F250CC5BF}"/>
                </a:ext>
              </a:extLst>
            </p:cNvPr>
            <p:cNvSpPr/>
            <p:nvPr/>
          </p:nvSpPr>
          <p:spPr>
            <a:xfrm>
              <a:off x="17671894" y="22315886"/>
              <a:ext cx="1260340" cy="472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138" name="Google Shape;166;p6">
            <a:extLst>
              <a:ext uri="{FF2B5EF4-FFF2-40B4-BE49-F238E27FC236}">
                <a16:creationId xmlns:a16="http://schemas.microsoft.com/office/drawing/2014/main" id="{97323976-CB6B-0457-FAA7-B52434EEB343}"/>
              </a:ext>
            </a:extLst>
          </p:cNvPr>
          <p:cNvSpPr txBox="1"/>
          <p:nvPr/>
        </p:nvSpPr>
        <p:spPr>
          <a:xfrm>
            <a:off x="-1110722" y="-829187"/>
            <a:ext cx="8716968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800" dirty="0"/>
          </a:p>
        </p:txBody>
      </p:sp>
      <p:sp>
        <p:nvSpPr>
          <p:cNvPr id="4139" name="CuadroTexto 4138">
            <a:extLst>
              <a:ext uri="{FF2B5EF4-FFF2-40B4-BE49-F238E27FC236}">
                <a16:creationId xmlns:a16="http://schemas.microsoft.com/office/drawing/2014/main" id="{D125DCF4-6EEB-5A48-796D-7BD457327725}"/>
              </a:ext>
            </a:extLst>
          </p:cNvPr>
          <p:cNvSpPr txBox="1"/>
          <p:nvPr/>
        </p:nvSpPr>
        <p:spPr>
          <a:xfrm>
            <a:off x="-4006969" y="34478637"/>
            <a:ext cx="22106710" cy="2308324"/>
          </a:xfrm>
          <a:prstGeom prst="rect">
            <a:avLst/>
          </a:prstGeom>
          <a:solidFill>
            <a:srgbClr val="FFE60A"/>
          </a:solidFill>
        </p:spPr>
        <p:txBody>
          <a:bodyPr wrap="square" anchor="ctr">
            <a:spAutoFit/>
          </a:bodyPr>
          <a:lstStyle/>
          <a:p>
            <a:pPr algn="r" rtl="0">
              <a:buNone/>
            </a:pPr>
            <a:r>
              <a:rPr lang="es-MX" sz="7200" b="1" dirty="0">
                <a:latin typeface="Nunito Black" pitchFamily="2" charset="0"/>
              </a:rPr>
              <a:t>Escríbenos a:</a:t>
            </a:r>
          </a:p>
          <a:p>
            <a:pPr algn="r" rtl="0">
              <a:buNone/>
            </a:pPr>
            <a:r>
              <a:rPr lang="es-MX" sz="4800" b="1" dirty="0">
                <a:latin typeface="Nunito Black" pitchFamily="2" charset="0"/>
              </a:rPr>
              <a:t> </a:t>
            </a:r>
            <a:r>
              <a:rPr lang="es-MX" sz="7200" dirty="0">
                <a:latin typeface="Nunito "/>
                <a:hlinkClick r:id="rId13"/>
              </a:rPr>
              <a:t>sistema.gestión@upme.gov.co</a:t>
            </a:r>
            <a:endParaRPr lang="es-MX" sz="4400" dirty="0">
              <a:latin typeface="Nunito" pitchFamily="2" charset="0"/>
            </a:endParaRPr>
          </a:p>
        </p:txBody>
      </p:sp>
      <p:pic>
        <p:nvPicPr>
          <p:cNvPr id="4144" name="Google Shape;1582;g2d98d849137_0_1414">
            <a:extLst>
              <a:ext uri="{FF2B5EF4-FFF2-40B4-BE49-F238E27FC236}">
                <a16:creationId xmlns:a16="http://schemas.microsoft.com/office/drawing/2014/main" id="{2D43B966-26A5-4884-0458-B4FCC407AD69}"/>
              </a:ext>
            </a:extLst>
          </p:cNvPr>
          <p:cNvPicPr preferRelativeResize="0"/>
          <p:nvPr/>
        </p:nvPicPr>
        <p:blipFill rotWithShape="1">
          <a:blip r:embed="rId1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/>
        </p:blipFill>
        <p:spPr>
          <a:xfrm rot="10800000">
            <a:off x="-2017064" y="30710906"/>
            <a:ext cx="13775175" cy="4342464"/>
          </a:xfrm>
          <a:prstGeom prst="rect">
            <a:avLst/>
          </a:prstGeom>
          <a:noFill/>
          <a:ln>
            <a:noFill/>
          </a:ln>
        </p:spPr>
      </p:pic>
      <p:sp>
        <p:nvSpPr>
          <p:cNvPr id="4145" name="Google Shape;166;p6">
            <a:extLst>
              <a:ext uri="{FF2B5EF4-FFF2-40B4-BE49-F238E27FC236}">
                <a16:creationId xmlns:a16="http://schemas.microsoft.com/office/drawing/2014/main" id="{5829A491-300F-EAA5-512D-1B180518371B}"/>
              </a:ext>
            </a:extLst>
          </p:cNvPr>
          <p:cNvSpPr txBox="1"/>
          <p:nvPr/>
        </p:nvSpPr>
        <p:spPr>
          <a:xfrm>
            <a:off x="408732" y="31004751"/>
            <a:ext cx="11156328" cy="375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¿</a:t>
            </a:r>
            <a:r>
              <a:rPr lang="es-MX" sz="7800" b="1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C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uéntanos tú qué 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"/>
                <a:ea typeface="Nunito Sans Black"/>
                <a:cs typeface="Nunito Sans Black"/>
                <a:sym typeface="Nunito Sans Black"/>
              </a:rPr>
              <a:t>buenas prácticas 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reconoces de la UPME?</a:t>
            </a:r>
            <a:endParaRPr sz="7800" b="1" dirty="0">
              <a:solidFill>
                <a:schemeClr val="tx1"/>
              </a:solidFill>
              <a:latin typeface="Nunito Light" pitchFamily="2" charset="0"/>
            </a:endParaRPr>
          </a:p>
        </p:txBody>
      </p:sp>
      <p:pic>
        <p:nvPicPr>
          <p:cNvPr id="4146" name="Google Shape;1006;p29" descr="Imagen">
            <a:extLst>
              <a:ext uri="{FF2B5EF4-FFF2-40B4-BE49-F238E27FC236}">
                <a16:creationId xmlns:a16="http://schemas.microsoft.com/office/drawing/2014/main" id="{E11A845E-76E4-A5BA-F101-BB7AA414B23E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3664821" y="30710906"/>
            <a:ext cx="2742256" cy="528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687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A0CBE154-B6F2-F470-70D3-09B85756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B461A53B-90F4-FA10-48C8-A998494CD2ED}"/>
              </a:ext>
            </a:extLst>
          </p:cNvPr>
          <p:cNvSpPr/>
          <p:nvPr/>
        </p:nvSpPr>
        <p:spPr>
          <a:xfrm>
            <a:off x="-4045071" y="-1951756"/>
            <a:ext cx="25091366" cy="3044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31C813C-E18B-4156-C67C-7D54CB46B548}"/>
              </a:ext>
            </a:extLst>
          </p:cNvPr>
          <p:cNvSpPr/>
          <p:nvPr/>
        </p:nvSpPr>
        <p:spPr>
          <a:xfrm>
            <a:off x="-4045070" y="-2601933"/>
            <a:ext cx="25091365" cy="1300354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Google Shape;168;p6" descr="Imagen">
            <a:extLst>
              <a:ext uri="{FF2B5EF4-FFF2-40B4-BE49-F238E27FC236}">
                <a16:creationId xmlns:a16="http://schemas.microsoft.com/office/drawing/2014/main" id="{B8F3A66D-D12E-1348-24B1-3C11BF23E5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32" y="-2601932"/>
            <a:ext cx="17665814" cy="12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4" name="Google Shape;478;p27" descr="Imagen">
            <a:extLst>
              <a:ext uri="{FF2B5EF4-FFF2-40B4-BE49-F238E27FC236}">
                <a16:creationId xmlns:a16="http://schemas.microsoft.com/office/drawing/2014/main" id="{0E5C8E4B-BE07-F0D3-8A74-060850639C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37535"/>
          <a:stretch>
            <a:fillRect/>
          </a:stretch>
        </p:blipFill>
        <p:spPr>
          <a:xfrm>
            <a:off x="16703425" y="-797289"/>
            <a:ext cx="3917265" cy="196559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48FFBFA6-160B-A608-EB8D-2C69EAF5A5CF}"/>
              </a:ext>
            </a:extLst>
          </p:cNvPr>
          <p:cNvSpPr txBox="1"/>
          <p:nvPr/>
        </p:nvSpPr>
        <p:spPr>
          <a:xfrm>
            <a:off x="190020" y="1177087"/>
            <a:ext cx="13577042" cy="1200329"/>
          </a:xfrm>
          <a:prstGeom prst="rect">
            <a:avLst/>
          </a:prstGeom>
          <a:solidFill>
            <a:srgbClr val="FFE60A"/>
          </a:solidFill>
        </p:spPr>
        <p:txBody>
          <a:bodyPr wrap="square">
            <a:spAutoFit/>
          </a:bodyPr>
          <a:lstStyle/>
          <a:p>
            <a:pPr algn="ctr"/>
            <a:r>
              <a:rPr lang="es-MX" sz="7200" b="1" dirty="0">
                <a:solidFill>
                  <a:schemeClr val="tx1"/>
                </a:solidFill>
                <a:highlight>
                  <a:srgbClr val="FFE60A"/>
                </a:highlight>
                <a:latin typeface="Nunito Sans" pitchFamily="2" charset="0"/>
                <a:sym typeface="Nunito Sans"/>
              </a:rPr>
              <a:t>Documentar Buenas Prácticas</a:t>
            </a:r>
            <a:endParaRPr lang="es-MX" sz="6000" dirty="0">
              <a:solidFill>
                <a:schemeClr val="tx1"/>
              </a:solidFill>
              <a:highlight>
                <a:srgbClr val="FFE60A"/>
              </a:highlight>
              <a:latin typeface="Nunito Sans" pitchFamily="2" charset="0"/>
              <a:sym typeface="Nunito Sans"/>
            </a:endParaRPr>
          </a:p>
        </p:txBody>
      </p:sp>
      <p:sp>
        <p:nvSpPr>
          <p:cNvPr id="4138" name="Google Shape;166;p6">
            <a:extLst>
              <a:ext uri="{FF2B5EF4-FFF2-40B4-BE49-F238E27FC236}">
                <a16:creationId xmlns:a16="http://schemas.microsoft.com/office/drawing/2014/main" id="{1432DCEC-E89A-7509-74E6-B6DCA6722850}"/>
              </a:ext>
            </a:extLst>
          </p:cNvPr>
          <p:cNvSpPr txBox="1"/>
          <p:nvPr/>
        </p:nvSpPr>
        <p:spPr>
          <a:xfrm>
            <a:off x="-4001042" y="-776315"/>
            <a:ext cx="13577042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dirty="0">
                <a:latin typeface="Nunito Sans Black"/>
                <a:sym typeface="Nunito Sans Black"/>
              </a:rPr>
              <a:t>Elementos a considerar </a:t>
            </a:r>
            <a:endParaRPr sz="800" dirty="0"/>
          </a:p>
        </p:txBody>
      </p:sp>
      <p:sp>
        <p:nvSpPr>
          <p:cNvPr id="4139" name="CuadroTexto 4138">
            <a:extLst>
              <a:ext uri="{FF2B5EF4-FFF2-40B4-BE49-F238E27FC236}">
                <a16:creationId xmlns:a16="http://schemas.microsoft.com/office/drawing/2014/main" id="{B31F71CE-CB28-7CB2-E5D6-620FE1C2D069}"/>
              </a:ext>
            </a:extLst>
          </p:cNvPr>
          <p:cNvSpPr txBox="1"/>
          <p:nvPr/>
        </p:nvSpPr>
        <p:spPr>
          <a:xfrm>
            <a:off x="-4045070" y="26309512"/>
            <a:ext cx="25211805" cy="2303986"/>
          </a:xfrm>
          <a:prstGeom prst="rect">
            <a:avLst/>
          </a:prstGeom>
          <a:solidFill>
            <a:srgbClr val="F0F456"/>
          </a:solidFill>
        </p:spPr>
        <p:txBody>
          <a:bodyPr wrap="square" anchor="ctr">
            <a:spAutoFit/>
          </a:bodyPr>
          <a:lstStyle/>
          <a:p>
            <a:pPr rtl="0">
              <a:buNone/>
            </a:pPr>
            <a:r>
              <a:rPr lang="es-MX" sz="7200" b="1" dirty="0">
                <a:latin typeface="Nunito Black" pitchFamily="2" charset="0"/>
              </a:rPr>
              <a:t>	Escríbenos a:</a:t>
            </a:r>
          </a:p>
          <a:p>
            <a:pPr rtl="0">
              <a:buNone/>
            </a:pPr>
            <a:r>
              <a:rPr lang="es-MX" sz="4800" b="1" dirty="0">
                <a:latin typeface="Nunito Black" pitchFamily="2" charset="0"/>
              </a:rPr>
              <a:t> 	</a:t>
            </a:r>
            <a:r>
              <a:rPr lang="es-MX" sz="7200" dirty="0">
                <a:latin typeface="Nunito "/>
                <a:hlinkClick r:id="rId5"/>
              </a:rPr>
              <a:t>sistema.gestión@upme.gov.co</a:t>
            </a:r>
            <a:endParaRPr lang="es-MX" sz="4400" dirty="0">
              <a:latin typeface="Nunito" pitchFamily="2" charset="0"/>
            </a:endParaRPr>
          </a:p>
        </p:txBody>
      </p:sp>
      <p:pic>
        <p:nvPicPr>
          <p:cNvPr id="4144" name="Google Shape;1582;g2d98d849137_0_1414">
            <a:extLst>
              <a:ext uri="{FF2B5EF4-FFF2-40B4-BE49-F238E27FC236}">
                <a16:creationId xmlns:a16="http://schemas.microsoft.com/office/drawing/2014/main" id="{59756BFD-173A-C7B3-F19C-B0E25C47973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17609" b="-4334"/>
          <a:stretch>
            <a:fillRect/>
          </a:stretch>
        </p:blipFill>
        <p:spPr>
          <a:xfrm rot="10800000">
            <a:off x="-4042619" y="21067762"/>
            <a:ext cx="11349377" cy="4530658"/>
          </a:xfrm>
          <a:prstGeom prst="rect">
            <a:avLst/>
          </a:prstGeom>
          <a:noFill/>
          <a:ln>
            <a:noFill/>
          </a:ln>
        </p:spPr>
      </p:pic>
      <p:sp>
        <p:nvSpPr>
          <p:cNvPr id="4145" name="Google Shape;166;p6">
            <a:extLst>
              <a:ext uri="{FF2B5EF4-FFF2-40B4-BE49-F238E27FC236}">
                <a16:creationId xmlns:a16="http://schemas.microsoft.com/office/drawing/2014/main" id="{C7AA55A5-3F00-F219-338B-EE196742F70F}"/>
              </a:ext>
            </a:extLst>
          </p:cNvPr>
          <p:cNvSpPr txBox="1"/>
          <p:nvPr/>
        </p:nvSpPr>
        <p:spPr>
          <a:xfrm>
            <a:off x="-3983624" y="21549801"/>
            <a:ext cx="11156328" cy="375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¿</a:t>
            </a:r>
            <a:r>
              <a:rPr lang="es-MX" sz="7800" b="1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C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uéntanos tú qué 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"/>
                <a:ea typeface="Nunito Sans Black"/>
                <a:cs typeface="Nunito Sans Black"/>
                <a:sym typeface="Nunito Sans Black"/>
              </a:rPr>
              <a:t>buenas prácticas 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reconoces de la UPME?</a:t>
            </a:r>
            <a:endParaRPr sz="7800" b="1" dirty="0">
              <a:solidFill>
                <a:schemeClr val="tx1"/>
              </a:solidFill>
              <a:latin typeface="Nunito Light" pitchFamily="2" charset="0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4079A794-9250-FC4C-BA5B-605E28655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20932" r="38597" b="12192"/>
          <a:stretch>
            <a:fillRect/>
          </a:stretch>
        </p:blipFill>
        <p:spPr bwMode="auto">
          <a:xfrm>
            <a:off x="-3457365" y="3982769"/>
            <a:ext cx="14172517" cy="1706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550;g2d98d849137_0_1414">
            <a:extLst>
              <a:ext uri="{FF2B5EF4-FFF2-40B4-BE49-F238E27FC236}">
                <a16:creationId xmlns:a16="http://schemas.microsoft.com/office/drawing/2014/main" id="{286FB092-12EB-7027-6E31-9741CC6B3B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-3382597" y="579770"/>
            <a:ext cx="3525428" cy="43546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53;g2d98d849137_0_1414">
            <a:extLst>
              <a:ext uri="{FF2B5EF4-FFF2-40B4-BE49-F238E27FC236}">
                <a16:creationId xmlns:a16="http://schemas.microsoft.com/office/drawing/2014/main" id="{F34F8D3C-8EED-88E9-4EBC-ADE4A7F4715B}"/>
              </a:ext>
            </a:extLst>
          </p:cNvPr>
          <p:cNvSpPr txBox="1"/>
          <p:nvPr/>
        </p:nvSpPr>
        <p:spPr>
          <a:xfrm>
            <a:off x="-3235060" y="6665110"/>
            <a:ext cx="6700625" cy="338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</a:rPr>
              <a:t>NIVEL 1:</a:t>
            </a:r>
            <a:r>
              <a:rPr lang="es-MX" sz="4800" b="1" dirty="0">
                <a:solidFill>
                  <a:schemeClr val="dk1"/>
                </a:solidFill>
                <a:latin typeface="Nunito Sans"/>
              </a:rPr>
              <a:t> </a:t>
            </a:r>
            <a:r>
              <a:rPr lang="es-MX" sz="4000" dirty="0">
                <a:solidFill>
                  <a:schemeClr val="dk1"/>
                </a:solidFill>
                <a:latin typeface="Nunito Sans"/>
              </a:rPr>
              <a:t>Reflejan aprendizajes y ejemplifican acciones desarrolladas por las entidades u organismos de la gestión pública.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15" name="Google Shape;1553;g2d98d849137_0_1414">
            <a:extLst>
              <a:ext uri="{FF2B5EF4-FFF2-40B4-BE49-F238E27FC236}">
                <a16:creationId xmlns:a16="http://schemas.microsoft.com/office/drawing/2014/main" id="{13D7E5D5-F301-550E-C225-FE6D83EBFD5A}"/>
              </a:ext>
            </a:extLst>
          </p:cNvPr>
          <p:cNvSpPr txBox="1"/>
          <p:nvPr/>
        </p:nvSpPr>
        <p:spPr>
          <a:xfrm>
            <a:off x="-3235059" y="15447598"/>
            <a:ext cx="7035905" cy="400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</a:rPr>
              <a:t>NIVEL 2:</a:t>
            </a:r>
            <a:r>
              <a:rPr lang="es-MX" sz="4800" b="1" dirty="0">
                <a:solidFill>
                  <a:schemeClr val="dk1"/>
                </a:solidFill>
                <a:latin typeface="Nunito Sans"/>
              </a:rPr>
              <a:t> </a:t>
            </a:r>
            <a:r>
              <a:rPr lang="es-MX" sz="4000" dirty="0">
                <a:solidFill>
                  <a:schemeClr val="dk1"/>
                </a:solidFill>
                <a:latin typeface="Nunito Sans"/>
              </a:rPr>
              <a:t>Resuelven necesidades o problemas puntuales de la gestión pública demostrando que funciona bien y cuentan con buenos resultados.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C655A9A-F44D-47F0-1AF8-35B194EF6154}"/>
              </a:ext>
            </a:extLst>
          </p:cNvPr>
          <p:cNvSpPr txBox="1"/>
          <p:nvPr/>
        </p:nvSpPr>
        <p:spPr>
          <a:xfrm>
            <a:off x="1180675" y="16066"/>
            <a:ext cx="786607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6600" dirty="0">
                <a:solidFill>
                  <a:schemeClr val="tx1"/>
                </a:solidFill>
                <a:latin typeface="Nunito Sans Light" pitchFamily="2" charset="0"/>
                <a:sym typeface="Nunito Sans"/>
              </a:rPr>
              <a:t>al momento de</a:t>
            </a:r>
            <a:endParaRPr lang="es-MX" sz="5400" dirty="0">
              <a:solidFill>
                <a:schemeClr val="tx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17" name="Google Shape;1553;g2d98d849137_0_1414">
            <a:extLst>
              <a:ext uri="{FF2B5EF4-FFF2-40B4-BE49-F238E27FC236}">
                <a16:creationId xmlns:a16="http://schemas.microsoft.com/office/drawing/2014/main" id="{B1447545-571E-0B6C-E432-353EC111AA81}"/>
              </a:ext>
            </a:extLst>
          </p:cNvPr>
          <p:cNvSpPr txBox="1"/>
          <p:nvPr/>
        </p:nvSpPr>
        <p:spPr>
          <a:xfrm>
            <a:off x="10448453" y="4278665"/>
            <a:ext cx="39243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Simplicidad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18" name="Google Shape;1553;g2d98d849137_0_1414">
            <a:extLst>
              <a:ext uri="{FF2B5EF4-FFF2-40B4-BE49-F238E27FC236}">
                <a16:creationId xmlns:a16="http://schemas.microsoft.com/office/drawing/2014/main" id="{87FA7BB3-753D-8863-641D-B723C16625AE}"/>
              </a:ext>
            </a:extLst>
          </p:cNvPr>
          <p:cNvSpPr txBox="1"/>
          <p:nvPr/>
        </p:nvSpPr>
        <p:spPr>
          <a:xfrm>
            <a:off x="10625435" y="5128315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Asegura que las acciones sean fáciles de entender e implementar.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19" name="Google Shape;1553;g2d98d849137_0_1414">
            <a:extLst>
              <a:ext uri="{FF2B5EF4-FFF2-40B4-BE49-F238E27FC236}">
                <a16:creationId xmlns:a16="http://schemas.microsoft.com/office/drawing/2014/main" id="{7D8E3A21-3A82-CE99-065B-8E0DF1DC1E4D}"/>
              </a:ext>
            </a:extLst>
          </p:cNvPr>
          <p:cNvSpPr txBox="1"/>
          <p:nvPr/>
        </p:nvSpPr>
        <p:spPr>
          <a:xfrm>
            <a:off x="10581803" y="7286262"/>
            <a:ext cx="39243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Pertinencia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20" name="Google Shape;1553;g2d98d849137_0_1414">
            <a:extLst>
              <a:ext uri="{FF2B5EF4-FFF2-40B4-BE49-F238E27FC236}">
                <a16:creationId xmlns:a16="http://schemas.microsoft.com/office/drawing/2014/main" id="{B26B8DF5-3106-7F76-3E57-871287AEA014}"/>
              </a:ext>
            </a:extLst>
          </p:cNvPr>
          <p:cNvSpPr txBox="1"/>
          <p:nvPr/>
        </p:nvSpPr>
        <p:spPr>
          <a:xfrm>
            <a:off x="10625435" y="8135912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Garantiza que las acciones sean adecuadas para el contexto de la Entidad.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24" name="Google Shape;1553;g2d98d849137_0_1414">
            <a:extLst>
              <a:ext uri="{FF2B5EF4-FFF2-40B4-BE49-F238E27FC236}">
                <a16:creationId xmlns:a16="http://schemas.microsoft.com/office/drawing/2014/main" id="{81A4E4AB-FDF0-1DE1-0DE8-FCE46536B112}"/>
              </a:ext>
            </a:extLst>
          </p:cNvPr>
          <p:cNvSpPr txBox="1"/>
          <p:nvPr/>
        </p:nvSpPr>
        <p:spPr>
          <a:xfrm>
            <a:off x="10581802" y="10143106"/>
            <a:ext cx="458343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Replicabilidad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26" name="Google Shape;1553;g2d98d849137_0_1414">
            <a:extLst>
              <a:ext uri="{FF2B5EF4-FFF2-40B4-BE49-F238E27FC236}">
                <a16:creationId xmlns:a16="http://schemas.microsoft.com/office/drawing/2014/main" id="{6D335438-4A14-4332-ECC9-3988591C40E2}"/>
              </a:ext>
            </a:extLst>
          </p:cNvPr>
          <p:cNvSpPr txBox="1"/>
          <p:nvPr/>
        </p:nvSpPr>
        <p:spPr>
          <a:xfrm>
            <a:off x="10625435" y="10992756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Deben ser fácilmente replicadas y adoptadas en otros entornos.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28" name="Google Shape;1553;g2d98d849137_0_1414">
            <a:extLst>
              <a:ext uri="{FF2B5EF4-FFF2-40B4-BE49-F238E27FC236}">
                <a16:creationId xmlns:a16="http://schemas.microsoft.com/office/drawing/2014/main" id="{0325BEA1-4454-2933-655D-BBF4B7120ED6}"/>
              </a:ext>
            </a:extLst>
          </p:cNvPr>
          <p:cNvSpPr txBox="1"/>
          <p:nvPr/>
        </p:nvSpPr>
        <p:spPr>
          <a:xfrm>
            <a:off x="10648478" y="12994803"/>
            <a:ext cx="80135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Resolución de Problemas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29" name="Google Shape;1553;g2d98d849137_0_1414">
            <a:extLst>
              <a:ext uri="{FF2B5EF4-FFF2-40B4-BE49-F238E27FC236}">
                <a16:creationId xmlns:a16="http://schemas.microsoft.com/office/drawing/2014/main" id="{BEBC0C15-2821-045B-E739-A5658B33498C}"/>
              </a:ext>
            </a:extLst>
          </p:cNvPr>
          <p:cNvSpPr txBox="1"/>
          <p:nvPr/>
        </p:nvSpPr>
        <p:spPr>
          <a:xfrm>
            <a:off x="10625435" y="13844453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Aborda necesidades específicas y demuestra eficacia al ser un caso de éxito.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30" name="Google Shape;1553;g2d98d849137_0_1414">
            <a:extLst>
              <a:ext uri="{FF2B5EF4-FFF2-40B4-BE49-F238E27FC236}">
                <a16:creationId xmlns:a16="http://schemas.microsoft.com/office/drawing/2014/main" id="{B4BBE77C-7A02-2202-3178-053D36DFCD32}"/>
              </a:ext>
            </a:extLst>
          </p:cNvPr>
          <p:cNvSpPr txBox="1"/>
          <p:nvPr/>
        </p:nvSpPr>
        <p:spPr>
          <a:xfrm>
            <a:off x="10581802" y="15950551"/>
            <a:ext cx="7603293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  <a:sym typeface="Nunito Sans"/>
              </a:rPr>
              <a:t>Resultados Medibles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32" name="Google Shape;1553;g2d98d849137_0_1414">
            <a:extLst>
              <a:ext uri="{FF2B5EF4-FFF2-40B4-BE49-F238E27FC236}">
                <a16:creationId xmlns:a16="http://schemas.microsoft.com/office/drawing/2014/main" id="{401A7D87-45A5-CA63-1C9B-56618940A310}"/>
              </a:ext>
            </a:extLst>
          </p:cNvPr>
          <p:cNvSpPr txBox="1"/>
          <p:nvPr/>
        </p:nvSpPr>
        <p:spPr>
          <a:xfrm>
            <a:off x="10625435" y="16800201"/>
            <a:ext cx="9756000" cy="141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Permite evaluar el impacto de las acciones.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33" name="Google Shape;1553;g2d98d849137_0_1414">
            <a:extLst>
              <a:ext uri="{FF2B5EF4-FFF2-40B4-BE49-F238E27FC236}">
                <a16:creationId xmlns:a16="http://schemas.microsoft.com/office/drawing/2014/main" id="{4E5AF5E3-0F7A-FDAB-2128-62BC773E5DF3}"/>
              </a:ext>
            </a:extLst>
          </p:cNvPr>
          <p:cNvSpPr txBox="1"/>
          <p:nvPr/>
        </p:nvSpPr>
        <p:spPr>
          <a:xfrm>
            <a:off x="10593234" y="18623588"/>
            <a:ext cx="4937758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  <a:sym typeface="Nunito Sans"/>
              </a:rPr>
              <a:t>Sustentabilidad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34" name="Google Shape;1553;g2d98d849137_0_1414">
            <a:extLst>
              <a:ext uri="{FF2B5EF4-FFF2-40B4-BE49-F238E27FC236}">
                <a16:creationId xmlns:a16="http://schemas.microsoft.com/office/drawing/2014/main" id="{122033B6-D3CA-4CFE-83F2-BB5E07529700}"/>
              </a:ext>
            </a:extLst>
          </p:cNvPr>
          <p:cNvSpPr txBox="1"/>
          <p:nvPr/>
        </p:nvSpPr>
        <p:spPr>
          <a:xfrm>
            <a:off x="10625435" y="19473238"/>
            <a:ext cx="9756000" cy="141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Asegura que las acciones sean efectivas a largo plazo.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pic>
        <p:nvPicPr>
          <p:cNvPr id="35" name="Google Shape;150;p5" descr="56e4939c-02d2-4f2b-ae03-f7150f538a81.psd">
            <a:extLst>
              <a:ext uri="{FF2B5EF4-FFF2-40B4-BE49-F238E27FC236}">
                <a16:creationId xmlns:a16="http://schemas.microsoft.com/office/drawing/2014/main" id="{94D7FAC6-022E-AB99-A9B5-798784301CD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62647" y="21065911"/>
            <a:ext cx="6082287" cy="31008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C0A5C73A-557E-3022-FF8E-F59077563C4F}"/>
              </a:ext>
            </a:extLst>
          </p:cNvPr>
          <p:cNvGrpSpPr/>
          <p:nvPr/>
        </p:nvGrpSpPr>
        <p:grpSpPr>
          <a:xfrm>
            <a:off x="14122166" y="23922755"/>
            <a:ext cx="6082287" cy="1540497"/>
            <a:chOff x="14547677" y="21494091"/>
            <a:chExt cx="3492501" cy="458694"/>
          </a:xfrm>
        </p:grpSpPr>
        <p:pic>
          <p:nvPicPr>
            <p:cNvPr id="37" name="Google Shape;163;p6" descr="Imagen">
              <a:extLst>
                <a:ext uri="{FF2B5EF4-FFF2-40B4-BE49-F238E27FC236}">
                  <a16:creationId xmlns:a16="http://schemas.microsoft.com/office/drawing/2014/main" id="{48E2405D-44CF-CD52-7D27-EE21812B77D4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547677" y="21494091"/>
              <a:ext cx="3492501" cy="458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64;p6">
              <a:extLst>
                <a:ext uri="{FF2B5EF4-FFF2-40B4-BE49-F238E27FC236}">
                  <a16:creationId xmlns:a16="http://schemas.microsoft.com/office/drawing/2014/main" id="{E35E65C9-C0E0-56AF-56CF-A28915DF794B}"/>
                </a:ext>
              </a:extLst>
            </p:cNvPr>
            <p:cNvSpPr txBox="1"/>
            <p:nvPr/>
          </p:nvSpPr>
          <p:spPr>
            <a:xfrm>
              <a:off x="14699436" y="21552101"/>
              <a:ext cx="3215911" cy="225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s-MX" sz="3600" noProof="0" dirty="0">
                  <a:solidFill>
                    <a:srgbClr val="F0F456"/>
                  </a:solidFill>
                  <a:latin typeface="Nunito Sans Black"/>
                  <a:sym typeface="Nunito Sans Black"/>
                </a:rPr>
                <a:t>Consulta aquí más información de apoyo</a:t>
              </a:r>
              <a:endParaRPr lang="es-MX" sz="16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4163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F47979AD-9A83-7F5E-975B-1744211BA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136FE978-C01C-8662-1461-98F08B08BA45}"/>
              </a:ext>
            </a:extLst>
          </p:cNvPr>
          <p:cNvSpPr/>
          <p:nvPr/>
        </p:nvSpPr>
        <p:spPr>
          <a:xfrm>
            <a:off x="-4045071" y="-1951756"/>
            <a:ext cx="25091366" cy="3044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206C74C-3933-EBEF-0A5C-EC070177F428}"/>
              </a:ext>
            </a:extLst>
          </p:cNvPr>
          <p:cNvSpPr/>
          <p:nvPr/>
        </p:nvSpPr>
        <p:spPr>
          <a:xfrm>
            <a:off x="-4045070" y="-2601933"/>
            <a:ext cx="25091365" cy="1300354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Google Shape;168;p6" descr="Imagen">
            <a:extLst>
              <a:ext uri="{FF2B5EF4-FFF2-40B4-BE49-F238E27FC236}">
                <a16:creationId xmlns:a16="http://schemas.microsoft.com/office/drawing/2014/main" id="{E5554708-A6DF-78B3-DBD0-45CA2657F2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32" y="-2601932"/>
            <a:ext cx="17665814" cy="12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4" name="Google Shape;478;p27" descr="Imagen">
            <a:extLst>
              <a:ext uri="{FF2B5EF4-FFF2-40B4-BE49-F238E27FC236}">
                <a16:creationId xmlns:a16="http://schemas.microsoft.com/office/drawing/2014/main" id="{9B172F9D-E18A-4B6A-0681-4873A1494B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37535"/>
          <a:stretch>
            <a:fillRect/>
          </a:stretch>
        </p:blipFill>
        <p:spPr>
          <a:xfrm>
            <a:off x="16703425" y="-797289"/>
            <a:ext cx="3917265" cy="196559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B2D599B-F718-BFA6-A0BF-3B2BC7A8A9E3}"/>
              </a:ext>
            </a:extLst>
          </p:cNvPr>
          <p:cNvSpPr txBox="1"/>
          <p:nvPr/>
        </p:nvSpPr>
        <p:spPr>
          <a:xfrm>
            <a:off x="190020" y="1177087"/>
            <a:ext cx="13577042" cy="1200329"/>
          </a:xfrm>
          <a:prstGeom prst="rect">
            <a:avLst/>
          </a:prstGeom>
          <a:solidFill>
            <a:srgbClr val="FFE60A"/>
          </a:solidFill>
        </p:spPr>
        <p:txBody>
          <a:bodyPr wrap="square">
            <a:spAutoFit/>
          </a:bodyPr>
          <a:lstStyle/>
          <a:p>
            <a:pPr algn="ctr"/>
            <a:r>
              <a:rPr lang="es-MX" sz="7200" b="1" dirty="0">
                <a:solidFill>
                  <a:schemeClr val="tx1"/>
                </a:solidFill>
                <a:highlight>
                  <a:srgbClr val="FFE60A"/>
                </a:highlight>
                <a:latin typeface="Nunito Sans" pitchFamily="2" charset="0"/>
                <a:sym typeface="Nunito Sans"/>
              </a:rPr>
              <a:t>Documentar Buenas Prácticas</a:t>
            </a:r>
            <a:endParaRPr lang="es-MX" sz="6000" dirty="0">
              <a:solidFill>
                <a:schemeClr val="tx1"/>
              </a:solidFill>
              <a:highlight>
                <a:srgbClr val="FFE60A"/>
              </a:highlight>
              <a:latin typeface="Nunito Sans" pitchFamily="2" charset="0"/>
              <a:sym typeface="Nunito Sans"/>
            </a:endParaRPr>
          </a:p>
        </p:txBody>
      </p:sp>
      <p:sp>
        <p:nvSpPr>
          <p:cNvPr id="4138" name="Google Shape;166;p6">
            <a:extLst>
              <a:ext uri="{FF2B5EF4-FFF2-40B4-BE49-F238E27FC236}">
                <a16:creationId xmlns:a16="http://schemas.microsoft.com/office/drawing/2014/main" id="{7F887344-5293-F8DF-66F4-5B8F1269D56F}"/>
              </a:ext>
            </a:extLst>
          </p:cNvPr>
          <p:cNvSpPr txBox="1"/>
          <p:nvPr/>
        </p:nvSpPr>
        <p:spPr>
          <a:xfrm>
            <a:off x="-4001042" y="-776315"/>
            <a:ext cx="13577042" cy="110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800" dirty="0">
                <a:latin typeface="Nunito Sans Black"/>
                <a:sym typeface="Nunito Sans Black"/>
              </a:rPr>
              <a:t>Elementos a considerar </a:t>
            </a:r>
            <a:endParaRPr sz="800" dirty="0"/>
          </a:p>
        </p:txBody>
      </p:sp>
      <p:sp>
        <p:nvSpPr>
          <p:cNvPr id="4139" name="CuadroTexto 4138">
            <a:extLst>
              <a:ext uri="{FF2B5EF4-FFF2-40B4-BE49-F238E27FC236}">
                <a16:creationId xmlns:a16="http://schemas.microsoft.com/office/drawing/2014/main" id="{2A4740FF-A6AA-477D-79A7-7B794A6ACB32}"/>
              </a:ext>
            </a:extLst>
          </p:cNvPr>
          <p:cNvSpPr txBox="1"/>
          <p:nvPr/>
        </p:nvSpPr>
        <p:spPr>
          <a:xfrm>
            <a:off x="-4045070" y="26309512"/>
            <a:ext cx="25211805" cy="2303986"/>
          </a:xfrm>
          <a:prstGeom prst="rect">
            <a:avLst/>
          </a:prstGeom>
          <a:solidFill>
            <a:srgbClr val="F0F456"/>
          </a:solidFill>
        </p:spPr>
        <p:txBody>
          <a:bodyPr wrap="square" anchor="ctr">
            <a:spAutoFit/>
          </a:bodyPr>
          <a:lstStyle/>
          <a:p>
            <a:pPr rtl="0">
              <a:buNone/>
            </a:pPr>
            <a:r>
              <a:rPr lang="es-MX" sz="7200" b="1" dirty="0">
                <a:latin typeface="Nunito Black" pitchFamily="2" charset="0"/>
              </a:rPr>
              <a:t>	Escríbenos a:</a:t>
            </a:r>
          </a:p>
          <a:p>
            <a:pPr rtl="0">
              <a:buNone/>
            </a:pPr>
            <a:r>
              <a:rPr lang="es-MX" sz="4800" b="1" dirty="0">
                <a:latin typeface="Nunito Black" pitchFamily="2" charset="0"/>
              </a:rPr>
              <a:t> 	</a:t>
            </a:r>
            <a:r>
              <a:rPr lang="es-MX" sz="7200" dirty="0">
                <a:latin typeface="Nunito "/>
                <a:hlinkClick r:id="rId5"/>
              </a:rPr>
              <a:t>sistema.gestión@upme.gov.co</a:t>
            </a:r>
            <a:endParaRPr lang="es-MX" sz="4400" dirty="0">
              <a:latin typeface="Nunito" pitchFamily="2" charset="0"/>
            </a:endParaRPr>
          </a:p>
        </p:txBody>
      </p:sp>
      <p:pic>
        <p:nvPicPr>
          <p:cNvPr id="4144" name="Google Shape;1582;g2d98d849137_0_1414">
            <a:extLst>
              <a:ext uri="{FF2B5EF4-FFF2-40B4-BE49-F238E27FC236}">
                <a16:creationId xmlns:a16="http://schemas.microsoft.com/office/drawing/2014/main" id="{31603211-003F-8402-3897-3C19513812D0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17609" b="-4334"/>
          <a:stretch>
            <a:fillRect/>
          </a:stretch>
        </p:blipFill>
        <p:spPr>
          <a:xfrm rot="10800000">
            <a:off x="-4042619" y="21067762"/>
            <a:ext cx="11349377" cy="4530658"/>
          </a:xfrm>
          <a:prstGeom prst="rect">
            <a:avLst/>
          </a:prstGeom>
          <a:noFill/>
          <a:ln>
            <a:noFill/>
          </a:ln>
        </p:spPr>
      </p:pic>
      <p:sp>
        <p:nvSpPr>
          <p:cNvPr id="4145" name="Google Shape;166;p6">
            <a:extLst>
              <a:ext uri="{FF2B5EF4-FFF2-40B4-BE49-F238E27FC236}">
                <a16:creationId xmlns:a16="http://schemas.microsoft.com/office/drawing/2014/main" id="{999B9A7E-CB36-3B3A-0961-E0E40FA27D72}"/>
              </a:ext>
            </a:extLst>
          </p:cNvPr>
          <p:cNvSpPr txBox="1"/>
          <p:nvPr/>
        </p:nvSpPr>
        <p:spPr>
          <a:xfrm>
            <a:off x="-3983624" y="21549801"/>
            <a:ext cx="11156328" cy="375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¿</a:t>
            </a:r>
            <a:r>
              <a:rPr lang="es-MX" sz="7800" b="1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C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uéntanos tú qué 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"/>
                <a:ea typeface="Nunito Sans Black"/>
                <a:cs typeface="Nunito Sans Black"/>
                <a:sym typeface="Nunito Sans Black"/>
              </a:rPr>
              <a:t>buenas prácticas </a:t>
            </a:r>
            <a:r>
              <a:rPr lang="es-MX" sz="7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reconoces de la UPME?</a:t>
            </a:r>
            <a:endParaRPr sz="7800" b="1" dirty="0">
              <a:solidFill>
                <a:schemeClr val="tx1"/>
              </a:solidFill>
              <a:latin typeface="Nunito Light" pitchFamily="2" charset="0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2888FAF0-2878-09F9-BCA2-6CB312A16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20932" r="38597" b="12192"/>
          <a:stretch>
            <a:fillRect/>
          </a:stretch>
        </p:blipFill>
        <p:spPr bwMode="auto">
          <a:xfrm>
            <a:off x="-3457365" y="3982769"/>
            <a:ext cx="14172517" cy="1706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550;g2d98d849137_0_1414">
            <a:extLst>
              <a:ext uri="{FF2B5EF4-FFF2-40B4-BE49-F238E27FC236}">
                <a16:creationId xmlns:a16="http://schemas.microsoft.com/office/drawing/2014/main" id="{508E9CE9-4FE5-4F4A-3CB2-D109BC7145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-3382597" y="579770"/>
            <a:ext cx="3525428" cy="43546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53;g2d98d849137_0_1414">
            <a:extLst>
              <a:ext uri="{FF2B5EF4-FFF2-40B4-BE49-F238E27FC236}">
                <a16:creationId xmlns:a16="http://schemas.microsoft.com/office/drawing/2014/main" id="{AE5EF51E-25A9-9E1B-C990-E16908515A9E}"/>
              </a:ext>
            </a:extLst>
          </p:cNvPr>
          <p:cNvSpPr txBox="1"/>
          <p:nvPr/>
        </p:nvSpPr>
        <p:spPr>
          <a:xfrm>
            <a:off x="-3235060" y="6665110"/>
            <a:ext cx="6700625" cy="338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</a:rPr>
              <a:t>NIVEL 1:</a:t>
            </a:r>
            <a:r>
              <a:rPr lang="es-MX" sz="4800" b="1" dirty="0">
                <a:solidFill>
                  <a:schemeClr val="dk1"/>
                </a:solidFill>
                <a:latin typeface="Nunito Sans"/>
              </a:rPr>
              <a:t> </a:t>
            </a:r>
            <a:r>
              <a:rPr lang="es-MX" sz="4000" dirty="0">
                <a:solidFill>
                  <a:schemeClr val="dk1"/>
                </a:solidFill>
                <a:latin typeface="Nunito Sans"/>
              </a:rPr>
              <a:t>Reflejan aprendizajes y ejemplifican acciones desarrolladas por las entidades u organismos de la gestión pública.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15" name="Google Shape;1553;g2d98d849137_0_1414">
            <a:extLst>
              <a:ext uri="{FF2B5EF4-FFF2-40B4-BE49-F238E27FC236}">
                <a16:creationId xmlns:a16="http://schemas.microsoft.com/office/drawing/2014/main" id="{87E6020C-E349-9DD4-6904-B8D289E58A8D}"/>
              </a:ext>
            </a:extLst>
          </p:cNvPr>
          <p:cNvSpPr txBox="1"/>
          <p:nvPr/>
        </p:nvSpPr>
        <p:spPr>
          <a:xfrm>
            <a:off x="-3235059" y="15447598"/>
            <a:ext cx="7035905" cy="400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</a:rPr>
              <a:t>NIVEL 2:</a:t>
            </a:r>
            <a:r>
              <a:rPr lang="es-MX" sz="4800" b="1" dirty="0">
                <a:solidFill>
                  <a:schemeClr val="dk1"/>
                </a:solidFill>
                <a:latin typeface="Nunito Sans"/>
              </a:rPr>
              <a:t> </a:t>
            </a:r>
            <a:r>
              <a:rPr lang="es-MX" sz="4000" dirty="0">
                <a:solidFill>
                  <a:schemeClr val="dk1"/>
                </a:solidFill>
                <a:latin typeface="Nunito Sans"/>
              </a:rPr>
              <a:t>Resuelven necesidades o problemas puntuales de la gestión pública demostrando que funciona bien y cuentan con buenos resultados.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BFDD944-860A-2031-7C7B-67C66F58AF0D}"/>
              </a:ext>
            </a:extLst>
          </p:cNvPr>
          <p:cNvSpPr txBox="1"/>
          <p:nvPr/>
        </p:nvSpPr>
        <p:spPr>
          <a:xfrm>
            <a:off x="1180675" y="16066"/>
            <a:ext cx="786607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6600" dirty="0">
                <a:solidFill>
                  <a:schemeClr val="tx1"/>
                </a:solidFill>
                <a:latin typeface="Nunito Sans Light" pitchFamily="2" charset="0"/>
                <a:sym typeface="Nunito Sans"/>
              </a:rPr>
              <a:t>al momento de</a:t>
            </a:r>
            <a:endParaRPr lang="es-MX" sz="5400" dirty="0">
              <a:solidFill>
                <a:schemeClr val="tx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17" name="Google Shape;1553;g2d98d849137_0_1414">
            <a:extLst>
              <a:ext uri="{FF2B5EF4-FFF2-40B4-BE49-F238E27FC236}">
                <a16:creationId xmlns:a16="http://schemas.microsoft.com/office/drawing/2014/main" id="{1AFBA81C-5048-D93F-D4CB-7D847221F047}"/>
              </a:ext>
            </a:extLst>
          </p:cNvPr>
          <p:cNvSpPr txBox="1"/>
          <p:nvPr/>
        </p:nvSpPr>
        <p:spPr>
          <a:xfrm>
            <a:off x="10448453" y="4278665"/>
            <a:ext cx="39243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Simplicidad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18" name="Google Shape;1553;g2d98d849137_0_1414">
            <a:extLst>
              <a:ext uri="{FF2B5EF4-FFF2-40B4-BE49-F238E27FC236}">
                <a16:creationId xmlns:a16="http://schemas.microsoft.com/office/drawing/2014/main" id="{487977EF-ACA8-D09E-5EA0-4DBCEDC524A2}"/>
              </a:ext>
            </a:extLst>
          </p:cNvPr>
          <p:cNvSpPr txBox="1"/>
          <p:nvPr/>
        </p:nvSpPr>
        <p:spPr>
          <a:xfrm>
            <a:off x="10625435" y="5128315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Asegura que las acciones sean fáciles de entender e implementar.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19" name="Google Shape;1553;g2d98d849137_0_1414">
            <a:extLst>
              <a:ext uri="{FF2B5EF4-FFF2-40B4-BE49-F238E27FC236}">
                <a16:creationId xmlns:a16="http://schemas.microsoft.com/office/drawing/2014/main" id="{535B7DA4-CE4D-804C-FD8F-069D44A2F6F7}"/>
              </a:ext>
            </a:extLst>
          </p:cNvPr>
          <p:cNvSpPr txBox="1"/>
          <p:nvPr/>
        </p:nvSpPr>
        <p:spPr>
          <a:xfrm>
            <a:off x="10581803" y="7286262"/>
            <a:ext cx="39243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Pertinencia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20" name="Google Shape;1553;g2d98d849137_0_1414">
            <a:extLst>
              <a:ext uri="{FF2B5EF4-FFF2-40B4-BE49-F238E27FC236}">
                <a16:creationId xmlns:a16="http://schemas.microsoft.com/office/drawing/2014/main" id="{8710FAE6-2219-D6A7-ED6E-FF3D504FCA0A}"/>
              </a:ext>
            </a:extLst>
          </p:cNvPr>
          <p:cNvSpPr txBox="1"/>
          <p:nvPr/>
        </p:nvSpPr>
        <p:spPr>
          <a:xfrm>
            <a:off x="10625435" y="8135912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Garantiza que las acciones sean adecuadas para el contexto de la Entidad.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24" name="Google Shape;1553;g2d98d849137_0_1414">
            <a:extLst>
              <a:ext uri="{FF2B5EF4-FFF2-40B4-BE49-F238E27FC236}">
                <a16:creationId xmlns:a16="http://schemas.microsoft.com/office/drawing/2014/main" id="{5452230E-E13C-A6BC-C53E-8EDE5216CFD8}"/>
              </a:ext>
            </a:extLst>
          </p:cNvPr>
          <p:cNvSpPr txBox="1"/>
          <p:nvPr/>
        </p:nvSpPr>
        <p:spPr>
          <a:xfrm>
            <a:off x="10581802" y="10143106"/>
            <a:ext cx="458343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Replicabilidad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26" name="Google Shape;1553;g2d98d849137_0_1414">
            <a:extLst>
              <a:ext uri="{FF2B5EF4-FFF2-40B4-BE49-F238E27FC236}">
                <a16:creationId xmlns:a16="http://schemas.microsoft.com/office/drawing/2014/main" id="{D7DAFD2F-2E13-04C8-33B9-77139C3D8C1B}"/>
              </a:ext>
            </a:extLst>
          </p:cNvPr>
          <p:cNvSpPr txBox="1"/>
          <p:nvPr/>
        </p:nvSpPr>
        <p:spPr>
          <a:xfrm>
            <a:off x="10625435" y="10992756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Deben ser fácilmente replicadas y adoptadas en otros entornos.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28" name="Google Shape;1553;g2d98d849137_0_1414">
            <a:extLst>
              <a:ext uri="{FF2B5EF4-FFF2-40B4-BE49-F238E27FC236}">
                <a16:creationId xmlns:a16="http://schemas.microsoft.com/office/drawing/2014/main" id="{5A4AC9BF-FE4C-E3F3-412C-7819D3BD664D}"/>
              </a:ext>
            </a:extLst>
          </p:cNvPr>
          <p:cNvSpPr txBox="1"/>
          <p:nvPr/>
        </p:nvSpPr>
        <p:spPr>
          <a:xfrm>
            <a:off x="10648478" y="12994803"/>
            <a:ext cx="801358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</a:rPr>
              <a:t>Resolución de Problemas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29" name="Google Shape;1553;g2d98d849137_0_1414">
            <a:extLst>
              <a:ext uri="{FF2B5EF4-FFF2-40B4-BE49-F238E27FC236}">
                <a16:creationId xmlns:a16="http://schemas.microsoft.com/office/drawing/2014/main" id="{3771CA2F-1CA4-A9B0-1D27-9884DE4966F0}"/>
              </a:ext>
            </a:extLst>
          </p:cNvPr>
          <p:cNvSpPr txBox="1"/>
          <p:nvPr/>
        </p:nvSpPr>
        <p:spPr>
          <a:xfrm>
            <a:off x="10625435" y="13844453"/>
            <a:ext cx="9756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Aborda necesidades específicas y demuestra eficacia al ser un caso de éxito.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30" name="Google Shape;1553;g2d98d849137_0_1414">
            <a:extLst>
              <a:ext uri="{FF2B5EF4-FFF2-40B4-BE49-F238E27FC236}">
                <a16:creationId xmlns:a16="http://schemas.microsoft.com/office/drawing/2014/main" id="{20960B77-FF9E-CD9C-0342-C4FC2D88636B}"/>
              </a:ext>
            </a:extLst>
          </p:cNvPr>
          <p:cNvSpPr txBox="1"/>
          <p:nvPr/>
        </p:nvSpPr>
        <p:spPr>
          <a:xfrm>
            <a:off x="10581802" y="15950551"/>
            <a:ext cx="7603293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  <a:sym typeface="Nunito Sans"/>
              </a:rPr>
              <a:t>Resultados Medibles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32" name="Google Shape;1553;g2d98d849137_0_1414">
            <a:extLst>
              <a:ext uri="{FF2B5EF4-FFF2-40B4-BE49-F238E27FC236}">
                <a16:creationId xmlns:a16="http://schemas.microsoft.com/office/drawing/2014/main" id="{39458C7E-6DBF-B1B1-0B97-BA664DBD3C1F}"/>
              </a:ext>
            </a:extLst>
          </p:cNvPr>
          <p:cNvSpPr txBox="1"/>
          <p:nvPr/>
        </p:nvSpPr>
        <p:spPr>
          <a:xfrm>
            <a:off x="10625435" y="16800201"/>
            <a:ext cx="9756000" cy="141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Permite evaluar el impacto de las acciones.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sp>
        <p:nvSpPr>
          <p:cNvPr id="33" name="Google Shape;1553;g2d98d849137_0_1414">
            <a:extLst>
              <a:ext uri="{FF2B5EF4-FFF2-40B4-BE49-F238E27FC236}">
                <a16:creationId xmlns:a16="http://schemas.microsoft.com/office/drawing/2014/main" id="{6A335F02-30EF-A1C1-E9E7-C78557F11F57}"/>
              </a:ext>
            </a:extLst>
          </p:cNvPr>
          <p:cNvSpPr txBox="1"/>
          <p:nvPr/>
        </p:nvSpPr>
        <p:spPr>
          <a:xfrm>
            <a:off x="10593234" y="18623588"/>
            <a:ext cx="4937758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800" b="1" dirty="0">
                <a:solidFill>
                  <a:schemeClr val="dk1"/>
                </a:solidFill>
                <a:latin typeface="Nunito Sans"/>
                <a:sym typeface="Nunito Sans"/>
              </a:rPr>
              <a:t>Sustentabilidad</a:t>
            </a:r>
            <a:endParaRPr lang="es-MX" sz="48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sp>
        <p:nvSpPr>
          <p:cNvPr id="34" name="Google Shape;1553;g2d98d849137_0_1414">
            <a:extLst>
              <a:ext uri="{FF2B5EF4-FFF2-40B4-BE49-F238E27FC236}">
                <a16:creationId xmlns:a16="http://schemas.microsoft.com/office/drawing/2014/main" id="{D3B46F16-AED1-419C-D0F4-4137A0672C37}"/>
              </a:ext>
            </a:extLst>
          </p:cNvPr>
          <p:cNvSpPr txBox="1"/>
          <p:nvPr/>
        </p:nvSpPr>
        <p:spPr>
          <a:xfrm>
            <a:off x="10625435" y="19473238"/>
            <a:ext cx="9756000" cy="141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lvl="0" algn="just"/>
            <a:r>
              <a:rPr lang="es-MX" sz="4000" dirty="0">
                <a:solidFill>
                  <a:schemeClr val="dk1"/>
                </a:solidFill>
                <a:latin typeface="Nunito Sans Light" pitchFamily="2" charset="0"/>
              </a:rPr>
              <a:t>Asegura que las acciones sean efectivas a largo plazo.</a:t>
            </a:r>
            <a:endParaRPr lang="es-MX" sz="4000" dirty="0">
              <a:solidFill>
                <a:schemeClr val="dk1"/>
              </a:solidFill>
              <a:latin typeface="Nunito Sans Light" pitchFamily="2" charset="0"/>
              <a:sym typeface="Nunito Sans"/>
            </a:endParaRPr>
          </a:p>
        </p:txBody>
      </p:sp>
      <p:pic>
        <p:nvPicPr>
          <p:cNvPr id="35" name="Google Shape;150;p5" descr="56e4939c-02d2-4f2b-ae03-f7150f538a81.psd">
            <a:extLst>
              <a:ext uri="{FF2B5EF4-FFF2-40B4-BE49-F238E27FC236}">
                <a16:creationId xmlns:a16="http://schemas.microsoft.com/office/drawing/2014/main" id="{CFC74281-6AFD-0D64-72F4-AEC223535CE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62647" y="21065911"/>
            <a:ext cx="6082287" cy="31008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3CDC10A6-5014-E513-2652-AC068B042FC5}"/>
              </a:ext>
            </a:extLst>
          </p:cNvPr>
          <p:cNvGrpSpPr/>
          <p:nvPr/>
        </p:nvGrpSpPr>
        <p:grpSpPr>
          <a:xfrm>
            <a:off x="14122166" y="23922755"/>
            <a:ext cx="6082287" cy="1540497"/>
            <a:chOff x="14547677" y="21494091"/>
            <a:chExt cx="3492501" cy="458694"/>
          </a:xfrm>
        </p:grpSpPr>
        <p:pic>
          <p:nvPicPr>
            <p:cNvPr id="37" name="Google Shape;163;p6" descr="Imagen">
              <a:extLst>
                <a:ext uri="{FF2B5EF4-FFF2-40B4-BE49-F238E27FC236}">
                  <a16:creationId xmlns:a16="http://schemas.microsoft.com/office/drawing/2014/main" id="{EF26D83D-F5FA-338E-1310-25AB0C3F052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547677" y="21494091"/>
              <a:ext cx="3492501" cy="458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64;p6">
              <a:extLst>
                <a:ext uri="{FF2B5EF4-FFF2-40B4-BE49-F238E27FC236}">
                  <a16:creationId xmlns:a16="http://schemas.microsoft.com/office/drawing/2014/main" id="{3C6DC994-C017-E413-EF4C-D67B80498DC3}"/>
                </a:ext>
              </a:extLst>
            </p:cNvPr>
            <p:cNvSpPr txBox="1"/>
            <p:nvPr/>
          </p:nvSpPr>
          <p:spPr>
            <a:xfrm>
              <a:off x="14699436" y="21552101"/>
              <a:ext cx="3215911" cy="225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s-MX" sz="3600" noProof="0" dirty="0">
                  <a:solidFill>
                    <a:srgbClr val="F0F456"/>
                  </a:solidFill>
                  <a:latin typeface="Nunito Sans Black"/>
                  <a:sym typeface="Nunito Sans Black"/>
                </a:rPr>
                <a:t>Consulta aquí más información de apoyo</a:t>
              </a:r>
              <a:endParaRPr lang="es-MX" sz="16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45922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DA6FE314-B5A7-4C9E-334C-AA3E17AD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09CBE81-E5CF-2752-E0F3-3C37D85C7EB1}"/>
              </a:ext>
            </a:extLst>
          </p:cNvPr>
          <p:cNvSpPr/>
          <p:nvPr/>
        </p:nvSpPr>
        <p:spPr>
          <a:xfrm>
            <a:off x="-729454" y="-856628"/>
            <a:ext cx="16518094" cy="18636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1" name="Google Shape;151;p5" descr="Imagen">
            <a:extLst>
              <a:ext uri="{FF2B5EF4-FFF2-40B4-BE49-F238E27FC236}">
                <a16:creationId xmlns:a16="http://schemas.microsoft.com/office/drawing/2014/main" id="{71D6542F-F6EB-DEB7-F45C-95F14EC047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6686" b="9484"/>
          <a:stretch>
            <a:fillRect/>
          </a:stretch>
        </p:blipFill>
        <p:spPr>
          <a:xfrm>
            <a:off x="12791026" y="475897"/>
            <a:ext cx="2074063" cy="92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53B0D638-AED8-F226-2C6B-8100AB6255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29454" y="-1029072"/>
            <a:ext cx="16518094" cy="1174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41EC2C28-E85C-305A-B91B-D1C10CF0C3C4}"/>
              </a:ext>
            </a:extLst>
          </p:cNvPr>
          <p:cNvSpPr txBox="1"/>
          <p:nvPr/>
        </p:nvSpPr>
        <p:spPr>
          <a:xfrm>
            <a:off x="-719538" y="360629"/>
            <a:ext cx="6795011" cy="9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2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600" dirty="0"/>
          </a:p>
        </p:txBody>
      </p:sp>
      <p:sp>
        <p:nvSpPr>
          <p:cNvPr id="10" name="Google Shape;1553;g2d98d849137_0_1414">
            <a:extLst>
              <a:ext uri="{FF2B5EF4-FFF2-40B4-BE49-F238E27FC236}">
                <a16:creationId xmlns:a16="http://schemas.microsoft.com/office/drawing/2014/main" id="{0FF17289-1816-A573-64D8-2742F9443FE8}"/>
              </a:ext>
            </a:extLst>
          </p:cNvPr>
          <p:cNvSpPr txBox="1"/>
          <p:nvPr/>
        </p:nvSpPr>
        <p:spPr>
          <a:xfrm>
            <a:off x="1569330" y="2435038"/>
            <a:ext cx="13670670" cy="21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Son conocimientos obtenidos a partir de experiencias reales —</a:t>
            </a:r>
            <a:r>
              <a:rPr lang="es-MX" sz="3200" dirty="0">
                <a:solidFill>
                  <a:schemeClr val="dk1"/>
                </a:solidFill>
                <a:highlight>
                  <a:srgbClr val="FFFF00"/>
                </a:highlight>
                <a:latin typeface="Nunito Sans"/>
                <a:ea typeface="Nunito Sans"/>
                <a:cs typeface="Nunito Sans"/>
                <a:sym typeface="Nunito Sans"/>
              </a:rPr>
              <a:t>aciertos y errores</a:t>
            </a:r>
            <a:r>
              <a:rPr lang="es-MX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— durante la ejecución de procesos, proyectos o actividades institucionales. </a:t>
            </a:r>
            <a:r>
              <a:rPr lang="es-MX" sz="32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Surgen de la reflexión </a:t>
            </a:r>
            <a:r>
              <a:rPr lang="es-MX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sobre </a:t>
            </a:r>
            <a:r>
              <a:rPr lang="es-MX" sz="3200" b="1" dirty="0">
                <a:solidFill>
                  <a:schemeClr val="dk1"/>
                </a:solidFill>
                <a:highlight>
                  <a:srgbClr val="FFFF00"/>
                </a:highlight>
                <a:latin typeface="Nunito Sans"/>
                <a:ea typeface="Nunito Sans"/>
                <a:cs typeface="Nunito Sans"/>
                <a:sym typeface="Nunito Sans"/>
              </a:rPr>
              <a:t>lo que funcionó, lo que no, y por qué, para orientar mejoras futuras.</a:t>
            </a:r>
            <a:endParaRPr lang="es-MX" sz="3200" b="1" noProof="0" dirty="0">
              <a:highlight>
                <a:srgbClr val="FFFF00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C19BD7-6455-E64A-68FA-1AEEB2D38FD7}"/>
              </a:ext>
            </a:extLst>
          </p:cNvPr>
          <p:cNvSpPr txBox="1"/>
          <p:nvPr/>
        </p:nvSpPr>
        <p:spPr>
          <a:xfrm>
            <a:off x="823741" y="1362245"/>
            <a:ext cx="9668749" cy="830997"/>
          </a:xfrm>
          <a:prstGeom prst="rect">
            <a:avLst/>
          </a:prstGeom>
          <a:solidFill>
            <a:srgbClr val="FFE60A"/>
          </a:solidFill>
        </p:spPr>
        <p:txBody>
          <a:bodyPr wrap="square">
            <a:spAutoFit/>
          </a:bodyPr>
          <a:lstStyle/>
          <a:p>
            <a:pPr algn="ctr"/>
            <a:r>
              <a:rPr lang="es-MX" sz="4800" b="1" dirty="0">
                <a:solidFill>
                  <a:schemeClr val="tx1"/>
                </a:solidFill>
                <a:highlight>
                  <a:srgbClr val="FFE60A"/>
                </a:highlight>
                <a:latin typeface="Nunito Sans" pitchFamily="2" charset="0"/>
                <a:sym typeface="Nunito Sans"/>
              </a:rPr>
              <a:t>Son las Lecciones aprendidas</a:t>
            </a:r>
            <a:endParaRPr lang="es-MX" sz="4000" dirty="0">
              <a:solidFill>
                <a:schemeClr val="tx1"/>
              </a:solidFill>
              <a:highlight>
                <a:srgbClr val="FFE60A"/>
              </a:highlight>
              <a:latin typeface="Nunito Sans" pitchFamily="2" charset="0"/>
              <a:sym typeface="Nunito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6B2FC2-6966-CBC5-FE97-1F6FE4199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1949" r="468" b="5552"/>
          <a:stretch>
            <a:fillRect/>
          </a:stretch>
        </p:blipFill>
        <p:spPr bwMode="auto">
          <a:xfrm>
            <a:off x="-83869" y="4881997"/>
            <a:ext cx="14832181" cy="104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006;p29" descr="Imagen">
            <a:extLst>
              <a:ext uri="{FF2B5EF4-FFF2-40B4-BE49-F238E27FC236}">
                <a16:creationId xmlns:a16="http://schemas.microsoft.com/office/drawing/2014/main" id="{B5571B99-CB25-9141-A37C-CEBAAECF30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90318" y="2435038"/>
            <a:ext cx="1620512" cy="280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2A515D-BFE4-893D-8BA6-CDAD0770A578}"/>
              </a:ext>
            </a:extLst>
          </p:cNvPr>
          <p:cNvSpPr txBox="1"/>
          <p:nvPr/>
        </p:nvSpPr>
        <p:spPr>
          <a:xfrm>
            <a:off x="-719538" y="15518558"/>
            <a:ext cx="5108034" cy="15835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MX" sz="4800" b="1" dirty="0">
                <a:solidFill>
                  <a:srgbClr val="FFF26B"/>
                </a:solidFill>
                <a:latin typeface="Nunito Sans" pitchFamily="2" charset="0"/>
                <a:sym typeface="Nunito Sans"/>
              </a:rPr>
              <a:t>¿Por qué son importantes?</a:t>
            </a:r>
            <a:endParaRPr lang="es-MX" sz="4000" dirty="0">
              <a:solidFill>
                <a:srgbClr val="FFF26B"/>
              </a:solidFill>
              <a:latin typeface="Nunito Sans" pitchFamily="2" charset="0"/>
              <a:sym typeface="Nunito Sans"/>
            </a:endParaRPr>
          </a:p>
        </p:txBody>
      </p:sp>
      <p:sp>
        <p:nvSpPr>
          <p:cNvPr id="6" name="Google Shape;1553;g2d98d849137_0_1414">
            <a:extLst>
              <a:ext uri="{FF2B5EF4-FFF2-40B4-BE49-F238E27FC236}">
                <a16:creationId xmlns:a16="http://schemas.microsoft.com/office/drawing/2014/main" id="{26545918-5254-CAAA-9EFA-D0ED403D5F1B}"/>
              </a:ext>
            </a:extLst>
          </p:cNvPr>
          <p:cNvSpPr txBox="1"/>
          <p:nvPr/>
        </p:nvSpPr>
        <p:spPr>
          <a:xfrm>
            <a:off x="10332720" y="11621971"/>
            <a:ext cx="5081009" cy="5724563"/>
          </a:xfrm>
          <a:prstGeom prst="rect">
            <a:avLst/>
          </a:prstGeom>
          <a:solidFill>
            <a:srgbClr val="FFE60A"/>
          </a:solidFill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dk1"/>
                </a:solidFill>
                <a:latin typeface="Nunito Sans Black" pitchFamily="2" charset="0"/>
                <a:ea typeface="Nunito Sans"/>
                <a:cs typeface="Nunito Sans"/>
                <a:sym typeface="Nunito Sans"/>
              </a:rPr>
              <a:t>Aprovechar el conocimiento generado </a:t>
            </a:r>
            <a:r>
              <a:rPr lang="es-MX" sz="2400" dirty="0">
                <a:solidFill>
                  <a:schemeClr val="dk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en proyectos y procesos misionales.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2400" dirty="0">
              <a:solidFill>
                <a:schemeClr val="dk1"/>
              </a:solidFill>
              <a:latin typeface="Nunito Sans Light" pitchFamily="2" charset="0"/>
              <a:ea typeface="Nunito Sans"/>
              <a:cs typeface="Nunito Sans"/>
              <a:sym typeface="Nunito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dk1"/>
                </a:solidFill>
                <a:latin typeface="Nunito Sans Black" pitchFamily="2" charset="0"/>
                <a:sym typeface="Nunito Sans"/>
              </a:rPr>
              <a:t>Mejorar la calidad de los estudios y análisis</a:t>
            </a:r>
            <a:r>
              <a:rPr lang="es-MX" sz="2400" dirty="0">
                <a:solidFill>
                  <a:schemeClr val="dk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, fortalecer la </a:t>
            </a:r>
            <a:r>
              <a:rPr lang="es-MX" sz="2400" b="1" dirty="0">
                <a:solidFill>
                  <a:schemeClr val="dk1"/>
                </a:solidFill>
                <a:latin typeface="Nunito Sans Black" pitchFamily="2" charset="0"/>
                <a:sym typeface="Nunito Sans"/>
              </a:rPr>
              <a:t>toma de decisiones informada </a:t>
            </a:r>
            <a:r>
              <a:rPr lang="es-MX" sz="2400" dirty="0">
                <a:solidFill>
                  <a:schemeClr val="dk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y asegurar la continuidad del trabajo institucional.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2400" dirty="0">
              <a:solidFill>
                <a:schemeClr val="dk1"/>
              </a:solidFill>
              <a:latin typeface="Nunito Sans Light" pitchFamily="2" charset="0"/>
              <a:ea typeface="Nunito Sans"/>
              <a:cs typeface="Nunito Sans"/>
              <a:sym typeface="Nunito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dk1"/>
                </a:solidFill>
                <a:latin typeface="Nunito Sans Black" pitchFamily="2" charset="0"/>
                <a:sym typeface="Nunito Sans"/>
              </a:rPr>
              <a:t>Facilitan la articulación entre áreas y consolidan la memoria institucional,</a:t>
            </a:r>
            <a:r>
              <a:rPr lang="es-MX" sz="2400" b="1" dirty="0">
                <a:solidFill>
                  <a:schemeClr val="dk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 </a:t>
            </a:r>
            <a:r>
              <a:rPr lang="es-MX" sz="2400" dirty="0">
                <a:solidFill>
                  <a:schemeClr val="dk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contribuyendo a una gestión más eficiente y orientada a generar valor público.</a:t>
            </a:r>
            <a:endParaRPr lang="es-MX" sz="2400" b="1" noProof="0" dirty="0">
              <a:highlight>
                <a:srgbClr val="FFFF00"/>
              </a:highlight>
              <a:latin typeface="Nunito Sans Light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3F4A28-EB00-2A65-8640-54A4512A7530}"/>
              </a:ext>
            </a:extLst>
          </p:cNvPr>
          <p:cNvSpPr txBox="1"/>
          <p:nvPr/>
        </p:nvSpPr>
        <p:spPr>
          <a:xfrm>
            <a:off x="11842259" y="10544753"/>
            <a:ext cx="357147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800" b="1">
                <a:solidFill>
                  <a:schemeClr val="tx1"/>
                </a:solidFill>
                <a:latin typeface="Nunito Sans" pitchFamily="2" charset="0"/>
              </a:defRPr>
            </a:lvl1pPr>
          </a:lstStyle>
          <a:p>
            <a:r>
              <a:rPr lang="es-MX" sz="3200" dirty="0">
                <a:solidFill>
                  <a:srgbClr val="FFF26B"/>
                </a:solidFill>
              </a:rPr>
              <a:t>¿Para qué sirven en la UPME?</a:t>
            </a:r>
          </a:p>
        </p:txBody>
      </p:sp>
      <p:pic>
        <p:nvPicPr>
          <p:cNvPr id="22" name="Google Shape;162;p6" descr="Imagen">
            <a:extLst>
              <a:ext uri="{FF2B5EF4-FFF2-40B4-BE49-F238E27FC236}">
                <a16:creationId xmlns:a16="http://schemas.microsoft.com/office/drawing/2014/main" id="{BF0A7E16-2426-E526-2566-D870A76E5F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63362"/>
          <a:stretch/>
        </p:blipFill>
        <p:spPr>
          <a:xfrm>
            <a:off x="5580403" y="15645011"/>
            <a:ext cx="3625318" cy="2013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39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5B27C0C7-4054-917E-649D-19FC9549A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5484A21-B324-6089-BB79-7B4AB73707DF}"/>
              </a:ext>
            </a:extLst>
          </p:cNvPr>
          <p:cNvSpPr/>
          <p:nvPr/>
        </p:nvSpPr>
        <p:spPr>
          <a:xfrm>
            <a:off x="-658870" y="-1488938"/>
            <a:ext cx="17025742" cy="23586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54AE1690-62FF-B8C2-8346-F32DC33B12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5318" y="-1528329"/>
            <a:ext cx="17025742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43B941A-62BA-5A35-5692-BCBA96E7327A}"/>
              </a:ext>
            </a:extLst>
          </p:cNvPr>
          <p:cNvSpPr txBox="1"/>
          <p:nvPr/>
        </p:nvSpPr>
        <p:spPr>
          <a:xfrm>
            <a:off x="3375193" y="2136832"/>
            <a:ext cx="12454230" cy="1015663"/>
          </a:xfrm>
          <a:prstGeom prst="rect">
            <a:avLst/>
          </a:prstGeom>
          <a:solidFill>
            <a:srgbClr val="FFE60A"/>
          </a:solidFill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solidFill>
                  <a:schemeClr val="tx1"/>
                </a:solidFill>
                <a:highlight>
                  <a:srgbClr val="FFE60A"/>
                </a:highlight>
                <a:latin typeface="Nunito Sans" pitchFamily="2" charset="0"/>
                <a:sym typeface="Nunito Sans"/>
              </a:rPr>
              <a:t>Documentar Lecciones aprendidas</a:t>
            </a:r>
            <a:endParaRPr lang="es-MX" sz="4800" dirty="0">
              <a:solidFill>
                <a:schemeClr val="tx1"/>
              </a:solidFill>
              <a:highlight>
                <a:srgbClr val="FFE60A"/>
              </a:highlight>
              <a:latin typeface="Nunito Sans" pitchFamily="2" charset="0"/>
              <a:sym typeface="Nunito Sans"/>
            </a:endParaRPr>
          </a:p>
        </p:txBody>
      </p:sp>
      <p:sp>
        <p:nvSpPr>
          <p:cNvPr id="9" name="Google Shape;166;p6">
            <a:extLst>
              <a:ext uri="{FF2B5EF4-FFF2-40B4-BE49-F238E27FC236}">
                <a16:creationId xmlns:a16="http://schemas.microsoft.com/office/drawing/2014/main" id="{6311E067-F035-9411-C5CE-1CD928291EB3}"/>
              </a:ext>
            </a:extLst>
          </p:cNvPr>
          <p:cNvSpPr txBox="1"/>
          <p:nvPr/>
        </p:nvSpPr>
        <p:spPr>
          <a:xfrm>
            <a:off x="3375193" y="620826"/>
            <a:ext cx="11079098" cy="9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200" dirty="0">
                <a:latin typeface="Nunito Sans Black"/>
                <a:sym typeface="Nunito Sans Black"/>
              </a:rPr>
              <a:t>Elementos a considerar </a:t>
            </a:r>
            <a:endParaRPr sz="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6FCF53-F7CF-330E-1CBD-5BF5B351902D}"/>
              </a:ext>
            </a:extLst>
          </p:cNvPr>
          <p:cNvSpPr txBox="1"/>
          <p:nvPr/>
        </p:nvSpPr>
        <p:spPr>
          <a:xfrm>
            <a:off x="5669271" y="1176790"/>
            <a:ext cx="786607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5400" dirty="0">
                <a:solidFill>
                  <a:schemeClr val="tx1"/>
                </a:solidFill>
                <a:latin typeface="Nunito Sans Light" pitchFamily="2" charset="0"/>
                <a:sym typeface="Nunito Sans"/>
              </a:rPr>
              <a:t>al momento de</a:t>
            </a:r>
            <a:endParaRPr lang="es-MX" sz="4400" dirty="0">
              <a:solidFill>
                <a:schemeClr val="tx1"/>
              </a:solidFill>
              <a:latin typeface="Nunito Sans Light" pitchFamily="2" charset="0"/>
              <a:sym typeface="Nunito Sans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3149CF4-847B-1171-40B1-9FBF5390A28E}"/>
              </a:ext>
            </a:extLst>
          </p:cNvPr>
          <p:cNvGrpSpPr/>
          <p:nvPr/>
        </p:nvGrpSpPr>
        <p:grpSpPr>
          <a:xfrm>
            <a:off x="11161840" y="16801144"/>
            <a:ext cx="4802938" cy="3737269"/>
            <a:chOff x="11050122" y="17954991"/>
            <a:chExt cx="4802938" cy="3737269"/>
          </a:xfrm>
        </p:grpSpPr>
        <p:pic>
          <p:nvPicPr>
            <p:cNvPr id="20" name="Google Shape;150;p5" descr="56e4939c-02d2-4f2b-ae03-f7150f538a81.psd">
              <a:extLst>
                <a:ext uri="{FF2B5EF4-FFF2-40B4-BE49-F238E27FC236}">
                  <a16:creationId xmlns:a16="http://schemas.microsoft.com/office/drawing/2014/main" id="{A71979DE-2FF7-E99C-81D2-B07189E4E6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59043" y="17954991"/>
              <a:ext cx="4622347" cy="27560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08C44BB5-405D-2C90-4237-B52518D5AFE3}"/>
                </a:ext>
              </a:extLst>
            </p:cNvPr>
            <p:cNvGrpSpPr/>
            <p:nvPr/>
          </p:nvGrpSpPr>
          <p:grpSpPr>
            <a:xfrm>
              <a:off x="11050122" y="20491929"/>
              <a:ext cx="4802938" cy="1200331"/>
              <a:chOff x="14547677" y="21494091"/>
              <a:chExt cx="3492501" cy="355117"/>
            </a:xfrm>
          </p:grpSpPr>
          <p:pic>
            <p:nvPicPr>
              <p:cNvPr id="22" name="Google Shape;163;p6" descr="Imagen">
                <a:extLst>
                  <a:ext uri="{FF2B5EF4-FFF2-40B4-BE49-F238E27FC236}">
                    <a16:creationId xmlns:a16="http://schemas.microsoft.com/office/drawing/2014/main" id="{3391A18A-BF42-F829-0BE6-88A0CA7BE68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547677" y="21494091"/>
                <a:ext cx="3492501" cy="35511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164;p6">
                <a:extLst>
                  <a:ext uri="{FF2B5EF4-FFF2-40B4-BE49-F238E27FC236}">
                    <a16:creationId xmlns:a16="http://schemas.microsoft.com/office/drawing/2014/main" id="{759F9481-C912-DC20-95EE-98B232C9EBA3}"/>
                  </a:ext>
                </a:extLst>
              </p:cNvPr>
              <p:cNvSpPr txBox="1"/>
              <p:nvPr/>
            </p:nvSpPr>
            <p:spPr>
              <a:xfrm>
                <a:off x="14681006" y="21517780"/>
                <a:ext cx="3215911" cy="3077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50" tIns="76150" rIns="76150" bIns="7615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F456"/>
                  </a:buClr>
                  <a:buSzPts val="3200"/>
                  <a:buFont typeface="Nunito Sans Black"/>
                  <a:buNone/>
                </a:pPr>
                <a:r>
                  <a:rPr lang="es-MX" sz="3200" noProof="0" dirty="0">
                    <a:solidFill>
                      <a:srgbClr val="F0F456"/>
                    </a:solidFill>
                    <a:latin typeface="Nunito Sans Black"/>
                    <a:sym typeface="Nunito Sans Black"/>
                  </a:rPr>
                  <a:t>Consulta aquí más información de apoyo</a:t>
                </a:r>
                <a:endParaRPr lang="es-MX" noProof="0" dirty="0"/>
              </a:p>
            </p:txBody>
          </p:sp>
        </p:grp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B71578A6-7539-8F91-1246-6DA9ECE87427}"/>
              </a:ext>
            </a:extLst>
          </p:cNvPr>
          <p:cNvGrpSpPr/>
          <p:nvPr/>
        </p:nvGrpSpPr>
        <p:grpSpPr>
          <a:xfrm>
            <a:off x="2462936" y="12730800"/>
            <a:ext cx="13933201" cy="3589690"/>
            <a:chOff x="-825602" y="14663505"/>
            <a:chExt cx="13933201" cy="3589690"/>
          </a:xfrm>
        </p:grpSpPr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76BB73F0-9421-01B5-2552-E00D95F0EBC2}"/>
                </a:ext>
              </a:extLst>
            </p:cNvPr>
            <p:cNvSpPr/>
            <p:nvPr/>
          </p:nvSpPr>
          <p:spPr>
            <a:xfrm>
              <a:off x="-559984" y="14663505"/>
              <a:ext cx="13667583" cy="3589690"/>
            </a:xfrm>
            <a:prstGeom prst="rect">
              <a:avLst/>
            </a:prstGeom>
            <a:solidFill>
              <a:srgbClr val="FFE6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Google Shape;1553;g2d98d849137_0_1414">
              <a:extLst>
                <a:ext uri="{FF2B5EF4-FFF2-40B4-BE49-F238E27FC236}">
                  <a16:creationId xmlns:a16="http://schemas.microsoft.com/office/drawing/2014/main" id="{5AAE08A8-A0BF-405B-AD01-08B5AACCEAE4}"/>
                </a:ext>
              </a:extLst>
            </p:cNvPr>
            <p:cNvSpPr txBox="1"/>
            <p:nvPr/>
          </p:nvSpPr>
          <p:spPr>
            <a:xfrm>
              <a:off x="623188" y="14771031"/>
              <a:ext cx="11763618" cy="3385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s-MX" sz="4000" dirty="0">
                  <a:latin typeface="Nunito Sans "/>
                </a:rPr>
                <a:t>¿Qué ocurrió?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s-MX" sz="4000" dirty="0">
                  <a:latin typeface="Nunito Sans "/>
                </a:rPr>
                <a:t>¿Cuándo y dónde ocurrió?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s-MX" sz="4000" dirty="0">
                  <a:latin typeface="Nunito Sans "/>
                </a:rPr>
                <a:t>¿Por qué ocurrió</a:t>
              </a:r>
              <a:r>
                <a:rPr lang="es-MX" sz="2800" dirty="0">
                  <a:latin typeface="Nunito Sans "/>
                </a:rPr>
                <a:t>?</a:t>
              </a:r>
            </a:p>
            <a:p>
              <a:pPr marL="571500" marR="0" lvl="0" indent="-57150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MX" sz="4000" dirty="0">
                  <a:latin typeface="Nunito Sans "/>
                </a:rPr>
                <a:t>¿Qué se aprendió a partir de la experiencia?</a:t>
              </a:r>
            </a:p>
            <a:p>
              <a:pPr marL="571500" marR="0" lvl="0" indent="-57150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MX" sz="4000" dirty="0">
                  <a:latin typeface="Nunito Sans "/>
                </a:rPr>
                <a:t>¿Qué debe hacerse igual o distinto en el futuro?</a:t>
              </a:r>
              <a:endParaRPr lang="es-MX" sz="2000" b="1" noProof="0" dirty="0">
                <a:highlight>
                  <a:srgbClr val="FFFF00"/>
                </a:highlight>
                <a:latin typeface="Nunito Sans "/>
              </a:endParaRP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752097AA-A28C-6BE2-E8CA-C884EFDD6FF0}"/>
                </a:ext>
              </a:extLst>
            </p:cNvPr>
            <p:cNvSpPr txBox="1"/>
            <p:nvPr/>
          </p:nvSpPr>
          <p:spPr>
            <a:xfrm rot="16200000">
              <a:off x="-2011172" y="15867295"/>
              <a:ext cx="3571470" cy="12003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800" b="1">
                  <a:solidFill>
                    <a:schemeClr val="tx1"/>
                  </a:solidFill>
                  <a:latin typeface="Nunito Sans" pitchFamily="2" charset="0"/>
                </a:defRPr>
              </a:lvl1pPr>
            </a:lstStyle>
            <a:p>
              <a:r>
                <a:rPr lang="es-MX" sz="3600" dirty="0">
                  <a:solidFill>
                    <a:srgbClr val="FFF26B"/>
                  </a:solidFill>
                </a:rPr>
                <a:t>Preguntas orientadoras</a:t>
              </a:r>
            </a:p>
          </p:txBody>
        </p:sp>
      </p:grpSp>
      <p:pic>
        <p:nvPicPr>
          <p:cNvPr id="62" name="Google Shape;1006;p29" descr="Imagen">
            <a:extLst>
              <a:ext uri="{FF2B5EF4-FFF2-40B4-BE49-F238E27FC236}">
                <a16:creationId xmlns:a16="http://schemas.microsoft.com/office/drawing/2014/main" id="{E282E246-31C1-B1FC-1257-6FEF881CA0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6714" y="12425622"/>
            <a:ext cx="2321190" cy="401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76;p7" descr="Imagen">
            <a:extLst>
              <a:ext uri="{FF2B5EF4-FFF2-40B4-BE49-F238E27FC236}">
                <a16:creationId xmlns:a16="http://schemas.microsoft.com/office/drawing/2014/main" id="{37F4A27D-F5DE-84D4-18D7-FC4EF687AB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-9671" y="-892141"/>
            <a:ext cx="2484304" cy="3544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C03BA42-1F01-B0F8-D4EC-093A218F618E}"/>
              </a:ext>
            </a:extLst>
          </p:cNvPr>
          <p:cNvGrpSpPr/>
          <p:nvPr/>
        </p:nvGrpSpPr>
        <p:grpSpPr>
          <a:xfrm>
            <a:off x="-290822" y="4082181"/>
            <a:ext cx="16074917" cy="8031774"/>
            <a:chOff x="-290822" y="4082181"/>
            <a:chExt cx="16074917" cy="8031774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ACBC7273-A3C9-43C7-4C91-547A9A139320}"/>
                </a:ext>
              </a:extLst>
            </p:cNvPr>
            <p:cNvGrpSpPr/>
            <p:nvPr/>
          </p:nvGrpSpPr>
          <p:grpSpPr>
            <a:xfrm>
              <a:off x="-290822" y="4082181"/>
              <a:ext cx="16074917" cy="8031774"/>
              <a:chOff x="-78456" y="4740363"/>
              <a:chExt cx="16037031" cy="8155127"/>
            </a:xfrm>
          </p:grpSpPr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EA3CDE96-9159-75B7-46A0-D3FC18AE7EE0}"/>
                  </a:ext>
                </a:extLst>
              </p:cNvPr>
              <p:cNvGrpSpPr/>
              <p:nvPr/>
            </p:nvGrpSpPr>
            <p:grpSpPr>
              <a:xfrm>
                <a:off x="-78456" y="4740363"/>
                <a:ext cx="16037031" cy="4633762"/>
                <a:chOff x="-78455" y="4740364"/>
                <a:chExt cx="15579696" cy="4501619"/>
              </a:xfrm>
            </p:grpSpPr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3E1B44E7-8EC9-5248-709E-58124B1C97A5}"/>
                    </a:ext>
                  </a:extLst>
                </p:cNvPr>
                <p:cNvSpPr/>
                <p:nvPr/>
              </p:nvSpPr>
              <p:spPr>
                <a:xfrm>
                  <a:off x="924561" y="4968123"/>
                  <a:ext cx="2984530" cy="125995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" name="Rectángulo 24">
                  <a:extLst>
                    <a:ext uri="{FF2B5EF4-FFF2-40B4-BE49-F238E27FC236}">
                      <a16:creationId xmlns:a16="http://schemas.microsoft.com/office/drawing/2014/main" id="{9F6B9133-D037-DB1B-D16F-5E3578B809B0}"/>
                    </a:ext>
                  </a:extLst>
                </p:cNvPr>
                <p:cNvSpPr/>
                <p:nvPr/>
              </p:nvSpPr>
              <p:spPr>
                <a:xfrm>
                  <a:off x="4460243" y="4968123"/>
                  <a:ext cx="2984530" cy="125995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6" name="Rectángulo 25">
                  <a:extLst>
                    <a:ext uri="{FF2B5EF4-FFF2-40B4-BE49-F238E27FC236}">
                      <a16:creationId xmlns:a16="http://schemas.microsoft.com/office/drawing/2014/main" id="{F42AD450-5B46-B42C-9785-36B03EEA457B}"/>
                    </a:ext>
                  </a:extLst>
                </p:cNvPr>
                <p:cNvSpPr/>
                <p:nvPr/>
              </p:nvSpPr>
              <p:spPr>
                <a:xfrm>
                  <a:off x="7995925" y="4968123"/>
                  <a:ext cx="2984530" cy="125995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3B10B2EC-46E9-413E-ADB6-A94F3F9943F4}"/>
                    </a:ext>
                  </a:extLst>
                </p:cNvPr>
                <p:cNvSpPr/>
                <p:nvPr/>
              </p:nvSpPr>
              <p:spPr>
                <a:xfrm>
                  <a:off x="11508457" y="4968123"/>
                  <a:ext cx="2984530" cy="125995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pic>
              <p:nvPicPr>
                <p:cNvPr id="2050" name="Picture 2">
                  <a:extLst>
                    <a:ext uri="{FF2B5EF4-FFF2-40B4-BE49-F238E27FC236}">
                      <a16:creationId xmlns:a16="http://schemas.microsoft.com/office/drawing/2014/main" id="{7D217770-9668-05C2-CA1F-DECB7B169D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600" b="44840"/>
                <a:stretch>
                  <a:fillRect/>
                </a:stretch>
              </p:blipFill>
              <p:spPr bwMode="auto">
                <a:xfrm>
                  <a:off x="-78455" y="4740364"/>
                  <a:ext cx="15579696" cy="45016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2C730839-9C69-EABE-6BBB-F34FF5162FBA}"/>
                  </a:ext>
                </a:extLst>
              </p:cNvPr>
              <p:cNvSpPr txBox="1"/>
              <p:nvPr/>
            </p:nvSpPr>
            <p:spPr>
              <a:xfrm>
                <a:off x="11942800" y="9345980"/>
                <a:ext cx="31246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3600" dirty="0">
                    <a:latin typeface="Nunito Sans Black" pitchFamily="2" charset="0"/>
                  </a:rPr>
                  <a:t>Difusión</a:t>
                </a:r>
              </a:p>
            </p:txBody>
          </p:sp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C5EA7E9F-B1C6-306F-298C-C3914A867BEB}"/>
                  </a:ext>
                </a:extLst>
              </p:cNvPr>
              <p:cNvGrpSpPr/>
              <p:nvPr/>
            </p:nvGrpSpPr>
            <p:grpSpPr>
              <a:xfrm>
                <a:off x="619194" y="9374125"/>
                <a:ext cx="3603488" cy="2967367"/>
                <a:chOff x="619194" y="9374125"/>
                <a:chExt cx="3603488" cy="2967367"/>
              </a:xfrm>
            </p:grpSpPr>
            <p:sp>
              <p:nvSpPr>
                <p:cNvPr id="35" name="CuadroTexto 34">
                  <a:extLst>
                    <a:ext uri="{FF2B5EF4-FFF2-40B4-BE49-F238E27FC236}">
                      <a16:creationId xmlns:a16="http://schemas.microsoft.com/office/drawing/2014/main" id="{796D73F0-E7BA-2816-CB11-5924EE040006}"/>
                    </a:ext>
                  </a:extLst>
                </p:cNvPr>
                <p:cNvSpPr txBox="1"/>
                <p:nvPr/>
              </p:nvSpPr>
              <p:spPr>
                <a:xfrm>
                  <a:off x="927723" y="9374125"/>
                  <a:ext cx="31246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3600" dirty="0">
                      <a:latin typeface="Nunito Sans Black" pitchFamily="2" charset="0"/>
                    </a:rPr>
                    <a:t>Registradas</a:t>
                  </a:r>
                </a:p>
              </p:txBody>
            </p:sp>
            <p:sp>
              <p:nvSpPr>
                <p:cNvPr id="39" name="CuadroTexto 38">
                  <a:extLst>
                    <a:ext uri="{FF2B5EF4-FFF2-40B4-BE49-F238E27FC236}">
                      <a16:creationId xmlns:a16="http://schemas.microsoft.com/office/drawing/2014/main" id="{19B689C2-AC19-E276-BD3B-55C4BCE8559F}"/>
                    </a:ext>
                  </a:extLst>
                </p:cNvPr>
                <p:cNvSpPr txBox="1"/>
                <p:nvPr/>
              </p:nvSpPr>
              <p:spPr>
                <a:xfrm>
                  <a:off x="619194" y="10033168"/>
                  <a:ext cx="3603488" cy="2308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3600" dirty="0">
                      <a:latin typeface="Nunito Sans "/>
                    </a:rPr>
                    <a:t>Deben quedar registradas y disponibles para su concepto.</a:t>
                  </a:r>
                </a:p>
              </p:txBody>
            </p:sp>
          </p:grpSp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5269CC46-1C45-A320-C16E-B4AC48CC8199}"/>
                  </a:ext>
                </a:extLst>
              </p:cNvPr>
              <p:cNvGrpSpPr/>
              <p:nvPr/>
            </p:nvGrpSpPr>
            <p:grpSpPr>
              <a:xfrm>
                <a:off x="4400160" y="9332195"/>
                <a:ext cx="3302914" cy="3563295"/>
                <a:chOff x="4400160" y="9332195"/>
                <a:chExt cx="3302914" cy="3563295"/>
              </a:xfrm>
            </p:grpSpPr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AB668610-2A77-7F30-16CA-B11B35320279}"/>
                    </a:ext>
                  </a:extLst>
                </p:cNvPr>
                <p:cNvSpPr txBox="1"/>
                <p:nvPr/>
              </p:nvSpPr>
              <p:spPr>
                <a:xfrm>
                  <a:off x="4578375" y="9332195"/>
                  <a:ext cx="31246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3600" dirty="0">
                      <a:latin typeface="Nunito Sans Black" pitchFamily="2" charset="0"/>
                    </a:rPr>
                    <a:t>Aplicación</a:t>
                  </a:r>
                </a:p>
              </p:txBody>
            </p:sp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3086B51B-C67B-B27C-BF3E-0DAAEB359183}"/>
                    </a:ext>
                  </a:extLst>
                </p:cNvPr>
                <p:cNvSpPr txBox="1"/>
                <p:nvPr/>
              </p:nvSpPr>
              <p:spPr>
                <a:xfrm>
                  <a:off x="4400160" y="10033168"/>
                  <a:ext cx="3302914" cy="2862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3600" dirty="0">
                      <a:latin typeface="Nunito Sans "/>
                    </a:rPr>
                    <a:t>Generar mejoras en procesos, proyectos y servicios.</a:t>
                  </a:r>
                </a:p>
              </p:txBody>
            </p:sp>
          </p:grpSp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3B29BEF7-42F4-84B5-915D-CE5625CCAA64}"/>
                  </a:ext>
                </a:extLst>
              </p:cNvPr>
              <p:cNvGrpSpPr/>
              <p:nvPr/>
            </p:nvGrpSpPr>
            <p:grpSpPr>
              <a:xfrm>
                <a:off x="8055672" y="9285404"/>
                <a:ext cx="3453201" cy="3610086"/>
                <a:chOff x="8055672" y="9285404"/>
                <a:chExt cx="3453201" cy="3610086"/>
              </a:xfrm>
            </p:grpSpPr>
            <p:sp>
              <p:nvSpPr>
                <p:cNvPr id="37" name="CuadroTexto 36">
                  <a:extLst>
                    <a:ext uri="{FF2B5EF4-FFF2-40B4-BE49-F238E27FC236}">
                      <a16:creationId xmlns:a16="http://schemas.microsoft.com/office/drawing/2014/main" id="{13E83325-561D-76BE-B1DF-37465E6630D4}"/>
                    </a:ext>
                  </a:extLst>
                </p:cNvPr>
                <p:cNvSpPr txBox="1"/>
                <p:nvPr/>
              </p:nvSpPr>
              <p:spPr>
                <a:xfrm>
                  <a:off x="8169939" y="9285404"/>
                  <a:ext cx="31246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3600" dirty="0">
                      <a:latin typeface="Nunito Sans Black" pitchFamily="2" charset="0"/>
                    </a:rPr>
                    <a:t>Aprendizaje</a:t>
                  </a:r>
                </a:p>
              </p:txBody>
            </p:sp>
            <p:sp>
              <p:nvSpPr>
                <p:cNvPr id="43" name="CuadroTexto 42">
                  <a:extLst>
                    <a:ext uri="{FF2B5EF4-FFF2-40B4-BE49-F238E27FC236}">
                      <a16:creationId xmlns:a16="http://schemas.microsoft.com/office/drawing/2014/main" id="{0D36B00F-DE96-5D80-1555-7D17CE212B9A}"/>
                    </a:ext>
                  </a:extLst>
                </p:cNvPr>
                <p:cNvSpPr txBox="1"/>
                <p:nvPr/>
              </p:nvSpPr>
              <p:spPr>
                <a:xfrm>
                  <a:off x="8055672" y="10033168"/>
                  <a:ext cx="3453201" cy="2862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3600" dirty="0">
                      <a:latin typeface="Nunito Sans "/>
                    </a:rPr>
                    <a:t>Contribuir  a la memoria institucional y al aprendizaje organizacional</a:t>
                  </a:r>
                </a:p>
              </p:txBody>
            </p:sp>
          </p:grp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5F736D05-1A90-EC5E-2F55-9FD7089F3635}"/>
                  </a:ext>
                </a:extLst>
              </p:cNvPr>
              <p:cNvSpPr txBox="1"/>
              <p:nvPr/>
            </p:nvSpPr>
            <p:spPr>
              <a:xfrm>
                <a:off x="11697294" y="10033168"/>
                <a:ext cx="419651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3600" dirty="0">
                    <a:latin typeface="Nunito Sans "/>
                  </a:rPr>
                  <a:t>Deben compartirse para que toda la Entidad pueda mejorar y beneficiarse</a:t>
                </a:r>
              </a:p>
            </p:txBody>
          </p:sp>
        </p:grp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99D8989-CBEE-28DD-1F8D-44A26804650D}"/>
                </a:ext>
              </a:extLst>
            </p:cNvPr>
            <p:cNvSpPr txBox="1"/>
            <p:nvPr/>
          </p:nvSpPr>
          <p:spPr>
            <a:xfrm>
              <a:off x="717734" y="4425423"/>
              <a:ext cx="3129625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800" b="1">
                  <a:solidFill>
                    <a:schemeClr val="tx1"/>
                  </a:solidFill>
                  <a:latin typeface="Nunito Sans" pitchFamily="2" charset="0"/>
                </a:defRPr>
              </a:lvl1pPr>
            </a:lstStyle>
            <a:p>
              <a:r>
                <a:rPr lang="es-MX" sz="3200" dirty="0">
                  <a:solidFill>
                    <a:srgbClr val="FFF26B"/>
                  </a:solidFill>
                </a:rPr>
                <a:t>Documentación Explícita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726A2B5-6E86-24B4-BA47-DEEF715961CF}"/>
                </a:ext>
              </a:extLst>
            </p:cNvPr>
            <p:cNvSpPr txBox="1"/>
            <p:nvPr/>
          </p:nvSpPr>
          <p:spPr>
            <a:xfrm>
              <a:off x="4377011" y="4413134"/>
              <a:ext cx="3079398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800" b="1">
                  <a:solidFill>
                    <a:schemeClr val="tx1"/>
                  </a:solidFill>
                  <a:latin typeface="Nunito Sans" pitchFamily="2" charset="0"/>
                </a:defRPr>
              </a:lvl1pPr>
            </a:lstStyle>
            <a:p>
              <a:r>
                <a:rPr lang="es-MX" sz="3200" dirty="0">
                  <a:solidFill>
                    <a:srgbClr val="FFF26B"/>
                  </a:solidFill>
                </a:rPr>
                <a:t>Mejora de Procesos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BFC65F0-4932-0B04-D742-90F063709A84}"/>
                </a:ext>
              </a:extLst>
            </p:cNvPr>
            <p:cNvSpPr txBox="1"/>
            <p:nvPr/>
          </p:nvSpPr>
          <p:spPr>
            <a:xfrm>
              <a:off x="8016309" y="4425423"/>
              <a:ext cx="3079398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800" b="1">
                  <a:solidFill>
                    <a:schemeClr val="tx1"/>
                  </a:solidFill>
                  <a:latin typeface="Nunito Sans" pitchFamily="2" charset="0"/>
                </a:defRPr>
              </a:lvl1pPr>
            </a:lstStyle>
            <a:p>
              <a:r>
                <a:rPr lang="es-MX" sz="3200" dirty="0">
                  <a:solidFill>
                    <a:srgbClr val="FFF26B"/>
                  </a:solidFill>
                </a:rPr>
                <a:t>Memoria Institucional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26B5C32-C9DB-ED53-A791-494AB031BFA0}"/>
                </a:ext>
              </a:extLst>
            </p:cNvPr>
            <p:cNvSpPr txBox="1"/>
            <p:nvPr/>
          </p:nvSpPr>
          <p:spPr>
            <a:xfrm>
              <a:off x="11655877" y="4413134"/>
              <a:ext cx="3079398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800" b="1">
                  <a:solidFill>
                    <a:schemeClr val="tx1"/>
                  </a:solidFill>
                  <a:latin typeface="Nunito Sans" pitchFamily="2" charset="0"/>
                </a:defRPr>
              </a:lvl1pPr>
            </a:lstStyle>
            <a:p>
              <a:r>
                <a:rPr lang="es-MX" sz="3200" dirty="0">
                  <a:solidFill>
                    <a:srgbClr val="FFF26B"/>
                  </a:solidFill>
                </a:rPr>
                <a:t>Compartir conocimiento </a:t>
              </a:r>
            </a:p>
          </p:txBody>
        </p:sp>
      </p:grpSp>
      <p:sp>
        <p:nvSpPr>
          <p:cNvPr id="31" name="Google Shape;166;p6">
            <a:extLst>
              <a:ext uri="{FF2B5EF4-FFF2-40B4-BE49-F238E27FC236}">
                <a16:creationId xmlns:a16="http://schemas.microsoft.com/office/drawing/2014/main" id="{9B11EE31-6463-90FF-8495-E269A9476F97}"/>
              </a:ext>
            </a:extLst>
          </p:cNvPr>
          <p:cNvSpPr txBox="1"/>
          <p:nvPr/>
        </p:nvSpPr>
        <p:spPr>
          <a:xfrm>
            <a:off x="-1846663" y="14759683"/>
            <a:ext cx="6462538" cy="901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57000" b="1" i="0" u="none" strike="noStrike" cap="none" dirty="0">
                <a:solidFill>
                  <a:srgbClr val="FFE60A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ahoma" panose="020B0604030504040204" pitchFamily="34" charset="0"/>
                <a:sym typeface="Nunito Sans Black"/>
              </a:rPr>
              <a:t>?</a:t>
            </a:r>
            <a:endParaRPr sz="57000" b="1" dirty="0">
              <a:solidFill>
                <a:srgbClr val="FFE60A"/>
              </a:solidFill>
              <a:latin typeface="DengXian" panose="02010600030101010101" pitchFamily="2" charset="-122"/>
              <a:ea typeface="DengXian" panose="02010600030101010101" pitchFamily="2" charset="-122"/>
              <a:cs typeface="Tahoma" panose="020B0604030504040204" pitchFamily="34" charset="0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C62036E0-E445-2EE3-C6CB-8AC08C2032E2}"/>
              </a:ext>
            </a:extLst>
          </p:cNvPr>
          <p:cNvGrpSpPr/>
          <p:nvPr/>
        </p:nvGrpSpPr>
        <p:grpSpPr>
          <a:xfrm>
            <a:off x="-290822" y="16483319"/>
            <a:ext cx="10271617" cy="5462612"/>
            <a:chOff x="-290822" y="16721926"/>
            <a:chExt cx="10271617" cy="5223278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ACC60DE3-68D3-FCAB-7173-BEFB45AD4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15214" r="4353" b="14984"/>
            <a:stretch>
              <a:fillRect/>
            </a:stretch>
          </p:blipFill>
          <p:spPr bwMode="auto">
            <a:xfrm>
              <a:off x="-290822" y="16721926"/>
              <a:ext cx="10271617" cy="5223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7F1B7353-4583-B6D8-002A-9D9B679ABB78}"/>
                </a:ext>
              </a:extLst>
            </p:cNvPr>
            <p:cNvSpPr/>
            <p:nvPr/>
          </p:nvSpPr>
          <p:spPr>
            <a:xfrm>
              <a:off x="6666270" y="17025826"/>
              <a:ext cx="383458" cy="4360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7" name="Google Shape;166;p6">
            <a:extLst>
              <a:ext uri="{FF2B5EF4-FFF2-40B4-BE49-F238E27FC236}">
                <a16:creationId xmlns:a16="http://schemas.microsoft.com/office/drawing/2014/main" id="{31097A76-47BA-1ECC-2A02-EF99B3D5FB93}"/>
              </a:ext>
            </a:extLst>
          </p:cNvPr>
          <p:cNvSpPr txBox="1"/>
          <p:nvPr/>
        </p:nvSpPr>
        <p:spPr>
          <a:xfrm>
            <a:off x="3284863" y="17393851"/>
            <a:ext cx="6860746" cy="23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4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¿</a:t>
            </a:r>
            <a:r>
              <a:rPr lang="es-MX" sz="4800" b="1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C</a:t>
            </a:r>
            <a:r>
              <a:rPr lang="es-MX" sz="4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uéntanos tú qué </a:t>
            </a:r>
            <a:r>
              <a:rPr lang="es-MX" sz="4800" b="1" i="0" u="none" strike="noStrike" cap="none" dirty="0">
                <a:solidFill>
                  <a:schemeClr val="tx1"/>
                </a:solidFill>
                <a:latin typeface="Nunito Sans Black" pitchFamily="2" charset="0"/>
                <a:ea typeface="Nunito Sans Black"/>
                <a:cs typeface="Nunito Sans Black"/>
                <a:sym typeface="Nunito Sans Black"/>
              </a:rPr>
              <a:t>lecciones aprendidas </a:t>
            </a:r>
            <a:r>
              <a:rPr lang="es-MX" sz="4800" b="1" i="0" u="none" strike="noStrike" cap="none" dirty="0">
                <a:solidFill>
                  <a:schemeClr val="tx1"/>
                </a:solidFill>
                <a:latin typeface="Nunito Light" pitchFamily="2" charset="0"/>
                <a:ea typeface="Nunito Sans Black"/>
                <a:cs typeface="Nunito Sans Black"/>
                <a:sym typeface="Nunito Sans Black"/>
              </a:rPr>
              <a:t>identificas de la UPME?</a:t>
            </a:r>
            <a:endParaRPr sz="4800" b="1" dirty="0">
              <a:solidFill>
                <a:schemeClr val="tx1"/>
              </a:solidFill>
              <a:latin typeface="Nunito Light" pitchFamily="2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589EAEC-6A75-CB78-43F4-0CE19B18C2C8}"/>
              </a:ext>
            </a:extLst>
          </p:cNvPr>
          <p:cNvSpPr txBox="1"/>
          <p:nvPr/>
        </p:nvSpPr>
        <p:spPr>
          <a:xfrm>
            <a:off x="3486080" y="19916569"/>
            <a:ext cx="6721995" cy="124513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rtl="0">
              <a:buNone/>
            </a:pPr>
            <a:r>
              <a:rPr lang="es-MX" sz="3600" b="1" dirty="0">
                <a:latin typeface="Nunito Black" pitchFamily="2" charset="0"/>
              </a:rPr>
              <a:t>Escríbenos a: </a:t>
            </a:r>
            <a:r>
              <a:rPr lang="es-MX" sz="3600" dirty="0">
                <a:latin typeface="Nunito "/>
                <a:hlinkClick r:id="rId10"/>
              </a:rPr>
              <a:t>sistema.gestión@upme.gov.co</a:t>
            </a:r>
            <a:endParaRPr lang="es-MX" sz="18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9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AC9D3A-F838-2CB9-7028-19DCD238E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16494" r="7507" b="19676"/>
          <a:stretch/>
        </p:blipFill>
        <p:spPr bwMode="auto">
          <a:xfrm>
            <a:off x="0" y="4511802"/>
            <a:ext cx="14963752" cy="1061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Google Shape;161;p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2" y="14760130"/>
            <a:ext cx="4627668" cy="14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4813128"/>
            <a:ext cx="15240000" cy="310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566" y="4986816"/>
            <a:ext cx="3492501" cy="88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 txBox="1"/>
          <p:nvPr/>
        </p:nvSpPr>
        <p:spPr>
          <a:xfrm>
            <a:off x="1148862" y="5160115"/>
            <a:ext cx="3215911" cy="59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456"/>
              </a:buClr>
              <a:buSzPts val="3200"/>
              <a:buFont typeface="Nunito Sans Black"/>
              <a:buNone/>
            </a:pPr>
            <a:r>
              <a:rPr lang="en-US" sz="3200" dirty="0">
                <a:solidFill>
                  <a:srgbClr val="F0F456"/>
                </a:solidFill>
                <a:latin typeface="Nunito Sans Black"/>
                <a:sym typeface="Nunito Sans Black"/>
              </a:rPr>
              <a:t>Consulta </a:t>
            </a:r>
            <a:r>
              <a:rPr lang="en-US" sz="3200" dirty="0" err="1">
                <a:solidFill>
                  <a:srgbClr val="F0F456"/>
                </a:solidFill>
                <a:latin typeface="Nunito Sans Black"/>
                <a:sym typeface="Nunito Sans Black"/>
              </a:rPr>
              <a:t>aquí</a:t>
            </a:r>
            <a:endParaRPr dirty="0"/>
          </a:p>
        </p:txBody>
      </p:sp>
      <p:sp>
        <p:nvSpPr>
          <p:cNvPr id="166" name="Google Shape;166;p6"/>
          <p:cNvSpPr txBox="1"/>
          <p:nvPr/>
        </p:nvSpPr>
        <p:spPr>
          <a:xfrm>
            <a:off x="9995343" y="1569407"/>
            <a:ext cx="5686441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000000"/>
                </a:solidFill>
                <a:highlight>
                  <a:srgbClr val="FFE60A"/>
                </a:highlight>
                <a:latin typeface="Nunito Sans Black"/>
                <a:ea typeface="Nunito Sans Black"/>
                <a:cs typeface="Nunito Sans Black"/>
                <a:sym typeface="Nunito Sans Black"/>
              </a:rPr>
              <a:t>Objetivos </a:t>
            </a:r>
          </a:p>
        </p:txBody>
      </p:sp>
      <p:pic>
        <p:nvPicPr>
          <p:cNvPr id="167" name="Google Shape;167;p6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276249" y="945275"/>
            <a:ext cx="4741227" cy="373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5;p6"/>
          <p:cNvSpPr txBox="1"/>
          <p:nvPr/>
        </p:nvSpPr>
        <p:spPr>
          <a:xfrm>
            <a:off x="7222603" y="4852650"/>
            <a:ext cx="7384648" cy="257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2250" b="1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Implementar la política </a:t>
            </a:r>
            <a:r>
              <a:rPr lang="es-MX" sz="2250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que promueva la </a:t>
            </a:r>
            <a:r>
              <a:rPr lang="es-MX" sz="2250" b="1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creación, aseguramiento, uso, apropiación y transferencia de conocimiento, </a:t>
            </a:r>
            <a:r>
              <a:rPr lang="es-MX" sz="2250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así como una </a:t>
            </a:r>
            <a:r>
              <a:rPr lang="es-MX" sz="2250" b="1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gestión integral de la información </a:t>
            </a:r>
            <a:r>
              <a:rPr lang="es-MX" sz="2250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de la entidad, que esté</a:t>
            </a:r>
            <a:r>
              <a:rPr lang="es-MX" sz="2250" b="1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 alineada </a:t>
            </a:r>
            <a:r>
              <a:rPr lang="es-MX" sz="2250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con los </a:t>
            </a:r>
            <a:r>
              <a:rPr lang="es-MX" sz="2250" b="1" i="0" u="none" strike="noStrike" cap="none" dirty="0">
                <a:solidFill>
                  <a:schemeClr val="tx1"/>
                </a:solidFill>
                <a:latin typeface="Nunito" pitchFamily="2" charset="0"/>
                <a:ea typeface="Nunito Sans"/>
                <a:cs typeface="Nunito Sans"/>
                <a:sym typeface="Nunito Sans"/>
              </a:rPr>
              <a:t>objetivos estratégicos, fortalezca la cultura organizacional y contribuya al desempeño institucional.</a:t>
            </a:r>
            <a:endParaRPr lang="en-US" sz="2250" b="1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3" name="Google Shape;165;p6">
            <a:extLst>
              <a:ext uri="{FF2B5EF4-FFF2-40B4-BE49-F238E27FC236}">
                <a16:creationId xmlns:a16="http://schemas.microsoft.com/office/drawing/2014/main" id="{71ED9D79-725D-BB5A-227A-121467DD8F4A}"/>
              </a:ext>
            </a:extLst>
          </p:cNvPr>
          <p:cNvSpPr txBox="1"/>
          <p:nvPr/>
        </p:nvSpPr>
        <p:spPr>
          <a:xfrm>
            <a:off x="11811687" y="4242940"/>
            <a:ext cx="3152065" cy="58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2800" b="1" i="0" u="none" strike="noStrike" cap="none" dirty="0">
                <a:solidFill>
                  <a:srgbClr val="F0F456"/>
                </a:solidFill>
                <a:highlight>
                  <a:srgbClr val="000000"/>
                </a:highlight>
                <a:latin typeface="Nunito" pitchFamily="2" charset="0"/>
                <a:ea typeface="Nunito Sans"/>
                <a:cs typeface="Nunito Sans"/>
                <a:sym typeface="Nunito Sans"/>
              </a:rPr>
              <a:t>Objetivo General</a:t>
            </a:r>
            <a:endParaRPr lang="en-US" sz="2800" b="1" dirty="0">
              <a:solidFill>
                <a:srgbClr val="F0F456"/>
              </a:solidFill>
              <a:highlight>
                <a:srgbClr val="000000"/>
              </a:highlight>
              <a:latin typeface="Nunito" pitchFamily="2" charset="0"/>
            </a:endParaRPr>
          </a:p>
        </p:txBody>
      </p:sp>
      <p:sp>
        <p:nvSpPr>
          <p:cNvPr id="4" name="Google Shape;165;p6">
            <a:extLst>
              <a:ext uri="{FF2B5EF4-FFF2-40B4-BE49-F238E27FC236}">
                <a16:creationId xmlns:a16="http://schemas.microsoft.com/office/drawing/2014/main" id="{C6E2127F-F4DC-0AF3-636E-612394F355BD}"/>
              </a:ext>
            </a:extLst>
          </p:cNvPr>
          <p:cNvSpPr txBox="1"/>
          <p:nvPr/>
        </p:nvSpPr>
        <p:spPr>
          <a:xfrm>
            <a:off x="5414110" y="11134171"/>
            <a:ext cx="4411780" cy="316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prstTxWarp prst="textArchDown">
              <a:avLst>
                <a:gd name="adj" fmla="val 2668073"/>
              </a:avLst>
            </a:prstTxWarp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7200" b="1" i="0" u="none" strike="noStrike" cap="none" dirty="0">
                <a:solidFill>
                  <a:srgbClr val="F0F456"/>
                </a:solidFill>
                <a:highlight>
                  <a:srgbClr val="000000"/>
                </a:highlight>
                <a:latin typeface="Nunito" pitchFamily="2" charset="0"/>
                <a:ea typeface="Nunito Sans"/>
                <a:cs typeface="Nunito Sans"/>
                <a:sym typeface="Nunito Sans"/>
              </a:rPr>
              <a:t>Objetivos Específicos</a:t>
            </a:r>
            <a:endParaRPr lang="en-US" sz="7200" b="1" dirty="0">
              <a:solidFill>
                <a:srgbClr val="F0F456"/>
              </a:solidFill>
              <a:highlight>
                <a:srgbClr val="000000"/>
              </a:highlight>
              <a:latin typeface="Nunito" pitchFamily="2" charset="0"/>
            </a:endParaRPr>
          </a:p>
        </p:txBody>
      </p:sp>
      <p:sp>
        <p:nvSpPr>
          <p:cNvPr id="5" name="Google Shape;166;p6">
            <a:extLst>
              <a:ext uri="{FF2B5EF4-FFF2-40B4-BE49-F238E27FC236}">
                <a16:creationId xmlns:a16="http://schemas.microsoft.com/office/drawing/2014/main" id="{B240A23E-0333-17CF-278A-BCD9B0AC6FB6}"/>
              </a:ext>
            </a:extLst>
          </p:cNvPr>
          <p:cNvSpPr txBox="1"/>
          <p:nvPr/>
        </p:nvSpPr>
        <p:spPr>
          <a:xfrm>
            <a:off x="5017476" y="2875510"/>
            <a:ext cx="10222524" cy="125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4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Política Gestión de Conocimiento y la Innovación </a:t>
            </a:r>
            <a:r>
              <a:rPr lang="es-MX" sz="5400" b="0" i="0" u="none" strike="noStrike" cap="none" dirty="0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(Gesco+i)</a:t>
            </a:r>
            <a:endParaRPr sz="700" dirty="0">
              <a:solidFill>
                <a:srgbClr val="F0F45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983CDB84-E634-DACB-4D16-32ABDAD3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>
            <a:extLst>
              <a:ext uri="{FF2B5EF4-FFF2-40B4-BE49-F238E27FC236}">
                <a16:creationId xmlns:a16="http://schemas.microsoft.com/office/drawing/2014/main" id="{FA8DAF60-4EF9-692B-49E3-C6A5CBA68811}"/>
              </a:ext>
            </a:extLst>
          </p:cNvPr>
          <p:cNvSpPr txBox="1"/>
          <p:nvPr/>
        </p:nvSpPr>
        <p:spPr>
          <a:xfrm>
            <a:off x="0" y="1848421"/>
            <a:ext cx="130598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Nunito Black"/>
              <a:buNone/>
            </a:pPr>
            <a:r>
              <a:rPr lang="es-MX" sz="6000" b="1" dirty="0">
                <a:highlight>
                  <a:srgbClr val="EFF41E"/>
                </a:highlight>
                <a:latin typeface="Nunito Black"/>
                <a:ea typeface="Nunito Black"/>
                <a:cs typeface="Nunito Black"/>
                <a:sym typeface="Nunito Black"/>
              </a:rPr>
              <a:t>Reporte Monitoreo de Riesgos </a:t>
            </a:r>
          </a:p>
        </p:txBody>
      </p:sp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E4CB9DB2-2AA7-4D49-82C5-3A97F310A2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5">
            <a:extLst>
              <a:ext uri="{FF2B5EF4-FFF2-40B4-BE49-F238E27FC236}">
                <a16:creationId xmlns:a16="http://schemas.microsoft.com/office/drawing/2014/main" id="{437E39B9-6D53-779A-3F08-9DE8B7A28797}"/>
              </a:ext>
            </a:extLst>
          </p:cNvPr>
          <p:cNvSpPr txBox="1"/>
          <p:nvPr/>
        </p:nvSpPr>
        <p:spPr>
          <a:xfrm>
            <a:off x="1725689" y="2878673"/>
            <a:ext cx="100079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Nunito Black"/>
              <a:buNone/>
            </a:pPr>
            <a:r>
              <a:rPr lang="es-MX" sz="6000" b="1" dirty="0">
                <a:highlight>
                  <a:srgbClr val="EFF41E"/>
                </a:highlight>
                <a:latin typeface="Nunito Black"/>
                <a:ea typeface="Nunito Black"/>
                <a:cs typeface="Nunito Black"/>
                <a:sym typeface="Nunito Black"/>
              </a:rPr>
              <a:t>2do Cuatrimestre 2025</a:t>
            </a:r>
          </a:p>
        </p:txBody>
      </p:sp>
      <p:pic>
        <p:nvPicPr>
          <p:cNvPr id="8" name="Google Shape;152;p5" descr="Imagen">
            <a:extLst>
              <a:ext uri="{FF2B5EF4-FFF2-40B4-BE49-F238E27FC236}">
                <a16:creationId xmlns:a16="http://schemas.microsoft.com/office/drawing/2014/main" id="{836142D6-04B6-2213-C414-A44F9575D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2742211" y="699607"/>
            <a:ext cx="2325300" cy="3254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5EE8D76-B5DB-00B8-3520-695FC65DEA91}"/>
              </a:ext>
            </a:extLst>
          </p:cNvPr>
          <p:cNvSpPr/>
          <p:nvPr/>
        </p:nvSpPr>
        <p:spPr>
          <a:xfrm>
            <a:off x="180" y="17634763"/>
            <a:ext cx="15228165" cy="3237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" name="Google Shape;150;p5" descr="56e4939c-02d2-4f2b-ae03-f7150f538a81.psd">
            <a:extLst>
              <a:ext uri="{FF2B5EF4-FFF2-40B4-BE49-F238E27FC236}">
                <a16:creationId xmlns:a16="http://schemas.microsoft.com/office/drawing/2014/main" id="{7EA0BD44-FC57-9397-888A-A3757D7FE0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13902" y="16531279"/>
            <a:ext cx="6948891" cy="37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0A2AA2F-E243-FD5E-DED8-7764E072DE25}"/>
              </a:ext>
            </a:extLst>
          </p:cNvPr>
          <p:cNvSpPr txBox="1"/>
          <p:nvPr/>
        </p:nvSpPr>
        <p:spPr>
          <a:xfrm>
            <a:off x="18915022" y="10782714"/>
            <a:ext cx="5447771" cy="245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83820" algn="just">
              <a:lnSpc>
                <a:spcPct val="109800"/>
              </a:lnSpc>
              <a:spcBef>
                <a:spcPts val="810"/>
              </a:spcBef>
              <a:tabLst>
                <a:tab pos="344805" algn="l"/>
                <a:tab pos="847090" algn="l"/>
                <a:tab pos="1187450" algn="l"/>
                <a:tab pos="1523365" algn="l"/>
                <a:tab pos="2135505" algn="l"/>
                <a:tab pos="2872105" algn="l"/>
                <a:tab pos="3159760" algn="l"/>
                <a:tab pos="4342130" algn="l"/>
                <a:tab pos="5407660" algn="l"/>
                <a:tab pos="6616700" algn="l"/>
              </a:tabLst>
            </a:pPr>
            <a:r>
              <a:rPr lang="es-MX" sz="2800" dirty="0">
                <a:latin typeface="Nunito"/>
              </a:rPr>
              <a:t>En	caso de no poder realizar el seguimiento, comunícate directamente con </a:t>
            </a:r>
            <a:r>
              <a:rPr lang="es-MX" sz="2800" b="1" dirty="0">
                <a:highlight>
                  <a:srgbClr val="EFF41E"/>
                </a:highlight>
                <a:latin typeface="Nunito"/>
              </a:rPr>
              <a:t>angelica.munoz@upme.gov.co</a:t>
            </a:r>
            <a:r>
              <a:rPr lang="es-MX" sz="2800" dirty="0">
                <a:latin typeface="Nunito"/>
              </a:rPr>
              <a:t> de la OAP.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D1B955B-E711-882F-9087-E3978C9E44E2}"/>
              </a:ext>
            </a:extLst>
          </p:cNvPr>
          <p:cNvGrpSpPr/>
          <p:nvPr/>
        </p:nvGrpSpPr>
        <p:grpSpPr>
          <a:xfrm>
            <a:off x="-11072362" y="14708227"/>
            <a:ext cx="3581482" cy="927623"/>
            <a:chOff x="-8118411" y="945275"/>
            <a:chExt cx="4368901" cy="1178475"/>
          </a:xfrm>
        </p:grpSpPr>
        <p:pic>
          <p:nvPicPr>
            <p:cNvPr id="18" name="Google Shape;155;p5" descr="Imagen">
              <a:extLst>
                <a:ext uri="{FF2B5EF4-FFF2-40B4-BE49-F238E27FC236}">
                  <a16:creationId xmlns:a16="http://schemas.microsoft.com/office/drawing/2014/main" id="{D8B4F190-5F34-28AF-9CE2-A2B37D48EB1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118410" y="945275"/>
              <a:ext cx="4368900" cy="117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56;p5">
              <a:extLst>
                <a:ext uri="{FF2B5EF4-FFF2-40B4-BE49-F238E27FC236}">
                  <a16:creationId xmlns:a16="http://schemas.microsoft.com/office/drawing/2014/main" id="{782634AD-4230-2F99-5AFA-040897038FE4}"/>
                </a:ext>
              </a:extLst>
            </p:cNvPr>
            <p:cNvSpPr txBox="1"/>
            <p:nvPr/>
          </p:nvSpPr>
          <p:spPr>
            <a:xfrm>
              <a:off x="-8118411" y="1162796"/>
              <a:ext cx="4368900" cy="743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n-US" sz="3600" dirty="0">
                  <a:solidFill>
                    <a:srgbClr val="F0F45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Ver </a:t>
              </a:r>
              <a:r>
                <a:rPr lang="en-US" sz="3600" dirty="0" err="1">
                  <a:solidFill>
                    <a:srgbClr val="F0F45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adjunto</a:t>
              </a:r>
              <a:r>
                <a:rPr lang="en-US" sz="3600" dirty="0">
                  <a:solidFill>
                    <a:srgbClr val="F0F45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 </a:t>
              </a:r>
              <a:endParaRPr sz="2000" dirty="0"/>
            </a:p>
          </p:txBody>
        </p:sp>
      </p:grpSp>
      <p:pic>
        <p:nvPicPr>
          <p:cNvPr id="20" name="Google Shape;151;p5" descr="Imagen">
            <a:extLst>
              <a:ext uri="{FF2B5EF4-FFF2-40B4-BE49-F238E27FC236}">
                <a16:creationId xmlns:a16="http://schemas.microsoft.com/office/drawing/2014/main" id="{775081A2-E529-E7A6-3E58-0AC0CF296A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36796"/>
          <a:stretch>
            <a:fillRect/>
          </a:stretch>
        </p:blipFill>
        <p:spPr>
          <a:xfrm>
            <a:off x="406158" y="0"/>
            <a:ext cx="1630458" cy="80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768587-57F7-206C-34EA-81EAE6208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15214" r="4353" b="14984"/>
          <a:stretch>
            <a:fillRect/>
          </a:stretch>
        </p:blipFill>
        <p:spPr bwMode="auto">
          <a:xfrm>
            <a:off x="164055" y="13234154"/>
            <a:ext cx="15240001" cy="77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8EFADA5-B080-7456-7034-5592F23735AB}"/>
              </a:ext>
            </a:extLst>
          </p:cNvPr>
          <p:cNvSpPr/>
          <p:nvPr/>
        </p:nvSpPr>
        <p:spPr>
          <a:xfrm>
            <a:off x="1953485" y="19659600"/>
            <a:ext cx="1122223" cy="914400"/>
          </a:xfrm>
          <a:prstGeom prst="rect">
            <a:avLst/>
          </a:prstGeom>
          <a:solidFill>
            <a:srgbClr val="B8F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0170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/>
          <p:nvPr/>
        </p:nvSpPr>
        <p:spPr>
          <a:xfrm>
            <a:off x="1851974" y="5170050"/>
            <a:ext cx="115362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Nunito Black"/>
              <a:buNone/>
            </a:pPr>
            <a:r>
              <a:rPr lang="en-US" sz="10000" b="1">
                <a:latin typeface="Nunito Black"/>
                <a:ea typeface="Nunito Black"/>
                <a:cs typeface="Nunito Black"/>
                <a:sym typeface="Nunito Black"/>
              </a:rPr>
              <a:t>Circular Interna 024 de 2025 </a:t>
            </a:r>
            <a:endParaRPr/>
          </a:p>
        </p:txBody>
      </p:sp>
      <p:sp>
        <p:nvSpPr>
          <p:cNvPr id="149" name="Google Shape;149;p5"/>
          <p:cNvSpPr txBox="1"/>
          <p:nvPr/>
        </p:nvSpPr>
        <p:spPr>
          <a:xfrm>
            <a:off x="523875" y="7723275"/>
            <a:ext cx="14192400" cy="464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unito"/>
              <a:buNone/>
            </a:pP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Por la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cual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se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establecen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los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lineamientos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y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el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cronograma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correspondiente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para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el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seguimiento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eficaz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de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los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instrumentos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 de </a:t>
            </a:r>
            <a:r>
              <a:rPr lang="en-US" sz="5900" dirty="0" err="1">
                <a:latin typeface="Nunito"/>
                <a:ea typeface="Nunito"/>
                <a:cs typeface="Nunito"/>
                <a:sym typeface="Nunito"/>
              </a:rPr>
              <a:t>planeación</a:t>
            </a:r>
            <a:r>
              <a:rPr lang="en-US" sz="5900" dirty="0">
                <a:latin typeface="Nunito"/>
                <a:ea typeface="Nunito"/>
                <a:cs typeface="Nunito"/>
                <a:sym typeface="Nunito"/>
              </a:rPr>
              <a:t>.</a:t>
            </a:r>
            <a:endParaRPr sz="5900" dirty="0"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unito"/>
              <a:buNone/>
            </a:pPr>
            <a:endParaRPr sz="3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0" name="Google Shape;150;p5" descr="56e4939c-02d2-4f2b-ae03-f7150f538a81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5321" y="14606072"/>
            <a:ext cx="6948891" cy="37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963" y="14993756"/>
            <a:ext cx="6875035" cy="2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43751" y="1022251"/>
            <a:ext cx="2325300" cy="325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0402" y="1954353"/>
            <a:ext cx="4846917" cy="281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8125" y="12365475"/>
            <a:ext cx="5823750" cy="11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5435548" y="12517609"/>
            <a:ext cx="43689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456"/>
              </a:buClr>
              <a:buSzPts val="3200"/>
              <a:buFont typeface="Nunito Sans Black"/>
              <a:buNone/>
            </a:pPr>
            <a:r>
              <a:rPr lang="en-US" sz="5200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Ver adjunto </a:t>
            </a:r>
            <a:endParaRPr sz="3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3BAAAC8C-223C-7667-684E-C3BFC26F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>
            <a:extLst>
              <a:ext uri="{FF2B5EF4-FFF2-40B4-BE49-F238E27FC236}">
                <a16:creationId xmlns:a16="http://schemas.microsoft.com/office/drawing/2014/main" id="{768F9581-27C7-929C-98A8-ACD7859B5A11}"/>
              </a:ext>
            </a:extLst>
          </p:cNvPr>
          <p:cNvSpPr txBox="1"/>
          <p:nvPr/>
        </p:nvSpPr>
        <p:spPr>
          <a:xfrm>
            <a:off x="0" y="1848421"/>
            <a:ext cx="130598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Nunito Black"/>
              <a:buNone/>
            </a:pPr>
            <a:r>
              <a:rPr lang="es-MX" sz="6000" b="1" dirty="0">
                <a:highlight>
                  <a:srgbClr val="EFF41E"/>
                </a:highlight>
                <a:latin typeface="Nunito Black"/>
                <a:ea typeface="Nunito Black"/>
                <a:cs typeface="Nunito Black"/>
                <a:sym typeface="Nunito Black"/>
              </a:rPr>
              <a:t>Reporte Monitoreo de Riesgos </a:t>
            </a:r>
          </a:p>
        </p:txBody>
      </p:sp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2DFD2512-881C-4A70-F6F1-C39F00FDE4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5">
            <a:extLst>
              <a:ext uri="{FF2B5EF4-FFF2-40B4-BE49-F238E27FC236}">
                <a16:creationId xmlns:a16="http://schemas.microsoft.com/office/drawing/2014/main" id="{A222BD3A-6BE9-DB32-D54E-94C48BC970FD}"/>
              </a:ext>
            </a:extLst>
          </p:cNvPr>
          <p:cNvSpPr txBox="1"/>
          <p:nvPr/>
        </p:nvSpPr>
        <p:spPr>
          <a:xfrm>
            <a:off x="1725689" y="2878673"/>
            <a:ext cx="100079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Nunito Black"/>
              <a:buNone/>
            </a:pPr>
            <a:r>
              <a:rPr lang="es-MX" sz="6000" b="1" dirty="0">
                <a:highlight>
                  <a:srgbClr val="EFF41E"/>
                </a:highlight>
                <a:latin typeface="Nunito Black"/>
                <a:ea typeface="Nunito Black"/>
                <a:cs typeface="Nunito Black"/>
                <a:sym typeface="Nunito Black"/>
              </a:rPr>
              <a:t>2do Cuatrimestre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F0FA6B-E873-FFF9-CDB0-573561064C58}"/>
              </a:ext>
            </a:extLst>
          </p:cNvPr>
          <p:cNvSpPr txBox="1"/>
          <p:nvPr/>
        </p:nvSpPr>
        <p:spPr>
          <a:xfrm>
            <a:off x="406158" y="4169638"/>
            <a:ext cx="14056234" cy="10772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29845" algn="just">
              <a:buClr>
                <a:srgbClr val="030303"/>
              </a:buClr>
              <a:tabLst>
                <a:tab pos="224790" algn="l"/>
              </a:tabLst>
            </a:pPr>
            <a:r>
              <a:rPr lang="es-MX" sz="3200" dirty="0">
                <a:latin typeface="Nunito Sans" pitchFamily="2" charset="0"/>
              </a:rPr>
              <a:t>Se   inicia el   reporte   del   monitoreo y seguimiento   de   los   riesgos   de corrupción, gestión y fiscales, por parte de la  primera  línea de defensa.</a:t>
            </a:r>
          </a:p>
        </p:txBody>
      </p:sp>
      <p:pic>
        <p:nvPicPr>
          <p:cNvPr id="8" name="Google Shape;152;p5" descr="Imagen">
            <a:extLst>
              <a:ext uri="{FF2B5EF4-FFF2-40B4-BE49-F238E27FC236}">
                <a16:creationId xmlns:a16="http://schemas.microsoft.com/office/drawing/2014/main" id="{9E3A6B6A-E425-8503-E32C-30D7ABB204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2742211" y="699607"/>
            <a:ext cx="2325300" cy="3254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D5D44F3-8D6E-D3A8-2FA9-38A88A02C020}"/>
              </a:ext>
            </a:extLst>
          </p:cNvPr>
          <p:cNvSpPr/>
          <p:nvPr/>
        </p:nvSpPr>
        <p:spPr>
          <a:xfrm>
            <a:off x="180" y="17634763"/>
            <a:ext cx="15228165" cy="3237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" name="Google Shape;150;p5" descr="56e4939c-02d2-4f2b-ae03-f7150f538a81.psd">
            <a:extLst>
              <a:ext uri="{FF2B5EF4-FFF2-40B4-BE49-F238E27FC236}">
                <a16:creationId xmlns:a16="http://schemas.microsoft.com/office/drawing/2014/main" id="{62C16928-56A4-429A-484F-4203142781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64252" y="17600387"/>
            <a:ext cx="6948891" cy="37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76C0A734-1E5D-9E9C-32F9-00FA1DEFC060}"/>
              </a:ext>
            </a:extLst>
          </p:cNvPr>
          <p:cNvSpPr txBox="1"/>
          <p:nvPr/>
        </p:nvSpPr>
        <p:spPr>
          <a:xfrm>
            <a:off x="669390" y="12131458"/>
            <a:ext cx="7872726" cy="701730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355600" marR="29845" indent="-342900" algn="just">
              <a:spcBef>
                <a:spcPts val="925"/>
              </a:spcBef>
              <a:buClr>
                <a:srgbClr val="030303"/>
              </a:buClr>
              <a:buFont typeface="Arial" panose="020B0604020202020204" pitchFamily="34" charset="0"/>
              <a:buChar char="•"/>
              <a:tabLst>
                <a:tab pos="224790" algn="l"/>
              </a:tabLst>
            </a:pPr>
            <a:r>
              <a:rPr lang="es-MX" sz="2600" dirty="0">
                <a:latin typeface="Nunito Sans" pitchFamily="2" charset="0"/>
              </a:rPr>
              <a:t>Ten  presente que esta  actividad  esta  a  cargo  de  los  responsables de  ejecutar los controles establecidos en los mapas de riesgos, si tienes  dudas  respecto a tu responsabilidad en relación, por favor consulta con tu Líder.</a:t>
            </a:r>
          </a:p>
          <a:p>
            <a:pPr marL="355600" marR="29209" indent="-342900" algn="just">
              <a:spcBef>
                <a:spcPts val="30"/>
              </a:spcBef>
              <a:buClr>
                <a:srgbClr val="030303"/>
              </a:buClr>
              <a:buFont typeface="Arial" panose="020B0604020202020204" pitchFamily="34" charset="0"/>
              <a:buChar char="•"/>
              <a:tabLst>
                <a:tab pos="232410" algn="l"/>
              </a:tabLst>
            </a:pPr>
            <a:r>
              <a:rPr sz="2600" dirty="0">
                <a:latin typeface="Nunito Sans" pitchFamily="2" charset="0"/>
              </a:rPr>
              <a:t>Solo </a:t>
            </a:r>
            <a:r>
              <a:rPr lang="es-MX" sz="2600" dirty="0">
                <a:latin typeface="Nunito Sans" pitchFamily="2" charset="0"/>
              </a:rPr>
              <a:t>los </a:t>
            </a:r>
            <a:r>
              <a:rPr sz="2600" dirty="0" err="1">
                <a:latin typeface="Nunito Sans" pitchFamily="2" charset="0"/>
              </a:rPr>
              <a:t>Servidores</a:t>
            </a:r>
            <a:r>
              <a:rPr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Públicos</a:t>
            </a:r>
            <a:r>
              <a:rPr lang="es-MX"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responsables</a:t>
            </a:r>
            <a:r>
              <a:rPr sz="2600" dirty="0">
                <a:latin typeface="Nunito Sans" pitchFamily="2" charset="0"/>
              </a:rPr>
              <a:t> de</a:t>
            </a:r>
            <a:r>
              <a:rPr lang="es-MX" sz="2600" dirty="0">
                <a:latin typeface="Nunito Sans" pitchFamily="2" charset="0"/>
              </a:rPr>
              <a:t> l</a:t>
            </a:r>
            <a:r>
              <a:rPr sz="2600" dirty="0" err="1">
                <a:latin typeface="Nunito Sans" pitchFamily="2" charset="0"/>
              </a:rPr>
              <a:t>os</a:t>
            </a:r>
            <a:r>
              <a:rPr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controles</a:t>
            </a:r>
            <a:r>
              <a:rPr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tienen</a:t>
            </a:r>
            <a:r>
              <a:rPr lang="es-MX"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el</a:t>
            </a:r>
            <a:r>
              <a:rPr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acceso</a:t>
            </a:r>
            <a:r>
              <a:rPr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autorizado</a:t>
            </a:r>
            <a:r>
              <a:rPr sz="2600" dirty="0">
                <a:latin typeface="Nunito Sans" pitchFamily="2" charset="0"/>
              </a:rPr>
              <a:t>  para el reporte </a:t>
            </a:r>
            <a:r>
              <a:rPr sz="2600" dirty="0" err="1">
                <a:latin typeface="Nunito Sans" pitchFamily="2" charset="0"/>
              </a:rPr>
              <a:t>en</a:t>
            </a:r>
            <a:r>
              <a:rPr sz="2600" dirty="0">
                <a:latin typeface="Nunito Sans" pitchFamily="2" charset="0"/>
              </a:rPr>
              <a:t> </a:t>
            </a:r>
            <a:r>
              <a:rPr lang="es-MX" sz="2600" dirty="0">
                <a:latin typeface="Nunito Sans" pitchFamily="2" charset="0"/>
              </a:rPr>
              <a:t>ISOLUCION</a:t>
            </a:r>
            <a:r>
              <a:rPr sz="2600" dirty="0">
                <a:latin typeface="Nunito Sans" pitchFamily="2" charset="0"/>
              </a:rPr>
              <a:t>.</a:t>
            </a:r>
          </a:p>
          <a:p>
            <a:pPr marL="355600" marR="21590" indent="-342900" algn="just">
              <a:buClr>
                <a:srgbClr val="030303"/>
              </a:buClr>
              <a:buFont typeface="Arial" panose="020B0604020202020204" pitchFamily="34" charset="0"/>
              <a:buChar char="•"/>
              <a:tabLst>
                <a:tab pos="232410" algn="l"/>
              </a:tabLst>
            </a:pPr>
            <a:r>
              <a:rPr sz="2600" dirty="0">
                <a:latin typeface="Nunito Sans" pitchFamily="2" charset="0"/>
              </a:rPr>
              <a:t>Se debe  registrar el monitoreo de cada  uno de </a:t>
            </a:r>
            <a:r>
              <a:rPr lang="es-MX" sz="2600" dirty="0">
                <a:latin typeface="Nunito Sans" pitchFamily="2" charset="0"/>
              </a:rPr>
              <a:t>los </a:t>
            </a:r>
            <a:r>
              <a:rPr sz="2600" dirty="0" err="1">
                <a:latin typeface="Nunito Sans" pitchFamily="2" charset="0"/>
              </a:rPr>
              <a:t>controles</a:t>
            </a:r>
            <a:r>
              <a:rPr sz="2600" dirty="0">
                <a:latin typeface="Nunito Sans" pitchFamily="2" charset="0"/>
              </a:rPr>
              <a:t> definidos  para </a:t>
            </a:r>
            <a:r>
              <a:rPr lang="es-MX" sz="2600" dirty="0">
                <a:latin typeface="Nunito Sans" pitchFamily="2" charset="0"/>
              </a:rPr>
              <a:t>l</a:t>
            </a:r>
            <a:r>
              <a:rPr sz="2600" dirty="0" err="1">
                <a:latin typeface="Nunito Sans" pitchFamily="2" charset="0"/>
              </a:rPr>
              <a:t>os</a:t>
            </a:r>
            <a:r>
              <a:rPr sz="2600" dirty="0">
                <a:latin typeface="Nunito Sans" pitchFamily="2" charset="0"/>
              </a:rPr>
              <a:t> riesgos. En este campo se debe señalar </a:t>
            </a:r>
            <a:r>
              <a:rPr sz="2600" dirty="0" err="1">
                <a:latin typeface="Nunito Sans" pitchFamily="2" charset="0"/>
              </a:rPr>
              <a:t>brevemente</a:t>
            </a:r>
            <a:r>
              <a:rPr sz="2600" dirty="0">
                <a:latin typeface="Nunito Sans" pitchFamily="2" charset="0"/>
              </a:rPr>
              <a:t> </a:t>
            </a:r>
            <a:r>
              <a:rPr lang="es-MX" sz="2600" dirty="0">
                <a:latin typeface="Nunito Sans" pitchFamily="2" charset="0"/>
              </a:rPr>
              <a:t>l</a:t>
            </a:r>
            <a:r>
              <a:rPr sz="2600" dirty="0">
                <a:latin typeface="Nunito Sans" pitchFamily="2" charset="0"/>
              </a:rPr>
              <a:t>a gestión </a:t>
            </a:r>
            <a:r>
              <a:rPr sz="2600" dirty="0" err="1">
                <a:latin typeface="Nunito Sans" pitchFamily="2" charset="0"/>
              </a:rPr>
              <a:t>adelantada</a:t>
            </a:r>
            <a:r>
              <a:rPr sz="2600" dirty="0">
                <a:latin typeface="Nunito Sans" pitchFamily="2" charset="0"/>
              </a:rPr>
              <a:t> </a:t>
            </a:r>
            <a:r>
              <a:rPr lang="es-MX" sz="2600" dirty="0">
                <a:latin typeface="Nunito Sans" pitchFamily="2" charset="0"/>
              </a:rPr>
              <a:t>y l</a:t>
            </a:r>
            <a:r>
              <a:rPr sz="2600" dirty="0">
                <a:latin typeface="Nunito Sans" pitchFamily="2" charset="0"/>
              </a:rPr>
              <a:t>a eficacia del control, </a:t>
            </a:r>
            <a:r>
              <a:rPr lang="es-MX" sz="2600" dirty="0">
                <a:latin typeface="Nunito Sans" pitchFamily="2" charset="0"/>
              </a:rPr>
              <a:t>así como la indicación de la </a:t>
            </a:r>
            <a:r>
              <a:rPr sz="2600" dirty="0" err="1">
                <a:latin typeface="Nunito Sans" pitchFamily="2" charset="0"/>
              </a:rPr>
              <a:t>materialización</a:t>
            </a:r>
            <a:r>
              <a:rPr sz="2600" dirty="0">
                <a:latin typeface="Nunito Sans" pitchFamily="2" charset="0"/>
              </a:rPr>
              <a:t> del  riesgo   y   finalmente,   se  </a:t>
            </a:r>
            <a:r>
              <a:rPr lang="es-MX" sz="2600" dirty="0">
                <a:latin typeface="Nunito Sans" pitchFamily="2" charset="0"/>
              </a:rPr>
              <a:t>debe </a:t>
            </a:r>
            <a:r>
              <a:rPr sz="2600" dirty="0" err="1">
                <a:latin typeface="Nunito Sans" pitchFamily="2" charset="0"/>
              </a:rPr>
              <a:t>adjunt</a:t>
            </a:r>
            <a:r>
              <a:rPr lang="es-MX" sz="2600" dirty="0">
                <a:latin typeface="Nunito Sans" pitchFamily="2" charset="0"/>
              </a:rPr>
              <a:t>ar l</a:t>
            </a:r>
            <a:r>
              <a:rPr sz="2600" dirty="0">
                <a:latin typeface="Nunito Sans" pitchFamily="2" charset="0"/>
              </a:rPr>
              <a:t>a</a:t>
            </a:r>
            <a:r>
              <a:rPr lang="es-MX"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evidencia</a:t>
            </a:r>
            <a:r>
              <a:rPr lang="es-MX" sz="2600" dirty="0">
                <a:latin typeface="Nunito Sans" pitchFamily="2" charset="0"/>
              </a:rPr>
              <a:t> </a:t>
            </a:r>
            <a:r>
              <a:rPr sz="2600" dirty="0" err="1">
                <a:latin typeface="Nunito Sans" pitchFamily="2" charset="0"/>
              </a:rPr>
              <a:t>concisa</a:t>
            </a:r>
            <a:r>
              <a:rPr lang="es-MX" sz="2600" dirty="0">
                <a:latin typeface="Nunito Sans" pitchFamily="2" charset="0"/>
              </a:rPr>
              <a:t> </a:t>
            </a:r>
            <a:r>
              <a:rPr sz="2600" dirty="0">
                <a:latin typeface="Nunito Sans" pitchFamily="2" charset="0"/>
              </a:rPr>
              <a:t>que   </a:t>
            </a:r>
            <a:r>
              <a:rPr sz="2600" dirty="0" err="1">
                <a:latin typeface="Nunito Sans" pitchFamily="2" charset="0"/>
              </a:rPr>
              <a:t>soporta</a:t>
            </a:r>
            <a:r>
              <a:rPr lang="es-MX" sz="2600" dirty="0">
                <a:latin typeface="Nunito Sans" pitchFamily="2" charset="0"/>
              </a:rPr>
              <a:t> l</a:t>
            </a:r>
            <a:r>
              <a:rPr sz="2600" dirty="0">
                <a:latin typeface="Nunito Sans" pitchFamily="2" charset="0"/>
              </a:rPr>
              <a:t>a implementación del control</a:t>
            </a:r>
            <a:r>
              <a:rPr lang="es-MX" sz="2600" dirty="0">
                <a:latin typeface="Nunito Sans" pitchFamily="2" charset="0"/>
              </a:rPr>
              <a:t>.</a:t>
            </a:r>
          </a:p>
          <a:p>
            <a:pPr marL="355600" marR="21590" indent="-342900" algn="just">
              <a:buClr>
                <a:srgbClr val="030303"/>
              </a:buClr>
              <a:buFont typeface="Arial" panose="020B0604020202020204" pitchFamily="34" charset="0"/>
              <a:buChar char="•"/>
              <a:tabLst>
                <a:tab pos="232410" algn="l"/>
              </a:tabLst>
            </a:pPr>
            <a:r>
              <a:rPr lang="es-MX" sz="2600" dirty="0">
                <a:latin typeface="Nunito Sans" pitchFamily="2" charset="0"/>
              </a:rPr>
              <a:t>Para realizar el monitoreo, sigue las instrucciones relacionadas en el archivo adjunto.</a:t>
            </a:r>
            <a:endParaRPr sz="2600" dirty="0">
              <a:latin typeface="Nunito Sans" pitchFamily="2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27F002-2B31-C876-9BB7-3A6EBB953FB5}"/>
              </a:ext>
            </a:extLst>
          </p:cNvPr>
          <p:cNvSpPr txBox="1"/>
          <p:nvPr/>
        </p:nvSpPr>
        <p:spPr>
          <a:xfrm>
            <a:off x="9275722" y="14414391"/>
            <a:ext cx="5447771" cy="245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83820" algn="just">
              <a:lnSpc>
                <a:spcPct val="109800"/>
              </a:lnSpc>
              <a:spcBef>
                <a:spcPts val="810"/>
              </a:spcBef>
              <a:tabLst>
                <a:tab pos="344805" algn="l"/>
                <a:tab pos="847090" algn="l"/>
                <a:tab pos="1187450" algn="l"/>
                <a:tab pos="1523365" algn="l"/>
                <a:tab pos="2135505" algn="l"/>
                <a:tab pos="2872105" algn="l"/>
                <a:tab pos="3159760" algn="l"/>
                <a:tab pos="4342130" algn="l"/>
                <a:tab pos="5407660" algn="l"/>
                <a:tab pos="6616700" algn="l"/>
              </a:tabLst>
            </a:pPr>
            <a:r>
              <a:rPr lang="es-MX" sz="2800" dirty="0">
                <a:latin typeface="Nunito"/>
              </a:rPr>
              <a:t>En	caso de no poder realizar el seguimiento, comunícate directamente con </a:t>
            </a:r>
            <a:r>
              <a:rPr lang="es-MX" sz="2800" b="1" dirty="0">
                <a:highlight>
                  <a:srgbClr val="EFF41E"/>
                </a:highlight>
                <a:latin typeface="Nunito"/>
              </a:rPr>
              <a:t>angelica.munoz@upme.gov.co</a:t>
            </a:r>
            <a:r>
              <a:rPr lang="es-MX" sz="2800" dirty="0">
                <a:latin typeface="Nunito"/>
              </a:rPr>
              <a:t> de la OAP.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ABEC35-0A6B-D2DA-2B95-9F2BDF358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7978" r="2158" b="6185"/>
          <a:stretch>
            <a:fillRect/>
          </a:stretch>
        </p:blipFill>
        <p:spPr bwMode="auto">
          <a:xfrm>
            <a:off x="1221387" y="5352955"/>
            <a:ext cx="13351355" cy="811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lobo: línea doblada 15">
            <a:extLst>
              <a:ext uri="{FF2B5EF4-FFF2-40B4-BE49-F238E27FC236}">
                <a16:creationId xmlns:a16="http://schemas.microsoft.com/office/drawing/2014/main" id="{D59EA80D-1C5A-97A7-7DF3-96307C8D9FB0}"/>
              </a:ext>
            </a:extLst>
          </p:cNvPr>
          <p:cNvSpPr/>
          <p:nvPr/>
        </p:nvSpPr>
        <p:spPr>
          <a:xfrm>
            <a:off x="516507" y="11910646"/>
            <a:ext cx="8129781" cy="7238118"/>
          </a:xfrm>
          <a:prstGeom prst="borderCallout2">
            <a:avLst>
              <a:gd name="adj1" fmla="val -131"/>
              <a:gd name="adj2" fmla="val 13465"/>
              <a:gd name="adj3" fmla="val -13223"/>
              <a:gd name="adj4" fmla="val 13682"/>
              <a:gd name="adj5" fmla="val -27542"/>
              <a:gd name="adj6" fmla="val 52052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E0403BD-79C6-A28B-5A95-91D5DE915301}"/>
              </a:ext>
            </a:extLst>
          </p:cNvPr>
          <p:cNvGrpSpPr/>
          <p:nvPr/>
        </p:nvGrpSpPr>
        <p:grpSpPr>
          <a:xfrm>
            <a:off x="2948438" y="19546927"/>
            <a:ext cx="3581482" cy="927623"/>
            <a:chOff x="-8118411" y="945275"/>
            <a:chExt cx="4368901" cy="1178475"/>
          </a:xfrm>
        </p:grpSpPr>
        <p:pic>
          <p:nvPicPr>
            <p:cNvPr id="18" name="Google Shape;155;p5" descr="Imagen">
              <a:extLst>
                <a:ext uri="{FF2B5EF4-FFF2-40B4-BE49-F238E27FC236}">
                  <a16:creationId xmlns:a16="http://schemas.microsoft.com/office/drawing/2014/main" id="{C0A89C0C-E9B6-3DB8-E741-9A16D693227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118410" y="945275"/>
              <a:ext cx="4368900" cy="117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56;p5">
              <a:extLst>
                <a:ext uri="{FF2B5EF4-FFF2-40B4-BE49-F238E27FC236}">
                  <a16:creationId xmlns:a16="http://schemas.microsoft.com/office/drawing/2014/main" id="{C7BD3D63-2F93-CB13-CBC1-5B775FC9CD49}"/>
                </a:ext>
              </a:extLst>
            </p:cNvPr>
            <p:cNvSpPr txBox="1"/>
            <p:nvPr/>
          </p:nvSpPr>
          <p:spPr>
            <a:xfrm>
              <a:off x="-8118411" y="1162796"/>
              <a:ext cx="4368900" cy="743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50" tIns="76150" rIns="76150" bIns="7615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F456"/>
                </a:buClr>
                <a:buSzPts val="3200"/>
                <a:buFont typeface="Nunito Sans Black"/>
                <a:buNone/>
              </a:pPr>
              <a:r>
                <a:rPr lang="en-US" sz="3600" dirty="0">
                  <a:solidFill>
                    <a:srgbClr val="F0F45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Ver </a:t>
              </a:r>
              <a:r>
                <a:rPr lang="en-US" sz="3600" dirty="0" err="1">
                  <a:solidFill>
                    <a:srgbClr val="F0F45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adjunto</a:t>
              </a:r>
              <a:r>
                <a:rPr lang="en-US" sz="3600" dirty="0">
                  <a:solidFill>
                    <a:srgbClr val="F0F45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 </a:t>
              </a:r>
              <a:endParaRPr sz="2000" dirty="0"/>
            </a:p>
          </p:txBody>
        </p:sp>
      </p:grpSp>
      <p:pic>
        <p:nvPicPr>
          <p:cNvPr id="20" name="Google Shape;151;p5" descr="Imagen">
            <a:extLst>
              <a:ext uri="{FF2B5EF4-FFF2-40B4-BE49-F238E27FC236}">
                <a16:creationId xmlns:a16="http://schemas.microsoft.com/office/drawing/2014/main" id="{1A9C28C1-DCF4-6DBB-B458-3FDE4A501D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36796"/>
          <a:stretch>
            <a:fillRect/>
          </a:stretch>
        </p:blipFill>
        <p:spPr>
          <a:xfrm>
            <a:off x="406158" y="0"/>
            <a:ext cx="1630458" cy="808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E9DACD7-5204-10D3-4A31-B623925AB714}"/>
              </a:ext>
            </a:extLst>
          </p:cNvPr>
          <p:cNvSpPr/>
          <p:nvPr/>
        </p:nvSpPr>
        <p:spPr>
          <a:xfrm>
            <a:off x="9555480" y="5462438"/>
            <a:ext cx="5017262" cy="1791802"/>
          </a:xfrm>
          <a:prstGeom prst="roundRect">
            <a:avLst/>
          </a:prstGeom>
          <a:solidFill>
            <a:srgbClr val="F0F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8FE52BF-524F-7FD4-3EB8-DA4C7D076C59}"/>
              </a:ext>
            </a:extLst>
          </p:cNvPr>
          <p:cNvSpPr txBox="1"/>
          <p:nvPr/>
        </p:nvSpPr>
        <p:spPr>
          <a:xfrm>
            <a:off x="10365366" y="5695831"/>
            <a:ext cx="414190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29845" algn="just">
              <a:buClr>
                <a:srgbClr val="030303"/>
              </a:buClr>
              <a:tabLst>
                <a:tab pos="224790" algn="l"/>
              </a:tabLst>
            </a:pPr>
            <a:r>
              <a:rPr lang="es-MX" sz="3200" b="1" dirty="0">
                <a:latin typeface="Nunito Sans" pitchFamily="2" charset="0"/>
              </a:rPr>
              <a:t>1ra Línea de defensa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EFD2CBF-B804-3665-5F62-7FFE9CF1064B}"/>
              </a:ext>
            </a:extLst>
          </p:cNvPr>
          <p:cNvSpPr txBox="1"/>
          <p:nvPr/>
        </p:nvSpPr>
        <p:spPr>
          <a:xfrm>
            <a:off x="9555479" y="6559781"/>
            <a:ext cx="5017264" cy="523220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marR="29845" algn="just">
              <a:buClr>
                <a:srgbClr val="030303"/>
              </a:buClr>
              <a:tabLst>
                <a:tab pos="224790" algn="l"/>
              </a:tabLst>
            </a:pPr>
            <a:r>
              <a:rPr lang="es-MX" sz="2800" b="1" dirty="0">
                <a:solidFill>
                  <a:srgbClr val="F0F456"/>
                </a:solidFill>
                <a:latin typeface="Nunito Black" pitchFamily="2" charset="0"/>
              </a:rPr>
              <a:t>Plazo: </a:t>
            </a:r>
            <a:r>
              <a:rPr lang="es-MX" sz="2800" b="1" dirty="0">
                <a:solidFill>
                  <a:srgbClr val="F0F456"/>
                </a:solidFill>
                <a:latin typeface="Nunito Sans" pitchFamily="2" charset="0"/>
              </a:rPr>
              <a:t>1 al 3 de Septiembre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0CFB898B-2202-DFF7-9EE4-55FE0D1BCF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9522" y="5553878"/>
            <a:ext cx="894701" cy="89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9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3782" y="7571339"/>
            <a:ext cx="3065265" cy="42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4347" y="7571339"/>
            <a:ext cx="5446847" cy="42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8743389" y="12947234"/>
            <a:ext cx="2998931" cy="438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3810" y="13278925"/>
            <a:ext cx="4325942" cy="290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8969" y="2321343"/>
            <a:ext cx="5446847" cy="4918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2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5175" y="10450100"/>
            <a:ext cx="3969650" cy="446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356" y="5013908"/>
            <a:ext cx="7563288" cy="2370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9E6D54F3-1E12-92CA-40C6-343BF251C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" descr="Imagen">
            <a:extLst>
              <a:ext uri="{FF2B5EF4-FFF2-40B4-BE49-F238E27FC236}">
                <a16:creationId xmlns:a16="http://schemas.microsoft.com/office/drawing/2014/main" id="{AEC91AA8-CD74-098E-1661-4E352022D9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618" y="15919343"/>
            <a:ext cx="4627668" cy="14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 descr="Imagen">
            <a:extLst>
              <a:ext uri="{FF2B5EF4-FFF2-40B4-BE49-F238E27FC236}">
                <a16:creationId xmlns:a16="http://schemas.microsoft.com/office/drawing/2014/main" id="{BF377730-1D4F-3927-DA4F-225222DAD6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2500"/>
          <a:stretch/>
        </p:blipFill>
        <p:spPr>
          <a:xfrm>
            <a:off x="9525000" y="14589740"/>
            <a:ext cx="5715000" cy="310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 descr="Imagen">
            <a:extLst>
              <a:ext uri="{FF2B5EF4-FFF2-40B4-BE49-F238E27FC236}">
                <a16:creationId xmlns:a16="http://schemas.microsoft.com/office/drawing/2014/main" id="{34C53AA8-B352-A7F6-2A8B-94080E1F25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3749" y="14368627"/>
            <a:ext cx="3492501" cy="88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>
            <a:extLst>
              <a:ext uri="{FF2B5EF4-FFF2-40B4-BE49-F238E27FC236}">
                <a16:creationId xmlns:a16="http://schemas.microsoft.com/office/drawing/2014/main" id="{10A2F605-4F0E-16FB-0F24-071C7D78FB00}"/>
              </a:ext>
            </a:extLst>
          </p:cNvPr>
          <p:cNvSpPr txBox="1"/>
          <p:nvPr/>
        </p:nvSpPr>
        <p:spPr>
          <a:xfrm>
            <a:off x="6229868" y="14514635"/>
            <a:ext cx="2780264" cy="59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456"/>
              </a:buClr>
              <a:buSzPts val="3200"/>
              <a:buFont typeface="Nunito Sans Black"/>
              <a:buNone/>
            </a:pPr>
            <a:r>
              <a:rPr lang="en-US" sz="3200" dirty="0">
                <a:solidFill>
                  <a:srgbClr val="F0F456"/>
                </a:solidFill>
                <a:latin typeface="Nunito Sans Black"/>
                <a:sym typeface="Nunito Sans Black"/>
              </a:rPr>
              <a:t>Ver </a:t>
            </a:r>
            <a:r>
              <a:rPr lang="en-US" sz="3200" dirty="0" err="1">
                <a:solidFill>
                  <a:srgbClr val="F0F456"/>
                </a:solidFill>
                <a:latin typeface="Nunito Sans Black"/>
                <a:sym typeface="Nunito Sans Black"/>
              </a:rPr>
              <a:t>Adjunto</a:t>
            </a:r>
            <a:endParaRPr dirty="0"/>
          </a:p>
        </p:txBody>
      </p:sp>
      <p:sp>
        <p:nvSpPr>
          <p:cNvPr id="166" name="Google Shape;166;p6">
            <a:extLst>
              <a:ext uri="{FF2B5EF4-FFF2-40B4-BE49-F238E27FC236}">
                <a16:creationId xmlns:a16="http://schemas.microsoft.com/office/drawing/2014/main" id="{76E6885C-9F9E-8D32-E0F4-74DC748B9F54}"/>
              </a:ext>
            </a:extLst>
          </p:cNvPr>
          <p:cNvSpPr txBox="1"/>
          <p:nvPr/>
        </p:nvSpPr>
        <p:spPr>
          <a:xfrm>
            <a:off x="5158348" y="1492488"/>
            <a:ext cx="9805288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</a:t>
            </a:r>
            <a:r>
              <a:rPr lang="es-MX" sz="8000" dirty="0">
                <a:latin typeface="Nunito Sans Black"/>
                <a:ea typeface="Nunito Sans Black"/>
                <a:cs typeface="Nunito Sans Black"/>
                <a:sym typeface="Nunito Sans Black"/>
              </a:rPr>
              <a:t>e</a:t>
            </a: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?</a:t>
            </a:r>
            <a:endParaRPr sz="700" dirty="0"/>
          </a:p>
        </p:txBody>
      </p:sp>
      <p:pic>
        <p:nvPicPr>
          <p:cNvPr id="168" name="Google Shape;168;p6" descr="Imagen">
            <a:extLst>
              <a:ext uri="{FF2B5EF4-FFF2-40B4-BE49-F238E27FC236}">
                <a16:creationId xmlns:a16="http://schemas.microsoft.com/office/drawing/2014/main" id="{B910ED2A-C0A6-18CB-5782-166F0A20D9E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5;p6">
            <a:extLst>
              <a:ext uri="{FF2B5EF4-FFF2-40B4-BE49-F238E27FC236}">
                <a16:creationId xmlns:a16="http://schemas.microsoft.com/office/drawing/2014/main" id="{FECF27BB-017F-FCA9-DBB7-1478150CAE8D}"/>
              </a:ext>
            </a:extLst>
          </p:cNvPr>
          <p:cNvSpPr txBox="1"/>
          <p:nvPr/>
        </p:nvSpPr>
        <p:spPr>
          <a:xfrm>
            <a:off x="678426" y="3315897"/>
            <a:ext cx="12683613" cy="200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4000" i="0" u="none" strike="noStrike" cap="none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La UPME cuenta con un Modelo de Gestión del Conocimiento </a:t>
            </a:r>
            <a:r>
              <a:rPr lang="es-MX" sz="4000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e I</a:t>
            </a:r>
            <a:r>
              <a:rPr lang="es-MX" sz="4000" i="0" u="none" strike="noStrike" cap="none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nnovación  (Gesco+i) a través del cual se plantea la adopción de la Política de Gesco+i.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897CE8-6D82-9EA1-3CC3-7ECEE325A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t="23329" r="4119" b="12646"/>
          <a:stretch/>
        </p:blipFill>
        <p:spPr bwMode="auto">
          <a:xfrm>
            <a:off x="419618" y="7158350"/>
            <a:ext cx="14400763" cy="691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5;p6">
            <a:extLst>
              <a:ext uri="{FF2B5EF4-FFF2-40B4-BE49-F238E27FC236}">
                <a16:creationId xmlns:a16="http://schemas.microsoft.com/office/drawing/2014/main" id="{B129A93C-8B2D-38C4-4D03-7F9C3848AAB6}"/>
              </a:ext>
            </a:extLst>
          </p:cNvPr>
          <p:cNvSpPr txBox="1"/>
          <p:nvPr/>
        </p:nvSpPr>
        <p:spPr>
          <a:xfrm>
            <a:off x="2226108" y="5992660"/>
            <a:ext cx="11363388" cy="8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4400" dirty="0">
                <a:solidFill>
                  <a:srgbClr val="F0F456"/>
                </a:solidFill>
                <a:highlight>
                  <a:srgbClr val="000000"/>
                </a:highlight>
                <a:latin typeface="Nunito Sans Black"/>
                <a:sym typeface="Nunito Sans"/>
              </a:rPr>
              <a:t>Pilares y Estructura del Modelo Gesco+i</a:t>
            </a:r>
          </a:p>
        </p:txBody>
      </p:sp>
      <p:pic>
        <p:nvPicPr>
          <p:cNvPr id="8" name="Google Shape;152;p5" descr="Imagen">
            <a:extLst>
              <a:ext uri="{FF2B5EF4-FFF2-40B4-BE49-F238E27FC236}">
                <a16:creationId xmlns:a16="http://schemas.microsoft.com/office/drawing/2014/main" id="{B3428CE4-E3CD-3633-98FB-8073FEECF97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3094508" y="879972"/>
            <a:ext cx="1869128" cy="26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3;p5" descr="Imagen">
            <a:extLst>
              <a:ext uri="{FF2B5EF4-FFF2-40B4-BE49-F238E27FC236}">
                <a16:creationId xmlns:a16="http://schemas.microsoft.com/office/drawing/2014/main" id="{EED3BCE6-587B-B41F-41BC-3355655B64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4004" y="961523"/>
            <a:ext cx="3784209" cy="2199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915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2F14AF72-2FA0-4BA7-9C35-BAB975FB9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 descr="56e4939c-02d2-4f2b-ae03-f7150f538a81.psd">
            <a:extLst>
              <a:ext uri="{FF2B5EF4-FFF2-40B4-BE49-F238E27FC236}">
                <a16:creationId xmlns:a16="http://schemas.microsoft.com/office/drawing/2014/main" id="{1B75391C-D0D0-13AD-1A30-7D76278CC4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5321" y="14606072"/>
            <a:ext cx="6948891" cy="37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 descr="Imagen">
            <a:extLst>
              <a:ext uri="{FF2B5EF4-FFF2-40B4-BE49-F238E27FC236}">
                <a16:creationId xmlns:a16="http://schemas.microsoft.com/office/drawing/2014/main" id="{739C51E3-EAE8-4C72-A6B1-323C9C0CC1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9244" y="15582993"/>
            <a:ext cx="5558046" cy="174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050331F7-2914-F272-FD98-5C0F846D40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 descr="Imagen">
            <a:extLst>
              <a:ext uri="{FF2B5EF4-FFF2-40B4-BE49-F238E27FC236}">
                <a16:creationId xmlns:a16="http://schemas.microsoft.com/office/drawing/2014/main" id="{C8F3FF2F-712E-E195-0B23-F71D40749F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255" y="14514898"/>
            <a:ext cx="3688080" cy="8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>
            <a:extLst>
              <a:ext uri="{FF2B5EF4-FFF2-40B4-BE49-F238E27FC236}">
                <a16:creationId xmlns:a16="http://schemas.microsoft.com/office/drawing/2014/main" id="{EB857A3B-7DE4-6AB3-62E3-0B4663317AE9}"/>
              </a:ext>
            </a:extLst>
          </p:cNvPr>
          <p:cNvSpPr txBox="1"/>
          <p:nvPr/>
        </p:nvSpPr>
        <p:spPr>
          <a:xfrm>
            <a:off x="-246145" y="14606072"/>
            <a:ext cx="4368900" cy="70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456"/>
              </a:buClr>
              <a:buSzPts val="3200"/>
              <a:buFont typeface="Nunito Sans Black"/>
              <a:buNone/>
            </a:pPr>
            <a:r>
              <a:rPr lang="en-US" sz="4000" dirty="0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Ver </a:t>
            </a:r>
            <a:r>
              <a:rPr lang="en-US" sz="4000" dirty="0" err="1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adjunto</a:t>
            </a:r>
            <a:r>
              <a:rPr lang="en-US" sz="4000" dirty="0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 </a:t>
            </a:r>
            <a:endParaRPr sz="2400" dirty="0"/>
          </a:p>
        </p:txBody>
      </p:sp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250A1C3B-FE40-3407-F12D-45980885A380}"/>
              </a:ext>
            </a:extLst>
          </p:cNvPr>
          <p:cNvSpPr txBox="1"/>
          <p:nvPr/>
        </p:nvSpPr>
        <p:spPr>
          <a:xfrm>
            <a:off x="164557" y="1161685"/>
            <a:ext cx="8193994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que?</a:t>
            </a:r>
            <a:endParaRPr sz="700" dirty="0"/>
          </a:p>
        </p:txBody>
      </p:sp>
      <p:sp>
        <p:nvSpPr>
          <p:cNvPr id="3" name="Google Shape;165;p6">
            <a:extLst>
              <a:ext uri="{FF2B5EF4-FFF2-40B4-BE49-F238E27FC236}">
                <a16:creationId xmlns:a16="http://schemas.microsoft.com/office/drawing/2014/main" id="{EB5E0CBA-6119-0899-AA34-33EDB85A5D72}"/>
              </a:ext>
            </a:extLst>
          </p:cNvPr>
          <p:cNvSpPr txBox="1"/>
          <p:nvPr/>
        </p:nvSpPr>
        <p:spPr>
          <a:xfrm>
            <a:off x="3681206" y="2372509"/>
            <a:ext cx="11363389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3200" i="0" u="none" strike="noStrike" cap="none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El modelo Gesco+i de la UPME se encuentra alineado tanto con la sexta dimensión del Modelo Integrado de Planeación y Gestión (MIPG) como con la Política de Gestión del Conocimiento e Innovación (Gesco+i) de la Entidad y cuenta con siete (7) </a:t>
            </a:r>
            <a:r>
              <a:rPr lang="es-MX" sz="3200" b="1" i="0" u="sng" strike="noStrike" cap="none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líneas estratégicas transversales </a:t>
            </a:r>
            <a:r>
              <a:rPr lang="es-MX" sz="3200" i="0" u="none" strike="noStrike" cap="none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que los integran.</a:t>
            </a:r>
          </a:p>
        </p:txBody>
      </p:sp>
      <p:sp>
        <p:nvSpPr>
          <p:cNvPr id="4" name="Google Shape;165;p6">
            <a:extLst>
              <a:ext uri="{FF2B5EF4-FFF2-40B4-BE49-F238E27FC236}">
                <a16:creationId xmlns:a16="http://schemas.microsoft.com/office/drawing/2014/main" id="{80F7D86F-573F-AB20-FF66-E8FCA1F2F67F}"/>
              </a:ext>
            </a:extLst>
          </p:cNvPr>
          <p:cNvSpPr txBox="1"/>
          <p:nvPr/>
        </p:nvSpPr>
        <p:spPr>
          <a:xfrm>
            <a:off x="1938306" y="5490500"/>
            <a:ext cx="11363388" cy="8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4400" dirty="0">
                <a:solidFill>
                  <a:srgbClr val="F0F456"/>
                </a:solidFill>
                <a:highlight>
                  <a:srgbClr val="000000"/>
                </a:highlight>
                <a:latin typeface="Nunito Sans Black"/>
                <a:sym typeface="Nunito Sans"/>
              </a:rPr>
              <a:t>Líneas Estratégica del Modelo Gesco+i</a:t>
            </a:r>
          </a:p>
        </p:txBody>
      </p:sp>
      <p:pic>
        <p:nvPicPr>
          <p:cNvPr id="5" name="Google Shape;1012;g2d98d849137_0_1385">
            <a:extLst>
              <a:ext uri="{FF2B5EF4-FFF2-40B4-BE49-F238E27FC236}">
                <a16:creationId xmlns:a16="http://schemas.microsoft.com/office/drawing/2014/main" id="{44A3BC57-1B42-3760-A41E-99B07B592A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6294"/>
          <a:stretch/>
        </p:blipFill>
        <p:spPr>
          <a:xfrm>
            <a:off x="292630" y="2598334"/>
            <a:ext cx="3291350" cy="216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81DE509-21C6-3C2B-AE0A-2343FC9A1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5886" r="2397" b="2673"/>
          <a:stretch/>
        </p:blipFill>
        <p:spPr bwMode="auto">
          <a:xfrm>
            <a:off x="164557" y="6722472"/>
            <a:ext cx="14650934" cy="76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4B4D2C4F-0098-B745-94BB-C0E760051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 descr="56e4939c-02d2-4f2b-ae03-f7150f538a81.psd">
            <a:extLst>
              <a:ext uri="{FF2B5EF4-FFF2-40B4-BE49-F238E27FC236}">
                <a16:creationId xmlns:a16="http://schemas.microsoft.com/office/drawing/2014/main" id="{0AADEA82-CD39-05C1-0D7C-4FECA8DFE4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3374" y="16706638"/>
            <a:ext cx="3616626" cy="123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 descr="Imagen">
            <a:extLst>
              <a:ext uri="{FF2B5EF4-FFF2-40B4-BE49-F238E27FC236}">
                <a16:creationId xmlns:a16="http://schemas.microsoft.com/office/drawing/2014/main" id="{6C28502E-2A7B-FCCF-7CBA-0AB5B730A5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0664" y="16570038"/>
            <a:ext cx="2998671" cy="93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4C12A30B-A4BF-04C1-F07E-40B75835EB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14505"/>
            <a:ext cx="15240001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76446654-D13B-757B-4983-FEF61636F324}"/>
              </a:ext>
            </a:extLst>
          </p:cNvPr>
          <p:cNvSpPr txBox="1"/>
          <p:nvPr/>
        </p:nvSpPr>
        <p:spPr>
          <a:xfrm>
            <a:off x="-305210" y="1253561"/>
            <a:ext cx="7253321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que?</a:t>
            </a:r>
            <a:endParaRPr sz="700" dirty="0"/>
          </a:p>
        </p:txBody>
      </p:sp>
      <p:sp>
        <p:nvSpPr>
          <p:cNvPr id="3" name="Google Shape;165;p6">
            <a:extLst>
              <a:ext uri="{FF2B5EF4-FFF2-40B4-BE49-F238E27FC236}">
                <a16:creationId xmlns:a16="http://schemas.microsoft.com/office/drawing/2014/main" id="{7A2192FC-8D8D-380C-C2FF-7F8F702F78AF}"/>
              </a:ext>
            </a:extLst>
          </p:cNvPr>
          <p:cNvSpPr txBox="1"/>
          <p:nvPr/>
        </p:nvSpPr>
        <p:spPr>
          <a:xfrm>
            <a:off x="2991669" y="9156546"/>
            <a:ext cx="3910722" cy="163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2400" i="0" u="none" strike="noStrike" cap="none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Reside en la experiencia, habilidades, prácticas, intelecto e intuición de cada persona.</a:t>
            </a:r>
          </a:p>
        </p:txBody>
      </p:sp>
      <p:sp>
        <p:nvSpPr>
          <p:cNvPr id="6" name="Google Shape;166;p6">
            <a:extLst>
              <a:ext uri="{FF2B5EF4-FFF2-40B4-BE49-F238E27FC236}">
                <a16:creationId xmlns:a16="http://schemas.microsoft.com/office/drawing/2014/main" id="{F6C31BB5-12D8-2C90-8894-7BF6166A7981}"/>
              </a:ext>
            </a:extLst>
          </p:cNvPr>
          <p:cNvSpPr txBox="1"/>
          <p:nvPr/>
        </p:nvSpPr>
        <p:spPr>
          <a:xfrm>
            <a:off x="-305210" y="7735803"/>
            <a:ext cx="3525429" cy="4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32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Conocimiento </a:t>
            </a:r>
          </a:p>
        </p:txBody>
      </p:sp>
      <p:sp>
        <p:nvSpPr>
          <p:cNvPr id="7" name="Google Shape;166;p6">
            <a:extLst>
              <a:ext uri="{FF2B5EF4-FFF2-40B4-BE49-F238E27FC236}">
                <a16:creationId xmlns:a16="http://schemas.microsoft.com/office/drawing/2014/main" id="{52FD6016-FFCD-5DFD-3228-67D14BA6136F}"/>
              </a:ext>
            </a:extLst>
          </p:cNvPr>
          <p:cNvSpPr txBox="1"/>
          <p:nvPr/>
        </p:nvSpPr>
        <p:spPr>
          <a:xfrm>
            <a:off x="1929938" y="8048336"/>
            <a:ext cx="12496096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F0F456"/>
                </a:solidFill>
                <a:highlight>
                  <a:srgbClr val="000000"/>
                </a:highlight>
                <a:latin typeface="Nunito Sans Black"/>
                <a:ea typeface="Nunito Sans Black"/>
                <a:cs typeface="Nunito Sans Black"/>
                <a:sym typeface="Nunito Sans Black"/>
              </a:rPr>
              <a:t> Tácito </a:t>
            </a:r>
            <a:r>
              <a:rPr lang="es-MX" sz="8000" b="0" i="0" u="none" strike="noStrike" cap="none" dirty="0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  </a:t>
            </a:r>
            <a:r>
              <a:rPr lang="es-MX" sz="66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Vs</a:t>
            </a: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  </a:t>
            </a:r>
            <a:r>
              <a:rPr lang="es-MX" sz="8000" dirty="0">
                <a:solidFill>
                  <a:schemeClr val="tx1"/>
                </a:solidFill>
                <a:highlight>
                  <a:srgbClr val="F0F456"/>
                </a:highlight>
                <a:latin typeface="Nunito Sans Black"/>
                <a:ea typeface="Nunito Sans Black"/>
                <a:cs typeface="Nunito Sans Black"/>
                <a:sym typeface="Nunito Sans Black"/>
              </a:rPr>
              <a:t>E</a:t>
            </a:r>
            <a:r>
              <a:rPr lang="es-MX" sz="8000" b="0" i="0" u="none" strike="noStrike" cap="none" dirty="0">
                <a:solidFill>
                  <a:schemeClr val="tx1"/>
                </a:solidFill>
                <a:highlight>
                  <a:srgbClr val="F0F456"/>
                </a:highlight>
                <a:latin typeface="Nunito Sans Black"/>
                <a:ea typeface="Nunito Sans Black"/>
                <a:cs typeface="Nunito Sans Black"/>
                <a:sym typeface="Nunito Sans Black"/>
              </a:rPr>
              <a:t>xplícito </a:t>
            </a:r>
            <a:endParaRPr sz="700" dirty="0">
              <a:solidFill>
                <a:schemeClr val="tx1"/>
              </a:solidFill>
              <a:highlight>
                <a:srgbClr val="F0F456"/>
              </a:highlight>
            </a:endParaRPr>
          </a:p>
        </p:txBody>
      </p:sp>
      <p:pic>
        <p:nvPicPr>
          <p:cNvPr id="9" name="Google Shape;1551;g2d98d849137_0_1414">
            <a:extLst>
              <a:ext uri="{FF2B5EF4-FFF2-40B4-BE49-F238E27FC236}">
                <a16:creationId xmlns:a16="http://schemas.microsoft.com/office/drawing/2014/main" id="{8D10994A-F04B-7A48-9507-F5FD6B9EDE0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 flipV="1">
            <a:off x="2286699" y="1919178"/>
            <a:ext cx="12496097" cy="539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3;g2d98d849137_0_1414">
            <a:extLst>
              <a:ext uri="{FF2B5EF4-FFF2-40B4-BE49-F238E27FC236}">
                <a16:creationId xmlns:a16="http://schemas.microsoft.com/office/drawing/2014/main" id="{93B61B0C-72C7-2795-77E8-7CCB555CCB7A}"/>
              </a:ext>
            </a:extLst>
          </p:cNvPr>
          <p:cNvSpPr txBox="1"/>
          <p:nvPr/>
        </p:nvSpPr>
        <p:spPr>
          <a:xfrm>
            <a:off x="4998720" y="2461581"/>
            <a:ext cx="9427314" cy="467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El conocimiento es un conjunto de </a:t>
            </a:r>
            <a:r>
              <a:rPr lang="es-MX" sz="28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información, habilidades</a:t>
            </a:r>
            <a:r>
              <a:rPr lang="es-MX" sz="28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hechos, verdades o principios que una </a:t>
            </a:r>
            <a:r>
              <a:rPr lang="es-MX" sz="28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persona adquiere </a:t>
            </a:r>
            <a:r>
              <a:rPr lang="es-MX" sz="28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 través del </a:t>
            </a:r>
            <a:r>
              <a:rPr lang="es-MX" sz="32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estudio, la experiencia</a:t>
            </a:r>
            <a:r>
              <a:rPr lang="es-MX" sz="28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la observación o el razonamiento. </a:t>
            </a:r>
            <a:r>
              <a:rPr lang="es-MX" sz="28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Existen diferentes </a:t>
            </a:r>
            <a:r>
              <a:rPr lang="es-MX" sz="28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tipos de conocimiento </a:t>
            </a:r>
            <a:r>
              <a:rPr lang="es-MX" sz="28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que se clasifican según su naturaleza, forma de adquisición y aplicación.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2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 el desarrollo de las entidades se destacan el </a:t>
            </a:r>
            <a:r>
              <a:rPr lang="es-MX" sz="28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conocimiento </a:t>
            </a:r>
            <a:r>
              <a:rPr lang="es-MX" sz="32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Tácito</a:t>
            </a:r>
            <a:r>
              <a:rPr lang="es-MX" sz="28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s-MX" sz="28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 </a:t>
            </a:r>
            <a:r>
              <a:rPr lang="es-MX" sz="32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explícito</a:t>
            </a:r>
            <a:r>
              <a:rPr lang="es-MX" sz="28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lang="es-MX" sz="2800" b="1" noProof="0" dirty="0"/>
          </a:p>
        </p:txBody>
      </p:sp>
      <p:pic>
        <p:nvPicPr>
          <p:cNvPr id="11" name="Google Shape;1550;g2d98d849137_0_1414">
            <a:extLst>
              <a:ext uri="{FF2B5EF4-FFF2-40B4-BE49-F238E27FC236}">
                <a16:creationId xmlns:a16="http://schemas.microsoft.com/office/drawing/2014/main" id="{15CACC89-F56C-7216-DFA3-719DEE3B21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77338" y="2674990"/>
            <a:ext cx="3525428" cy="43546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5;p6">
            <a:extLst>
              <a:ext uri="{FF2B5EF4-FFF2-40B4-BE49-F238E27FC236}">
                <a16:creationId xmlns:a16="http://schemas.microsoft.com/office/drawing/2014/main" id="{6FB332BE-A691-0CD2-68A2-6FA75B842A07}"/>
              </a:ext>
            </a:extLst>
          </p:cNvPr>
          <p:cNvSpPr txBox="1"/>
          <p:nvPr/>
        </p:nvSpPr>
        <p:spPr>
          <a:xfrm>
            <a:off x="8751876" y="9098755"/>
            <a:ext cx="4720284" cy="163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unito Sans Black"/>
              <a:buNone/>
            </a:pPr>
            <a:r>
              <a:rPr lang="es-MX" sz="2400" i="0" u="none" strike="noStrike" cap="none" dirty="0">
                <a:solidFill>
                  <a:schemeClr val="tx1"/>
                </a:solidFill>
                <a:latin typeface="Nunito Sans Light" pitchFamily="2" charset="0"/>
                <a:ea typeface="Nunito Sans"/>
                <a:cs typeface="Nunito Sans"/>
                <a:sym typeface="Nunito Sans"/>
              </a:rPr>
              <a:t>Se encuentra en documentos, manuales, bases de datos y otros medios formales. Está definido dentro de un marco de referencia.</a:t>
            </a:r>
          </a:p>
        </p:txBody>
      </p:sp>
      <p:pic>
        <p:nvPicPr>
          <p:cNvPr id="16" name="Gráfico 15" descr="Head with gears con relleno sólido">
            <a:extLst>
              <a:ext uri="{FF2B5EF4-FFF2-40B4-BE49-F238E27FC236}">
                <a16:creationId xmlns:a16="http://schemas.microsoft.com/office/drawing/2014/main" id="{25997471-C758-CABE-8605-DE67A6DFC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2137" y="8018954"/>
            <a:ext cx="2424893" cy="2424893"/>
          </a:xfrm>
          <a:prstGeom prst="rect">
            <a:avLst/>
          </a:prstGeom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B6D43A27-9413-8D6F-6DA9-E89F86047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-360" b="1924"/>
          <a:stretch/>
        </p:blipFill>
        <p:spPr bwMode="auto">
          <a:xfrm>
            <a:off x="352136" y="11027357"/>
            <a:ext cx="14887864" cy="53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26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A9A41AB9-6B9B-EE13-3D60-E23F2FFAC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3267A776-34D3-1F75-9BC5-190D712A894D}"/>
              </a:ext>
            </a:extLst>
          </p:cNvPr>
          <p:cNvSpPr/>
          <p:nvPr/>
        </p:nvSpPr>
        <p:spPr>
          <a:xfrm>
            <a:off x="0" y="4060410"/>
            <a:ext cx="2859344" cy="2781156"/>
          </a:xfrm>
          <a:prstGeom prst="flowChartConnector">
            <a:avLst/>
          </a:prstGeom>
          <a:solidFill>
            <a:srgbClr val="FFE6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Google Shape;1551;g2d98d849137_0_1414">
            <a:extLst>
              <a:ext uri="{FF2B5EF4-FFF2-40B4-BE49-F238E27FC236}">
                <a16:creationId xmlns:a16="http://schemas.microsoft.com/office/drawing/2014/main" id="{514AF868-37DE-F7A1-1BDB-9C2F62F4E5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49592" y="1123925"/>
            <a:ext cx="13798501" cy="592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 descr="56e4939c-02d2-4f2b-ae03-f7150f538a81.psd">
            <a:extLst>
              <a:ext uri="{FF2B5EF4-FFF2-40B4-BE49-F238E27FC236}">
                <a16:creationId xmlns:a16="http://schemas.microsoft.com/office/drawing/2014/main" id="{A4D6F87D-9775-B22F-B984-6D5438B3EC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80691" y="16788678"/>
            <a:ext cx="5212742" cy="234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 descr="Imagen">
            <a:extLst>
              <a:ext uri="{FF2B5EF4-FFF2-40B4-BE49-F238E27FC236}">
                <a16:creationId xmlns:a16="http://schemas.microsoft.com/office/drawing/2014/main" id="{7C263091-CD53-55CC-F3BE-3FA1CBBC11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208" y="17962879"/>
            <a:ext cx="3275827" cy="102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61E1A015-626C-D587-B87B-3B76042F2D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18576" y="-914792"/>
            <a:ext cx="16677152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1B38ED12-9DF3-5C9B-DCB2-B66517BECA88}"/>
              </a:ext>
            </a:extLst>
          </p:cNvPr>
          <p:cNvSpPr txBox="1"/>
          <p:nvPr/>
        </p:nvSpPr>
        <p:spPr>
          <a:xfrm>
            <a:off x="-390318" y="325126"/>
            <a:ext cx="7281203" cy="9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2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600" dirty="0"/>
          </a:p>
        </p:txBody>
      </p:sp>
      <p:sp>
        <p:nvSpPr>
          <p:cNvPr id="10" name="Google Shape;1553;g2d98d849137_0_1414">
            <a:extLst>
              <a:ext uri="{FF2B5EF4-FFF2-40B4-BE49-F238E27FC236}">
                <a16:creationId xmlns:a16="http://schemas.microsoft.com/office/drawing/2014/main" id="{7C96BB20-E217-9E0C-D503-38749CD52253}"/>
              </a:ext>
            </a:extLst>
          </p:cNvPr>
          <p:cNvSpPr txBox="1"/>
          <p:nvPr/>
        </p:nvSpPr>
        <p:spPr>
          <a:xfrm>
            <a:off x="3703061" y="1842234"/>
            <a:ext cx="11116139" cy="46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La</a:t>
            </a:r>
            <a:r>
              <a:rPr lang="es-MX" sz="32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gestión del conocimiento </a:t>
            </a:r>
            <a:r>
              <a:rPr lang="es-MX" sz="32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es el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proceso</a:t>
            </a:r>
            <a:r>
              <a:rPr lang="es-MX" sz="36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s-MX" sz="32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mediante el cual </a:t>
            </a:r>
            <a:r>
              <a:rPr lang="es-MX" sz="32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se implementan </a:t>
            </a:r>
            <a:r>
              <a:rPr lang="es-MX" sz="4000" b="1" u="sng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acciones</a:t>
            </a:r>
            <a:r>
              <a:rPr lang="es-MX" sz="40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s-MX" sz="4000" b="1" u="sng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mecanismo</a:t>
            </a:r>
            <a:r>
              <a:rPr lang="es-MX" sz="40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 o </a:t>
            </a:r>
            <a:r>
              <a:rPr lang="es-MX" sz="4000" b="1" u="sng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instrumentos</a:t>
            </a:r>
            <a:r>
              <a:rPr lang="es-MX" sz="40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s-MX" sz="32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orientados a: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generar</a:t>
            </a:r>
            <a:r>
              <a:rPr lang="es-MX" sz="36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identificar</a:t>
            </a:r>
            <a:r>
              <a:rPr lang="es-MX" sz="36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valorar</a:t>
            </a:r>
            <a:r>
              <a:rPr lang="es-MX" sz="36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capturar</a:t>
            </a:r>
            <a:r>
              <a:rPr lang="es-MX" sz="36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transferir</a:t>
            </a:r>
            <a:r>
              <a:rPr lang="es-MX" sz="36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apropiar</a:t>
            </a:r>
            <a:r>
              <a:rPr lang="es-MX" sz="36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analizar, difundir y preservar </a:t>
            </a:r>
            <a:r>
              <a:rPr lang="es-MX" sz="32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el conocimiento para fortalecer la gestión de las entidades públicas</a:t>
            </a:r>
            <a:r>
              <a:rPr lang="es-MX" sz="3200" b="1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s-MX" sz="32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facilitar procesos de </a:t>
            </a:r>
            <a:r>
              <a:rPr lang="es-MX" sz="36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innovación</a:t>
            </a:r>
            <a:r>
              <a:rPr lang="es-MX" sz="3200" b="1" noProof="0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s-MX" sz="3200" noProof="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 mejorar la prestación de bienes y servicios a sus grupos de valor e interés.</a:t>
            </a:r>
            <a:endParaRPr lang="es-MX" sz="3200" b="1" noProof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D3A9CE-AB14-52F1-006B-DDDC5E96E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10572" b="2676"/>
          <a:stretch/>
        </p:blipFill>
        <p:spPr bwMode="auto">
          <a:xfrm>
            <a:off x="3097643" y="6701090"/>
            <a:ext cx="10351120" cy="1259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1007;p29" descr="Imagen">
            <a:extLst>
              <a:ext uri="{FF2B5EF4-FFF2-40B4-BE49-F238E27FC236}">
                <a16:creationId xmlns:a16="http://schemas.microsoft.com/office/drawing/2014/main" id="{A72281D6-EF2A-4E84-352A-A9AF1ECAB61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90318" y="3671509"/>
            <a:ext cx="3152764" cy="3790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291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3734C6DC-4761-6D96-229E-2A37EAB45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6B71560-21A8-57DC-6AEE-2C6D3F0CB73E}"/>
              </a:ext>
            </a:extLst>
          </p:cNvPr>
          <p:cNvSpPr/>
          <p:nvPr/>
        </p:nvSpPr>
        <p:spPr>
          <a:xfrm>
            <a:off x="-2499360" y="-1514972"/>
            <a:ext cx="19354800" cy="1393251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B3DE2652-3306-8291-C668-001825A0779B}"/>
              </a:ext>
            </a:extLst>
          </p:cNvPr>
          <p:cNvSpPr/>
          <p:nvPr/>
        </p:nvSpPr>
        <p:spPr>
          <a:xfrm>
            <a:off x="-1066754" y="2461387"/>
            <a:ext cx="2859344" cy="2781156"/>
          </a:xfrm>
          <a:prstGeom prst="flowChartConnector">
            <a:avLst/>
          </a:prstGeom>
          <a:solidFill>
            <a:srgbClr val="FFE6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0" name="Google Shape;150;p5" descr="56e4939c-02d2-4f2b-ae03-f7150f538a81.psd">
            <a:extLst>
              <a:ext uri="{FF2B5EF4-FFF2-40B4-BE49-F238E27FC236}">
                <a16:creationId xmlns:a16="http://schemas.microsoft.com/office/drawing/2014/main" id="{EFA859FB-4C9B-9FD4-834D-7FF4D5784F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47347" y="15527059"/>
            <a:ext cx="5875091" cy="264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4D99878D-21CE-322D-903B-6AFFB3D0E0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41060" y="-1494387"/>
            <a:ext cx="19038199" cy="13345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313F94C4-6504-704C-06A2-7C2DCDA80F26}"/>
              </a:ext>
            </a:extLst>
          </p:cNvPr>
          <p:cNvSpPr txBox="1"/>
          <p:nvPr/>
        </p:nvSpPr>
        <p:spPr>
          <a:xfrm>
            <a:off x="-2499360" y="524212"/>
            <a:ext cx="6838816" cy="9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2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600" dirty="0"/>
          </a:p>
        </p:txBody>
      </p:sp>
      <p:sp>
        <p:nvSpPr>
          <p:cNvPr id="10" name="Google Shape;1553;g2d98d849137_0_1414">
            <a:extLst>
              <a:ext uri="{FF2B5EF4-FFF2-40B4-BE49-F238E27FC236}">
                <a16:creationId xmlns:a16="http://schemas.microsoft.com/office/drawing/2014/main" id="{FAF5AB90-44C2-0D3D-34C2-63C9419A426A}"/>
              </a:ext>
            </a:extLst>
          </p:cNvPr>
          <p:cNvSpPr txBox="1"/>
          <p:nvPr/>
        </p:nvSpPr>
        <p:spPr>
          <a:xfrm>
            <a:off x="2882259" y="1789925"/>
            <a:ext cx="13591009" cy="264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200" dirty="0">
                <a:solidFill>
                  <a:schemeClr val="dk1"/>
                </a:solidFill>
                <a:latin typeface="Nunito Sans"/>
                <a:sym typeface="Nunito Sans"/>
              </a:rPr>
              <a:t>La </a:t>
            </a:r>
            <a:r>
              <a:rPr lang="es-MX" sz="32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  <a:sym typeface="Nunito Sans"/>
              </a:rPr>
              <a:t>innovación</a:t>
            </a:r>
            <a:r>
              <a:rPr lang="es-MX" sz="3200" dirty="0">
                <a:solidFill>
                  <a:schemeClr val="dk1"/>
                </a:solidFill>
                <a:latin typeface="Nunito Sans"/>
                <a:sym typeface="Nunito Sans"/>
              </a:rPr>
              <a:t> es un proceso sistemático y </a:t>
            </a:r>
            <a:r>
              <a:rPr lang="es-MX" sz="3200" dirty="0">
                <a:solidFill>
                  <a:schemeClr val="dk1"/>
                </a:solidFill>
                <a:latin typeface="Nunito Sans"/>
              </a:rPr>
              <a:t>en el sector público se refiere a la </a:t>
            </a:r>
            <a:r>
              <a:rPr lang="es-MX" sz="3200" b="1" dirty="0">
                <a:solidFill>
                  <a:schemeClr val="dk1"/>
                </a:solidFill>
                <a:latin typeface="Nunito Sans"/>
              </a:rPr>
              <a:t>generación e implementación de ideas nuevas o significativamente mejoradas en procesos</a:t>
            </a:r>
            <a:r>
              <a:rPr lang="es-MX" sz="3200" dirty="0">
                <a:solidFill>
                  <a:schemeClr val="dk1"/>
                </a:solidFill>
                <a:latin typeface="Nunito Sans"/>
              </a:rPr>
              <a:t>, </a:t>
            </a:r>
            <a:r>
              <a:rPr lang="es-MX" sz="3200" b="1" dirty="0">
                <a:solidFill>
                  <a:schemeClr val="dk1"/>
                </a:solidFill>
                <a:latin typeface="Nunito Sans"/>
              </a:rPr>
              <a:t>servicios, productos, modelos de gestión o relaciones</a:t>
            </a:r>
            <a:r>
              <a:rPr lang="es-MX" sz="3200" dirty="0">
                <a:solidFill>
                  <a:schemeClr val="dk1"/>
                </a:solidFill>
                <a:latin typeface="Nunito Sans"/>
              </a:rPr>
              <a:t>, con el fin de </a:t>
            </a:r>
            <a:r>
              <a:rPr lang="es-MX" sz="32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</a:rPr>
              <a:t>resolver problemas públicos </a:t>
            </a:r>
            <a:r>
              <a:rPr lang="es-MX" sz="3200" dirty="0">
                <a:solidFill>
                  <a:schemeClr val="dk1"/>
                </a:solidFill>
                <a:latin typeface="Nunito Sans"/>
              </a:rPr>
              <a:t>de manera más eficaz, eficiente y con impacto.</a:t>
            </a:r>
            <a:endParaRPr lang="es-MX" sz="32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pic>
        <p:nvPicPr>
          <p:cNvPr id="13" name="Google Shape;1007;p29" descr="Imagen">
            <a:extLst>
              <a:ext uri="{FF2B5EF4-FFF2-40B4-BE49-F238E27FC236}">
                <a16:creationId xmlns:a16="http://schemas.microsoft.com/office/drawing/2014/main" id="{A493F6D3-262D-EB77-F24D-DD30C3B699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57072" y="2072486"/>
            <a:ext cx="3152764" cy="3790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DF94F8-4160-A7A4-9C1C-B67F0AA1CC6C}"/>
              </a:ext>
            </a:extLst>
          </p:cNvPr>
          <p:cNvSpPr txBox="1"/>
          <p:nvPr/>
        </p:nvSpPr>
        <p:spPr>
          <a:xfrm>
            <a:off x="-2499360" y="8119666"/>
            <a:ext cx="5273464" cy="5601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32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r>
              <a:rPr lang="es-MX" dirty="0"/>
              <a:t>Implica</a:t>
            </a:r>
            <a:r>
              <a:rPr lang="es-MX" dirty="0">
                <a:highlight>
                  <a:srgbClr val="FFE60A"/>
                </a:highlight>
              </a:rPr>
              <a:t> </a:t>
            </a:r>
            <a:r>
              <a:rPr lang="es-MX" b="1" dirty="0">
                <a:highlight>
                  <a:srgbClr val="FFE60A"/>
                </a:highlight>
              </a:rPr>
              <a:t>transformar </a:t>
            </a:r>
            <a:r>
              <a:rPr lang="es-MX" dirty="0"/>
              <a:t>la forma en que las instituciones diseñan y entregan valor, mediante </a:t>
            </a:r>
            <a:r>
              <a:rPr lang="es-MX" b="1" dirty="0"/>
              <a:t>prácticas colaborativas</a:t>
            </a:r>
            <a:r>
              <a:rPr lang="es-MX" dirty="0"/>
              <a:t>, </a:t>
            </a:r>
            <a:r>
              <a:rPr lang="es-MX" b="1" dirty="0"/>
              <a:t>abiertas y centradas en las personas</a:t>
            </a:r>
            <a:r>
              <a:rPr lang="es-MX" dirty="0"/>
              <a:t>, que promuevan el aprendizaje continuo, la experimentación y la adaptación al cambio.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E9265A3-69FC-319E-9546-48C5AD86B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4261" r="7689" b="15443"/>
          <a:stretch>
            <a:fillRect/>
          </a:stretch>
        </p:blipFill>
        <p:spPr bwMode="auto">
          <a:xfrm>
            <a:off x="3364070" y="4476905"/>
            <a:ext cx="12719644" cy="118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DF0892-EEEA-9E9A-A7A1-0D98D1DADE20}"/>
              </a:ext>
            </a:extLst>
          </p:cNvPr>
          <p:cNvSpPr txBox="1"/>
          <p:nvPr/>
        </p:nvSpPr>
        <p:spPr>
          <a:xfrm>
            <a:off x="4513484" y="16819681"/>
            <a:ext cx="11861509" cy="2708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32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r>
              <a:rPr lang="es-MX" b="1" dirty="0">
                <a:highlight>
                  <a:srgbClr val="FFE60A"/>
                </a:highlight>
              </a:rPr>
              <a:t>En la UPME</a:t>
            </a:r>
            <a:r>
              <a:rPr lang="es-MX" dirty="0"/>
              <a:t>, </a:t>
            </a:r>
            <a:r>
              <a:rPr lang="es-MX" sz="3600" u="sng" dirty="0"/>
              <a:t>innovar significa</a:t>
            </a:r>
            <a:r>
              <a:rPr lang="es-MX" sz="3600" dirty="0"/>
              <a:t> </a:t>
            </a:r>
            <a:r>
              <a:rPr lang="es-MX" b="1" dirty="0"/>
              <a:t>pensar y actuar diferente para generar soluciones sostenibles y basadas en conocimiento, </a:t>
            </a:r>
            <a:r>
              <a:rPr lang="es-MX" dirty="0"/>
              <a:t>que fortalezcan su capacidad de anticipación, gestión institucional y aporte estratégico al sector minero-energético del país.</a:t>
            </a:r>
          </a:p>
        </p:txBody>
      </p:sp>
      <p:pic>
        <p:nvPicPr>
          <p:cNvPr id="11" name="Google Shape;151;p5" descr="Imagen">
            <a:extLst>
              <a:ext uri="{FF2B5EF4-FFF2-40B4-BE49-F238E27FC236}">
                <a16:creationId xmlns:a16="http://schemas.microsoft.com/office/drawing/2014/main" id="{9F33FD8A-86E2-62F2-B38A-68AC59C791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99166" y="163161"/>
            <a:ext cx="3275827" cy="1026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11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AD294A9A-431A-4AD3-E335-E3D580B1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DA9BB69-1549-CC8E-FB8E-A840C3F1F1C0}"/>
              </a:ext>
            </a:extLst>
          </p:cNvPr>
          <p:cNvSpPr/>
          <p:nvPr/>
        </p:nvSpPr>
        <p:spPr>
          <a:xfrm>
            <a:off x="-5838092" y="-1494388"/>
            <a:ext cx="26119015" cy="2435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E1BBA4-705C-E7AD-EDA6-258C4C833222}"/>
              </a:ext>
            </a:extLst>
          </p:cNvPr>
          <p:cNvSpPr/>
          <p:nvPr/>
        </p:nvSpPr>
        <p:spPr>
          <a:xfrm>
            <a:off x="-5838092" y="-1514972"/>
            <a:ext cx="26119015" cy="1393251"/>
          </a:xfrm>
          <a:prstGeom prst="rect">
            <a:avLst/>
          </a:prstGeom>
          <a:solidFill>
            <a:srgbClr val="EFF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118A83BD-E190-9F9A-00C5-5D5B06398BE0}"/>
              </a:ext>
            </a:extLst>
          </p:cNvPr>
          <p:cNvSpPr/>
          <p:nvPr/>
        </p:nvSpPr>
        <p:spPr>
          <a:xfrm>
            <a:off x="-4655189" y="2238701"/>
            <a:ext cx="2859344" cy="2781156"/>
          </a:xfrm>
          <a:prstGeom prst="flowChartConnector">
            <a:avLst/>
          </a:prstGeom>
          <a:solidFill>
            <a:srgbClr val="FFE6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0" name="Google Shape;150;p5" descr="56e4939c-02d2-4f2b-ae03-f7150f538a81.psd">
            <a:extLst>
              <a:ext uri="{FF2B5EF4-FFF2-40B4-BE49-F238E27FC236}">
                <a16:creationId xmlns:a16="http://schemas.microsoft.com/office/drawing/2014/main" id="{66CB6176-F031-B0D5-03BA-BAB1B2C832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81681" y="20043525"/>
            <a:ext cx="5875091" cy="264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Imagen">
            <a:extLst>
              <a:ext uri="{FF2B5EF4-FFF2-40B4-BE49-F238E27FC236}">
                <a16:creationId xmlns:a16="http://schemas.microsoft.com/office/drawing/2014/main" id="{F70CF5D0-4A48-4A68-924A-F2D36975C6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29140" y="-1463984"/>
            <a:ext cx="17550494" cy="1285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E4F62DFB-1F43-2D93-1AC6-0E7E1B669AE8}"/>
              </a:ext>
            </a:extLst>
          </p:cNvPr>
          <p:cNvSpPr txBox="1"/>
          <p:nvPr/>
        </p:nvSpPr>
        <p:spPr>
          <a:xfrm>
            <a:off x="-5481681" y="478759"/>
            <a:ext cx="6838816" cy="9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72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600" dirty="0"/>
          </a:p>
        </p:txBody>
      </p:sp>
      <p:sp>
        <p:nvSpPr>
          <p:cNvPr id="10" name="Google Shape;1553;g2d98d849137_0_1414">
            <a:extLst>
              <a:ext uri="{FF2B5EF4-FFF2-40B4-BE49-F238E27FC236}">
                <a16:creationId xmlns:a16="http://schemas.microsoft.com/office/drawing/2014/main" id="{A7768597-AAE5-8ADF-41B4-054A5AAC34EB}"/>
              </a:ext>
            </a:extLst>
          </p:cNvPr>
          <p:cNvSpPr txBox="1"/>
          <p:nvPr/>
        </p:nvSpPr>
        <p:spPr>
          <a:xfrm>
            <a:off x="-803097" y="2569645"/>
            <a:ext cx="20286850" cy="21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4000" dirty="0">
                <a:solidFill>
                  <a:schemeClr val="dk1"/>
                </a:solidFill>
                <a:latin typeface="Nunito Sans"/>
              </a:rPr>
              <a:t>Se han identificado los </a:t>
            </a:r>
            <a:r>
              <a:rPr lang="es-MX" sz="40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</a:rPr>
              <a:t>Roles y Responsabilidades </a:t>
            </a:r>
            <a:r>
              <a:rPr lang="es-MX" sz="4000" dirty="0">
                <a:solidFill>
                  <a:schemeClr val="dk1"/>
                </a:solidFill>
                <a:latin typeface="Nunito Sans"/>
              </a:rPr>
              <a:t>en la </a:t>
            </a:r>
            <a:r>
              <a:rPr lang="es-MX" sz="4000" b="1" dirty="0">
                <a:solidFill>
                  <a:schemeClr val="dk1"/>
                </a:solidFill>
                <a:latin typeface="Nunito Sans"/>
              </a:rPr>
              <a:t>adopción de la Política de Gestión del Conocimiento e Innovación - Gesco+i </a:t>
            </a:r>
            <a:r>
              <a:rPr lang="es-MX" sz="4000" dirty="0">
                <a:solidFill>
                  <a:schemeClr val="dk1"/>
                </a:solidFill>
                <a:latin typeface="Nunito Sans"/>
              </a:rPr>
              <a:t>en la UPME, y </a:t>
            </a:r>
            <a:r>
              <a:rPr lang="es-MX" sz="4800" b="1" dirty="0">
                <a:solidFill>
                  <a:schemeClr val="dk1"/>
                </a:solidFill>
                <a:highlight>
                  <a:srgbClr val="FFE60A"/>
                </a:highlight>
                <a:latin typeface="Nunito Sans"/>
              </a:rPr>
              <a:t>tú</a:t>
            </a:r>
            <a:r>
              <a:rPr lang="es-MX" sz="4800" b="1" dirty="0">
                <a:solidFill>
                  <a:schemeClr val="dk1"/>
                </a:solidFill>
                <a:latin typeface="Nunito Sans"/>
              </a:rPr>
              <a:t> </a:t>
            </a:r>
            <a:r>
              <a:rPr lang="es-MX" sz="4400" dirty="0">
                <a:solidFill>
                  <a:schemeClr val="dk1"/>
                </a:solidFill>
                <a:latin typeface="Nunito Sans"/>
              </a:rPr>
              <a:t>tienes </a:t>
            </a:r>
            <a:r>
              <a:rPr lang="es-MX" sz="4000" dirty="0">
                <a:solidFill>
                  <a:schemeClr val="dk1"/>
                </a:solidFill>
                <a:latin typeface="Nunito Sans"/>
              </a:rPr>
              <a:t>un lugar muy importante.</a:t>
            </a:r>
            <a:endParaRPr lang="es-MX" sz="4000" dirty="0">
              <a:solidFill>
                <a:schemeClr val="dk1"/>
              </a:solidFill>
              <a:latin typeface="Nunito Sans"/>
              <a:sym typeface="Nunito Sans"/>
            </a:endParaRPr>
          </a:p>
        </p:txBody>
      </p:sp>
      <p:pic>
        <p:nvPicPr>
          <p:cNvPr id="13" name="Google Shape;1007;p29" descr="Imagen">
            <a:extLst>
              <a:ext uri="{FF2B5EF4-FFF2-40B4-BE49-F238E27FC236}">
                <a16:creationId xmlns:a16="http://schemas.microsoft.com/office/drawing/2014/main" id="{4A3A7953-AFCF-FAA2-2194-E8EB78F0D1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21034" y="2317799"/>
            <a:ext cx="3152764" cy="3790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21F65C-D561-7CE7-3AAA-3AF479C3AA92}"/>
              </a:ext>
            </a:extLst>
          </p:cNvPr>
          <p:cNvSpPr txBox="1"/>
          <p:nvPr/>
        </p:nvSpPr>
        <p:spPr>
          <a:xfrm>
            <a:off x="862743" y="18740108"/>
            <a:ext cx="18315321" cy="357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32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r>
              <a:rPr lang="es-MX" sz="4400" dirty="0"/>
              <a:t>Esta asignación busca </a:t>
            </a:r>
            <a:r>
              <a:rPr lang="es-MX" sz="4400" b="1" dirty="0">
                <a:sym typeface="Nunito Sans"/>
              </a:rPr>
              <a:t>garantizar una implementación estructurada y coordinada</a:t>
            </a:r>
            <a:r>
              <a:rPr lang="es-MX" sz="4400" dirty="0">
                <a:sym typeface="Nunito Sans"/>
              </a:rPr>
              <a:t>, promoviendo el </a:t>
            </a:r>
            <a:r>
              <a:rPr lang="es-MX" sz="4400" b="1" dirty="0">
                <a:sym typeface="Nunito Sans"/>
              </a:rPr>
              <a:t>compromiso en todos los niveles </a:t>
            </a:r>
            <a:r>
              <a:rPr lang="es-MX" sz="4400" dirty="0">
                <a:sym typeface="Nunito Sans"/>
              </a:rPr>
              <a:t>de la entidad para </a:t>
            </a:r>
            <a:r>
              <a:rPr lang="es-MX" sz="4400" b="1" dirty="0">
                <a:highlight>
                  <a:srgbClr val="FFE60A"/>
                </a:highlight>
                <a:sym typeface="Nunito Sans"/>
              </a:rPr>
              <a:t>cumplir</a:t>
            </a:r>
            <a:r>
              <a:rPr lang="es-MX" sz="4400" b="1" dirty="0">
                <a:sym typeface="Nunito Sans"/>
              </a:rPr>
              <a:t> </a:t>
            </a:r>
            <a:r>
              <a:rPr lang="es-MX" sz="4400" dirty="0">
                <a:sym typeface="Nunito Sans"/>
              </a:rPr>
              <a:t>con los </a:t>
            </a:r>
            <a:r>
              <a:rPr lang="es-MX" sz="4400" b="1" dirty="0">
                <a:highlight>
                  <a:srgbClr val="FFE60A"/>
                </a:highlight>
                <a:sym typeface="Nunito Sans"/>
              </a:rPr>
              <a:t>lineamientos generales y las líneas estratégicas del Modelo de Gesco+i, </a:t>
            </a:r>
            <a:r>
              <a:rPr lang="es-MX" sz="4400" dirty="0">
                <a:sym typeface="Nunito Sans"/>
              </a:rPr>
              <a:t>así como fortalecer la gestión del conocimiento e innovación.</a:t>
            </a:r>
            <a:r>
              <a:rPr lang="es-MX" sz="4400" dirty="0"/>
              <a:t>.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56030B0-6444-7992-DC1C-A0F99B440410}"/>
              </a:ext>
            </a:extLst>
          </p:cNvPr>
          <p:cNvGrpSpPr/>
          <p:nvPr/>
        </p:nvGrpSpPr>
        <p:grpSpPr>
          <a:xfrm>
            <a:off x="-5838092" y="4815790"/>
            <a:ext cx="25831418" cy="11938879"/>
            <a:chOff x="-5092379" y="5175275"/>
            <a:chExt cx="24077673" cy="11128323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E1C8312-3DC2-E80D-D21D-4DFD4288B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048" y="5175275"/>
              <a:ext cx="4351089" cy="1028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007E02A-0F53-CD9D-3A01-94119B471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560" y="9399757"/>
              <a:ext cx="6638304" cy="1087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2B915BB6-6DAA-4A7A-768B-7180D47E6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83" y="7485696"/>
              <a:ext cx="7399639" cy="108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7EE01ED-D749-E32A-1949-60813B1DC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0355" y="9278358"/>
              <a:ext cx="6218419" cy="99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711BB69D-60EE-6A5F-9954-8BD97F84D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7920" y="7516275"/>
              <a:ext cx="6374516" cy="92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2F76DED5-823D-A806-8B1B-2BAB88D09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470" y="11461890"/>
              <a:ext cx="9658824" cy="1130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181788C3-7472-A033-088A-14DF4A86B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815729" y="13291742"/>
              <a:ext cx="9694588" cy="117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3148B0B5-BC24-2314-444B-9824E1A35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8826" y="11270326"/>
              <a:ext cx="5872001" cy="92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CE479FC9-C49D-E974-1124-A6CAAD589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92379" y="13124129"/>
              <a:ext cx="9295603" cy="109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DEE9B2AE-7B30-F54B-812C-CCD7BEAA9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77504" y="15212852"/>
              <a:ext cx="10062054" cy="109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05E5ABC4-6EDD-4ED4-F73B-9DFB46B0E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886594" y="15063320"/>
              <a:ext cx="11623723" cy="1177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Google Shape;478;p27" descr="Imagen">
            <a:extLst>
              <a:ext uri="{FF2B5EF4-FFF2-40B4-BE49-F238E27FC236}">
                <a16:creationId xmlns:a16="http://schemas.microsoft.com/office/drawing/2014/main" id="{A30F1489-0AB5-048B-64CD-93A6F428F05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36878"/>
          <a:stretch>
            <a:fillRect/>
          </a:stretch>
        </p:blipFill>
        <p:spPr>
          <a:xfrm>
            <a:off x="-3799512" y="18389300"/>
            <a:ext cx="3462483" cy="171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3;p5" descr="Imagen">
            <a:extLst>
              <a:ext uri="{FF2B5EF4-FFF2-40B4-BE49-F238E27FC236}">
                <a16:creationId xmlns:a16="http://schemas.microsoft.com/office/drawing/2014/main" id="{6F0E0AE4-A817-2C8B-B5F2-FBF994749DD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324756" y="-178816"/>
            <a:ext cx="3487244" cy="238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716F234-2263-83CC-9755-C81E4AEE4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4427" r="34834" b="22094"/>
          <a:stretch>
            <a:fillRect/>
          </a:stretch>
        </p:blipFill>
        <p:spPr bwMode="auto">
          <a:xfrm>
            <a:off x="3145263" y="7894796"/>
            <a:ext cx="7014018" cy="724367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553;g2d98d849137_0_1414">
            <a:extLst>
              <a:ext uri="{FF2B5EF4-FFF2-40B4-BE49-F238E27FC236}">
                <a16:creationId xmlns:a16="http://schemas.microsoft.com/office/drawing/2014/main" id="{D26B6ADF-943D-6E9C-528A-B37210A577D7}"/>
              </a:ext>
            </a:extLst>
          </p:cNvPr>
          <p:cNvSpPr txBox="1"/>
          <p:nvPr/>
        </p:nvSpPr>
        <p:spPr>
          <a:xfrm>
            <a:off x="5186749" y="5019857"/>
            <a:ext cx="4103346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4000" dirty="0">
                <a:solidFill>
                  <a:schemeClr val="dk1"/>
                </a:solidFill>
                <a:latin typeface="Nunito Black" pitchFamily="2" charset="0"/>
              </a:rPr>
              <a:t>Alta Dirección</a:t>
            </a:r>
            <a:endParaRPr lang="es-MX" sz="40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352E7CA-7B55-5AA6-E1D6-2006A5C68272}"/>
              </a:ext>
            </a:extLst>
          </p:cNvPr>
          <p:cNvSpPr txBox="1"/>
          <p:nvPr/>
        </p:nvSpPr>
        <p:spPr>
          <a:xfrm>
            <a:off x="4098016" y="5826554"/>
            <a:ext cx="51085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latin typeface="Nunito Sans" pitchFamily="2" charset="0"/>
              </a:rPr>
              <a:t>Proporciona recursos y promueve la implementación de la Política de Gesco+i en todos los niveles de la entidad.</a:t>
            </a:r>
          </a:p>
        </p:txBody>
      </p:sp>
      <p:sp>
        <p:nvSpPr>
          <p:cNvPr id="32" name="Google Shape;1553;g2d98d849137_0_1414">
            <a:extLst>
              <a:ext uri="{FF2B5EF4-FFF2-40B4-BE49-F238E27FC236}">
                <a16:creationId xmlns:a16="http://schemas.microsoft.com/office/drawing/2014/main" id="{C88AD27B-DA72-0518-2E1A-DC3FB51BA702}"/>
              </a:ext>
            </a:extLst>
          </p:cNvPr>
          <p:cNvSpPr txBox="1"/>
          <p:nvPr/>
        </p:nvSpPr>
        <p:spPr>
          <a:xfrm>
            <a:off x="8827965" y="7586880"/>
            <a:ext cx="7236324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600" dirty="0">
                <a:solidFill>
                  <a:schemeClr val="dk1"/>
                </a:solidFill>
                <a:latin typeface="Nunito Black" pitchFamily="2" charset="0"/>
              </a:rPr>
              <a:t>Oficina Asesora de Planeación</a:t>
            </a:r>
            <a:endParaRPr lang="es-MX" sz="36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33" name="Google Shape;1553;g2d98d849137_0_1414">
            <a:extLst>
              <a:ext uri="{FF2B5EF4-FFF2-40B4-BE49-F238E27FC236}">
                <a16:creationId xmlns:a16="http://schemas.microsoft.com/office/drawing/2014/main" id="{FDB149AE-B12D-0935-530D-1B5FD0748310}"/>
              </a:ext>
            </a:extLst>
          </p:cNvPr>
          <p:cNvSpPr txBox="1"/>
          <p:nvPr/>
        </p:nvSpPr>
        <p:spPr>
          <a:xfrm>
            <a:off x="9937083" y="9562055"/>
            <a:ext cx="6968760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600" dirty="0">
                <a:solidFill>
                  <a:schemeClr val="dk1"/>
                </a:solidFill>
                <a:latin typeface="Nunito Black" pitchFamily="2" charset="0"/>
              </a:rPr>
              <a:t>Gestión del Talento Humano</a:t>
            </a:r>
            <a:endParaRPr lang="es-MX" sz="36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34" name="Google Shape;1553;g2d98d849137_0_1414">
            <a:extLst>
              <a:ext uri="{FF2B5EF4-FFF2-40B4-BE49-F238E27FC236}">
                <a16:creationId xmlns:a16="http://schemas.microsoft.com/office/drawing/2014/main" id="{EF506242-38A5-1A04-896A-694A47D45413}"/>
              </a:ext>
            </a:extLst>
          </p:cNvPr>
          <p:cNvSpPr txBox="1"/>
          <p:nvPr/>
        </p:nvSpPr>
        <p:spPr>
          <a:xfrm>
            <a:off x="10313614" y="11822150"/>
            <a:ext cx="9852772" cy="7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3600">
                <a:solidFill>
                  <a:schemeClr val="dk1"/>
                </a:solidFill>
                <a:latin typeface="Nunito Black" pitchFamily="2" charset="0"/>
              </a:defRPr>
            </a:lvl1pPr>
          </a:lstStyle>
          <a:p>
            <a:pPr algn="l"/>
            <a:r>
              <a:rPr lang="es-MX" sz="3500" dirty="0"/>
              <a:t>Subdirección de Gestión de la Información</a:t>
            </a:r>
            <a:endParaRPr lang="es-MX" sz="3500" dirty="0">
              <a:sym typeface="Nunito Sans"/>
            </a:endParaRPr>
          </a:p>
        </p:txBody>
      </p:sp>
      <p:sp>
        <p:nvSpPr>
          <p:cNvPr id="35" name="Google Shape;1553;g2d98d849137_0_1414">
            <a:extLst>
              <a:ext uri="{FF2B5EF4-FFF2-40B4-BE49-F238E27FC236}">
                <a16:creationId xmlns:a16="http://schemas.microsoft.com/office/drawing/2014/main" id="{59F33CBF-862E-18BE-1B27-9A85FAADC9EB}"/>
              </a:ext>
            </a:extLst>
          </p:cNvPr>
          <p:cNvSpPr txBox="1"/>
          <p:nvPr/>
        </p:nvSpPr>
        <p:spPr>
          <a:xfrm>
            <a:off x="9630982" y="13824764"/>
            <a:ext cx="9852772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600" dirty="0">
                <a:solidFill>
                  <a:schemeClr val="dk1"/>
                </a:solidFill>
                <a:latin typeface="Nunito Black" pitchFamily="2" charset="0"/>
                <a:sym typeface="Nunito Sans"/>
              </a:rPr>
              <a:t>Oficina de Tecnologías de la Información</a:t>
            </a:r>
          </a:p>
        </p:txBody>
      </p:sp>
      <p:sp>
        <p:nvSpPr>
          <p:cNvPr id="36" name="Google Shape;1553;g2d98d849137_0_1414">
            <a:extLst>
              <a:ext uri="{FF2B5EF4-FFF2-40B4-BE49-F238E27FC236}">
                <a16:creationId xmlns:a16="http://schemas.microsoft.com/office/drawing/2014/main" id="{726D8E7F-3405-EBFB-475B-6333C6740854}"/>
              </a:ext>
            </a:extLst>
          </p:cNvPr>
          <p:cNvSpPr txBox="1"/>
          <p:nvPr/>
        </p:nvSpPr>
        <p:spPr>
          <a:xfrm>
            <a:off x="7663128" y="15741249"/>
            <a:ext cx="11514936" cy="7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400" dirty="0">
                <a:solidFill>
                  <a:schemeClr val="dk1"/>
                </a:solidFill>
                <a:latin typeface="Nunito Black" pitchFamily="2" charset="0"/>
              </a:rPr>
              <a:t>G. Servicios Administrativos y Servicio al Ciudadano </a:t>
            </a:r>
            <a:endParaRPr lang="es-MX" sz="34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37" name="Google Shape;1553;g2d98d849137_0_1414">
            <a:extLst>
              <a:ext uri="{FF2B5EF4-FFF2-40B4-BE49-F238E27FC236}">
                <a16:creationId xmlns:a16="http://schemas.microsoft.com/office/drawing/2014/main" id="{C29FB98A-32EA-7E9E-2539-99109AD611A9}"/>
              </a:ext>
            </a:extLst>
          </p:cNvPr>
          <p:cNvSpPr txBox="1"/>
          <p:nvPr/>
        </p:nvSpPr>
        <p:spPr>
          <a:xfrm>
            <a:off x="-4146608" y="15837171"/>
            <a:ext cx="10131731" cy="7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400" dirty="0">
                <a:solidFill>
                  <a:schemeClr val="dk1"/>
                </a:solidFill>
                <a:latin typeface="Nunito Black" pitchFamily="2" charset="0"/>
              </a:rPr>
              <a:t>Comité Institucional de Gestión y Desempeño</a:t>
            </a:r>
            <a:endParaRPr lang="es-MX" sz="34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38" name="Google Shape;1553;g2d98d849137_0_1414">
            <a:extLst>
              <a:ext uri="{FF2B5EF4-FFF2-40B4-BE49-F238E27FC236}">
                <a16:creationId xmlns:a16="http://schemas.microsoft.com/office/drawing/2014/main" id="{ED895527-A84C-C2D2-7BD4-DF8D27903AF7}"/>
              </a:ext>
            </a:extLst>
          </p:cNvPr>
          <p:cNvSpPr txBox="1"/>
          <p:nvPr/>
        </p:nvSpPr>
        <p:spPr>
          <a:xfrm>
            <a:off x="-5084722" y="13596658"/>
            <a:ext cx="8899786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200" dirty="0">
                <a:solidFill>
                  <a:schemeClr val="dk1"/>
                </a:solidFill>
                <a:latin typeface="Nunito Black" pitchFamily="2" charset="0"/>
              </a:rPr>
              <a:t>Subdirectores, Jefes de Oficina y Asesores</a:t>
            </a:r>
            <a:endParaRPr lang="es-MX" sz="32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39" name="Google Shape;1553;g2d98d849137_0_1414">
            <a:extLst>
              <a:ext uri="{FF2B5EF4-FFF2-40B4-BE49-F238E27FC236}">
                <a16:creationId xmlns:a16="http://schemas.microsoft.com/office/drawing/2014/main" id="{EAC940D4-DF1B-D426-9643-6F0DEB84955B}"/>
              </a:ext>
            </a:extLst>
          </p:cNvPr>
          <p:cNvSpPr txBox="1"/>
          <p:nvPr/>
        </p:nvSpPr>
        <p:spPr>
          <a:xfrm>
            <a:off x="-2008680" y="11499965"/>
            <a:ext cx="4360451" cy="7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400" dirty="0">
                <a:solidFill>
                  <a:schemeClr val="dk1"/>
                </a:solidFill>
                <a:latin typeface="Nunito Black" pitchFamily="2" charset="0"/>
              </a:rPr>
              <a:t>Enlaces de Gesco+i</a:t>
            </a:r>
            <a:endParaRPr lang="es-MX" sz="34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40" name="Google Shape;1553;g2d98d849137_0_1414">
            <a:extLst>
              <a:ext uri="{FF2B5EF4-FFF2-40B4-BE49-F238E27FC236}">
                <a16:creationId xmlns:a16="http://schemas.microsoft.com/office/drawing/2014/main" id="{E2AB8468-67CD-372F-DBCB-1155659EAAE9}"/>
              </a:ext>
            </a:extLst>
          </p:cNvPr>
          <p:cNvSpPr txBox="1"/>
          <p:nvPr/>
        </p:nvSpPr>
        <p:spPr>
          <a:xfrm>
            <a:off x="-2280614" y="9278931"/>
            <a:ext cx="5786447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600" dirty="0">
                <a:solidFill>
                  <a:schemeClr val="dk1"/>
                </a:solidFill>
                <a:latin typeface="Nunito Black" pitchFamily="2" charset="0"/>
              </a:rPr>
              <a:t>Comunidad Institucional</a:t>
            </a:r>
            <a:endParaRPr lang="es-MX" sz="36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41" name="Google Shape;1553;g2d98d849137_0_1414">
            <a:extLst>
              <a:ext uri="{FF2B5EF4-FFF2-40B4-BE49-F238E27FC236}">
                <a16:creationId xmlns:a16="http://schemas.microsoft.com/office/drawing/2014/main" id="{7A7DA070-1AB0-0858-474B-8D54DD8AAF84}"/>
              </a:ext>
            </a:extLst>
          </p:cNvPr>
          <p:cNvSpPr txBox="1"/>
          <p:nvPr/>
        </p:nvSpPr>
        <p:spPr>
          <a:xfrm>
            <a:off x="-1656585" y="7444032"/>
            <a:ext cx="6335972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/>
            <a:r>
              <a:rPr lang="es-MX" sz="3600" dirty="0">
                <a:solidFill>
                  <a:schemeClr val="dk1"/>
                </a:solidFill>
                <a:latin typeface="Nunito Black" pitchFamily="2" charset="0"/>
              </a:rPr>
              <a:t>Grupos de valor e Interés</a:t>
            </a:r>
            <a:endParaRPr lang="es-MX" sz="3600" dirty="0">
              <a:solidFill>
                <a:schemeClr val="dk1"/>
              </a:solidFill>
              <a:latin typeface="Nunito Black" pitchFamily="2" charset="0"/>
              <a:sym typeface="Nunito San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C7DCBD5-5743-D37F-4470-A4CBD69EAC0D}"/>
              </a:ext>
            </a:extLst>
          </p:cNvPr>
          <p:cNvSpPr txBox="1"/>
          <p:nvPr/>
        </p:nvSpPr>
        <p:spPr>
          <a:xfrm>
            <a:off x="8898303" y="8274149"/>
            <a:ext cx="108360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latin typeface="Nunito Sans" pitchFamily="2" charset="0"/>
              </a:rPr>
              <a:t>Lidera la adopción, seguimiento y mejora de la Política y el Modelo Gesco+i en la Entidad y todo lo que esto implica.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586C424-98F6-746F-7015-E740E0D957B8}"/>
              </a:ext>
            </a:extLst>
          </p:cNvPr>
          <p:cNvSpPr txBox="1"/>
          <p:nvPr/>
        </p:nvSpPr>
        <p:spPr>
          <a:xfrm>
            <a:off x="10159282" y="10281972"/>
            <a:ext cx="93244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2400">
                <a:latin typeface="Nunito Sans" pitchFamily="2" charset="0"/>
              </a:defRPr>
            </a:lvl1pPr>
          </a:lstStyle>
          <a:p>
            <a:r>
              <a:rPr lang="es-MX" sz="2800" dirty="0"/>
              <a:t>Mejora el aprendizaje y fomenta el desarrollo de habilidades específicas de los servidores públicos y contratistas en función de la Gesco+i.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8DA407D-09A5-C545-F98B-05B3ACB914B4}"/>
              </a:ext>
            </a:extLst>
          </p:cNvPr>
          <p:cNvSpPr txBox="1"/>
          <p:nvPr/>
        </p:nvSpPr>
        <p:spPr>
          <a:xfrm>
            <a:off x="9855572" y="12559037"/>
            <a:ext cx="101259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2800">
                <a:latin typeface="Nunito Sans" pitchFamily="2" charset="0"/>
              </a:defRPr>
            </a:lvl1pPr>
          </a:lstStyle>
          <a:p>
            <a:r>
              <a:rPr lang="es-MX" dirty="0"/>
              <a:t>Asegura el acceso, análisis y consolidación de datos. Gestiona y fortalece la analítica institucional para la toma de decisiones.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A253736-9BE3-F138-D4E7-2A4BF0C81B82}"/>
              </a:ext>
            </a:extLst>
          </p:cNvPr>
          <p:cNvSpPr txBox="1"/>
          <p:nvPr/>
        </p:nvSpPr>
        <p:spPr>
          <a:xfrm>
            <a:off x="9753515" y="14569206"/>
            <a:ext cx="9980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2800">
                <a:latin typeface="Nunito Sans" pitchFamily="2" charset="0"/>
              </a:defRPr>
            </a:lvl1pPr>
          </a:lstStyle>
          <a:p>
            <a:r>
              <a:rPr lang="es-MX" dirty="0"/>
              <a:t>Impulsa el desarrollo, implementación y uso de nuevas tecnologías.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D5192C6-FAAD-1A69-0D9F-020D3C183FAE}"/>
              </a:ext>
            </a:extLst>
          </p:cNvPr>
          <p:cNvSpPr txBox="1"/>
          <p:nvPr/>
        </p:nvSpPr>
        <p:spPr>
          <a:xfrm>
            <a:off x="7663128" y="16569082"/>
            <a:ext cx="118206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2800">
                <a:latin typeface="Nunito Sans" pitchFamily="2" charset="0"/>
              </a:defRPr>
            </a:lvl1pPr>
          </a:lstStyle>
          <a:p>
            <a:r>
              <a:rPr lang="es-MX" dirty="0"/>
              <a:t>Gestión Documental - Asegura la organización, almacenamiento y recuperación del conocimiento dentro de la memoria institucional. 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6DDE4E9-C10B-8D7E-8D64-E086E5B2892C}"/>
              </a:ext>
            </a:extLst>
          </p:cNvPr>
          <p:cNvSpPr txBox="1"/>
          <p:nvPr/>
        </p:nvSpPr>
        <p:spPr>
          <a:xfrm>
            <a:off x="-4809821" y="16541637"/>
            <a:ext cx="10794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2800">
                <a:latin typeface="Nunito Sans" pitchFamily="2" charset="0"/>
              </a:defRPr>
            </a:lvl1pPr>
          </a:lstStyle>
          <a:p>
            <a:r>
              <a:rPr lang="es-MX" dirty="0"/>
              <a:t>Revisa, aprueba, hace seguimiento y presenta recomendaciones a la Política y Modelo Gesco+i para asegurar su pertinencia y adopción en todos los niveles de la Entidad.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1FFAC0C-EECA-63B8-BC3E-426120D37C16}"/>
              </a:ext>
            </a:extLst>
          </p:cNvPr>
          <p:cNvSpPr txBox="1"/>
          <p:nvPr/>
        </p:nvSpPr>
        <p:spPr>
          <a:xfrm>
            <a:off x="-5381304" y="14251350"/>
            <a:ext cx="99726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2800">
                <a:latin typeface="Nunito Sans" pitchFamily="2" charset="0"/>
              </a:defRPr>
            </a:lvl1pPr>
          </a:lstStyle>
          <a:p>
            <a:r>
              <a:rPr lang="es-MX" dirty="0"/>
              <a:t>Lideran y promueven al interior de los equipos el desarrollo de las estrategias definidas para la implementación, desarrollo, seguimiento y mejora a la Política de Gesco+i.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500EDEBD-1B85-C0F1-14BF-E16B81A8C9E6}"/>
              </a:ext>
            </a:extLst>
          </p:cNvPr>
          <p:cNvSpPr txBox="1"/>
          <p:nvPr/>
        </p:nvSpPr>
        <p:spPr>
          <a:xfrm>
            <a:off x="-5534743" y="12176609"/>
            <a:ext cx="89249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2800">
                <a:latin typeface="Nunito Sans" pitchFamily="2" charset="0"/>
              </a:defRPr>
            </a:lvl1pPr>
          </a:lstStyle>
          <a:p>
            <a:pPr algn="r"/>
            <a:r>
              <a:rPr lang="es-MX" dirty="0"/>
              <a:t>Servir y actuar como agentes movilizadores del cambio en la implementación de la Política y el Modelo de Gesco+i de la Entidad.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3CABAFAA-F9B5-7F3B-6100-D36F88A8914A}"/>
              </a:ext>
            </a:extLst>
          </p:cNvPr>
          <p:cNvSpPr txBox="1"/>
          <p:nvPr/>
        </p:nvSpPr>
        <p:spPr>
          <a:xfrm>
            <a:off x="-5536585" y="10009919"/>
            <a:ext cx="91337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>
              <a:defRPr sz="2800">
                <a:latin typeface="Nunito Sans" pitchFamily="2" charset="0"/>
              </a:defRPr>
            </a:lvl1pPr>
          </a:lstStyle>
          <a:p>
            <a:pPr algn="just"/>
            <a:r>
              <a:rPr lang="es-MX" dirty="0"/>
              <a:t>Participa y propone mejoras. Conocer y apropiar la política de Gesco+i en el ejercicio de sus funciones y contribuir a la consolidación de la memoria institucional.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734F8A5-E301-4467-67DB-56613BF606B7}"/>
              </a:ext>
            </a:extLst>
          </p:cNvPr>
          <p:cNvSpPr txBox="1"/>
          <p:nvPr/>
        </p:nvSpPr>
        <p:spPr>
          <a:xfrm>
            <a:off x="-1937797" y="8163210"/>
            <a:ext cx="62843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2800">
                <a:latin typeface="Nunito Sans" pitchFamily="2" charset="0"/>
              </a:defRPr>
            </a:lvl1pPr>
          </a:lstStyle>
          <a:p>
            <a:r>
              <a:rPr lang="es-MX" dirty="0"/>
              <a:t>Informan necesidades y expectativas alrededor de la Gesco+i.</a:t>
            </a:r>
          </a:p>
        </p:txBody>
      </p:sp>
    </p:spTree>
    <p:extLst>
      <p:ext uri="{BB962C8B-B14F-4D97-AF65-F5344CB8AC3E}">
        <p14:creationId xmlns:p14="http://schemas.microsoft.com/office/powerpoint/2010/main" val="1294061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F3644DB0-F28D-940F-B363-AEAFBFD11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475CE275-92DE-9339-3F6A-2788B1977643}"/>
              </a:ext>
            </a:extLst>
          </p:cNvPr>
          <p:cNvSpPr/>
          <p:nvPr/>
        </p:nvSpPr>
        <p:spPr>
          <a:xfrm>
            <a:off x="-1" y="-114505"/>
            <a:ext cx="15378625" cy="23645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2" name="Google Shape;162;p6" descr="Imagen">
            <a:extLst>
              <a:ext uri="{FF2B5EF4-FFF2-40B4-BE49-F238E27FC236}">
                <a16:creationId xmlns:a16="http://schemas.microsoft.com/office/drawing/2014/main" id="{552DBA47-85FF-74F2-9C2D-E743D3A307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11" y="20180158"/>
            <a:ext cx="15240000" cy="310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 descr="Imagen">
            <a:extLst>
              <a:ext uri="{FF2B5EF4-FFF2-40B4-BE49-F238E27FC236}">
                <a16:creationId xmlns:a16="http://schemas.microsoft.com/office/drawing/2014/main" id="{08F72B76-3EAB-5123-8C35-37A2752028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6161" y="18914850"/>
            <a:ext cx="4627668" cy="14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 descr="Imagen">
            <a:extLst>
              <a:ext uri="{FF2B5EF4-FFF2-40B4-BE49-F238E27FC236}">
                <a16:creationId xmlns:a16="http://schemas.microsoft.com/office/drawing/2014/main" id="{19081C21-D222-D44B-1FFB-4389DEC097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199" y="20524762"/>
            <a:ext cx="4125600" cy="88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>
            <a:extLst>
              <a:ext uri="{FF2B5EF4-FFF2-40B4-BE49-F238E27FC236}">
                <a16:creationId xmlns:a16="http://schemas.microsoft.com/office/drawing/2014/main" id="{C3CB9BED-1665-52DD-A678-C65B5F5E1D21}"/>
              </a:ext>
            </a:extLst>
          </p:cNvPr>
          <p:cNvSpPr txBox="1"/>
          <p:nvPr/>
        </p:nvSpPr>
        <p:spPr>
          <a:xfrm>
            <a:off x="5585218" y="20656992"/>
            <a:ext cx="4069561" cy="59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456"/>
              </a:buClr>
              <a:buSzPts val="3200"/>
              <a:buFont typeface="Nunito Sans Black"/>
              <a:buNone/>
            </a:pPr>
            <a:r>
              <a:rPr lang="en-US" sz="3200" dirty="0">
                <a:solidFill>
                  <a:srgbClr val="F0F456"/>
                </a:solidFill>
                <a:latin typeface="Nunito Sans Black"/>
                <a:sym typeface="Nunito Sans Black"/>
              </a:rPr>
              <a:t>Ver </a:t>
            </a:r>
            <a:r>
              <a:rPr lang="en-US" sz="3200" dirty="0" err="1">
                <a:solidFill>
                  <a:srgbClr val="F0F456"/>
                </a:solidFill>
                <a:latin typeface="Nunito Sans Black"/>
                <a:sym typeface="Nunito Sans Black"/>
              </a:rPr>
              <a:t>archivo</a:t>
            </a:r>
            <a:r>
              <a:rPr lang="en-US" sz="3200" dirty="0">
                <a:solidFill>
                  <a:srgbClr val="F0F456"/>
                </a:solidFill>
                <a:latin typeface="Nunito Sans Black"/>
                <a:sym typeface="Nunito Sans Black"/>
              </a:rPr>
              <a:t> </a:t>
            </a:r>
            <a:r>
              <a:rPr lang="en-US" sz="3200" dirty="0" err="1">
                <a:solidFill>
                  <a:srgbClr val="F0F456"/>
                </a:solidFill>
                <a:latin typeface="Nunito Sans Black"/>
                <a:sym typeface="Nunito Sans Black"/>
              </a:rPr>
              <a:t>adjunto</a:t>
            </a:r>
            <a:endParaRPr dirty="0"/>
          </a:p>
        </p:txBody>
      </p:sp>
      <p:sp>
        <p:nvSpPr>
          <p:cNvPr id="166" name="Google Shape;166;p6">
            <a:extLst>
              <a:ext uri="{FF2B5EF4-FFF2-40B4-BE49-F238E27FC236}">
                <a16:creationId xmlns:a16="http://schemas.microsoft.com/office/drawing/2014/main" id="{719F38D2-64F8-2378-785D-D0DB4E0882D5}"/>
              </a:ext>
            </a:extLst>
          </p:cNvPr>
          <p:cNvSpPr txBox="1"/>
          <p:nvPr/>
        </p:nvSpPr>
        <p:spPr>
          <a:xfrm>
            <a:off x="10462687" y="2350388"/>
            <a:ext cx="5686441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dirty="0">
                <a:highlight>
                  <a:srgbClr val="FFE60A"/>
                </a:highlight>
                <a:latin typeface="Nunito Sans Black"/>
                <a:ea typeface="Nunito Sans Black"/>
                <a:cs typeface="Nunito Sans Black"/>
                <a:sym typeface="Nunito Sans Black"/>
              </a:rPr>
              <a:t> Riesgos </a:t>
            </a:r>
            <a:endParaRPr lang="es-MX" sz="8000" b="0" i="0" u="none" strike="noStrike" cap="none" dirty="0">
              <a:solidFill>
                <a:srgbClr val="000000"/>
              </a:solidFill>
              <a:highlight>
                <a:srgbClr val="FFE60A"/>
              </a:highlight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168" name="Google Shape;168;p6" descr="Imagen">
            <a:extLst>
              <a:ext uri="{FF2B5EF4-FFF2-40B4-BE49-F238E27FC236}">
                <a16:creationId xmlns:a16="http://schemas.microsoft.com/office/drawing/2014/main" id="{6BD04354-7510-421A-CBF3-AB8EB62506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" y="-84025"/>
            <a:ext cx="15378625" cy="10597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6;p6">
            <a:extLst>
              <a:ext uri="{FF2B5EF4-FFF2-40B4-BE49-F238E27FC236}">
                <a16:creationId xmlns:a16="http://schemas.microsoft.com/office/drawing/2014/main" id="{86251E46-4685-8D51-9626-777B09E3353D}"/>
              </a:ext>
            </a:extLst>
          </p:cNvPr>
          <p:cNvSpPr txBox="1"/>
          <p:nvPr/>
        </p:nvSpPr>
        <p:spPr>
          <a:xfrm>
            <a:off x="5023947" y="3725902"/>
            <a:ext cx="10222524" cy="125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48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Gestión de Conocimiento y la Innovación </a:t>
            </a:r>
            <a:r>
              <a:rPr lang="es-MX" sz="5400" b="0" i="0" u="none" strike="noStrike" cap="none" dirty="0">
                <a:solidFill>
                  <a:srgbClr val="F0F45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(Gesco+i)</a:t>
            </a:r>
            <a:endParaRPr sz="700" dirty="0">
              <a:solidFill>
                <a:srgbClr val="F0F456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2FF274-B78B-F7F9-2999-E228FB9AEA5D}"/>
              </a:ext>
            </a:extLst>
          </p:cNvPr>
          <p:cNvSpPr txBox="1"/>
          <p:nvPr/>
        </p:nvSpPr>
        <p:spPr>
          <a:xfrm>
            <a:off x="257977" y="2462946"/>
            <a:ext cx="5873420" cy="326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4000">
                <a:solidFill>
                  <a:schemeClr val="dk1"/>
                </a:solidFill>
                <a:latin typeface="Nunito Sans"/>
              </a:defRPr>
            </a:lvl1pPr>
          </a:lstStyle>
          <a:p>
            <a:r>
              <a:rPr lang="es-MX" sz="3200" dirty="0"/>
              <a:t>Se han identificado </a:t>
            </a:r>
            <a:r>
              <a:rPr lang="es-MX" sz="3600" b="1" dirty="0"/>
              <a:t>7 riesgos </a:t>
            </a:r>
            <a:r>
              <a:rPr lang="es-MX" sz="3200" dirty="0"/>
              <a:t>y </a:t>
            </a:r>
            <a:r>
              <a:rPr lang="es-MX" sz="3600" b="1" dirty="0"/>
              <a:t>19 controles </a:t>
            </a:r>
            <a:r>
              <a:rPr lang="es-MX" sz="3200" dirty="0"/>
              <a:t>asociados a situaciones con posibilidad de generar una afectación a la UPME en su gestión del conocimiento e innovación. </a:t>
            </a:r>
          </a:p>
        </p:txBody>
      </p:sp>
      <p:sp>
        <p:nvSpPr>
          <p:cNvPr id="8" name="Google Shape;166;p6">
            <a:extLst>
              <a:ext uri="{FF2B5EF4-FFF2-40B4-BE49-F238E27FC236}">
                <a16:creationId xmlns:a16="http://schemas.microsoft.com/office/drawing/2014/main" id="{8911B457-B707-D513-5D61-33507B24A5AB}"/>
              </a:ext>
            </a:extLst>
          </p:cNvPr>
          <p:cNvSpPr txBox="1"/>
          <p:nvPr/>
        </p:nvSpPr>
        <p:spPr>
          <a:xfrm>
            <a:off x="138625" y="1304882"/>
            <a:ext cx="6838816" cy="101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50" tIns="76150" rIns="76150" bIns="761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Nunito Sans Black"/>
              <a:buNone/>
            </a:pPr>
            <a:r>
              <a:rPr lang="es-MX" sz="8000" b="0" i="0" u="none" strike="noStrike" cap="none" dirty="0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¿Sabías qué?</a:t>
            </a:r>
            <a:endParaRPr sz="700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33D249B-1F59-1E62-323E-82781F8FC39F}"/>
              </a:ext>
            </a:extLst>
          </p:cNvPr>
          <p:cNvGrpSpPr/>
          <p:nvPr/>
        </p:nvGrpSpPr>
        <p:grpSpPr>
          <a:xfrm>
            <a:off x="579174" y="5898596"/>
            <a:ext cx="14341642" cy="13048407"/>
            <a:chOff x="1064213" y="5695354"/>
            <a:chExt cx="13501381" cy="12283915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D47DDA2-FBED-E2C4-57B9-2BD66F98C9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8" t="12613" r="4186" b="10189"/>
            <a:stretch>
              <a:fillRect/>
            </a:stretch>
          </p:blipFill>
          <p:spPr bwMode="auto">
            <a:xfrm>
              <a:off x="1064213" y="5695354"/>
              <a:ext cx="13501381" cy="1228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02EEF00-481B-34ED-C765-7B8512892452}"/>
                </a:ext>
              </a:extLst>
            </p:cNvPr>
            <p:cNvSpPr txBox="1"/>
            <p:nvPr/>
          </p:nvSpPr>
          <p:spPr>
            <a:xfrm>
              <a:off x="1172613" y="7145501"/>
              <a:ext cx="3058962" cy="753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buNone/>
              </a:pPr>
              <a:r>
                <a:rPr lang="es-MX" sz="2000" b="1" dirty="0">
                  <a:solidFill>
                    <a:schemeClr val="tx1"/>
                  </a:solidFill>
                  <a:latin typeface="Nunito Sans"/>
                </a:rPr>
                <a:t>Zona de Riesgo Residual</a:t>
              </a:r>
              <a:r>
                <a:rPr lang="es-MX" sz="1600" b="1" dirty="0">
                  <a:solidFill>
                    <a:schemeClr val="tx1"/>
                  </a:solidFill>
                  <a:latin typeface="Nunito Sans"/>
                </a:rPr>
                <a:t>: </a:t>
              </a:r>
              <a:r>
                <a:rPr lang="es-MX" sz="2400" b="1" dirty="0">
                  <a:solidFill>
                    <a:schemeClr val="bg1"/>
                  </a:solidFill>
                  <a:highlight>
                    <a:srgbClr val="800000"/>
                  </a:highlight>
                  <a:latin typeface="Nunito Sans"/>
                </a:rPr>
                <a:t>Extremo</a:t>
              </a:r>
              <a:endParaRPr lang="es-MX" b="1" dirty="0">
                <a:solidFill>
                  <a:schemeClr val="bg1"/>
                </a:solidFill>
                <a:highlight>
                  <a:srgbClr val="800000"/>
                </a:highlight>
                <a:latin typeface="Nunito Sans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0CFFBEB-9B1B-8FFF-7FC8-9A84FF21CD1D}"/>
                </a:ext>
              </a:extLst>
            </p:cNvPr>
            <p:cNvSpPr txBox="1"/>
            <p:nvPr/>
          </p:nvSpPr>
          <p:spPr>
            <a:xfrm>
              <a:off x="1341119" y="8015284"/>
              <a:ext cx="2753361" cy="2031245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2400" dirty="0"/>
                <a:t>De servidores públicos o contratistas con conocimiento clave.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EA6018D-E104-74B0-04AA-FCCD6487C434}"/>
                </a:ext>
              </a:extLst>
            </p:cNvPr>
            <p:cNvSpPr txBox="1"/>
            <p:nvPr/>
          </p:nvSpPr>
          <p:spPr>
            <a:xfrm>
              <a:off x="4709159" y="8059043"/>
              <a:ext cx="2753361" cy="1661913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2400" dirty="0"/>
                <a:t>Debido a una gestión por dependencias (trabajo en islas).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44F62B2-99C1-8AC8-11ED-9F1B4297A53A}"/>
                </a:ext>
              </a:extLst>
            </p:cNvPr>
            <p:cNvSpPr txBox="1"/>
            <p:nvPr/>
          </p:nvSpPr>
          <p:spPr>
            <a:xfrm>
              <a:off x="7984560" y="7969149"/>
              <a:ext cx="2967087" cy="2523687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1900" dirty="0"/>
                <a:t>Retrasos operacionales o reprocesos debido a bajos niveles de la calidad de los datos o de la información respecto a la disponibilidad y accesibilidad.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9AB62B4-9A28-8AD1-89B2-EF46209B0D9C}"/>
                </a:ext>
              </a:extLst>
            </p:cNvPr>
            <p:cNvSpPr txBox="1"/>
            <p:nvPr/>
          </p:nvSpPr>
          <p:spPr>
            <a:xfrm>
              <a:off x="4512087" y="7183489"/>
              <a:ext cx="3075406" cy="724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buNone/>
              </a:pPr>
              <a:r>
                <a:rPr lang="es-MX" sz="2000" b="1" dirty="0">
                  <a:solidFill>
                    <a:schemeClr val="tx1"/>
                  </a:solidFill>
                  <a:latin typeface="Nunito Sans"/>
                </a:rPr>
                <a:t>Zona de Riesgo Residual</a:t>
              </a:r>
              <a:r>
                <a:rPr lang="es-MX" sz="1600" b="1" dirty="0">
                  <a:solidFill>
                    <a:schemeClr val="tx1"/>
                  </a:solidFill>
                  <a:latin typeface="Nunito Sans"/>
                </a:rPr>
                <a:t>: </a:t>
              </a:r>
              <a:r>
                <a:rPr lang="es-MX" sz="2400" b="1" dirty="0">
                  <a:solidFill>
                    <a:schemeClr val="bg1"/>
                  </a:solidFill>
                  <a:highlight>
                    <a:srgbClr val="800000"/>
                  </a:highlight>
                  <a:latin typeface="Nunito Sans"/>
                </a:rPr>
                <a:t>Extremo</a:t>
              </a:r>
              <a:endParaRPr lang="es-MX" b="1" dirty="0">
                <a:solidFill>
                  <a:schemeClr val="bg1"/>
                </a:solidFill>
                <a:highlight>
                  <a:srgbClr val="800000"/>
                </a:highlight>
                <a:latin typeface="Nunito Sans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E6FD536-B6E4-C406-96BC-9F74163BE27B}"/>
                </a:ext>
              </a:extLst>
            </p:cNvPr>
            <p:cNvSpPr txBox="1"/>
            <p:nvPr/>
          </p:nvSpPr>
          <p:spPr>
            <a:xfrm>
              <a:off x="11353222" y="7118391"/>
              <a:ext cx="3058962" cy="724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buNone/>
                <a:defRPr sz="1800" b="1">
                  <a:solidFill>
                    <a:schemeClr val="tx1"/>
                  </a:solidFill>
                  <a:latin typeface="Nunito Sans"/>
                </a:defRPr>
              </a:lvl1pPr>
            </a:lstStyle>
            <a:p>
              <a:r>
                <a:rPr lang="es-MX" sz="2000" dirty="0"/>
                <a:t>Zona de Riesgo Residual: </a:t>
              </a:r>
              <a:r>
                <a:rPr lang="es-MX" sz="2400" dirty="0">
                  <a:highlight>
                    <a:srgbClr val="EFF41E"/>
                  </a:highlight>
                </a:rPr>
                <a:t>Moderado</a:t>
              </a:r>
              <a:endParaRPr lang="es-MX" dirty="0">
                <a:highlight>
                  <a:srgbClr val="EFF41E"/>
                </a:highlight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E1801C7-A27F-C30D-D818-CE9F8A049F48}"/>
                </a:ext>
              </a:extLst>
            </p:cNvPr>
            <p:cNvSpPr txBox="1"/>
            <p:nvPr/>
          </p:nvSpPr>
          <p:spPr>
            <a:xfrm>
              <a:off x="11459076" y="7768263"/>
              <a:ext cx="2753361" cy="2031245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2000" dirty="0"/>
                <a:t>En el sector debido a bajos niveles de ideación, innovación, prototipado e investigación en la Entidad.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D3B2AAC-8BE6-0BB6-3110-4E3C9B222C59}"/>
                </a:ext>
              </a:extLst>
            </p:cNvPr>
            <p:cNvSpPr txBox="1"/>
            <p:nvPr/>
          </p:nvSpPr>
          <p:spPr>
            <a:xfrm>
              <a:off x="2970655" y="14904490"/>
              <a:ext cx="2753361" cy="1415691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2000" dirty="0"/>
                <a:t>Del conocimiento tácito en los procesos críticos de la entidad.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9B32A51-71ED-0EEB-3F81-22976712A490}"/>
                </a:ext>
              </a:extLst>
            </p:cNvPr>
            <p:cNvSpPr txBox="1"/>
            <p:nvPr/>
          </p:nvSpPr>
          <p:spPr>
            <a:xfrm>
              <a:off x="2970654" y="15521749"/>
              <a:ext cx="2753361" cy="1415691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2000" dirty="0"/>
                <a:t>Del conocimiento tácito en los procesos críticos de la entidad.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F185CAD-D2FC-00AA-E473-DAF31E8046E1}"/>
                </a:ext>
              </a:extLst>
            </p:cNvPr>
            <p:cNvSpPr txBox="1"/>
            <p:nvPr/>
          </p:nvSpPr>
          <p:spPr>
            <a:xfrm>
              <a:off x="6401254" y="15463622"/>
              <a:ext cx="2753361" cy="2031245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2000" dirty="0"/>
                <a:t>Reprocesos debido al bajo nivel de cultura de la Gestión del Conocimiento y la Innovación de la entidad.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B6CC9E1-4EF7-3FDC-6115-AF73E5D3CE51}"/>
                </a:ext>
              </a:extLst>
            </p:cNvPr>
            <p:cNvSpPr txBox="1"/>
            <p:nvPr/>
          </p:nvSpPr>
          <p:spPr>
            <a:xfrm>
              <a:off x="9808406" y="15521748"/>
              <a:ext cx="2753361" cy="2123578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just">
                <a:defRPr sz="3200">
                  <a:solidFill>
                    <a:schemeClr val="dk1"/>
                  </a:solidFill>
                  <a:latin typeface="Nunito Sans"/>
                </a:defRPr>
              </a:lvl1pPr>
            </a:lstStyle>
            <a:p>
              <a:pPr algn="ctr"/>
              <a:r>
                <a:rPr lang="es-MX" sz="1800" dirty="0"/>
                <a:t>Baja credibilidad de los grupos de valor e interés debido a la difusión de información que no cumple los parámetros de calidad establecidos.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60D48F47-CA40-3413-632B-80F207194457}"/>
                </a:ext>
              </a:extLst>
            </p:cNvPr>
            <p:cNvSpPr/>
            <p:nvPr/>
          </p:nvSpPr>
          <p:spPr>
            <a:xfrm>
              <a:off x="2970654" y="14904490"/>
              <a:ext cx="2530416" cy="617259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0E013BA3-122C-9AF4-BD38-D7637ED7A2CB}"/>
                </a:ext>
              </a:extLst>
            </p:cNvPr>
            <p:cNvSpPr/>
            <p:nvPr/>
          </p:nvSpPr>
          <p:spPr>
            <a:xfrm>
              <a:off x="6579058" y="14904489"/>
              <a:ext cx="2530416" cy="617259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D9584-F7A0-9FD2-AE26-22848FC7D518}"/>
                </a:ext>
              </a:extLst>
            </p:cNvPr>
            <p:cNvSpPr/>
            <p:nvPr/>
          </p:nvSpPr>
          <p:spPr>
            <a:xfrm>
              <a:off x="9808406" y="14661093"/>
              <a:ext cx="2753361" cy="951242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BFC6B51-446F-4E1B-A4E6-020ABA46D344}"/>
                </a:ext>
              </a:extLst>
            </p:cNvPr>
            <p:cNvSpPr/>
            <p:nvPr/>
          </p:nvSpPr>
          <p:spPr>
            <a:xfrm>
              <a:off x="8154710" y="7398025"/>
              <a:ext cx="2530416" cy="617259"/>
            </a:xfrm>
            <a:prstGeom prst="rect">
              <a:avLst/>
            </a:prstGeom>
            <a:solidFill>
              <a:srgbClr val="EFCA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762C7BB-FEBC-AE7D-1A72-71A0F406ABDB}"/>
                </a:ext>
              </a:extLst>
            </p:cNvPr>
            <p:cNvSpPr txBox="1"/>
            <p:nvPr/>
          </p:nvSpPr>
          <p:spPr>
            <a:xfrm>
              <a:off x="7940877" y="7154766"/>
              <a:ext cx="3058962" cy="724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buNone/>
                <a:defRPr sz="1800" b="1">
                  <a:solidFill>
                    <a:schemeClr val="tx1"/>
                  </a:solidFill>
                  <a:latin typeface="Nunito Sans"/>
                </a:defRPr>
              </a:lvl1pPr>
            </a:lstStyle>
            <a:p>
              <a:r>
                <a:rPr lang="es-MX" sz="2000" dirty="0"/>
                <a:t>Zona de Riesgo Residual: </a:t>
              </a:r>
              <a:r>
                <a:rPr lang="es-MX" sz="24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Alto</a:t>
              </a:r>
              <a:endParaRPr lang="es-MX" dirty="0">
                <a:solidFill>
                  <a:schemeClr val="bg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B62BC80-00CF-24E9-76C0-334EBF2533C6}"/>
                </a:ext>
              </a:extLst>
            </p:cNvPr>
            <p:cNvSpPr txBox="1"/>
            <p:nvPr/>
          </p:nvSpPr>
          <p:spPr>
            <a:xfrm>
              <a:off x="2907472" y="14822590"/>
              <a:ext cx="3022374" cy="724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buNone/>
                <a:defRPr sz="1800" b="1">
                  <a:solidFill>
                    <a:schemeClr val="tx1"/>
                  </a:solidFill>
                  <a:latin typeface="Nunito Sans"/>
                </a:defRPr>
              </a:lvl1pPr>
            </a:lstStyle>
            <a:p>
              <a:r>
                <a:rPr lang="es-MX" sz="2000" dirty="0"/>
                <a:t>Zona de Riesgo Residual: </a:t>
              </a:r>
              <a:r>
                <a:rPr lang="es-MX" sz="2400" dirty="0">
                  <a:highlight>
                    <a:srgbClr val="EFF41E"/>
                  </a:highlight>
                </a:rPr>
                <a:t>Moderado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13B373C-36B9-D31E-EC23-B340063525E0}"/>
                </a:ext>
              </a:extLst>
            </p:cNvPr>
            <p:cNvSpPr txBox="1"/>
            <p:nvPr/>
          </p:nvSpPr>
          <p:spPr>
            <a:xfrm>
              <a:off x="6176656" y="14836459"/>
              <a:ext cx="3102669" cy="724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buNone/>
                <a:defRPr sz="1800" b="1">
                  <a:solidFill>
                    <a:schemeClr val="tx1"/>
                  </a:solidFill>
                  <a:latin typeface="Nunito Sans"/>
                </a:defRPr>
              </a:lvl1pPr>
            </a:lstStyle>
            <a:p>
              <a:r>
                <a:rPr lang="es-MX" sz="2000" dirty="0"/>
                <a:t>Zona de Riesgo Residual: </a:t>
              </a:r>
              <a:r>
                <a:rPr lang="es-MX" sz="24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Alto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E672F446-6A3C-B517-2D29-3A1B44064B9C}"/>
                </a:ext>
              </a:extLst>
            </p:cNvPr>
            <p:cNvSpPr txBox="1"/>
            <p:nvPr/>
          </p:nvSpPr>
          <p:spPr>
            <a:xfrm>
              <a:off x="9655090" y="14836459"/>
              <a:ext cx="3028198" cy="724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buNone/>
              </a:pPr>
              <a:r>
                <a:rPr lang="es-MX" sz="2000" b="1" dirty="0">
                  <a:solidFill>
                    <a:schemeClr val="tx1"/>
                  </a:solidFill>
                  <a:latin typeface="Nunito Sans"/>
                </a:rPr>
                <a:t>Zona de Riesgo Residual: </a:t>
              </a:r>
              <a:r>
                <a:rPr lang="es-MX" sz="2400" b="1" dirty="0">
                  <a:solidFill>
                    <a:schemeClr val="bg1"/>
                  </a:solidFill>
                  <a:highlight>
                    <a:srgbClr val="800000"/>
                  </a:highlight>
                  <a:latin typeface="Nunito Sans"/>
                </a:rPr>
                <a:t>Extremo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18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 Theme 2013 - 202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5506</TotalTime>
  <Words>3311</Words>
  <Application>Microsoft Office PowerPoint</Application>
  <PresentationFormat>Personalizado</PresentationFormat>
  <Paragraphs>287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7" baseType="lpstr">
      <vt:lpstr>Nunito Black</vt:lpstr>
      <vt:lpstr>Arial</vt:lpstr>
      <vt:lpstr>Nunito</vt:lpstr>
      <vt:lpstr>Nunito Sans Light</vt:lpstr>
      <vt:lpstr>Nunito Light</vt:lpstr>
      <vt:lpstr>DengXian</vt:lpstr>
      <vt:lpstr>Nunito Sans Black</vt:lpstr>
      <vt:lpstr>Nunito Sans </vt:lpstr>
      <vt:lpstr>Nunito Light black</vt:lpstr>
      <vt:lpstr>Calibri</vt:lpstr>
      <vt:lpstr>Nunito </vt:lpstr>
      <vt:lpstr>Nunito Sans</vt:lpstr>
      <vt:lpstr>Office Theme 2013 - 2022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Carolina Bohórquez Gil</dc:creator>
  <cp:lastModifiedBy>Diana Carolina Bohórquez Gil</cp:lastModifiedBy>
  <cp:revision>8</cp:revision>
  <dcterms:modified xsi:type="dcterms:W3CDTF">2025-12-09T19:52:59Z</dcterms:modified>
</cp:coreProperties>
</file>