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charts/colors16.xml" ContentType="application/vnd.ms-office.chartcolorstyle+xml"/>
  <Override PartName="/ppt/charts/style18.xml" ContentType="application/vnd.ms-office.chartstyle+xml"/>
  <Override PartName="/ppt/charts/chart19.xml" ContentType="application/vnd.openxmlformats-officedocument.drawingml.chart+xml"/>
  <Override PartName="/ppt/charts/colors18.xml" ContentType="application/vnd.ms-office.chartcolorstyle+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6.xml" ContentType="application/vnd.ms-office.chartstyle+xml"/>
  <Override PartName="/ppt/notesMasters/notesMaster1.xml" ContentType="application/vnd.openxmlformats-officedocument.presentationml.notesMaster+xml"/>
  <Override PartName="/ppt/charts/chart15.xml" ContentType="application/vnd.openxmlformats-officedocument.drawingml.chart+xml"/>
  <Override PartName="/ppt/charts/colors15.xml" ContentType="application/vnd.ms-office.chartcolorstyle+xml"/>
  <Override PartName="/ppt/charts/style4.xml" ContentType="application/vnd.ms-office.chartstyle+xml"/>
  <Override PartName="/ppt/charts/chart4.xml" ContentType="application/vnd.openxmlformats-officedocument.drawingml.chart+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olors2.xml" ContentType="application/vnd.ms-office.chartcolorstyle+xml"/>
  <Override PartName="/ppt/charts/style2.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7.xml" ContentType="application/vnd.ms-office.chartcolorstyle+xml"/>
  <Override PartName="/ppt/charts/style7.xml" ContentType="application/vnd.ms-office.chartstyle+xml"/>
  <Override PartName="/ppt/charts/chart7.xml" ContentType="application/vnd.openxmlformats-officedocument.drawingml.chart+xml"/>
  <Override PartName="/ppt/charts/colors6.xml" ContentType="application/vnd.ms-office.chartcolorstyle+xml"/>
  <Override PartName="/ppt/charts/style6.xml" ContentType="application/vnd.ms-office.chartstyle+xml"/>
  <Override PartName="/ppt/charts/chart6.xml" ContentType="application/vnd.openxmlformats-officedocument.drawingml.chart+xml"/>
  <Override PartName="/ppt/charts/colors5.xml" ContentType="application/vnd.ms-office.chartcolorstyle+xml"/>
  <Override PartName="/ppt/charts/chart2.xml" ContentType="application/vnd.openxmlformats-officedocument.drawingml.chart+xml"/>
  <Override PartName="/ppt/charts/colors1.xml" ContentType="application/vnd.ms-office.chartcolorstyle+xml"/>
  <Override PartName="/ppt/theme/theme1.xml" ContentType="application/vnd.openxmlformats-officedocument.theme+xml"/>
  <Override PartName="/ppt/theme/theme2.xml" ContentType="application/vnd.openxmlformats-officedocument.theme+xml"/>
  <Override PartName="/ppt/charts/style1.xml" ContentType="application/vnd.ms-office.chartstyle+xml"/>
  <Override PartName="/ppt/charts/chart1.xml" ContentType="application/vnd.openxmlformats-officedocument.drawingml.chart+xml"/>
  <Override PartName="/ppt/charts/chart17.xml" ContentType="application/vnd.openxmlformats-officedocument.drawingml.chart+xml"/>
  <Override PartName="/ppt/charts/chart8.xml" ContentType="application/vnd.openxmlformats-officedocument.drawingml.chart+xml"/>
  <Override PartName="/ppt/charts/colors8.xml" ContentType="application/vnd.ms-office.chartcolorstyle+xml"/>
  <Override PartName="/ppt/charts/style12.xml" ContentType="application/vnd.ms-office.chartstyle+xml"/>
  <Override PartName="/ppt/charts/chart13.xml" ContentType="application/vnd.openxmlformats-officedocument.drawingml.chart+xml"/>
  <Override PartName="/ppt/charts/colors11.xml" ContentType="application/vnd.ms-office.chartcolorstyle+xml"/>
  <Override PartName="/ppt/charts/style11.xml" ContentType="application/vnd.ms-office.chartstyle+xml"/>
  <Override PartName="/ppt/charts/chart12.xml" ContentType="application/vnd.openxmlformats-officedocument.drawingml.chart+xml"/>
  <Override PartName="/ppt/charts/colors10.xml" ContentType="application/vnd.ms-office.chartcolor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style15.xml" ContentType="application/vnd.ms-office.chartstyle+xml"/>
  <Override PartName="/ppt/charts/chart16.xml" ContentType="application/vnd.openxmlformats-officedocument.drawingml.chart+xml"/>
  <Override PartName="/ppt/charts/colors14.xml" ContentType="application/vnd.ms-office.chartcolorstyle+xml"/>
  <Override PartName="/ppt/charts/style14.xml" ContentType="application/vnd.ms-office.chartstyle+xml"/>
  <Override PartName="/ppt/charts/colors13.xml" ContentType="application/vnd.ms-office.chartcolorstyle+xml"/>
  <Override PartName="/ppt/charts/style10.xml" ContentType="application/vnd.ms-office.chartstyle+xml"/>
  <Override PartName="/ppt/charts/style8.xml" ContentType="application/vnd.ms-office.chartstyle+xml"/>
  <Override PartName="/ppt/charts/chart11.xml" ContentType="application/vnd.openxmlformats-officedocument.drawingml.chart+xml"/>
  <Override PartName="/ppt/charts/colors9.xml" ContentType="application/vnd.ms-office.chartcolorstyle+xml"/>
  <Override PartName="/ppt/charts/style9.xml" ContentType="application/vnd.ms-office.chartstyle+xml"/>
  <Override PartName="/ppt/charts/chart9.xml" ContentType="application/vnd.openxmlformats-officedocument.drawingml.chart+xml"/>
  <Override PartName="/ppt/charts/chart10.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ngesInfos/changesInfo1.xml" ContentType="application/vnd.ms-powerpoint.changesinfo+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63" r:id="rId4"/>
    <p:sldId id="268" r:id="rId5"/>
    <p:sldId id="269" r:id="rId6"/>
    <p:sldId id="271" r:id="rId7"/>
    <p:sldId id="270" r:id="rId8"/>
    <p:sldId id="272" r:id="rId9"/>
    <p:sldId id="336" r:id="rId10"/>
    <p:sldId id="334" r:id="rId11"/>
    <p:sldId id="335" r:id="rId12"/>
    <p:sldId id="333" r:id="rId13"/>
    <p:sldId id="332" r:id="rId14"/>
  </p:sldIdLst>
  <p:sldSz cx="9144000" cy="5143500" type="screen16x9"/>
  <p:notesSz cx="6858000" cy="9144000"/>
  <p:embeddedFontLst>
    <p:embeddedFont>
      <p:font typeface="Impact" panose="020B0806030902050204" pitchFamily="34" charset="0"/>
      <p:regular r:id="rId16"/>
    </p:embeddedFont>
    <p:embeddedFont>
      <p:font typeface="Montserrat" panose="020B0604020202020204" charset="0"/>
      <p:regular r:id="rId17"/>
      <p:bold r:id="rId18"/>
      <p:italic r:id="rId19"/>
      <p:boldItalic r:id="rId20"/>
    </p:embeddedFont>
    <p:embeddedFont>
      <p:font typeface="Roboto"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5" roundtripDataSignature="AMtx7mjk/QjFBtfUnWKyOfb7GAiAl7cIg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00000"/>
    <a:srgbClr val="191919"/>
    <a:srgbClr val="FFAB40"/>
    <a:srgbClr val="6A4288"/>
    <a:srgbClr val="616161"/>
    <a:srgbClr val="EEFF41"/>
    <a:srgbClr val="0D5BDC"/>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352718-44D4-4638-A92C-7041609B9B1C}" v="53" dt="2024-01-26T02:45:41.073"/>
  </p1510:revLst>
</p1510:revInfo>
</file>

<file path=ppt/tableStyles.xml><?xml version="1.0" encoding="utf-8"?>
<a:tblStyleLst xmlns:a="http://schemas.openxmlformats.org/drawingml/2006/main" def="{EEDFE533-7A24-486E-8897-A4F5BD0F2D93}">
  <a:tblStyle styleId="{EEDFE533-7A24-486E-8897-A4F5BD0F2D93}"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DFD"/>
          </a:solidFill>
        </a:fill>
      </a:tcStyle>
    </a:wholeTbl>
    <a:band1H>
      <a:tcTxStyle/>
      <a:tcStyle>
        <a:tcBdr/>
        <a:fill>
          <a:solidFill>
            <a:srgbClr val="CDD8FB"/>
          </a:solidFill>
        </a:fill>
      </a:tcStyle>
    </a:band1H>
    <a:band2H>
      <a:tcTxStyle/>
      <a:tcStyle>
        <a:tcBdr/>
      </a:tcStyle>
    </a:band2H>
    <a:band1V>
      <a:tcTxStyle/>
      <a:tcStyle>
        <a:tcBdr/>
        <a:fill>
          <a:solidFill>
            <a:srgbClr val="CDD8FB"/>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A2BAF0AE-5DD1-4090-B07B-82F1641C39F7}"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10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112"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10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07" Type="http://schemas.openxmlformats.org/officeDocument/2006/relationships/viewProps" Target="viewProps.xml"/><Relationship Id="rId11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11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6" Type="http://schemas.openxmlformats.org/officeDocument/2006/relationships/presProps" Target="presProps.xml"/><Relationship Id="rId114"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105" Type="http://customschemas.google.com/relationships/presentationmetadata" Target="metadata"/><Relationship Id="rId113" Type="http://schemas.openxmlformats.org/officeDocument/2006/relationships/customXml" Target="../customXml/item2.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A CAROLINA BOHORQUEZ GIL" userId="67c3b4f8-5e64-4b0c-856d-65dd57c0b6aa" providerId="ADAL" clId="{D1352718-44D4-4638-A92C-7041609B9B1C}"/>
    <pc:docChg chg="undo custSel addSld delSld modSld sldOrd">
      <pc:chgData name="DIANA CAROLINA BOHORQUEZ GIL" userId="67c3b4f8-5e64-4b0c-856d-65dd57c0b6aa" providerId="ADAL" clId="{D1352718-44D4-4638-A92C-7041609B9B1C}" dt="2024-01-26T02:45:41.073" v="324"/>
      <pc:docMkLst>
        <pc:docMk/>
      </pc:docMkLst>
      <pc:sldChg chg="addSp delSp modSp mod">
        <pc:chgData name="DIANA CAROLINA BOHORQUEZ GIL" userId="67c3b4f8-5e64-4b0c-856d-65dd57c0b6aa" providerId="ADAL" clId="{D1352718-44D4-4638-A92C-7041609B9B1C}" dt="2024-01-26T02:38:31.489" v="290" actId="164"/>
        <pc:sldMkLst>
          <pc:docMk/>
          <pc:sldMk cId="0" sldId="263"/>
        </pc:sldMkLst>
        <pc:spChg chg="add mod">
          <ac:chgData name="DIANA CAROLINA BOHORQUEZ GIL" userId="67c3b4f8-5e64-4b0c-856d-65dd57c0b6aa" providerId="ADAL" clId="{D1352718-44D4-4638-A92C-7041609B9B1C}" dt="2024-01-26T02:27:37.803" v="71" actId="1076"/>
          <ac:spMkLst>
            <pc:docMk/>
            <pc:sldMk cId="0" sldId="263"/>
            <ac:spMk id="2" creationId="{97701D5F-B3DD-BD37-29FA-08E647CE404C}"/>
          </ac:spMkLst>
        </pc:spChg>
        <pc:spChg chg="add mod">
          <ac:chgData name="DIANA CAROLINA BOHORQUEZ GIL" userId="67c3b4f8-5e64-4b0c-856d-65dd57c0b6aa" providerId="ADAL" clId="{D1352718-44D4-4638-A92C-7041609B9B1C}" dt="2024-01-26T02:28:05.638" v="84" actId="164"/>
          <ac:spMkLst>
            <pc:docMk/>
            <pc:sldMk cId="0" sldId="263"/>
            <ac:spMk id="4" creationId="{5F2B8B61-91F0-D456-BB6C-2D4A2CAD9250}"/>
          </ac:spMkLst>
        </pc:spChg>
        <pc:spChg chg="add mod">
          <ac:chgData name="DIANA CAROLINA BOHORQUEZ GIL" userId="67c3b4f8-5e64-4b0c-856d-65dd57c0b6aa" providerId="ADAL" clId="{D1352718-44D4-4638-A92C-7041609B9B1C}" dt="2024-01-26T02:29:51.731" v="112" actId="207"/>
          <ac:spMkLst>
            <pc:docMk/>
            <pc:sldMk cId="0" sldId="263"/>
            <ac:spMk id="6" creationId="{A911F2BC-6AAB-2FF0-48BD-2A9EFF479BF9}"/>
          </ac:spMkLst>
        </pc:spChg>
        <pc:spChg chg="add mod">
          <ac:chgData name="DIANA CAROLINA BOHORQUEZ GIL" userId="67c3b4f8-5e64-4b0c-856d-65dd57c0b6aa" providerId="ADAL" clId="{D1352718-44D4-4638-A92C-7041609B9B1C}" dt="2024-01-26T02:31:00.617" v="139" actId="164"/>
          <ac:spMkLst>
            <pc:docMk/>
            <pc:sldMk cId="0" sldId="263"/>
            <ac:spMk id="8" creationId="{371CF17A-2AE3-6204-768F-FB974A594A29}"/>
          </ac:spMkLst>
        </pc:spChg>
        <pc:spChg chg="add mod">
          <ac:chgData name="DIANA CAROLINA BOHORQUEZ GIL" userId="67c3b4f8-5e64-4b0c-856d-65dd57c0b6aa" providerId="ADAL" clId="{D1352718-44D4-4638-A92C-7041609B9B1C}" dt="2024-01-26T02:32:02.872" v="161" actId="164"/>
          <ac:spMkLst>
            <pc:docMk/>
            <pc:sldMk cId="0" sldId="263"/>
            <ac:spMk id="10" creationId="{135ECC94-4E1B-2F75-3F4B-C7D11218A51F}"/>
          </ac:spMkLst>
        </pc:spChg>
        <pc:spChg chg="add mod">
          <ac:chgData name="DIANA CAROLINA BOHORQUEZ GIL" userId="67c3b4f8-5e64-4b0c-856d-65dd57c0b6aa" providerId="ADAL" clId="{D1352718-44D4-4638-A92C-7041609B9B1C}" dt="2024-01-26T02:33:45.269" v="213" actId="164"/>
          <ac:spMkLst>
            <pc:docMk/>
            <pc:sldMk cId="0" sldId="263"/>
            <ac:spMk id="12" creationId="{9AF2B4EA-756E-16C8-30C9-676AD05E0DD8}"/>
          </ac:spMkLst>
        </pc:spChg>
        <pc:spChg chg="add mod">
          <ac:chgData name="DIANA CAROLINA BOHORQUEZ GIL" userId="67c3b4f8-5e64-4b0c-856d-65dd57c0b6aa" providerId="ADAL" clId="{D1352718-44D4-4638-A92C-7041609B9B1C}" dt="2024-01-26T02:38:31.489" v="290" actId="164"/>
          <ac:spMkLst>
            <pc:docMk/>
            <pc:sldMk cId="0" sldId="263"/>
            <ac:spMk id="32" creationId="{BC8607BD-8030-1393-DC59-451B2A8C22AD}"/>
          </ac:spMkLst>
        </pc:spChg>
        <pc:grpChg chg="add mod">
          <ac:chgData name="DIANA CAROLINA BOHORQUEZ GIL" userId="67c3b4f8-5e64-4b0c-856d-65dd57c0b6aa" providerId="ADAL" clId="{D1352718-44D4-4638-A92C-7041609B9B1C}" dt="2024-01-26T02:27:21.837" v="68" actId="164"/>
          <ac:grpSpMkLst>
            <pc:docMk/>
            <pc:sldMk cId="0" sldId="263"/>
            <ac:grpSpMk id="3" creationId="{2082FC88-F4BE-D763-F4B8-654F818DCEF7}"/>
          </ac:grpSpMkLst>
        </pc:grpChg>
        <pc:grpChg chg="add del mod">
          <ac:chgData name="DIANA CAROLINA BOHORQUEZ GIL" userId="67c3b4f8-5e64-4b0c-856d-65dd57c0b6aa" providerId="ADAL" clId="{D1352718-44D4-4638-A92C-7041609B9B1C}" dt="2024-01-26T02:34:45.004" v="234" actId="478"/>
          <ac:grpSpMkLst>
            <pc:docMk/>
            <pc:sldMk cId="0" sldId="263"/>
            <ac:grpSpMk id="5" creationId="{0184261E-FE9F-4712-B53C-2C95589DC91A}"/>
          </ac:grpSpMkLst>
        </pc:grpChg>
        <pc:grpChg chg="add mod">
          <ac:chgData name="DIANA CAROLINA BOHORQUEZ GIL" userId="67c3b4f8-5e64-4b0c-856d-65dd57c0b6aa" providerId="ADAL" clId="{D1352718-44D4-4638-A92C-7041609B9B1C}" dt="2024-01-26T02:29:39.315" v="109" actId="164"/>
          <ac:grpSpMkLst>
            <pc:docMk/>
            <pc:sldMk cId="0" sldId="263"/>
            <ac:grpSpMk id="7" creationId="{DD26ADE2-3E9A-AB4A-D7B8-672D2B1277B6}"/>
          </ac:grpSpMkLst>
        </pc:grpChg>
        <pc:grpChg chg="add del mod">
          <ac:chgData name="DIANA CAROLINA BOHORQUEZ GIL" userId="67c3b4f8-5e64-4b0c-856d-65dd57c0b6aa" providerId="ADAL" clId="{D1352718-44D4-4638-A92C-7041609B9B1C}" dt="2024-01-26T02:34:53.241" v="240" actId="478"/>
          <ac:grpSpMkLst>
            <pc:docMk/>
            <pc:sldMk cId="0" sldId="263"/>
            <ac:grpSpMk id="9" creationId="{8496640E-B87E-6ECD-804D-A08D20F4CE46}"/>
          </ac:grpSpMkLst>
        </pc:grpChg>
        <pc:grpChg chg="add mod">
          <ac:chgData name="DIANA CAROLINA BOHORQUEZ GIL" userId="67c3b4f8-5e64-4b0c-856d-65dd57c0b6aa" providerId="ADAL" clId="{D1352718-44D4-4638-A92C-7041609B9B1C}" dt="2024-01-26T02:32:02.872" v="161" actId="164"/>
          <ac:grpSpMkLst>
            <pc:docMk/>
            <pc:sldMk cId="0" sldId="263"/>
            <ac:grpSpMk id="11" creationId="{AE678621-8290-E6A0-EA98-B38FDD807FC9}"/>
          </ac:grpSpMkLst>
        </pc:grpChg>
        <pc:grpChg chg="add mod">
          <ac:chgData name="DIANA CAROLINA BOHORQUEZ GIL" userId="67c3b4f8-5e64-4b0c-856d-65dd57c0b6aa" providerId="ADAL" clId="{D1352718-44D4-4638-A92C-7041609B9B1C}" dt="2024-01-26T02:33:45.269" v="213" actId="164"/>
          <ac:grpSpMkLst>
            <pc:docMk/>
            <pc:sldMk cId="0" sldId="263"/>
            <ac:grpSpMk id="13" creationId="{284B6728-1C0B-9AB6-451A-78B9A9A89AAA}"/>
          </ac:grpSpMkLst>
        </pc:grpChg>
        <pc:grpChg chg="add mod">
          <ac:chgData name="DIANA CAROLINA BOHORQUEZ GIL" userId="67c3b4f8-5e64-4b0c-856d-65dd57c0b6aa" providerId="ADAL" clId="{D1352718-44D4-4638-A92C-7041609B9B1C}" dt="2024-01-26T02:38:31.489" v="290" actId="164"/>
          <ac:grpSpMkLst>
            <pc:docMk/>
            <pc:sldMk cId="0" sldId="263"/>
            <ac:grpSpMk id="33" creationId="{C94813FF-7337-F614-9029-42798A2364DB}"/>
          </ac:grpSpMkLst>
        </pc:grpChg>
        <pc:grpChg chg="mod">
          <ac:chgData name="DIANA CAROLINA BOHORQUEZ GIL" userId="67c3b4f8-5e64-4b0c-856d-65dd57c0b6aa" providerId="ADAL" clId="{D1352718-44D4-4638-A92C-7041609B9B1C}" dt="2024-01-26T02:27:21.837" v="68" actId="164"/>
          <ac:grpSpMkLst>
            <pc:docMk/>
            <pc:sldMk cId="0" sldId="263"/>
            <ac:grpSpMk id="328" creationId="{00000000-0000-0000-0000-000000000000}"/>
          </ac:grpSpMkLst>
        </pc:grpChg>
        <pc:grpChg chg="mod">
          <ac:chgData name="DIANA CAROLINA BOHORQUEZ GIL" userId="67c3b4f8-5e64-4b0c-856d-65dd57c0b6aa" providerId="ADAL" clId="{D1352718-44D4-4638-A92C-7041609B9B1C}" dt="2024-01-26T02:28:05.638" v="84" actId="164"/>
          <ac:grpSpMkLst>
            <pc:docMk/>
            <pc:sldMk cId="0" sldId="263"/>
            <ac:grpSpMk id="332" creationId="{00000000-0000-0000-0000-000000000000}"/>
          </ac:grpSpMkLst>
        </pc:grpChg>
        <pc:grpChg chg="mod">
          <ac:chgData name="DIANA CAROLINA BOHORQUEZ GIL" userId="67c3b4f8-5e64-4b0c-856d-65dd57c0b6aa" providerId="ADAL" clId="{D1352718-44D4-4638-A92C-7041609B9B1C}" dt="2024-01-26T02:31:00.617" v="139" actId="164"/>
          <ac:grpSpMkLst>
            <pc:docMk/>
            <pc:sldMk cId="0" sldId="263"/>
            <ac:grpSpMk id="336" creationId="{00000000-0000-0000-0000-000000000000}"/>
          </ac:grpSpMkLst>
        </pc:grpChg>
        <pc:grpChg chg="mod">
          <ac:chgData name="DIANA CAROLINA BOHORQUEZ GIL" userId="67c3b4f8-5e64-4b0c-856d-65dd57c0b6aa" providerId="ADAL" clId="{D1352718-44D4-4638-A92C-7041609B9B1C}" dt="2024-01-26T02:29:39.315" v="109" actId="164"/>
          <ac:grpSpMkLst>
            <pc:docMk/>
            <pc:sldMk cId="0" sldId="263"/>
            <ac:grpSpMk id="340" creationId="{00000000-0000-0000-0000-000000000000}"/>
          </ac:grpSpMkLst>
        </pc:grpChg>
        <pc:grpChg chg="mod">
          <ac:chgData name="DIANA CAROLINA BOHORQUEZ GIL" userId="67c3b4f8-5e64-4b0c-856d-65dd57c0b6aa" providerId="ADAL" clId="{D1352718-44D4-4638-A92C-7041609B9B1C}" dt="2024-01-26T02:32:02.872" v="161" actId="164"/>
          <ac:grpSpMkLst>
            <pc:docMk/>
            <pc:sldMk cId="0" sldId="263"/>
            <ac:grpSpMk id="347" creationId="{00000000-0000-0000-0000-000000000000}"/>
          </ac:grpSpMkLst>
        </pc:grpChg>
        <pc:grpChg chg="mod">
          <ac:chgData name="DIANA CAROLINA BOHORQUEZ GIL" userId="67c3b4f8-5e64-4b0c-856d-65dd57c0b6aa" providerId="ADAL" clId="{D1352718-44D4-4638-A92C-7041609B9B1C}" dt="2024-01-26T02:33:45.269" v="213" actId="164"/>
          <ac:grpSpMkLst>
            <pc:docMk/>
            <pc:sldMk cId="0" sldId="263"/>
            <ac:grpSpMk id="352" creationId="{00000000-0000-0000-0000-000000000000}"/>
          </ac:grpSpMkLst>
        </pc:grpChg>
        <pc:grpChg chg="mod">
          <ac:chgData name="DIANA CAROLINA BOHORQUEZ GIL" userId="67c3b4f8-5e64-4b0c-856d-65dd57c0b6aa" providerId="ADAL" clId="{D1352718-44D4-4638-A92C-7041609B9B1C}" dt="2024-01-26T02:38:31.489" v="290" actId="164"/>
          <ac:grpSpMkLst>
            <pc:docMk/>
            <pc:sldMk cId="0" sldId="263"/>
            <ac:grpSpMk id="355" creationId="{00000000-0000-0000-0000-000000000000}"/>
          </ac:grpSpMkLst>
        </pc:grpChg>
        <pc:graphicFrameChg chg="add mod modGraphic">
          <ac:chgData name="DIANA CAROLINA BOHORQUEZ GIL" userId="67c3b4f8-5e64-4b0c-856d-65dd57c0b6aa" providerId="ADAL" clId="{D1352718-44D4-4638-A92C-7041609B9B1C}" dt="2024-01-26T02:35:16.691" v="249" actId="1076"/>
          <ac:graphicFrameMkLst>
            <pc:docMk/>
            <pc:sldMk cId="0" sldId="263"/>
            <ac:graphicFrameMk id="15" creationId="{D763B0CE-71C4-8EC5-3418-20C92CF59822}"/>
          </ac:graphicFrameMkLst>
        </pc:graphicFrameChg>
        <pc:graphicFrameChg chg="add mod modGraphic">
          <ac:chgData name="DIANA CAROLINA BOHORQUEZ GIL" userId="67c3b4f8-5e64-4b0c-856d-65dd57c0b6aa" providerId="ADAL" clId="{D1352718-44D4-4638-A92C-7041609B9B1C}" dt="2024-01-26T02:35:31.738" v="254" actId="1076"/>
          <ac:graphicFrameMkLst>
            <pc:docMk/>
            <pc:sldMk cId="0" sldId="263"/>
            <ac:graphicFrameMk id="17" creationId="{BA753B4F-5E2D-42B1-DF89-A8167260E6A8}"/>
          </ac:graphicFrameMkLst>
        </pc:graphicFrameChg>
        <pc:graphicFrameChg chg="add mod modGraphic">
          <ac:chgData name="DIANA CAROLINA BOHORQUEZ GIL" userId="67c3b4f8-5e64-4b0c-856d-65dd57c0b6aa" providerId="ADAL" clId="{D1352718-44D4-4638-A92C-7041609B9B1C}" dt="2024-01-26T02:35:44.906" v="257" actId="1076"/>
          <ac:graphicFrameMkLst>
            <pc:docMk/>
            <pc:sldMk cId="0" sldId="263"/>
            <ac:graphicFrameMk id="19" creationId="{A5D49BA9-8ED7-C2C0-FC10-FA608E4AB771}"/>
          </ac:graphicFrameMkLst>
        </pc:graphicFrameChg>
        <pc:graphicFrameChg chg="add mod modGraphic">
          <ac:chgData name="DIANA CAROLINA BOHORQUEZ GIL" userId="67c3b4f8-5e64-4b0c-856d-65dd57c0b6aa" providerId="ADAL" clId="{D1352718-44D4-4638-A92C-7041609B9B1C}" dt="2024-01-26T02:35:58.859" v="262" actId="1076"/>
          <ac:graphicFrameMkLst>
            <pc:docMk/>
            <pc:sldMk cId="0" sldId="263"/>
            <ac:graphicFrameMk id="21" creationId="{55944699-11E6-BD1C-0346-5D631279142D}"/>
          </ac:graphicFrameMkLst>
        </pc:graphicFrameChg>
        <pc:graphicFrameChg chg="add mod modGraphic">
          <ac:chgData name="DIANA CAROLINA BOHORQUEZ GIL" userId="67c3b4f8-5e64-4b0c-856d-65dd57c0b6aa" providerId="ADAL" clId="{D1352718-44D4-4638-A92C-7041609B9B1C}" dt="2024-01-26T02:36:30.124" v="267" actId="1076"/>
          <ac:graphicFrameMkLst>
            <pc:docMk/>
            <pc:sldMk cId="0" sldId="263"/>
            <ac:graphicFrameMk id="23" creationId="{2668E13A-5C15-6FD1-70C4-C47E0492AF95}"/>
          </ac:graphicFrameMkLst>
        </pc:graphicFrameChg>
        <pc:graphicFrameChg chg="add mod modGraphic">
          <ac:chgData name="DIANA CAROLINA BOHORQUEZ GIL" userId="67c3b4f8-5e64-4b0c-856d-65dd57c0b6aa" providerId="ADAL" clId="{D1352718-44D4-4638-A92C-7041609B9B1C}" dt="2024-01-26T02:36:45.430" v="270" actId="1076"/>
          <ac:graphicFrameMkLst>
            <pc:docMk/>
            <pc:sldMk cId="0" sldId="263"/>
            <ac:graphicFrameMk id="25" creationId="{E1529E00-AAE7-87B2-7855-6D03AAF39C54}"/>
          </ac:graphicFrameMkLst>
        </pc:graphicFrameChg>
        <pc:graphicFrameChg chg="add mod modGraphic">
          <ac:chgData name="DIANA CAROLINA BOHORQUEZ GIL" userId="67c3b4f8-5e64-4b0c-856d-65dd57c0b6aa" providerId="ADAL" clId="{D1352718-44D4-4638-A92C-7041609B9B1C}" dt="2024-01-26T02:36:58.630" v="273" actId="1076"/>
          <ac:graphicFrameMkLst>
            <pc:docMk/>
            <pc:sldMk cId="0" sldId="263"/>
            <ac:graphicFrameMk id="27" creationId="{925C69FC-E94B-C0E3-0145-13EDB9F66B4B}"/>
          </ac:graphicFrameMkLst>
        </pc:graphicFrameChg>
        <pc:graphicFrameChg chg="add mod modGraphic">
          <ac:chgData name="DIANA CAROLINA BOHORQUEZ GIL" userId="67c3b4f8-5e64-4b0c-856d-65dd57c0b6aa" providerId="ADAL" clId="{D1352718-44D4-4638-A92C-7041609B9B1C}" dt="2024-01-26T02:37:08.127" v="276" actId="1076"/>
          <ac:graphicFrameMkLst>
            <pc:docMk/>
            <pc:sldMk cId="0" sldId="263"/>
            <ac:graphicFrameMk id="29" creationId="{D7AB37C3-44EC-C347-985A-0F0B73C871BA}"/>
          </ac:graphicFrameMkLst>
        </pc:graphicFrameChg>
        <pc:graphicFrameChg chg="add mod modGraphic">
          <ac:chgData name="DIANA CAROLINA BOHORQUEZ GIL" userId="67c3b4f8-5e64-4b0c-856d-65dd57c0b6aa" providerId="ADAL" clId="{D1352718-44D4-4638-A92C-7041609B9B1C}" dt="2024-01-26T02:37:19.486" v="279" actId="1076"/>
          <ac:graphicFrameMkLst>
            <pc:docMk/>
            <pc:sldMk cId="0" sldId="263"/>
            <ac:graphicFrameMk id="31" creationId="{9D48B563-FAC7-C53E-22BA-EF28673684EC}"/>
          </ac:graphicFrameMkLst>
        </pc:graphicFrameChg>
        <pc:picChg chg="del">
          <ac:chgData name="DIANA CAROLINA BOHORQUEZ GIL" userId="67c3b4f8-5e64-4b0c-856d-65dd57c0b6aa" providerId="ADAL" clId="{D1352718-44D4-4638-A92C-7041609B9B1C}" dt="2024-01-26T02:34:48.266" v="235" actId="478"/>
          <ac:picMkLst>
            <pc:docMk/>
            <pc:sldMk cId="0" sldId="263"/>
            <ac:picMk id="365" creationId="{00000000-0000-0000-0000-000000000000}"/>
          </ac:picMkLst>
        </pc:picChg>
        <pc:picChg chg="del">
          <ac:chgData name="DIANA CAROLINA BOHORQUEZ GIL" userId="67c3b4f8-5e64-4b0c-856d-65dd57c0b6aa" providerId="ADAL" clId="{D1352718-44D4-4638-A92C-7041609B9B1C}" dt="2024-01-26T02:34:49.439" v="236" actId="478"/>
          <ac:picMkLst>
            <pc:docMk/>
            <pc:sldMk cId="0" sldId="263"/>
            <ac:picMk id="366" creationId="{00000000-0000-0000-0000-000000000000}"/>
          </ac:picMkLst>
        </pc:picChg>
        <pc:picChg chg="del">
          <ac:chgData name="DIANA CAROLINA BOHORQUEZ GIL" userId="67c3b4f8-5e64-4b0c-856d-65dd57c0b6aa" providerId="ADAL" clId="{D1352718-44D4-4638-A92C-7041609B9B1C}" dt="2024-01-26T02:34:55.788" v="241" actId="478"/>
          <ac:picMkLst>
            <pc:docMk/>
            <pc:sldMk cId="0" sldId="263"/>
            <ac:picMk id="367" creationId="{00000000-0000-0000-0000-000000000000}"/>
          </ac:picMkLst>
        </pc:picChg>
        <pc:picChg chg="del">
          <ac:chgData name="DIANA CAROLINA BOHORQUEZ GIL" userId="67c3b4f8-5e64-4b0c-856d-65dd57c0b6aa" providerId="ADAL" clId="{D1352718-44D4-4638-A92C-7041609B9B1C}" dt="2024-01-26T02:34:50.971" v="238" actId="478"/>
          <ac:picMkLst>
            <pc:docMk/>
            <pc:sldMk cId="0" sldId="263"/>
            <ac:picMk id="368" creationId="{00000000-0000-0000-0000-000000000000}"/>
          </ac:picMkLst>
        </pc:picChg>
        <pc:picChg chg="del">
          <ac:chgData name="DIANA CAROLINA BOHORQUEZ GIL" userId="67c3b4f8-5e64-4b0c-856d-65dd57c0b6aa" providerId="ADAL" clId="{D1352718-44D4-4638-A92C-7041609B9B1C}" dt="2024-01-26T02:34:50.249" v="237" actId="478"/>
          <ac:picMkLst>
            <pc:docMk/>
            <pc:sldMk cId="0" sldId="263"/>
            <ac:picMk id="369" creationId="{00000000-0000-0000-0000-000000000000}"/>
          </ac:picMkLst>
        </pc:picChg>
        <pc:picChg chg="del">
          <ac:chgData name="DIANA CAROLINA BOHORQUEZ GIL" userId="67c3b4f8-5e64-4b0c-856d-65dd57c0b6aa" providerId="ADAL" clId="{D1352718-44D4-4638-A92C-7041609B9B1C}" dt="2024-01-26T02:34:56.998" v="242" actId="478"/>
          <ac:picMkLst>
            <pc:docMk/>
            <pc:sldMk cId="0" sldId="263"/>
            <ac:picMk id="370" creationId="{00000000-0000-0000-0000-000000000000}"/>
          </ac:picMkLst>
        </pc:picChg>
        <pc:picChg chg="del">
          <ac:chgData name="DIANA CAROLINA BOHORQUEZ GIL" userId="67c3b4f8-5e64-4b0c-856d-65dd57c0b6aa" providerId="ADAL" clId="{D1352718-44D4-4638-A92C-7041609B9B1C}" dt="2024-01-26T02:34:59.542" v="244" actId="478"/>
          <ac:picMkLst>
            <pc:docMk/>
            <pc:sldMk cId="0" sldId="263"/>
            <ac:picMk id="371" creationId="{00000000-0000-0000-0000-000000000000}"/>
          </ac:picMkLst>
        </pc:picChg>
        <pc:picChg chg="del">
          <ac:chgData name="DIANA CAROLINA BOHORQUEZ GIL" userId="67c3b4f8-5e64-4b0c-856d-65dd57c0b6aa" providerId="ADAL" clId="{D1352718-44D4-4638-A92C-7041609B9B1C}" dt="2024-01-26T02:34:58.737" v="243" actId="478"/>
          <ac:picMkLst>
            <pc:docMk/>
            <pc:sldMk cId="0" sldId="263"/>
            <ac:picMk id="372" creationId="{00000000-0000-0000-0000-000000000000}"/>
          </ac:picMkLst>
        </pc:picChg>
        <pc:picChg chg="mod">
          <ac:chgData name="DIANA CAROLINA BOHORQUEZ GIL" userId="67c3b4f8-5e64-4b0c-856d-65dd57c0b6aa" providerId="ADAL" clId="{D1352718-44D4-4638-A92C-7041609B9B1C}" dt="2024-01-26T02:37:53.181" v="280"/>
          <ac:picMkLst>
            <pc:docMk/>
            <pc:sldMk cId="0" sldId="263"/>
            <ac:picMk id="373" creationId="{00000000-0000-0000-0000-000000000000}"/>
          </ac:picMkLst>
        </pc:picChg>
        <pc:picChg chg="del">
          <ac:chgData name="DIANA CAROLINA BOHORQUEZ GIL" userId="67c3b4f8-5e64-4b0c-856d-65dd57c0b6aa" providerId="ADAL" clId="{D1352718-44D4-4638-A92C-7041609B9B1C}" dt="2024-01-26T02:34:41.416" v="232" actId="478"/>
          <ac:picMkLst>
            <pc:docMk/>
            <pc:sldMk cId="0" sldId="263"/>
            <ac:picMk id="375" creationId="{00000000-0000-0000-0000-000000000000}"/>
          </ac:picMkLst>
        </pc:picChg>
      </pc:sldChg>
      <pc:sldChg chg="addSp modSp mod">
        <pc:chgData name="DIANA CAROLINA BOHORQUEZ GIL" userId="67c3b4f8-5e64-4b0c-856d-65dd57c0b6aa" providerId="ADAL" clId="{D1352718-44D4-4638-A92C-7041609B9B1C}" dt="2024-01-26T02:42:48.037" v="310"/>
        <pc:sldMkLst>
          <pc:docMk/>
          <pc:sldMk cId="0" sldId="264"/>
        </pc:sldMkLst>
        <pc:spChg chg="add mod">
          <ac:chgData name="DIANA CAROLINA BOHORQUEZ GIL" userId="67c3b4f8-5e64-4b0c-856d-65dd57c0b6aa" providerId="ADAL" clId="{D1352718-44D4-4638-A92C-7041609B9B1C}" dt="2024-01-26T02:27:51.798" v="82" actId="164"/>
          <ac:spMkLst>
            <pc:docMk/>
            <pc:sldMk cId="0" sldId="264"/>
            <ac:spMk id="2" creationId="{4F2A7B36-15D9-4F55-E963-9C6BF0BF1176}"/>
          </ac:spMkLst>
        </pc:spChg>
        <pc:grpChg chg="add mod">
          <ac:chgData name="DIANA CAROLINA BOHORQUEZ GIL" userId="67c3b4f8-5e64-4b0c-856d-65dd57c0b6aa" providerId="ADAL" clId="{D1352718-44D4-4638-A92C-7041609B9B1C}" dt="2024-01-26T02:27:51.798" v="82" actId="164"/>
          <ac:grpSpMkLst>
            <pc:docMk/>
            <pc:sldMk cId="0" sldId="264"/>
            <ac:grpSpMk id="3" creationId="{E2EB6AC5-E7B0-F567-DCD0-F326EA8C0E78}"/>
          </ac:grpSpMkLst>
        </pc:grpChg>
        <pc:grpChg chg="mod">
          <ac:chgData name="DIANA CAROLINA BOHORQUEZ GIL" userId="67c3b4f8-5e64-4b0c-856d-65dd57c0b6aa" providerId="ADAL" clId="{D1352718-44D4-4638-A92C-7041609B9B1C}" dt="2024-01-26T02:27:51.798" v="82" actId="164"/>
          <ac:grpSpMkLst>
            <pc:docMk/>
            <pc:sldMk cId="0" sldId="264"/>
            <ac:grpSpMk id="420" creationId="{00000000-0000-0000-0000-000000000000}"/>
          </ac:grpSpMkLst>
        </pc:grpChg>
        <pc:picChg chg="mod">
          <ac:chgData name="DIANA CAROLINA BOHORQUEZ GIL" userId="67c3b4f8-5e64-4b0c-856d-65dd57c0b6aa" providerId="ADAL" clId="{D1352718-44D4-4638-A92C-7041609B9B1C}" dt="2024-01-26T02:42:48.037" v="310"/>
          <ac:picMkLst>
            <pc:docMk/>
            <pc:sldMk cId="0" sldId="264"/>
            <ac:picMk id="386" creationId="{00000000-0000-0000-0000-000000000000}"/>
          </ac:picMkLst>
        </pc:picChg>
      </pc:sldChg>
      <pc:sldChg chg="modSp">
        <pc:chgData name="DIANA CAROLINA BOHORQUEZ GIL" userId="67c3b4f8-5e64-4b0c-856d-65dd57c0b6aa" providerId="ADAL" clId="{D1352718-44D4-4638-A92C-7041609B9B1C}" dt="2024-01-26T02:43:08.061" v="311"/>
        <pc:sldMkLst>
          <pc:docMk/>
          <pc:sldMk cId="0" sldId="265"/>
        </pc:sldMkLst>
        <pc:picChg chg="mod">
          <ac:chgData name="DIANA CAROLINA BOHORQUEZ GIL" userId="67c3b4f8-5e64-4b0c-856d-65dd57c0b6aa" providerId="ADAL" clId="{D1352718-44D4-4638-A92C-7041609B9B1C}" dt="2024-01-26T02:43:08.061" v="311"/>
          <ac:picMkLst>
            <pc:docMk/>
            <pc:sldMk cId="0" sldId="265"/>
            <ac:picMk id="432" creationId="{00000000-0000-0000-0000-000000000000}"/>
          </ac:picMkLst>
        </pc:picChg>
      </pc:sldChg>
      <pc:sldChg chg="addSp modSp mod">
        <pc:chgData name="DIANA CAROLINA BOHORQUEZ GIL" userId="67c3b4f8-5e64-4b0c-856d-65dd57c0b6aa" providerId="ADAL" clId="{D1352718-44D4-4638-A92C-7041609B9B1C}" dt="2024-01-26T02:43:44.468" v="318"/>
        <pc:sldMkLst>
          <pc:docMk/>
          <pc:sldMk cId="0" sldId="266"/>
        </pc:sldMkLst>
        <pc:spChg chg="add mod">
          <ac:chgData name="DIANA CAROLINA BOHORQUEZ GIL" userId="67c3b4f8-5e64-4b0c-856d-65dd57c0b6aa" providerId="ADAL" clId="{D1352718-44D4-4638-A92C-7041609B9B1C}" dt="2024-01-26T02:43:25.345" v="317" actId="1076"/>
          <ac:spMkLst>
            <pc:docMk/>
            <pc:sldMk cId="0" sldId="266"/>
            <ac:spMk id="2" creationId="{965D90A9-23DE-F4EC-028A-E659226F7EC5}"/>
          </ac:spMkLst>
        </pc:spChg>
        <pc:grpChg chg="add mod">
          <ac:chgData name="DIANA CAROLINA BOHORQUEZ GIL" userId="67c3b4f8-5e64-4b0c-856d-65dd57c0b6aa" providerId="ADAL" clId="{D1352718-44D4-4638-A92C-7041609B9B1C}" dt="2024-01-26T02:43:18.545" v="313" actId="1076"/>
          <ac:grpSpMkLst>
            <pc:docMk/>
            <pc:sldMk cId="0" sldId="266"/>
            <ac:grpSpMk id="3" creationId="{83D34766-5368-E107-0D88-56520CFC6C34}"/>
          </ac:grpSpMkLst>
        </pc:grpChg>
        <pc:grpChg chg="mod">
          <ac:chgData name="DIANA CAROLINA BOHORQUEZ GIL" userId="67c3b4f8-5e64-4b0c-856d-65dd57c0b6aa" providerId="ADAL" clId="{D1352718-44D4-4638-A92C-7041609B9B1C}" dt="2024-01-26T02:28:31.583" v="102" actId="164"/>
          <ac:grpSpMkLst>
            <pc:docMk/>
            <pc:sldMk cId="0" sldId="266"/>
            <ac:grpSpMk id="514" creationId="{00000000-0000-0000-0000-000000000000}"/>
          </ac:grpSpMkLst>
        </pc:grpChg>
        <pc:graphicFrameChg chg="mod">
          <ac:chgData name="DIANA CAROLINA BOHORQUEZ GIL" userId="67c3b4f8-5e64-4b0c-856d-65dd57c0b6aa" providerId="ADAL" clId="{D1352718-44D4-4638-A92C-7041609B9B1C}" dt="2024-01-26T02:43:22.376" v="315"/>
          <ac:graphicFrameMkLst>
            <pc:docMk/>
            <pc:sldMk cId="0" sldId="266"/>
            <ac:graphicFrameMk id="515" creationId="{00000000-0000-0000-0000-000000000000}"/>
          </ac:graphicFrameMkLst>
        </pc:graphicFrameChg>
        <pc:picChg chg="mod">
          <ac:chgData name="DIANA CAROLINA BOHORQUEZ GIL" userId="67c3b4f8-5e64-4b0c-856d-65dd57c0b6aa" providerId="ADAL" clId="{D1352718-44D4-4638-A92C-7041609B9B1C}" dt="2024-01-26T02:43:44.468" v="318"/>
          <ac:picMkLst>
            <pc:docMk/>
            <pc:sldMk cId="0" sldId="266"/>
            <ac:picMk id="479" creationId="{00000000-0000-0000-0000-000000000000}"/>
          </ac:picMkLst>
        </pc:picChg>
      </pc:sldChg>
      <pc:sldChg chg="addSp modSp mod">
        <pc:chgData name="DIANA CAROLINA BOHORQUEZ GIL" userId="67c3b4f8-5e64-4b0c-856d-65dd57c0b6aa" providerId="ADAL" clId="{D1352718-44D4-4638-A92C-7041609B9B1C}" dt="2024-01-26T02:44:06.270" v="319"/>
        <pc:sldMkLst>
          <pc:docMk/>
          <pc:sldMk cId="0" sldId="267"/>
        </pc:sldMkLst>
        <pc:spChg chg="add mod">
          <ac:chgData name="DIANA CAROLINA BOHORQUEZ GIL" userId="67c3b4f8-5e64-4b0c-856d-65dd57c0b6aa" providerId="ADAL" clId="{D1352718-44D4-4638-A92C-7041609B9B1C}" dt="2024-01-26T02:30:29.228" v="127" actId="164"/>
          <ac:spMkLst>
            <pc:docMk/>
            <pc:sldMk cId="0" sldId="267"/>
            <ac:spMk id="2" creationId="{4DD6AC5A-22B0-2E7B-8E3E-FB6CBBA5EC6B}"/>
          </ac:spMkLst>
        </pc:spChg>
        <pc:grpChg chg="add mod">
          <ac:chgData name="DIANA CAROLINA BOHORQUEZ GIL" userId="67c3b4f8-5e64-4b0c-856d-65dd57c0b6aa" providerId="ADAL" clId="{D1352718-44D4-4638-A92C-7041609B9B1C}" dt="2024-01-26T02:30:29.228" v="127" actId="164"/>
          <ac:grpSpMkLst>
            <pc:docMk/>
            <pc:sldMk cId="0" sldId="267"/>
            <ac:grpSpMk id="3" creationId="{9BCC06A0-5714-97DA-F87C-E0C6A5C97B58}"/>
          </ac:grpSpMkLst>
        </pc:grpChg>
        <pc:grpChg chg="mod">
          <ac:chgData name="DIANA CAROLINA BOHORQUEZ GIL" userId="67c3b4f8-5e64-4b0c-856d-65dd57c0b6aa" providerId="ADAL" clId="{D1352718-44D4-4638-A92C-7041609B9B1C}" dt="2024-01-26T02:30:29.228" v="127" actId="164"/>
          <ac:grpSpMkLst>
            <pc:docMk/>
            <pc:sldMk cId="0" sldId="267"/>
            <ac:grpSpMk id="527" creationId="{00000000-0000-0000-0000-000000000000}"/>
          </ac:grpSpMkLst>
        </pc:grpChg>
        <pc:picChg chg="mod">
          <ac:chgData name="DIANA CAROLINA BOHORQUEZ GIL" userId="67c3b4f8-5e64-4b0c-856d-65dd57c0b6aa" providerId="ADAL" clId="{D1352718-44D4-4638-A92C-7041609B9B1C}" dt="2024-01-26T02:44:06.270" v="319"/>
          <ac:picMkLst>
            <pc:docMk/>
            <pc:sldMk cId="0" sldId="267"/>
            <ac:picMk id="523" creationId="{00000000-0000-0000-0000-000000000000}"/>
          </ac:picMkLst>
        </pc:picChg>
      </pc:sldChg>
      <pc:sldChg chg="addSp modSp mod">
        <pc:chgData name="DIANA CAROLINA BOHORQUEZ GIL" userId="67c3b4f8-5e64-4b0c-856d-65dd57c0b6aa" providerId="ADAL" clId="{D1352718-44D4-4638-A92C-7041609B9B1C}" dt="2024-01-26T02:44:27.073" v="320"/>
        <pc:sldMkLst>
          <pc:docMk/>
          <pc:sldMk cId="0" sldId="268"/>
        </pc:sldMkLst>
        <pc:spChg chg="add mod">
          <ac:chgData name="DIANA CAROLINA BOHORQUEZ GIL" userId="67c3b4f8-5e64-4b0c-856d-65dd57c0b6aa" providerId="ADAL" clId="{D1352718-44D4-4638-A92C-7041609B9B1C}" dt="2024-01-26T02:31:22.086" v="153" actId="164"/>
          <ac:spMkLst>
            <pc:docMk/>
            <pc:sldMk cId="0" sldId="268"/>
            <ac:spMk id="2" creationId="{F6BFED23-796B-B499-01AA-FF03186EA2F1}"/>
          </ac:spMkLst>
        </pc:spChg>
        <pc:grpChg chg="add mod">
          <ac:chgData name="DIANA CAROLINA BOHORQUEZ GIL" userId="67c3b4f8-5e64-4b0c-856d-65dd57c0b6aa" providerId="ADAL" clId="{D1352718-44D4-4638-A92C-7041609B9B1C}" dt="2024-01-26T02:31:22.086" v="153" actId="164"/>
          <ac:grpSpMkLst>
            <pc:docMk/>
            <pc:sldMk cId="0" sldId="268"/>
            <ac:grpSpMk id="3" creationId="{C56F9532-D9EF-7D99-444A-A7E1E119E263}"/>
          </ac:grpSpMkLst>
        </pc:grpChg>
        <pc:grpChg chg="mod">
          <ac:chgData name="DIANA CAROLINA BOHORQUEZ GIL" userId="67c3b4f8-5e64-4b0c-856d-65dd57c0b6aa" providerId="ADAL" clId="{D1352718-44D4-4638-A92C-7041609B9B1C}" dt="2024-01-26T02:31:22.086" v="153" actId="164"/>
          <ac:grpSpMkLst>
            <pc:docMk/>
            <pc:sldMk cId="0" sldId="268"/>
            <ac:grpSpMk id="617" creationId="{00000000-0000-0000-0000-000000000000}"/>
          </ac:grpSpMkLst>
        </pc:grpChg>
        <pc:picChg chg="mod">
          <ac:chgData name="DIANA CAROLINA BOHORQUEZ GIL" userId="67c3b4f8-5e64-4b0c-856d-65dd57c0b6aa" providerId="ADAL" clId="{D1352718-44D4-4638-A92C-7041609B9B1C}" dt="2024-01-26T02:44:27.073" v="320"/>
          <ac:picMkLst>
            <pc:docMk/>
            <pc:sldMk cId="0" sldId="268"/>
            <ac:picMk id="575" creationId="{00000000-0000-0000-0000-000000000000}"/>
          </ac:picMkLst>
        </pc:picChg>
      </pc:sldChg>
      <pc:sldChg chg="modSp">
        <pc:chgData name="DIANA CAROLINA BOHORQUEZ GIL" userId="67c3b4f8-5e64-4b0c-856d-65dd57c0b6aa" providerId="ADAL" clId="{D1352718-44D4-4638-A92C-7041609B9B1C}" dt="2024-01-26T02:44:51.760" v="321"/>
        <pc:sldMkLst>
          <pc:docMk/>
          <pc:sldMk cId="0" sldId="269"/>
        </pc:sldMkLst>
        <pc:picChg chg="mod">
          <ac:chgData name="DIANA CAROLINA BOHORQUEZ GIL" userId="67c3b4f8-5e64-4b0c-856d-65dd57c0b6aa" providerId="ADAL" clId="{D1352718-44D4-4638-A92C-7041609B9B1C}" dt="2024-01-26T02:44:51.760" v="321"/>
          <ac:picMkLst>
            <pc:docMk/>
            <pc:sldMk cId="0" sldId="269"/>
            <ac:picMk id="626" creationId="{00000000-0000-0000-0000-000000000000}"/>
          </ac:picMkLst>
        </pc:picChg>
      </pc:sldChg>
      <pc:sldChg chg="addSp modSp mod">
        <pc:chgData name="DIANA CAROLINA BOHORQUEZ GIL" userId="67c3b4f8-5e64-4b0c-856d-65dd57c0b6aa" providerId="ADAL" clId="{D1352718-44D4-4638-A92C-7041609B9B1C}" dt="2024-01-26T02:45:08.447" v="322"/>
        <pc:sldMkLst>
          <pc:docMk/>
          <pc:sldMk cId="0" sldId="270"/>
        </pc:sldMkLst>
        <pc:spChg chg="add mod">
          <ac:chgData name="DIANA CAROLINA BOHORQUEZ GIL" userId="67c3b4f8-5e64-4b0c-856d-65dd57c0b6aa" providerId="ADAL" clId="{D1352718-44D4-4638-A92C-7041609B9B1C}" dt="2024-01-26T02:32:28.795" v="179" actId="1076"/>
          <ac:spMkLst>
            <pc:docMk/>
            <pc:sldMk cId="0" sldId="270"/>
            <ac:spMk id="2" creationId="{6B4B725F-BD22-B0F7-3EA5-237F84855362}"/>
          </ac:spMkLst>
        </pc:spChg>
        <pc:grpChg chg="add mod">
          <ac:chgData name="DIANA CAROLINA BOHORQUEZ GIL" userId="67c3b4f8-5e64-4b0c-856d-65dd57c0b6aa" providerId="ADAL" clId="{D1352718-44D4-4638-A92C-7041609B9B1C}" dt="2024-01-26T02:32:26.565" v="178" actId="164"/>
          <ac:grpSpMkLst>
            <pc:docMk/>
            <pc:sldMk cId="0" sldId="270"/>
            <ac:grpSpMk id="3" creationId="{E4FF2131-8E5A-A3CA-95A9-6289690E5C2A}"/>
          </ac:grpSpMkLst>
        </pc:grpChg>
        <pc:grpChg chg="mod">
          <ac:chgData name="DIANA CAROLINA BOHORQUEZ GIL" userId="67c3b4f8-5e64-4b0c-856d-65dd57c0b6aa" providerId="ADAL" clId="{D1352718-44D4-4638-A92C-7041609B9B1C}" dt="2024-01-26T02:32:26.565" v="178" actId="164"/>
          <ac:grpSpMkLst>
            <pc:docMk/>
            <pc:sldMk cId="0" sldId="270"/>
            <ac:grpSpMk id="693" creationId="{00000000-0000-0000-0000-000000000000}"/>
          </ac:grpSpMkLst>
        </pc:grpChg>
        <pc:picChg chg="mod">
          <ac:chgData name="DIANA CAROLINA BOHORQUEZ GIL" userId="67c3b4f8-5e64-4b0c-856d-65dd57c0b6aa" providerId="ADAL" clId="{D1352718-44D4-4638-A92C-7041609B9B1C}" dt="2024-01-26T02:45:08.447" v="322"/>
          <ac:picMkLst>
            <pc:docMk/>
            <pc:sldMk cId="0" sldId="270"/>
            <ac:picMk id="676" creationId="{00000000-0000-0000-0000-000000000000}"/>
          </ac:picMkLst>
        </pc:picChg>
      </pc:sldChg>
      <pc:sldChg chg="addSp modSp mod">
        <pc:chgData name="DIANA CAROLINA BOHORQUEZ GIL" userId="67c3b4f8-5e64-4b0c-856d-65dd57c0b6aa" providerId="ADAL" clId="{D1352718-44D4-4638-A92C-7041609B9B1C}" dt="2024-01-26T02:45:24.252" v="323"/>
        <pc:sldMkLst>
          <pc:docMk/>
          <pc:sldMk cId="0" sldId="271"/>
        </pc:sldMkLst>
        <pc:spChg chg="add mod">
          <ac:chgData name="DIANA CAROLINA BOHORQUEZ GIL" userId="67c3b4f8-5e64-4b0c-856d-65dd57c0b6aa" providerId="ADAL" clId="{D1352718-44D4-4638-A92C-7041609B9B1C}" dt="2024-01-26T02:33:02.592" v="194" actId="164"/>
          <ac:spMkLst>
            <pc:docMk/>
            <pc:sldMk cId="0" sldId="271"/>
            <ac:spMk id="2" creationId="{D91C9F71-C81B-5170-8DD0-1DE33CA53282}"/>
          </ac:spMkLst>
        </pc:spChg>
        <pc:grpChg chg="add mod">
          <ac:chgData name="DIANA CAROLINA BOHORQUEZ GIL" userId="67c3b4f8-5e64-4b0c-856d-65dd57c0b6aa" providerId="ADAL" clId="{D1352718-44D4-4638-A92C-7041609B9B1C}" dt="2024-01-26T02:33:02.592" v="194" actId="164"/>
          <ac:grpSpMkLst>
            <pc:docMk/>
            <pc:sldMk cId="0" sldId="271"/>
            <ac:grpSpMk id="3" creationId="{473D5D45-9F3B-E0B6-ED56-8EE4DF577164}"/>
          </ac:grpSpMkLst>
        </pc:grpChg>
        <pc:grpChg chg="mod">
          <ac:chgData name="DIANA CAROLINA BOHORQUEZ GIL" userId="67c3b4f8-5e64-4b0c-856d-65dd57c0b6aa" providerId="ADAL" clId="{D1352718-44D4-4638-A92C-7041609B9B1C}" dt="2024-01-26T02:33:02.592" v="194" actId="164"/>
          <ac:grpSpMkLst>
            <pc:docMk/>
            <pc:sldMk cId="0" sldId="271"/>
            <ac:grpSpMk id="744" creationId="{00000000-0000-0000-0000-000000000000}"/>
          </ac:grpSpMkLst>
        </pc:grpChg>
        <pc:graphicFrameChg chg="mod">
          <ac:chgData name="DIANA CAROLINA BOHORQUEZ GIL" userId="67c3b4f8-5e64-4b0c-856d-65dd57c0b6aa" providerId="ADAL" clId="{D1352718-44D4-4638-A92C-7041609B9B1C}" dt="2024-01-26T02:32:57.522" v="192"/>
          <ac:graphicFrameMkLst>
            <pc:docMk/>
            <pc:sldMk cId="0" sldId="271"/>
            <ac:graphicFrameMk id="745" creationId="{00000000-0000-0000-0000-000000000000}"/>
          </ac:graphicFrameMkLst>
        </pc:graphicFrameChg>
        <pc:picChg chg="mod">
          <ac:chgData name="DIANA CAROLINA BOHORQUEZ GIL" userId="67c3b4f8-5e64-4b0c-856d-65dd57c0b6aa" providerId="ADAL" clId="{D1352718-44D4-4638-A92C-7041609B9B1C}" dt="2024-01-26T02:45:24.252" v="323"/>
          <ac:picMkLst>
            <pc:docMk/>
            <pc:sldMk cId="0" sldId="271"/>
            <ac:picMk id="730" creationId="{00000000-0000-0000-0000-000000000000}"/>
          </ac:picMkLst>
        </pc:picChg>
      </pc:sldChg>
      <pc:sldChg chg="addSp modSp mod">
        <pc:chgData name="DIANA CAROLINA BOHORQUEZ GIL" userId="67c3b4f8-5e64-4b0c-856d-65dd57c0b6aa" providerId="ADAL" clId="{D1352718-44D4-4638-A92C-7041609B9B1C}" dt="2024-01-26T02:45:41.073" v="324"/>
        <pc:sldMkLst>
          <pc:docMk/>
          <pc:sldMk cId="0" sldId="272"/>
        </pc:sldMkLst>
        <pc:spChg chg="add mod">
          <ac:chgData name="DIANA CAROLINA BOHORQUEZ GIL" userId="67c3b4f8-5e64-4b0c-856d-65dd57c0b6aa" providerId="ADAL" clId="{D1352718-44D4-4638-A92C-7041609B9B1C}" dt="2024-01-26T02:34:06.687" v="224" actId="164"/>
          <ac:spMkLst>
            <pc:docMk/>
            <pc:sldMk cId="0" sldId="272"/>
            <ac:spMk id="2" creationId="{A71418F8-39D8-28A0-C4E1-AB47502FF984}"/>
          </ac:spMkLst>
        </pc:spChg>
        <pc:grpChg chg="add mod">
          <ac:chgData name="DIANA CAROLINA BOHORQUEZ GIL" userId="67c3b4f8-5e64-4b0c-856d-65dd57c0b6aa" providerId="ADAL" clId="{D1352718-44D4-4638-A92C-7041609B9B1C}" dt="2024-01-26T02:34:06.687" v="224" actId="164"/>
          <ac:grpSpMkLst>
            <pc:docMk/>
            <pc:sldMk cId="0" sldId="272"/>
            <ac:grpSpMk id="3" creationId="{41D0FC62-0153-E47B-5DEC-28C5CBBD94AD}"/>
          </ac:grpSpMkLst>
        </pc:grpChg>
        <pc:grpChg chg="mod">
          <ac:chgData name="DIANA CAROLINA BOHORQUEZ GIL" userId="67c3b4f8-5e64-4b0c-856d-65dd57c0b6aa" providerId="ADAL" clId="{D1352718-44D4-4638-A92C-7041609B9B1C}" dt="2024-01-26T02:34:06.687" v="224" actId="164"/>
          <ac:grpSpMkLst>
            <pc:docMk/>
            <pc:sldMk cId="0" sldId="272"/>
            <ac:grpSpMk id="816" creationId="{00000000-0000-0000-0000-000000000000}"/>
          </ac:grpSpMkLst>
        </pc:grpChg>
        <pc:graphicFrameChg chg="mod">
          <ac:chgData name="DIANA CAROLINA BOHORQUEZ GIL" userId="67c3b4f8-5e64-4b0c-856d-65dd57c0b6aa" providerId="ADAL" clId="{D1352718-44D4-4638-A92C-7041609B9B1C}" dt="2024-01-26T02:34:19.267" v="231"/>
          <ac:graphicFrameMkLst>
            <pc:docMk/>
            <pc:sldMk cId="0" sldId="272"/>
            <ac:graphicFrameMk id="817" creationId="{00000000-0000-0000-0000-000000000000}"/>
          </ac:graphicFrameMkLst>
        </pc:graphicFrameChg>
        <pc:picChg chg="mod">
          <ac:chgData name="DIANA CAROLINA BOHORQUEZ GIL" userId="67c3b4f8-5e64-4b0c-856d-65dd57c0b6aa" providerId="ADAL" clId="{D1352718-44D4-4638-A92C-7041609B9B1C}" dt="2024-01-26T02:45:41.073" v="324"/>
          <ac:picMkLst>
            <pc:docMk/>
            <pc:sldMk cId="0" sldId="272"/>
            <ac:picMk id="781" creationId="{00000000-0000-0000-0000-000000000000}"/>
          </ac:picMkLst>
        </pc:picChg>
      </pc:sldChg>
      <pc:sldChg chg="modSp mod">
        <pc:chgData name="DIANA CAROLINA BOHORQUEZ GIL" userId="67c3b4f8-5e64-4b0c-856d-65dd57c0b6aa" providerId="ADAL" clId="{D1352718-44D4-4638-A92C-7041609B9B1C}" dt="2024-01-26T02:40:50.789" v="309" actId="20577"/>
        <pc:sldMkLst>
          <pc:docMk/>
          <pc:sldMk cId="0" sldId="275"/>
        </pc:sldMkLst>
        <pc:spChg chg="mod">
          <ac:chgData name="DIANA CAROLINA BOHORQUEZ GIL" userId="67c3b4f8-5e64-4b0c-856d-65dd57c0b6aa" providerId="ADAL" clId="{D1352718-44D4-4638-A92C-7041609B9B1C}" dt="2024-01-26T02:40:32.722" v="307" actId="1076"/>
          <ac:spMkLst>
            <pc:docMk/>
            <pc:sldMk cId="0" sldId="275"/>
            <ac:spMk id="873" creationId="{00000000-0000-0000-0000-000000000000}"/>
          </ac:spMkLst>
        </pc:spChg>
        <pc:spChg chg="mod">
          <ac:chgData name="DIANA CAROLINA BOHORQUEZ GIL" userId="67c3b4f8-5e64-4b0c-856d-65dd57c0b6aa" providerId="ADAL" clId="{D1352718-44D4-4638-A92C-7041609B9B1C}" dt="2024-01-26T02:40:30.539" v="306" actId="1076"/>
          <ac:spMkLst>
            <pc:docMk/>
            <pc:sldMk cId="0" sldId="275"/>
            <ac:spMk id="876" creationId="{00000000-0000-0000-0000-000000000000}"/>
          </ac:spMkLst>
        </pc:spChg>
        <pc:spChg chg="mod">
          <ac:chgData name="DIANA CAROLINA BOHORQUEZ GIL" userId="67c3b4f8-5e64-4b0c-856d-65dd57c0b6aa" providerId="ADAL" clId="{D1352718-44D4-4638-A92C-7041609B9B1C}" dt="2024-01-26T02:39:53.800" v="295" actId="20577"/>
          <ac:spMkLst>
            <pc:docMk/>
            <pc:sldMk cId="0" sldId="275"/>
            <ac:spMk id="877" creationId="{00000000-0000-0000-0000-000000000000}"/>
          </ac:spMkLst>
        </pc:spChg>
        <pc:spChg chg="mod">
          <ac:chgData name="DIANA CAROLINA BOHORQUEZ GIL" userId="67c3b4f8-5e64-4b0c-856d-65dd57c0b6aa" providerId="ADAL" clId="{D1352718-44D4-4638-A92C-7041609B9B1C}" dt="2024-01-26T02:40:01.235" v="296" actId="207"/>
          <ac:spMkLst>
            <pc:docMk/>
            <pc:sldMk cId="0" sldId="275"/>
            <ac:spMk id="880" creationId="{00000000-0000-0000-0000-000000000000}"/>
          </ac:spMkLst>
        </pc:spChg>
        <pc:spChg chg="mod">
          <ac:chgData name="DIANA CAROLINA BOHORQUEZ GIL" userId="67c3b4f8-5e64-4b0c-856d-65dd57c0b6aa" providerId="ADAL" clId="{D1352718-44D4-4638-A92C-7041609B9B1C}" dt="2024-01-26T02:40:50.789" v="309" actId="20577"/>
          <ac:spMkLst>
            <pc:docMk/>
            <pc:sldMk cId="0" sldId="275"/>
            <ac:spMk id="884" creationId="{00000000-0000-0000-0000-000000000000}"/>
          </ac:spMkLst>
        </pc:spChg>
        <pc:picChg chg="mod">
          <ac:chgData name="DIANA CAROLINA BOHORQUEZ GIL" userId="67c3b4f8-5e64-4b0c-856d-65dd57c0b6aa" providerId="ADAL" clId="{D1352718-44D4-4638-A92C-7041609B9B1C}" dt="2024-01-26T02:40:28.841" v="305" actId="1076"/>
          <ac:picMkLst>
            <pc:docMk/>
            <pc:sldMk cId="0" sldId="275"/>
            <ac:picMk id="874" creationId="{00000000-0000-0000-0000-000000000000}"/>
          </ac:picMkLst>
        </pc:picChg>
      </pc:sldChg>
      <pc:sldChg chg="delSp modSp mod">
        <pc:chgData name="DIANA CAROLINA BOHORQUEZ GIL" userId="67c3b4f8-5e64-4b0c-856d-65dd57c0b6aa" providerId="ADAL" clId="{D1352718-44D4-4638-A92C-7041609B9B1C}" dt="2024-01-26T02:39:23.959" v="291"/>
        <pc:sldMkLst>
          <pc:docMk/>
          <pc:sldMk cId="0" sldId="276"/>
        </pc:sldMkLst>
        <pc:spChg chg="mod">
          <ac:chgData name="DIANA CAROLINA BOHORQUEZ GIL" userId="67c3b4f8-5e64-4b0c-856d-65dd57c0b6aa" providerId="ADAL" clId="{D1352718-44D4-4638-A92C-7041609B9B1C}" dt="2024-01-26T02:25:43.003" v="57" actId="1076"/>
          <ac:spMkLst>
            <pc:docMk/>
            <pc:sldMk cId="0" sldId="276"/>
            <ac:spMk id="1022" creationId="{00000000-0000-0000-0000-000000000000}"/>
          </ac:spMkLst>
        </pc:spChg>
        <pc:spChg chg="mod topLvl">
          <ac:chgData name="DIANA CAROLINA BOHORQUEZ GIL" userId="67c3b4f8-5e64-4b0c-856d-65dd57c0b6aa" providerId="ADAL" clId="{D1352718-44D4-4638-A92C-7041609B9B1C}" dt="2024-01-26T02:25:02.208" v="48" actId="165"/>
          <ac:spMkLst>
            <pc:docMk/>
            <pc:sldMk cId="0" sldId="276"/>
            <ac:spMk id="1024" creationId="{00000000-0000-0000-0000-000000000000}"/>
          </ac:spMkLst>
        </pc:spChg>
        <pc:spChg chg="mod topLvl">
          <ac:chgData name="DIANA CAROLINA BOHORQUEZ GIL" userId="67c3b4f8-5e64-4b0c-856d-65dd57c0b6aa" providerId="ADAL" clId="{D1352718-44D4-4638-A92C-7041609B9B1C}" dt="2024-01-26T02:25:40.906" v="56" actId="1076"/>
          <ac:spMkLst>
            <pc:docMk/>
            <pc:sldMk cId="0" sldId="276"/>
            <ac:spMk id="1025" creationId="{00000000-0000-0000-0000-000000000000}"/>
          </ac:spMkLst>
        </pc:spChg>
        <pc:spChg chg="mod">
          <ac:chgData name="DIANA CAROLINA BOHORQUEZ GIL" userId="67c3b4f8-5e64-4b0c-856d-65dd57c0b6aa" providerId="ADAL" clId="{D1352718-44D4-4638-A92C-7041609B9B1C}" dt="2024-01-26T02:25:02.208" v="48" actId="165"/>
          <ac:spMkLst>
            <pc:docMk/>
            <pc:sldMk cId="0" sldId="276"/>
            <ac:spMk id="1028" creationId="{00000000-0000-0000-0000-000000000000}"/>
          </ac:spMkLst>
        </pc:spChg>
        <pc:spChg chg="mod">
          <ac:chgData name="DIANA CAROLINA BOHORQUEZ GIL" userId="67c3b4f8-5e64-4b0c-856d-65dd57c0b6aa" providerId="ADAL" clId="{D1352718-44D4-4638-A92C-7041609B9B1C}" dt="2024-01-26T02:25:02.208" v="48" actId="165"/>
          <ac:spMkLst>
            <pc:docMk/>
            <pc:sldMk cId="0" sldId="276"/>
            <ac:spMk id="1029" creationId="{00000000-0000-0000-0000-000000000000}"/>
          </ac:spMkLst>
        </pc:spChg>
        <pc:spChg chg="mod">
          <ac:chgData name="DIANA CAROLINA BOHORQUEZ GIL" userId="67c3b4f8-5e64-4b0c-856d-65dd57c0b6aa" providerId="ADAL" clId="{D1352718-44D4-4638-A92C-7041609B9B1C}" dt="2024-01-26T02:25:02.208" v="48" actId="165"/>
          <ac:spMkLst>
            <pc:docMk/>
            <pc:sldMk cId="0" sldId="276"/>
            <ac:spMk id="1030" creationId="{00000000-0000-0000-0000-000000000000}"/>
          </ac:spMkLst>
        </pc:spChg>
        <pc:spChg chg="mod">
          <ac:chgData name="DIANA CAROLINA BOHORQUEZ GIL" userId="67c3b4f8-5e64-4b0c-856d-65dd57c0b6aa" providerId="ADAL" clId="{D1352718-44D4-4638-A92C-7041609B9B1C}" dt="2024-01-26T02:25:24.211" v="52" actId="1076"/>
          <ac:spMkLst>
            <pc:docMk/>
            <pc:sldMk cId="0" sldId="276"/>
            <ac:spMk id="1032" creationId="{00000000-0000-0000-0000-000000000000}"/>
          </ac:spMkLst>
        </pc:spChg>
        <pc:spChg chg="mod topLvl">
          <ac:chgData name="DIANA CAROLINA BOHORQUEZ GIL" userId="67c3b4f8-5e64-4b0c-856d-65dd57c0b6aa" providerId="ADAL" clId="{D1352718-44D4-4638-A92C-7041609B9B1C}" dt="2024-01-26T02:25:17.346" v="51" actId="1076"/>
          <ac:spMkLst>
            <pc:docMk/>
            <pc:sldMk cId="0" sldId="276"/>
            <ac:spMk id="1033" creationId="{00000000-0000-0000-0000-000000000000}"/>
          </ac:spMkLst>
        </pc:spChg>
        <pc:spChg chg="del">
          <ac:chgData name="DIANA CAROLINA BOHORQUEZ GIL" userId="67c3b4f8-5e64-4b0c-856d-65dd57c0b6aa" providerId="ADAL" clId="{D1352718-44D4-4638-A92C-7041609B9B1C}" dt="2024-01-26T02:24:56.039" v="47" actId="478"/>
          <ac:spMkLst>
            <pc:docMk/>
            <pc:sldMk cId="0" sldId="276"/>
            <ac:spMk id="1036" creationId="{00000000-0000-0000-0000-000000000000}"/>
          </ac:spMkLst>
        </pc:spChg>
        <pc:spChg chg="del">
          <ac:chgData name="DIANA CAROLINA BOHORQUEZ GIL" userId="67c3b4f8-5e64-4b0c-856d-65dd57c0b6aa" providerId="ADAL" clId="{D1352718-44D4-4638-A92C-7041609B9B1C}" dt="2024-01-26T02:24:56.039" v="47" actId="478"/>
          <ac:spMkLst>
            <pc:docMk/>
            <pc:sldMk cId="0" sldId="276"/>
            <ac:spMk id="1037" creationId="{00000000-0000-0000-0000-000000000000}"/>
          </ac:spMkLst>
        </pc:spChg>
        <pc:spChg chg="mod topLvl">
          <ac:chgData name="DIANA CAROLINA BOHORQUEZ GIL" userId="67c3b4f8-5e64-4b0c-856d-65dd57c0b6aa" providerId="ADAL" clId="{D1352718-44D4-4638-A92C-7041609B9B1C}" dt="2024-01-26T02:25:29.370" v="54" actId="1076"/>
          <ac:spMkLst>
            <pc:docMk/>
            <pc:sldMk cId="0" sldId="276"/>
            <ac:spMk id="1038" creationId="{00000000-0000-0000-0000-000000000000}"/>
          </ac:spMkLst>
        </pc:spChg>
        <pc:spChg chg="mod topLvl">
          <ac:chgData name="DIANA CAROLINA BOHORQUEZ GIL" userId="67c3b4f8-5e64-4b0c-856d-65dd57c0b6aa" providerId="ADAL" clId="{D1352718-44D4-4638-A92C-7041609B9B1C}" dt="2024-01-26T02:25:34.243" v="55" actId="1076"/>
          <ac:spMkLst>
            <pc:docMk/>
            <pc:sldMk cId="0" sldId="276"/>
            <ac:spMk id="1039" creationId="{00000000-0000-0000-0000-000000000000}"/>
          </ac:spMkLst>
        </pc:spChg>
        <pc:spChg chg="mod topLvl">
          <ac:chgData name="DIANA CAROLINA BOHORQUEZ GIL" userId="67c3b4f8-5e64-4b0c-856d-65dd57c0b6aa" providerId="ADAL" clId="{D1352718-44D4-4638-A92C-7041609B9B1C}" dt="2024-01-26T02:25:34.243" v="55" actId="1076"/>
          <ac:spMkLst>
            <pc:docMk/>
            <pc:sldMk cId="0" sldId="276"/>
            <ac:spMk id="1040" creationId="{00000000-0000-0000-0000-000000000000}"/>
          </ac:spMkLst>
        </pc:spChg>
        <pc:grpChg chg="del">
          <ac:chgData name="DIANA CAROLINA BOHORQUEZ GIL" userId="67c3b4f8-5e64-4b0c-856d-65dd57c0b6aa" providerId="ADAL" clId="{D1352718-44D4-4638-A92C-7041609B9B1C}" dt="2024-01-26T02:25:02.208" v="48" actId="165"/>
          <ac:grpSpMkLst>
            <pc:docMk/>
            <pc:sldMk cId="0" sldId="276"/>
            <ac:grpSpMk id="1020" creationId="{00000000-0000-0000-0000-000000000000}"/>
          </ac:grpSpMkLst>
        </pc:grpChg>
        <pc:grpChg chg="mod topLvl">
          <ac:chgData name="DIANA CAROLINA BOHORQUEZ GIL" userId="67c3b4f8-5e64-4b0c-856d-65dd57c0b6aa" providerId="ADAL" clId="{D1352718-44D4-4638-A92C-7041609B9B1C}" dt="2024-01-26T02:25:02.208" v="48" actId="165"/>
          <ac:grpSpMkLst>
            <pc:docMk/>
            <pc:sldMk cId="0" sldId="276"/>
            <ac:grpSpMk id="1021" creationId="{00000000-0000-0000-0000-000000000000}"/>
          </ac:grpSpMkLst>
        </pc:grpChg>
        <pc:grpChg chg="mod topLvl">
          <ac:chgData name="DIANA CAROLINA BOHORQUEZ GIL" userId="67c3b4f8-5e64-4b0c-856d-65dd57c0b6aa" providerId="ADAL" clId="{D1352718-44D4-4638-A92C-7041609B9B1C}" dt="2024-01-26T02:25:09.860" v="49" actId="1076"/>
          <ac:grpSpMkLst>
            <pc:docMk/>
            <pc:sldMk cId="0" sldId="276"/>
            <ac:grpSpMk id="1026" creationId="{00000000-0000-0000-0000-000000000000}"/>
          </ac:grpSpMkLst>
        </pc:grpChg>
        <pc:grpChg chg="mod">
          <ac:chgData name="DIANA CAROLINA BOHORQUEZ GIL" userId="67c3b4f8-5e64-4b0c-856d-65dd57c0b6aa" providerId="ADAL" clId="{D1352718-44D4-4638-A92C-7041609B9B1C}" dt="2024-01-26T02:25:02.208" v="48" actId="165"/>
          <ac:grpSpMkLst>
            <pc:docMk/>
            <pc:sldMk cId="0" sldId="276"/>
            <ac:grpSpMk id="1027" creationId="{00000000-0000-0000-0000-000000000000}"/>
          </ac:grpSpMkLst>
        </pc:grpChg>
        <pc:grpChg chg="del">
          <ac:chgData name="DIANA CAROLINA BOHORQUEZ GIL" userId="67c3b4f8-5e64-4b0c-856d-65dd57c0b6aa" providerId="ADAL" clId="{D1352718-44D4-4638-A92C-7041609B9B1C}" dt="2024-01-26T02:24:56.039" v="47" actId="478"/>
          <ac:grpSpMkLst>
            <pc:docMk/>
            <pc:sldMk cId="0" sldId="276"/>
            <ac:grpSpMk id="1034" creationId="{00000000-0000-0000-0000-000000000000}"/>
          </ac:grpSpMkLst>
        </pc:grpChg>
        <pc:picChg chg="mod">
          <ac:chgData name="DIANA CAROLINA BOHORQUEZ GIL" userId="67c3b4f8-5e64-4b0c-856d-65dd57c0b6aa" providerId="ADAL" clId="{D1352718-44D4-4638-A92C-7041609B9B1C}" dt="2024-01-26T02:39:23.959" v="291"/>
          <ac:picMkLst>
            <pc:docMk/>
            <pc:sldMk cId="0" sldId="276"/>
            <ac:picMk id="974" creationId="{00000000-0000-0000-0000-000000000000}"/>
          </ac:picMkLst>
        </pc:picChg>
        <pc:picChg chg="mod">
          <ac:chgData name="DIANA CAROLINA BOHORQUEZ GIL" userId="67c3b4f8-5e64-4b0c-856d-65dd57c0b6aa" providerId="ADAL" clId="{D1352718-44D4-4638-A92C-7041609B9B1C}" dt="2024-01-26T02:25:02.208" v="48" actId="165"/>
          <ac:picMkLst>
            <pc:docMk/>
            <pc:sldMk cId="0" sldId="276"/>
            <ac:picMk id="1023" creationId="{00000000-0000-0000-0000-000000000000}"/>
          </ac:picMkLst>
        </pc:picChg>
        <pc:picChg chg="mod">
          <ac:chgData name="DIANA CAROLINA BOHORQUEZ GIL" userId="67c3b4f8-5e64-4b0c-856d-65dd57c0b6aa" providerId="ADAL" clId="{D1352718-44D4-4638-A92C-7041609B9B1C}" dt="2024-01-26T02:25:02.208" v="48" actId="165"/>
          <ac:picMkLst>
            <pc:docMk/>
            <pc:sldMk cId="0" sldId="276"/>
            <ac:picMk id="1031" creationId="{00000000-0000-0000-0000-000000000000}"/>
          </ac:picMkLst>
        </pc:picChg>
        <pc:picChg chg="del">
          <ac:chgData name="DIANA CAROLINA BOHORQUEZ GIL" userId="67c3b4f8-5e64-4b0c-856d-65dd57c0b6aa" providerId="ADAL" clId="{D1352718-44D4-4638-A92C-7041609B9B1C}" dt="2024-01-26T02:24:56.039" v="47" actId="478"/>
          <ac:picMkLst>
            <pc:docMk/>
            <pc:sldMk cId="0" sldId="276"/>
            <ac:picMk id="1035" creationId="{00000000-0000-0000-0000-000000000000}"/>
          </ac:picMkLst>
        </pc:picChg>
      </pc:sldChg>
      <pc:sldChg chg="add del">
        <pc:chgData name="DIANA CAROLINA BOHORQUEZ GIL" userId="67c3b4f8-5e64-4b0c-856d-65dd57c0b6aa" providerId="ADAL" clId="{D1352718-44D4-4638-A92C-7041609B9B1C}" dt="2024-01-26T02:19:22.114" v="5" actId="47"/>
        <pc:sldMkLst>
          <pc:docMk/>
          <pc:sldMk cId="0" sldId="282"/>
        </pc:sldMkLst>
      </pc:sldChg>
      <pc:sldChg chg="add del">
        <pc:chgData name="DIANA CAROLINA BOHORQUEZ GIL" userId="67c3b4f8-5e64-4b0c-856d-65dd57c0b6aa" providerId="ADAL" clId="{D1352718-44D4-4638-A92C-7041609B9B1C}" dt="2024-01-26T02:19:29.898" v="7" actId="47"/>
        <pc:sldMkLst>
          <pc:docMk/>
          <pc:sldMk cId="3142457082" sldId="340"/>
        </pc:sldMkLst>
      </pc:sldChg>
      <pc:sldChg chg="addSp modSp add mod ord">
        <pc:chgData name="DIANA CAROLINA BOHORQUEZ GIL" userId="67c3b4f8-5e64-4b0c-856d-65dd57c0b6aa" providerId="ADAL" clId="{D1352718-44D4-4638-A92C-7041609B9B1C}" dt="2024-01-26T02:23:56.378" v="30" actId="20577"/>
        <pc:sldMkLst>
          <pc:docMk/>
          <pc:sldMk cId="3583759809" sldId="421"/>
        </pc:sldMkLst>
        <pc:spChg chg="mod">
          <ac:chgData name="DIANA CAROLINA BOHORQUEZ GIL" userId="67c3b4f8-5e64-4b0c-856d-65dd57c0b6aa" providerId="ADAL" clId="{D1352718-44D4-4638-A92C-7041609B9B1C}" dt="2024-01-26T02:20:06.396" v="19" actId="1076"/>
          <ac:spMkLst>
            <pc:docMk/>
            <pc:sldMk cId="3583759809" sldId="421"/>
            <ac:spMk id="3" creationId="{EE6CA6E6-4D92-AF58-BFC8-8F3AD2A07313}"/>
          </ac:spMkLst>
        </pc:spChg>
        <pc:graphicFrameChg chg="mod modGraphic">
          <ac:chgData name="DIANA CAROLINA BOHORQUEZ GIL" userId="67c3b4f8-5e64-4b0c-856d-65dd57c0b6aa" providerId="ADAL" clId="{D1352718-44D4-4638-A92C-7041609B9B1C}" dt="2024-01-26T02:23:56.378" v="30" actId="20577"/>
          <ac:graphicFrameMkLst>
            <pc:docMk/>
            <pc:sldMk cId="3583759809" sldId="421"/>
            <ac:graphicFrameMk id="6" creationId="{E6551545-5CC2-0D7B-5753-D44CA16CD168}"/>
          </ac:graphicFrameMkLst>
        </pc:graphicFrameChg>
        <pc:picChg chg="add mod">
          <ac:chgData name="DIANA CAROLINA BOHORQUEZ GIL" userId="67c3b4f8-5e64-4b0c-856d-65dd57c0b6aa" providerId="ADAL" clId="{D1352718-44D4-4638-A92C-7041609B9B1C}" dt="2024-01-26T02:19:52.112" v="12" actId="1076"/>
          <ac:picMkLst>
            <pc:docMk/>
            <pc:sldMk cId="3583759809" sldId="421"/>
            <ac:picMk id="2" creationId="{A6E94B9D-4445-5584-18A3-C9970E8DF607}"/>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diana.bohorquez.g\Downloads\Plan%20de%20Acci&#243;n%202023_Graficas%20de%20progreso%20(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diana.bohorquez.g\Downloads\Plan%20de%20Acci&#243;n%202023_Graficas%20de%20progreso%20(1).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C:\Users\diana.bohorquez.g\Downloads\Plan%20de%20Acci&#243;n%202023_Graficas%20de%20progreso%20(1).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diana.bohorquez.g\Downloads\Plan%20de%20Acci&#243;n%202023_Graficas%20de%20progreso%20(1).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https://uniminuto0-my.sharepoint.com/personal/diana_bohorquez_g_uniminuto_edu/Documents/UPME/Enero/Productos/Plan%20de%20Acci&#243;n%202023_Graficas%20de%20progreso%20(1).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diana.bohorquez.g\Downloads\Plan%20de%20Acci&#243;n%202023_Graficas%20de%20progreso%20(1).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diana.bohorquez.g\Downloads\Plan%20de%20Acci&#243;n%202023_Graficas%20de%20progreso%20(1).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diana.bohorquez.g\Downloads\Plan%20de%20Acci&#243;n%202023_Graficas%20de%20progreso%20(1).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https://uniminuto0-my.sharepoint.com/personal/diana_bohorquez_g_uniminuto_edu/Documents/UPME/Enero/Productos/Plan%20de%20Acci&#243;n%202023_Graficas%20de%20progreso%20(1).xlsx"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diana.bohorquez.g\Downloads\Plan%20de%20Acci&#243;n%202023_Graficas%20de%20progreso%20(1).xlsx" TargetMode="External"/><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diana.bohorquez.g\Downloads\Plan%20de%20Acci&#243;n%202023_Graficas%20de%20progreso%20(1).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https://uniminuto0-my.sharepoint.com/personal/diana_bohorquez_g_uniminuto_edu/Documents/UPME/Enero/Productos/Plan%20de%20Acci&#243;n%202023_Graficas%20de%20progreso%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niminuto0-my.sharepoint.com/personal/diana_bohorquez_g_uniminuto_edu/Documents/UPME/Enero/Productos/Plan%20de%20Acci&#243;n%202023_Graficas%20de%20progreso%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iana.bohorquez.g\Downloads\Plan%20de%20Acci&#243;n%202023_Graficas%20de%20progreso%2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iana.bohorquez.g\Downloads\Plan%20de%20Acci&#243;n%202023_Graficas%20de%20progreso%20(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iana.bohorquez.g\Downloads\Plan%20de%20Acci&#243;n%202023_Graficas%20de%20progreso%20(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diana.bohorquez.g\Downloads\Plan%20de%20Acci&#243;n%202023_Graficas%20de%20progreso%20(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diana.bohorquez.g\Downloads\Plan%20de%20Acci&#243;n%202023_Graficas%20de%20progreso%20(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diana.bohorquez.g\Downloads\Plan%20de%20Acci&#243;n%202023_Graficas%20de%20progreso%20(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50973117677457"/>
          <c:y val="9.6437743774178811E-2"/>
          <c:w val="0.64053968165536013"/>
          <c:h val="0.74600145792766359"/>
        </c:manualLayout>
      </c:layout>
      <c:doughnutChart>
        <c:varyColors val="1"/>
        <c:ser>
          <c:idx val="0"/>
          <c:order val="0"/>
          <c:tx>
            <c:strRef>
              <c:f>'Graficas de Progreso IV'!$B$7</c:f>
              <c:strCache>
                <c:ptCount val="1"/>
                <c:pt idx="0">
                  <c:v>Subdirección de Demanda</c:v>
                </c:pt>
              </c:strCache>
            </c:strRef>
          </c:tx>
          <c:spPr>
            <a:solidFill>
              <a:schemeClr val="accent1">
                <a:lumMod val="50000"/>
              </a:schemeClr>
            </a:solidFill>
          </c:spPr>
          <c:dPt>
            <c:idx val="0"/>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DF4B-4805-BF4A-B6B9CB0CBFA5}"/>
              </c:ext>
            </c:extLst>
          </c:dPt>
          <c:dPt>
            <c:idx val="1"/>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DF4B-4805-BF4A-B6B9CB0CBFA5}"/>
              </c:ext>
            </c:extLst>
          </c:dPt>
          <c:dPt>
            <c:idx val="2"/>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DF4B-4805-BF4A-B6B9CB0CBFA5}"/>
              </c:ext>
            </c:extLst>
          </c:dPt>
          <c:dPt>
            <c:idx val="3"/>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DF4B-4805-BF4A-B6B9CB0CBFA5}"/>
              </c:ext>
            </c:extLst>
          </c:dPt>
          <c:dPt>
            <c:idx val="4"/>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DF4B-4805-BF4A-B6B9CB0CBFA5}"/>
              </c:ext>
            </c:extLst>
          </c:dPt>
          <c:dPt>
            <c:idx val="5"/>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DF4B-4805-BF4A-B6B9CB0CBFA5}"/>
              </c:ext>
            </c:extLst>
          </c:dPt>
          <c:dPt>
            <c:idx val="6"/>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DF4B-4805-BF4A-B6B9CB0CBFA5}"/>
              </c:ext>
            </c:extLst>
          </c:dPt>
          <c:dPt>
            <c:idx val="7"/>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DF4B-4805-BF4A-B6B9CB0CBFA5}"/>
              </c:ext>
            </c:extLst>
          </c:dPt>
          <c:dPt>
            <c:idx val="8"/>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DF4B-4805-BF4A-B6B9CB0CBFA5}"/>
              </c:ext>
            </c:extLst>
          </c:dPt>
          <c:dPt>
            <c:idx val="9"/>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DF4B-4805-BF4A-B6B9CB0CBFA5}"/>
              </c:ext>
            </c:extLst>
          </c:dPt>
          <c:dPt>
            <c:idx val="10"/>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5-DF4B-4805-BF4A-B6B9CB0CBFA5}"/>
              </c:ext>
            </c:extLst>
          </c:dPt>
          <c:dPt>
            <c:idx val="11"/>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7-DF4B-4805-BF4A-B6B9CB0CBFA5}"/>
              </c:ext>
            </c:extLst>
          </c:dPt>
          <c:dPt>
            <c:idx val="12"/>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9-DF4B-4805-BF4A-B6B9CB0CBFA5}"/>
              </c:ext>
            </c:extLst>
          </c:dPt>
          <c:dPt>
            <c:idx val="13"/>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B-DF4B-4805-BF4A-B6B9CB0CBFA5}"/>
              </c:ext>
            </c:extLst>
          </c:dPt>
          <c:dPt>
            <c:idx val="14"/>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D-DF4B-4805-BF4A-B6B9CB0CBFA5}"/>
              </c:ext>
            </c:extLst>
          </c:dPt>
          <c:dPt>
            <c:idx val="15"/>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F-DF4B-4805-BF4A-B6B9CB0CBFA5}"/>
              </c:ext>
            </c:extLst>
          </c:dPt>
          <c:dPt>
            <c:idx val="16"/>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1-DF4B-4805-BF4A-B6B9CB0CBFA5}"/>
              </c:ext>
            </c:extLst>
          </c:dPt>
          <c:dPt>
            <c:idx val="17"/>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3-DF4B-4805-BF4A-B6B9CB0CBFA5}"/>
              </c:ext>
            </c:extLst>
          </c:dPt>
          <c:dPt>
            <c:idx val="18"/>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5-DF4B-4805-BF4A-B6B9CB0CBFA5}"/>
              </c:ext>
            </c:extLst>
          </c:dPt>
          <c:dPt>
            <c:idx val="19"/>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7-DF4B-4805-BF4A-B6B9CB0CBFA5}"/>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xmlns:c16r2="http://schemas.microsoft.com/office/drawing/2015/06/chart">
            <c:ext xmlns:c16="http://schemas.microsoft.com/office/drawing/2014/chart" uri="{C3380CC4-5D6E-409C-BE32-E72D297353CC}">
              <c16:uniqueId val="{00000028-DF4B-4805-BF4A-B6B9CB0CBFA5}"/>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'Graficas de Progreso IV'!$B$7</c:f>
              <c:strCache>
                <c:ptCount val="1"/>
                <c:pt idx="0">
                  <c:v>Subdirección de Demanda</c:v>
                </c:pt>
              </c:strCache>
            </c:strRef>
          </c:tx>
          <c:dPt>
            <c:idx val="0"/>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2A-DF4B-4805-BF4A-B6B9CB0CBFA5}"/>
              </c:ext>
            </c:extLst>
          </c:dPt>
          <c:dPt>
            <c:idx val="1"/>
            <c:bubble3D val="0"/>
            <c:spPr>
              <a:solidFill>
                <a:schemeClr val="bg1">
                  <a:alpha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C-DF4B-4805-BF4A-B6B9CB0CBFA5}"/>
              </c:ext>
            </c:extLst>
          </c:dPt>
          <c:val>
            <c:numRef>
              <c:f>'Graficas de Progreso IV'!$C$7:$D$7</c:f>
              <c:numCache>
                <c:formatCode>0%</c:formatCode>
                <c:ptCount val="2"/>
                <c:pt idx="0" formatCode="0.0%">
                  <c:v>1</c:v>
                </c:pt>
                <c:pt idx="1">
                  <c:v>0</c:v>
                </c:pt>
              </c:numCache>
            </c:numRef>
          </c:val>
          <c:extLst xmlns:c16r2="http://schemas.microsoft.com/office/drawing/2015/06/chart">
            <c:ext xmlns:c16="http://schemas.microsoft.com/office/drawing/2014/chart" uri="{C3380CC4-5D6E-409C-BE32-E72D297353CC}">
              <c16:uniqueId val="{0000002D-DF4B-4805-BF4A-B6B9CB0CBFA5}"/>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100"/>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27353491094972"/>
          <c:y val="5.0925925925925923E-2"/>
          <c:w val="0.75555573273848931"/>
          <c:h val="0.89814814814814814"/>
        </c:manualLayout>
      </c:layout>
      <c:doughnutChart>
        <c:varyColors val="1"/>
        <c:ser>
          <c:idx val="1"/>
          <c:order val="0"/>
          <c:tx>
            <c:strRef>
              <c:f>'Graficas de Progreso IV'!$B$11</c:f>
              <c:strCache>
                <c:ptCount val="1"/>
                <c:pt idx="0">
                  <c:v>AVANCE PLAN DE ACCIÓN UPME</c:v>
                </c:pt>
              </c:strCache>
            </c:strRef>
          </c:tx>
          <c:spPr>
            <a:ln>
              <a:noFill/>
            </a:ln>
          </c:spPr>
          <c:dPt>
            <c:idx val="0"/>
            <c:bubble3D val="0"/>
            <c:spPr>
              <a:ln>
                <a:noFill/>
              </a:ln>
              <a:effectLst>
                <a:innerShdw blurRad="152400" dist="127000" dir="18000000">
                  <a:prstClr val="black">
                    <a:alpha val="15000"/>
                  </a:prstClr>
                </a:innerShdw>
              </a:effectLst>
            </c:spPr>
            <c:extLst xmlns:c16r2="http://schemas.microsoft.com/office/drawing/2015/06/chart">
              <c:ext xmlns:c16="http://schemas.microsoft.com/office/drawing/2014/chart" uri="{C3380CC4-5D6E-409C-BE32-E72D297353CC}">
                <c16:uniqueId val="{00000001-CD8A-4F9D-B5A3-5ADF0E3CEF6B}"/>
              </c:ext>
            </c:extLst>
          </c:dPt>
          <c:dPt>
            <c:idx val="1"/>
            <c:bubble3D val="0"/>
            <c:spPr>
              <a:solidFill>
                <a:schemeClr val="bg1">
                  <a:lumMod val="95000"/>
                </a:schemeClr>
              </a:solidFill>
              <a:ln>
                <a:noFill/>
              </a:ln>
              <a:effectLst>
                <a:innerShdw blurRad="152400" dist="127000" dir="18000000">
                  <a:prstClr val="black">
                    <a:alpha val="15000"/>
                  </a:prstClr>
                </a:innerShdw>
              </a:effectLst>
            </c:spPr>
            <c:extLst xmlns:c16r2="http://schemas.microsoft.com/office/drawing/2015/06/chart">
              <c:ext xmlns:c16="http://schemas.microsoft.com/office/drawing/2014/chart" uri="{C3380CC4-5D6E-409C-BE32-E72D297353CC}">
                <c16:uniqueId val="{00000003-CD8A-4F9D-B5A3-5ADF0E3CEF6B}"/>
              </c:ext>
            </c:extLst>
          </c:dPt>
          <c:val>
            <c:numRef>
              <c:f>'Graficas de Progreso IV'!$E$11:$F$11</c:f>
              <c:numCache>
                <c:formatCode>0%</c:formatCode>
                <c:ptCount val="2"/>
                <c:pt idx="0">
                  <c:v>0.95966666666666656</c:v>
                </c:pt>
                <c:pt idx="1">
                  <c:v>4.0333333333333443E-2</c:v>
                </c:pt>
              </c:numCache>
            </c:numRef>
          </c:val>
          <c:extLst xmlns:c16r2="http://schemas.microsoft.com/office/drawing/2015/06/chart">
            <c:ext xmlns:c16="http://schemas.microsoft.com/office/drawing/2014/chart" uri="{C3380CC4-5D6E-409C-BE32-E72D297353CC}">
              <c16:uniqueId val="{00000004-CD8A-4F9D-B5A3-5ADF0E3CEF6B}"/>
            </c:ext>
          </c:extLst>
        </c:ser>
        <c:ser>
          <c:idx val="2"/>
          <c:order val="1"/>
          <c:tx>
            <c:strRef>
              <c:f>'Graficas de Progreso IV'!$B$11</c:f>
              <c:strCache>
                <c:ptCount val="1"/>
                <c:pt idx="0">
                  <c:v>AVANCE PLAN DE ACCIÓN UPME</c:v>
                </c:pt>
              </c:strCache>
            </c:strRef>
          </c:tx>
          <c:spPr>
            <a:ln>
              <a:noFill/>
            </a:ln>
          </c:spPr>
          <c:dPt>
            <c:idx val="0"/>
            <c:bubble3D val="0"/>
            <c:spPr>
              <a:solidFill>
                <a:schemeClr val="accent1"/>
              </a:solidFill>
              <a:ln w="19050">
                <a:noFill/>
              </a:ln>
              <a:effectLst>
                <a:innerShdw blurRad="152400" dist="127000" dir="18000000">
                  <a:prstClr val="black">
                    <a:alpha val="15000"/>
                  </a:prstClr>
                </a:innerShdw>
              </a:effectLst>
            </c:spPr>
            <c:extLst xmlns:c16r2="http://schemas.microsoft.com/office/drawing/2015/06/chart">
              <c:ext xmlns:c16="http://schemas.microsoft.com/office/drawing/2014/chart" uri="{C3380CC4-5D6E-409C-BE32-E72D297353CC}">
                <c16:uniqueId val="{00000006-CD8A-4F9D-B5A3-5ADF0E3CEF6B}"/>
              </c:ext>
            </c:extLst>
          </c:dPt>
          <c:dPt>
            <c:idx val="1"/>
            <c:bubble3D val="0"/>
            <c:spPr>
              <a:solidFill>
                <a:schemeClr val="bg1">
                  <a:lumMod val="95000"/>
                </a:schemeClr>
              </a:solidFill>
              <a:ln w="19050">
                <a:noFill/>
              </a:ln>
              <a:effectLst>
                <a:innerShdw blurRad="152400" dist="127000" dir="18000000">
                  <a:prstClr val="black">
                    <a:alpha val="15000"/>
                  </a:prstClr>
                </a:innerShdw>
              </a:effectLst>
            </c:spPr>
            <c:extLst xmlns:c16r2="http://schemas.microsoft.com/office/drawing/2015/06/chart">
              <c:ext xmlns:c16="http://schemas.microsoft.com/office/drawing/2014/chart" uri="{C3380CC4-5D6E-409C-BE32-E72D297353CC}">
                <c16:uniqueId val="{00000008-CD8A-4F9D-B5A3-5ADF0E3CEF6B}"/>
              </c:ext>
            </c:extLst>
          </c:dPt>
          <c:val>
            <c:numRef>
              <c:f>'Graficas de Progreso IV'!$E$11:$F$11</c:f>
              <c:numCache>
                <c:formatCode>0%</c:formatCode>
                <c:ptCount val="2"/>
                <c:pt idx="0">
                  <c:v>0.95966666666666656</c:v>
                </c:pt>
                <c:pt idx="1">
                  <c:v>4.0333333333333443E-2</c:v>
                </c:pt>
              </c:numCache>
            </c:numRef>
          </c:val>
          <c:extLst xmlns:c16r2="http://schemas.microsoft.com/office/drawing/2015/06/chart">
            <c:ext xmlns:c16="http://schemas.microsoft.com/office/drawing/2014/chart" uri="{C3380CC4-5D6E-409C-BE32-E72D297353CC}">
              <c16:uniqueId val="{00000009-CD8A-4F9D-B5A3-5ADF0E3CEF6B}"/>
            </c:ext>
          </c:extLst>
        </c:ser>
        <c:ser>
          <c:idx val="0"/>
          <c:order val="2"/>
          <c:tx>
            <c:strRef>
              <c:f>'Graficas de Progreso IV'!$B$11</c:f>
              <c:strCache>
                <c:ptCount val="1"/>
                <c:pt idx="0">
                  <c:v>AVANCE PLAN DE ACCIÓN UPME</c:v>
                </c:pt>
              </c:strCache>
            </c:strRef>
          </c:tx>
          <c:spPr>
            <a:ln>
              <a:noFill/>
            </a:ln>
          </c:spPr>
          <c:dPt>
            <c:idx val="0"/>
            <c:bubble3D val="0"/>
            <c:spPr>
              <a:solidFill>
                <a:schemeClr val="accent1"/>
              </a:solidFill>
              <a:ln w="19050">
                <a:noFill/>
              </a:ln>
              <a:effectLst>
                <a:innerShdw blurRad="152400" dist="127000" dir="18000000">
                  <a:prstClr val="black">
                    <a:alpha val="15000"/>
                  </a:prstClr>
                </a:innerShdw>
              </a:effectLst>
            </c:spPr>
            <c:extLst xmlns:c16r2="http://schemas.microsoft.com/office/drawing/2015/06/chart">
              <c:ext xmlns:c16="http://schemas.microsoft.com/office/drawing/2014/chart" uri="{C3380CC4-5D6E-409C-BE32-E72D297353CC}">
                <c16:uniqueId val="{0000000B-CD8A-4F9D-B5A3-5ADF0E3CEF6B}"/>
              </c:ext>
            </c:extLst>
          </c:dPt>
          <c:dPt>
            <c:idx val="1"/>
            <c:bubble3D val="0"/>
            <c:spPr>
              <a:solidFill>
                <a:schemeClr val="bg1">
                  <a:lumMod val="95000"/>
                </a:schemeClr>
              </a:solidFill>
              <a:ln w="19050">
                <a:noFill/>
              </a:ln>
              <a:effectLst>
                <a:innerShdw blurRad="152400" dist="127000" dir="18000000">
                  <a:prstClr val="black">
                    <a:alpha val="15000"/>
                  </a:prstClr>
                </a:innerShdw>
              </a:effectLst>
            </c:spPr>
            <c:extLst xmlns:c16r2="http://schemas.microsoft.com/office/drawing/2015/06/chart">
              <c:ext xmlns:c16="http://schemas.microsoft.com/office/drawing/2014/chart" uri="{C3380CC4-5D6E-409C-BE32-E72D297353CC}">
                <c16:uniqueId val="{0000000D-CD8A-4F9D-B5A3-5ADF0E3CEF6B}"/>
              </c:ext>
            </c:extLst>
          </c:dPt>
          <c:val>
            <c:numRef>
              <c:f>'Graficas de Progreso IV'!$E$11:$F$11</c:f>
              <c:numCache>
                <c:formatCode>0%</c:formatCode>
                <c:ptCount val="2"/>
                <c:pt idx="0">
                  <c:v>0.95966666666666656</c:v>
                </c:pt>
                <c:pt idx="1">
                  <c:v>4.0333333333333443E-2</c:v>
                </c:pt>
              </c:numCache>
            </c:numRef>
          </c:val>
          <c:extLst xmlns:c16r2="http://schemas.microsoft.com/office/drawing/2015/06/chart">
            <c:ext xmlns:c16="http://schemas.microsoft.com/office/drawing/2014/chart" uri="{C3380CC4-5D6E-409C-BE32-E72D297353CC}">
              <c16:uniqueId val="{0000000E-CD8A-4F9D-B5A3-5ADF0E3CEF6B}"/>
            </c:ext>
          </c:extLst>
        </c:ser>
        <c:dLbls>
          <c:showLegendKey val="0"/>
          <c:showVal val="0"/>
          <c:showCatName val="0"/>
          <c:showSerName val="0"/>
          <c:showPercent val="0"/>
          <c:showBubbleSize val="0"/>
          <c:showLeaderLines val="1"/>
        </c:dLbls>
        <c:firstSliceAng val="0"/>
        <c:holeSize val="62"/>
      </c:doughnutChart>
    </c:plotArea>
    <c:plotVisOnly val="1"/>
    <c:dispBlanksAs val="gap"/>
    <c:showDLblsOverMax val="0"/>
    <c:extLst xmlns:c16r2="http://schemas.microsoft.com/office/drawing/2015/06/chart"/>
  </c:chart>
  <c:spPr>
    <a:noFill/>
    <a:ln w="9525" cap="flat" cmpd="sng" algn="ctr">
      <a:noFill/>
      <a:round/>
    </a:ln>
    <a:effectLst/>
  </c:spPr>
  <c:txPr>
    <a:bodyPr/>
    <a:lstStyle/>
    <a:p>
      <a:pPr>
        <a:defRPr/>
      </a:pPr>
      <a:endParaRPr lang="es-E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310587716598373E-2"/>
          <c:y val="6.2934759118595779E-2"/>
          <c:w val="0.91484507838398987"/>
          <c:h val="0.83838638673891641"/>
        </c:manualLayout>
      </c:layout>
      <c:doughnutChart>
        <c:varyColors val="1"/>
        <c:ser>
          <c:idx val="0"/>
          <c:order val="0"/>
          <c:tx>
            <c:strRef>
              <c:f>'Graficas de Progreso IV'!$B$6</c:f>
              <c:strCache>
                <c:ptCount val="1"/>
                <c:pt idx="0">
                  <c:v>Secretaría General</c:v>
                </c:pt>
              </c:strCache>
            </c:strRef>
          </c:tx>
          <c:spPr>
            <a:solidFill>
              <a:schemeClr val="accent4"/>
            </a:solidFill>
          </c:spPr>
          <c:dPt>
            <c:idx val="0"/>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1-8FE2-4527-8DC6-617C9B5B0791}"/>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8FE2-4527-8DC6-617C9B5B0791}"/>
              </c:ext>
            </c:extLst>
          </c:dPt>
          <c:dPt>
            <c:idx val="2"/>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5-8FE2-4527-8DC6-617C9B5B0791}"/>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8FE2-4527-8DC6-617C9B5B0791}"/>
              </c:ext>
            </c:extLst>
          </c:dPt>
          <c:dPt>
            <c:idx val="4"/>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9-8FE2-4527-8DC6-617C9B5B0791}"/>
              </c:ext>
            </c:extLst>
          </c:dPt>
          <c:dPt>
            <c:idx val="5"/>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B-8FE2-4527-8DC6-617C9B5B0791}"/>
              </c:ext>
            </c:extLst>
          </c:dPt>
          <c:dPt>
            <c:idx val="6"/>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D-8FE2-4527-8DC6-617C9B5B0791}"/>
              </c:ext>
            </c:extLst>
          </c:dPt>
          <c:dPt>
            <c:idx val="7"/>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F-8FE2-4527-8DC6-617C9B5B0791}"/>
              </c:ext>
            </c:extLst>
          </c:dPt>
          <c:dPt>
            <c:idx val="8"/>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1-8FE2-4527-8DC6-617C9B5B0791}"/>
              </c:ext>
            </c:extLst>
          </c:dPt>
          <c:dPt>
            <c:idx val="9"/>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3-8FE2-4527-8DC6-617C9B5B0791}"/>
              </c:ext>
            </c:extLst>
          </c:dPt>
          <c:dPt>
            <c:idx val="10"/>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5-8FE2-4527-8DC6-617C9B5B0791}"/>
              </c:ext>
            </c:extLst>
          </c:dPt>
          <c:dPt>
            <c:idx val="1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7-8FE2-4527-8DC6-617C9B5B0791}"/>
              </c:ext>
            </c:extLst>
          </c:dPt>
          <c:dPt>
            <c:idx val="12"/>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9-8FE2-4527-8DC6-617C9B5B0791}"/>
              </c:ext>
            </c:extLst>
          </c:dPt>
          <c:dPt>
            <c:idx val="1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B-8FE2-4527-8DC6-617C9B5B0791}"/>
              </c:ext>
            </c:extLst>
          </c:dPt>
          <c:dPt>
            <c:idx val="14"/>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D-8FE2-4527-8DC6-617C9B5B0791}"/>
              </c:ext>
            </c:extLst>
          </c:dPt>
          <c:dPt>
            <c:idx val="15"/>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F-8FE2-4527-8DC6-617C9B5B0791}"/>
              </c:ext>
            </c:extLst>
          </c:dPt>
          <c:dPt>
            <c:idx val="16"/>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21-8FE2-4527-8DC6-617C9B5B0791}"/>
              </c:ext>
            </c:extLst>
          </c:dPt>
          <c:dPt>
            <c:idx val="17"/>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23-8FE2-4527-8DC6-617C9B5B0791}"/>
              </c:ext>
            </c:extLst>
          </c:dPt>
          <c:dPt>
            <c:idx val="18"/>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25-8FE2-4527-8DC6-617C9B5B0791}"/>
              </c:ext>
            </c:extLst>
          </c:dPt>
          <c:dPt>
            <c:idx val="19"/>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27-8FE2-4527-8DC6-617C9B5B0791}"/>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xmlns:c16r2="http://schemas.microsoft.com/office/drawing/2015/06/chart">
            <c:ext xmlns:c16="http://schemas.microsoft.com/office/drawing/2014/chart" uri="{C3380CC4-5D6E-409C-BE32-E72D297353CC}">
              <c16:uniqueId val="{00000028-8FE2-4527-8DC6-617C9B5B0791}"/>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'Graficas de Progreso IV'!$B$6</c:f>
              <c:strCache>
                <c:ptCount val="1"/>
                <c:pt idx="0">
                  <c:v>Secretaría General</c:v>
                </c:pt>
              </c:strCache>
            </c:strRef>
          </c:tx>
          <c:dPt>
            <c:idx val="0"/>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2A-8FE2-4527-8DC6-617C9B5B0791}"/>
              </c:ext>
            </c:extLst>
          </c:dPt>
          <c:dPt>
            <c:idx val="1"/>
            <c:bubble3D val="0"/>
            <c:spPr>
              <a:solidFill>
                <a:schemeClr val="bg1">
                  <a:alpha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C-8FE2-4527-8DC6-617C9B5B0791}"/>
              </c:ext>
            </c:extLst>
          </c:dPt>
          <c:val>
            <c:numRef>
              <c:f>'Graficas de Progreso IV'!$C$6:$D$6</c:f>
              <c:numCache>
                <c:formatCode>0%</c:formatCode>
                <c:ptCount val="2"/>
                <c:pt idx="0" formatCode="0.0%">
                  <c:v>0.998</c:v>
                </c:pt>
                <c:pt idx="1">
                  <c:v>2.0000000000000018E-3</c:v>
                </c:pt>
              </c:numCache>
            </c:numRef>
          </c:val>
          <c:extLst xmlns:c16r2="http://schemas.microsoft.com/office/drawing/2015/06/chart">
            <c:ext xmlns:c16="http://schemas.microsoft.com/office/drawing/2014/chart" uri="{C3380CC4-5D6E-409C-BE32-E72D297353CC}">
              <c16:uniqueId val="{0000002D-8FE2-4527-8DC6-617C9B5B0791}"/>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E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18067732336111E-2"/>
          <c:y val="9.1397080359152617E-4"/>
          <c:w val="0.91905355892845841"/>
          <c:h val="0.99002480421154326"/>
        </c:manualLayout>
      </c:layout>
      <c:doughnutChart>
        <c:varyColors val="1"/>
        <c:ser>
          <c:idx val="0"/>
          <c:order val="0"/>
          <c:tx>
            <c:strRef>
              <c:f>'Graficas de Progreso IV'!$B$7</c:f>
              <c:strCache>
                <c:ptCount val="1"/>
                <c:pt idx="0">
                  <c:v>Subdirección de Demanda</c:v>
                </c:pt>
              </c:strCache>
            </c:strRef>
          </c:tx>
          <c:spPr>
            <a:solidFill>
              <a:schemeClr val="accent1">
                <a:lumMod val="50000"/>
              </a:schemeClr>
            </a:solidFill>
          </c:spPr>
          <c:dPt>
            <c:idx val="0"/>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C33E-474F-8DED-FFEDA48D25D8}"/>
              </c:ext>
            </c:extLst>
          </c:dPt>
          <c:dPt>
            <c:idx val="1"/>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C33E-474F-8DED-FFEDA48D25D8}"/>
              </c:ext>
            </c:extLst>
          </c:dPt>
          <c:dPt>
            <c:idx val="2"/>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C33E-474F-8DED-FFEDA48D25D8}"/>
              </c:ext>
            </c:extLst>
          </c:dPt>
          <c:dPt>
            <c:idx val="3"/>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C33E-474F-8DED-FFEDA48D25D8}"/>
              </c:ext>
            </c:extLst>
          </c:dPt>
          <c:dPt>
            <c:idx val="4"/>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C33E-474F-8DED-FFEDA48D25D8}"/>
              </c:ext>
            </c:extLst>
          </c:dPt>
          <c:dPt>
            <c:idx val="5"/>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C33E-474F-8DED-FFEDA48D25D8}"/>
              </c:ext>
            </c:extLst>
          </c:dPt>
          <c:dPt>
            <c:idx val="6"/>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C33E-474F-8DED-FFEDA48D25D8}"/>
              </c:ext>
            </c:extLst>
          </c:dPt>
          <c:dPt>
            <c:idx val="7"/>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C33E-474F-8DED-FFEDA48D25D8}"/>
              </c:ext>
            </c:extLst>
          </c:dPt>
          <c:dPt>
            <c:idx val="8"/>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C33E-474F-8DED-FFEDA48D25D8}"/>
              </c:ext>
            </c:extLst>
          </c:dPt>
          <c:dPt>
            <c:idx val="9"/>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C33E-474F-8DED-FFEDA48D25D8}"/>
              </c:ext>
            </c:extLst>
          </c:dPt>
          <c:dPt>
            <c:idx val="10"/>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5-C33E-474F-8DED-FFEDA48D25D8}"/>
              </c:ext>
            </c:extLst>
          </c:dPt>
          <c:dPt>
            <c:idx val="11"/>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7-C33E-474F-8DED-FFEDA48D25D8}"/>
              </c:ext>
            </c:extLst>
          </c:dPt>
          <c:dPt>
            <c:idx val="12"/>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9-C33E-474F-8DED-FFEDA48D25D8}"/>
              </c:ext>
            </c:extLst>
          </c:dPt>
          <c:dPt>
            <c:idx val="13"/>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B-C33E-474F-8DED-FFEDA48D25D8}"/>
              </c:ext>
            </c:extLst>
          </c:dPt>
          <c:dPt>
            <c:idx val="14"/>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D-C33E-474F-8DED-FFEDA48D25D8}"/>
              </c:ext>
            </c:extLst>
          </c:dPt>
          <c:dPt>
            <c:idx val="15"/>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F-C33E-474F-8DED-FFEDA48D25D8}"/>
              </c:ext>
            </c:extLst>
          </c:dPt>
          <c:dPt>
            <c:idx val="16"/>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1-C33E-474F-8DED-FFEDA48D25D8}"/>
              </c:ext>
            </c:extLst>
          </c:dPt>
          <c:dPt>
            <c:idx val="17"/>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3-C33E-474F-8DED-FFEDA48D25D8}"/>
              </c:ext>
            </c:extLst>
          </c:dPt>
          <c:dPt>
            <c:idx val="18"/>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5-C33E-474F-8DED-FFEDA48D25D8}"/>
              </c:ext>
            </c:extLst>
          </c:dPt>
          <c:dPt>
            <c:idx val="19"/>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7-C33E-474F-8DED-FFEDA48D25D8}"/>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xmlns:c16r2="http://schemas.microsoft.com/office/drawing/2015/06/chart">
            <c:ext xmlns:c16="http://schemas.microsoft.com/office/drawing/2014/chart" uri="{C3380CC4-5D6E-409C-BE32-E72D297353CC}">
              <c16:uniqueId val="{00000028-C33E-474F-8DED-FFEDA48D25D8}"/>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'Graficas de Progreso IV'!$B$7</c:f>
              <c:strCache>
                <c:ptCount val="1"/>
                <c:pt idx="0">
                  <c:v>Subdirección de Demanda</c:v>
                </c:pt>
              </c:strCache>
            </c:strRef>
          </c:tx>
          <c:dPt>
            <c:idx val="0"/>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2A-C33E-474F-8DED-FFEDA48D25D8}"/>
              </c:ext>
            </c:extLst>
          </c:dPt>
          <c:dPt>
            <c:idx val="1"/>
            <c:bubble3D val="0"/>
            <c:spPr>
              <a:solidFill>
                <a:schemeClr val="bg1">
                  <a:alpha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C-C33E-474F-8DED-FFEDA48D25D8}"/>
              </c:ext>
            </c:extLst>
          </c:dPt>
          <c:val>
            <c:numRef>
              <c:f>'Graficas de Progreso IV'!$C$7:$D$7</c:f>
              <c:numCache>
                <c:formatCode>0%</c:formatCode>
                <c:ptCount val="2"/>
                <c:pt idx="0" formatCode="0.0%">
                  <c:v>1</c:v>
                </c:pt>
                <c:pt idx="1">
                  <c:v>0</c:v>
                </c:pt>
              </c:numCache>
            </c:numRef>
          </c:val>
          <c:extLst xmlns:c16r2="http://schemas.microsoft.com/office/drawing/2015/06/chart">
            <c:ext xmlns:c16="http://schemas.microsoft.com/office/drawing/2014/chart" uri="{C3380CC4-5D6E-409C-BE32-E72D297353CC}">
              <c16:uniqueId val="{0000002D-C33E-474F-8DED-FFEDA48D25D8}"/>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100"/>
      </a:pPr>
      <a:endParaRPr lang="es-E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48845141298505E-2"/>
          <c:y val="0"/>
          <c:w val="0.87039439280957565"/>
          <c:h val="1"/>
        </c:manualLayout>
      </c:layout>
      <c:doughnutChart>
        <c:varyColors val="1"/>
        <c:ser>
          <c:idx val="0"/>
          <c:order val="0"/>
          <c:tx>
            <c:strRef>
              <c:f>'[Plan de Acción 2023_Graficas de progreso (1).xlsx]Graficas de Progreso IV'!$B$9</c:f>
              <c:strCache>
                <c:ptCount val="1"/>
                <c:pt idx="0">
                  <c:v>Subdirección de Hidrocarburos</c:v>
                </c:pt>
              </c:strCache>
            </c:strRef>
          </c:tx>
          <c:spPr>
            <a:solidFill>
              <a:schemeClr val="accent6">
                <a:lumMod val="50000"/>
              </a:schemeClr>
            </a:solidFill>
          </c:spPr>
          <c:dPt>
            <c:idx val="0"/>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E1EA-4EA7-BA21-FAE6E3D5F46C}"/>
              </c:ext>
            </c:extLst>
          </c:dPt>
          <c:dPt>
            <c:idx val="1"/>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E1EA-4EA7-BA21-FAE6E3D5F46C}"/>
              </c:ext>
            </c:extLst>
          </c:dPt>
          <c:dPt>
            <c:idx val="2"/>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E1EA-4EA7-BA21-FAE6E3D5F46C}"/>
              </c:ext>
            </c:extLst>
          </c:dPt>
          <c:dPt>
            <c:idx val="3"/>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E1EA-4EA7-BA21-FAE6E3D5F46C}"/>
              </c:ext>
            </c:extLst>
          </c:dPt>
          <c:dPt>
            <c:idx val="4"/>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E1EA-4EA7-BA21-FAE6E3D5F46C}"/>
              </c:ext>
            </c:extLst>
          </c:dPt>
          <c:dPt>
            <c:idx val="5"/>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E1EA-4EA7-BA21-FAE6E3D5F46C}"/>
              </c:ext>
            </c:extLst>
          </c:dPt>
          <c:dPt>
            <c:idx val="6"/>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E1EA-4EA7-BA21-FAE6E3D5F46C}"/>
              </c:ext>
            </c:extLst>
          </c:dPt>
          <c:dPt>
            <c:idx val="7"/>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E1EA-4EA7-BA21-FAE6E3D5F46C}"/>
              </c:ext>
            </c:extLst>
          </c:dPt>
          <c:dPt>
            <c:idx val="8"/>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E1EA-4EA7-BA21-FAE6E3D5F46C}"/>
              </c:ext>
            </c:extLst>
          </c:dPt>
          <c:dPt>
            <c:idx val="9"/>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E1EA-4EA7-BA21-FAE6E3D5F46C}"/>
              </c:ext>
            </c:extLst>
          </c:dPt>
          <c:dPt>
            <c:idx val="10"/>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5-E1EA-4EA7-BA21-FAE6E3D5F46C}"/>
              </c:ext>
            </c:extLst>
          </c:dPt>
          <c:dPt>
            <c:idx val="11"/>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7-E1EA-4EA7-BA21-FAE6E3D5F46C}"/>
              </c:ext>
            </c:extLst>
          </c:dPt>
          <c:dPt>
            <c:idx val="12"/>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9-E1EA-4EA7-BA21-FAE6E3D5F46C}"/>
              </c:ext>
            </c:extLst>
          </c:dPt>
          <c:dPt>
            <c:idx val="13"/>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B-E1EA-4EA7-BA21-FAE6E3D5F46C}"/>
              </c:ext>
            </c:extLst>
          </c:dPt>
          <c:dPt>
            <c:idx val="14"/>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D-E1EA-4EA7-BA21-FAE6E3D5F46C}"/>
              </c:ext>
            </c:extLst>
          </c:dPt>
          <c:dPt>
            <c:idx val="15"/>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F-E1EA-4EA7-BA21-FAE6E3D5F46C}"/>
              </c:ext>
            </c:extLst>
          </c:dPt>
          <c:dPt>
            <c:idx val="16"/>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1-E1EA-4EA7-BA21-FAE6E3D5F46C}"/>
              </c:ext>
            </c:extLst>
          </c:dPt>
          <c:dPt>
            <c:idx val="17"/>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3-E1EA-4EA7-BA21-FAE6E3D5F46C}"/>
              </c:ext>
            </c:extLst>
          </c:dPt>
          <c:dPt>
            <c:idx val="18"/>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5-E1EA-4EA7-BA21-FAE6E3D5F46C}"/>
              </c:ext>
            </c:extLst>
          </c:dPt>
          <c:dPt>
            <c:idx val="19"/>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7-E1EA-4EA7-BA21-FAE6E3D5F46C}"/>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xmlns:c16r2="http://schemas.microsoft.com/office/drawing/2015/06/chart">
            <c:ext xmlns:c16="http://schemas.microsoft.com/office/drawing/2014/chart" uri="{C3380CC4-5D6E-409C-BE32-E72D297353CC}">
              <c16:uniqueId val="{00000028-E1EA-4EA7-BA21-FAE6E3D5F46C}"/>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'[Plan de Acción 2023_Graficas de progreso (1).xlsx]Graficas de Progreso IV'!$B$9</c:f>
              <c:strCache>
                <c:ptCount val="1"/>
                <c:pt idx="0">
                  <c:v>Subdirección de Hidrocarburos</c:v>
                </c:pt>
              </c:strCache>
            </c:strRef>
          </c:tx>
          <c:dPt>
            <c:idx val="0"/>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2A-E1EA-4EA7-BA21-FAE6E3D5F46C}"/>
              </c:ext>
            </c:extLst>
          </c:dPt>
          <c:dPt>
            <c:idx val="1"/>
            <c:bubble3D val="0"/>
            <c:spPr>
              <a:solidFill>
                <a:schemeClr val="bg1">
                  <a:alpha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C-E1EA-4EA7-BA21-FAE6E3D5F46C}"/>
              </c:ext>
            </c:extLst>
          </c:dPt>
          <c:val>
            <c:numRef>
              <c:f>'[Plan de Acción 2023_Graficas de progreso (1).xlsx]Graficas de Progreso IV'!$C$9:$D$9</c:f>
              <c:numCache>
                <c:formatCode>0%</c:formatCode>
                <c:ptCount val="2"/>
                <c:pt idx="0" formatCode="0.0%">
                  <c:v>1</c:v>
                </c:pt>
                <c:pt idx="1">
                  <c:v>0</c:v>
                </c:pt>
              </c:numCache>
            </c:numRef>
          </c:val>
          <c:extLst xmlns:c16r2="http://schemas.microsoft.com/office/drawing/2015/06/chart">
            <c:ext xmlns:c16="http://schemas.microsoft.com/office/drawing/2014/chart" uri="{C3380CC4-5D6E-409C-BE32-E72D297353CC}">
              <c16:uniqueId val="{0000002D-E1EA-4EA7-BA21-FAE6E3D5F46C}"/>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E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765859692831852E-2"/>
          <c:y val="2.8709373849238281E-3"/>
          <c:w val="0.88969836718794459"/>
          <c:h val="0.87974263589611212"/>
        </c:manualLayout>
      </c:layout>
      <c:doughnutChart>
        <c:varyColors val="1"/>
        <c:ser>
          <c:idx val="0"/>
          <c:order val="0"/>
          <c:tx>
            <c:strRef>
              <c:f>'Graficas de Progreso IV'!$B$8</c:f>
              <c:strCache>
                <c:ptCount val="1"/>
                <c:pt idx="0">
                  <c:v>Subdirección de Energía Eléctrica </c:v>
                </c:pt>
              </c:strCache>
            </c:strRef>
          </c:tx>
          <c:spPr>
            <a:solidFill>
              <a:schemeClr val="accent2">
                <a:lumMod val="75000"/>
              </a:schemeClr>
            </a:solidFill>
          </c:spPr>
          <c:dPt>
            <c:idx val="0"/>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8F51-4BD7-8649-1897AAC1D198}"/>
              </c:ext>
            </c:extLst>
          </c:dPt>
          <c:dPt>
            <c:idx val="1"/>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8F51-4BD7-8649-1897AAC1D198}"/>
              </c:ext>
            </c:extLst>
          </c:dPt>
          <c:dPt>
            <c:idx val="2"/>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8F51-4BD7-8649-1897AAC1D198}"/>
              </c:ext>
            </c:extLst>
          </c:dPt>
          <c:dPt>
            <c:idx val="3"/>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8F51-4BD7-8649-1897AAC1D198}"/>
              </c:ext>
            </c:extLst>
          </c:dPt>
          <c:dPt>
            <c:idx val="4"/>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8F51-4BD7-8649-1897AAC1D198}"/>
              </c:ext>
            </c:extLst>
          </c:dPt>
          <c:dPt>
            <c:idx val="5"/>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8F51-4BD7-8649-1897AAC1D198}"/>
              </c:ext>
            </c:extLst>
          </c:dPt>
          <c:dPt>
            <c:idx val="6"/>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8F51-4BD7-8649-1897AAC1D198}"/>
              </c:ext>
            </c:extLst>
          </c:dPt>
          <c:dPt>
            <c:idx val="7"/>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8F51-4BD7-8649-1897AAC1D198}"/>
              </c:ext>
            </c:extLst>
          </c:dPt>
          <c:dPt>
            <c:idx val="8"/>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8F51-4BD7-8649-1897AAC1D198}"/>
              </c:ext>
            </c:extLst>
          </c:dPt>
          <c:dPt>
            <c:idx val="9"/>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8F51-4BD7-8649-1897AAC1D198}"/>
              </c:ext>
            </c:extLst>
          </c:dPt>
          <c:dPt>
            <c:idx val="10"/>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5-8F51-4BD7-8649-1897AAC1D198}"/>
              </c:ext>
            </c:extLst>
          </c:dPt>
          <c:dPt>
            <c:idx val="11"/>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7-8F51-4BD7-8649-1897AAC1D198}"/>
              </c:ext>
            </c:extLst>
          </c:dPt>
          <c:dPt>
            <c:idx val="12"/>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9-8F51-4BD7-8649-1897AAC1D198}"/>
              </c:ext>
            </c:extLst>
          </c:dPt>
          <c:dPt>
            <c:idx val="13"/>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B-8F51-4BD7-8649-1897AAC1D198}"/>
              </c:ext>
            </c:extLst>
          </c:dPt>
          <c:dPt>
            <c:idx val="14"/>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D-8F51-4BD7-8649-1897AAC1D198}"/>
              </c:ext>
            </c:extLst>
          </c:dPt>
          <c:dPt>
            <c:idx val="15"/>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F-8F51-4BD7-8649-1897AAC1D198}"/>
              </c:ext>
            </c:extLst>
          </c:dPt>
          <c:dPt>
            <c:idx val="16"/>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1-8F51-4BD7-8649-1897AAC1D198}"/>
              </c:ext>
            </c:extLst>
          </c:dPt>
          <c:dPt>
            <c:idx val="17"/>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3-8F51-4BD7-8649-1897AAC1D198}"/>
              </c:ext>
            </c:extLst>
          </c:dPt>
          <c:dPt>
            <c:idx val="18"/>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5-8F51-4BD7-8649-1897AAC1D198}"/>
              </c:ext>
            </c:extLst>
          </c:dPt>
          <c:dPt>
            <c:idx val="19"/>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7-8F51-4BD7-8649-1897AAC1D198}"/>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xmlns:c16r2="http://schemas.microsoft.com/office/drawing/2015/06/chart">
            <c:ext xmlns:c16="http://schemas.microsoft.com/office/drawing/2014/chart" uri="{C3380CC4-5D6E-409C-BE32-E72D297353CC}">
              <c16:uniqueId val="{00000028-8F51-4BD7-8649-1897AAC1D198}"/>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'Graficas de Progreso IV'!$B$8</c:f>
              <c:strCache>
                <c:ptCount val="1"/>
                <c:pt idx="0">
                  <c:v>Subdirección de Energía Eléctrica </c:v>
                </c:pt>
              </c:strCache>
            </c:strRef>
          </c:tx>
          <c:dPt>
            <c:idx val="0"/>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2A-8F51-4BD7-8649-1897AAC1D198}"/>
              </c:ext>
            </c:extLst>
          </c:dPt>
          <c:dPt>
            <c:idx val="1"/>
            <c:bubble3D val="0"/>
            <c:spPr>
              <a:solidFill>
                <a:schemeClr val="bg1">
                  <a:alpha val="7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C-8F51-4BD7-8649-1897AAC1D198}"/>
              </c:ext>
            </c:extLst>
          </c:dPt>
          <c:val>
            <c:numRef>
              <c:f>'Graficas de Progreso IV'!$C$8:$D$8</c:f>
              <c:numCache>
                <c:formatCode>0%</c:formatCode>
                <c:ptCount val="2"/>
                <c:pt idx="0" formatCode="0.0%">
                  <c:v>0.83099999999999996</c:v>
                </c:pt>
                <c:pt idx="1">
                  <c:v>0.16900000000000004</c:v>
                </c:pt>
              </c:numCache>
            </c:numRef>
          </c:val>
          <c:extLst xmlns:c16r2="http://schemas.microsoft.com/office/drawing/2015/06/chart">
            <c:ext xmlns:c16="http://schemas.microsoft.com/office/drawing/2014/chart" uri="{C3380CC4-5D6E-409C-BE32-E72D297353CC}">
              <c16:uniqueId val="{0000002D-8F51-4BD7-8649-1897AAC1D198}"/>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E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116856486188598E-2"/>
          <c:y val="5.8708046780254965E-2"/>
          <c:w val="0.93874044138378876"/>
          <c:h val="0.87568814183532562"/>
        </c:manualLayout>
      </c:layout>
      <c:doughnutChart>
        <c:varyColors val="1"/>
        <c:ser>
          <c:idx val="0"/>
          <c:order val="0"/>
          <c:tx>
            <c:strRef>
              <c:f>'Graficas de Progreso IV'!$B$10</c:f>
              <c:strCache>
                <c:ptCount val="1"/>
                <c:pt idx="0">
                  <c:v>Subdirección de Minería</c:v>
                </c:pt>
              </c:strCache>
            </c:strRef>
          </c:tx>
          <c:spPr>
            <a:solidFill>
              <a:srgbClr val="C00000"/>
            </a:solidFill>
          </c:spPr>
          <c:dPt>
            <c:idx val="0"/>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1-CFD6-4FC3-AF3C-246E8A666585}"/>
              </c:ext>
            </c:extLst>
          </c:dPt>
          <c:dPt>
            <c:idx val="1"/>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3-CFD6-4FC3-AF3C-246E8A666585}"/>
              </c:ext>
            </c:extLst>
          </c:dPt>
          <c:dPt>
            <c:idx val="2"/>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5-CFD6-4FC3-AF3C-246E8A666585}"/>
              </c:ext>
            </c:extLst>
          </c:dPt>
          <c:dPt>
            <c:idx val="3"/>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7-CFD6-4FC3-AF3C-246E8A666585}"/>
              </c:ext>
            </c:extLst>
          </c:dPt>
          <c:dPt>
            <c:idx val="4"/>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9-CFD6-4FC3-AF3C-246E8A666585}"/>
              </c:ext>
            </c:extLst>
          </c:dPt>
          <c:dPt>
            <c:idx val="5"/>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B-CFD6-4FC3-AF3C-246E8A666585}"/>
              </c:ext>
            </c:extLst>
          </c:dPt>
          <c:dPt>
            <c:idx val="6"/>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D-CFD6-4FC3-AF3C-246E8A666585}"/>
              </c:ext>
            </c:extLst>
          </c:dPt>
          <c:dPt>
            <c:idx val="7"/>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F-CFD6-4FC3-AF3C-246E8A666585}"/>
              </c:ext>
            </c:extLst>
          </c:dPt>
          <c:dPt>
            <c:idx val="8"/>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11-CFD6-4FC3-AF3C-246E8A666585}"/>
              </c:ext>
            </c:extLst>
          </c:dPt>
          <c:dPt>
            <c:idx val="9"/>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13-CFD6-4FC3-AF3C-246E8A666585}"/>
              </c:ext>
            </c:extLst>
          </c:dPt>
          <c:dPt>
            <c:idx val="10"/>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15-CFD6-4FC3-AF3C-246E8A666585}"/>
              </c:ext>
            </c:extLst>
          </c:dPt>
          <c:dPt>
            <c:idx val="11"/>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17-CFD6-4FC3-AF3C-246E8A666585}"/>
              </c:ext>
            </c:extLst>
          </c:dPt>
          <c:dPt>
            <c:idx val="12"/>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19-CFD6-4FC3-AF3C-246E8A666585}"/>
              </c:ext>
            </c:extLst>
          </c:dPt>
          <c:dPt>
            <c:idx val="13"/>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1B-CFD6-4FC3-AF3C-246E8A666585}"/>
              </c:ext>
            </c:extLst>
          </c:dPt>
          <c:dPt>
            <c:idx val="14"/>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1D-CFD6-4FC3-AF3C-246E8A666585}"/>
              </c:ext>
            </c:extLst>
          </c:dPt>
          <c:dPt>
            <c:idx val="15"/>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1F-CFD6-4FC3-AF3C-246E8A666585}"/>
              </c:ext>
            </c:extLst>
          </c:dPt>
          <c:dPt>
            <c:idx val="16"/>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21-CFD6-4FC3-AF3C-246E8A666585}"/>
              </c:ext>
            </c:extLst>
          </c:dPt>
          <c:dPt>
            <c:idx val="17"/>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23-CFD6-4FC3-AF3C-246E8A666585}"/>
              </c:ext>
            </c:extLst>
          </c:dPt>
          <c:dPt>
            <c:idx val="18"/>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25-CFD6-4FC3-AF3C-246E8A666585}"/>
              </c:ext>
            </c:extLst>
          </c:dPt>
          <c:dPt>
            <c:idx val="19"/>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27-CFD6-4FC3-AF3C-246E8A666585}"/>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xmlns:c16r2="http://schemas.microsoft.com/office/drawing/2015/06/chart">
            <c:ext xmlns:c16="http://schemas.microsoft.com/office/drawing/2014/chart" uri="{C3380CC4-5D6E-409C-BE32-E72D297353CC}">
              <c16:uniqueId val="{00000028-CFD6-4FC3-AF3C-246E8A666585}"/>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'Graficas de Progreso IV'!$B$10</c:f>
              <c:strCache>
                <c:ptCount val="1"/>
                <c:pt idx="0">
                  <c:v>Subdirección de Minería</c:v>
                </c:pt>
              </c:strCache>
            </c:strRef>
          </c:tx>
          <c:dPt>
            <c:idx val="0"/>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2A-CFD6-4FC3-AF3C-246E8A666585}"/>
              </c:ext>
            </c:extLst>
          </c:dPt>
          <c:dPt>
            <c:idx val="1"/>
            <c:bubble3D val="0"/>
            <c:spPr>
              <a:solidFill>
                <a:schemeClr val="bg1">
                  <a:alpha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C-CFD6-4FC3-AF3C-246E8A666585}"/>
              </c:ext>
            </c:extLst>
          </c:dPt>
          <c:val>
            <c:numRef>
              <c:f>'Graficas de Progreso IV'!$C$10:$D$10</c:f>
              <c:numCache>
                <c:formatCode>0%</c:formatCode>
                <c:ptCount val="2"/>
                <c:pt idx="0" formatCode="0.0%">
                  <c:v>0.96299999999999997</c:v>
                </c:pt>
                <c:pt idx="1">
                  <c:v>3.7000000000000033E-2</c:v>
                </c:pt>
              </c:numCache>
            </c:numRef>
          </c:val>
          <c:extLst xmlns:c16r2="http://schemas.microsoft.com/office/drawing/2015/06/chart">
            <c:ext xmlns:c16="http://schemas.microsoft.com/office/drawing/2014/chart" uri="{C3380CC4-5D6E-409C-BE32-E72D297353CC}">
              <c16:uniqueId val="{0000002D-CFD6-4FC3-AF3C-246E8A666585}"/>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E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264602019608989E-2"/>
          <c:y val="1.7242471467341289E-3"/>
          <c:w val="0.91503353392700482"/>
          <c:h val="0.90559954152736"/>
        </c:manualLayout>
      </c:layout>
      <c:doughnutChart>
        <c:varyColors val="1"/>
        <c:ser>
          <c:idx val="0"/>
          <c:order val="0"/>
          <c:tx>
            <c:strRef>
              <c:f>'Graficas de Progreso IV'!$B$5</c:f>
              <c:strCache>
                <c:ptCount val="1"/>
                <c:pt idx="0">
                  <c:v>Oficina de Gestión de Proyectos de Fondos</c:v>
                </c:pt>
              </c:strCache>
            </c:strRef>
          </c:tx>
          <c:spPr>
            <a:solidFill>
              <a:srgbClr val="7030A0"/>
            </a:solidFill>
          </c:spPr>
          <c:dPt>
            <c:idx val="0"/>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1-2F48-4078-9C3E-A1F7FDE0BEB9}"/>
              </c:ext>
            </c:extLst>
          </c:dPt>
          <c:dPt>
            <c:idx val="1"/>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3-2F48-4078-9C3E-A1F7FDE0BEB9}"/>
              </c:ext>
            </c:extLst>
          </c:dPt>
          <c:dPt>
            <c:idx val="2"/>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5-2F48-4078-9C3E-A1F7FDE0BEB9}"/>
              </c:ext>
            </c:extLst>
          </c:dPt>
          <c:dPt>
            <c:idx val="3"/>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7-2F48-4078-9C3E-A1F7FDE0BEB9}"/>
              </c:ext>
            </c:extLst>
          </c:dPt>
          <c:dPt>
            <c:idx val="4"/>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9-2F48-4078-9C3E-A1F7FDE0BEB9}"/>
              </c:ext>
            </c:extLst>
          </c:dPt>
          <c:dPt>
            <c:idx val="5"/>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B-2F48-4078-9C3E-A1F7FDE0BEB9}"/>
              </c:ext>
            </c:extLst>
          </c:dPt>
          <c:dPt>
            <c:idx val="6"/>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D-2F48-4078-9C3E-A1F7FDE0BEB9}"/>
              </c:ext>
            </c:extLst>
          </c:dPt>
          <c:dPt>
            <c:idx val="7"/>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F-2F48-4078-9C3E-A1F7FDE0BEB9}"/>
              </c:ext>
            </c:extLst>
          </c:dPt>
          <c:dPt>
            <c:idx val="8"/>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11-2F48-4078-9C3E-A1F7FDE0BEB9}"/>
              </c:ext>
            </c:extLst>
          </c:dPt>
          <c:dPt>
            <c:idx val="9"/>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13-2F48-4078-9C3E-A1F7FDE0BEB9}"/>
              </c:ext>
            </c:extLst>
          </c:dPt>
          <c:dPt>
            <c:idx val="10"/>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15-2F48-4078-9C3E-A1F7FDE0BEB9}"/>
              </c:ext>
            </c:extLst>
          </c:dPt>
          <c:dPt>
            <c:idx val="11"/>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17-2F48-4078-9C3E-A1F7FDE0BEB9}"/>
              </c:ext>
            </c:extLst>
          </c:dPt>
          <c:dPt>
            <c:idx val="12"/>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19-2F48-4078-9C3E-A1F7FDE0BEB9}"/>
              </c:ext>
            </c:extLst>
          </c:dPt>
          <c:dPt>
            <c:idx val="13"/>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1B-2F48-4078-9C3E-A1F7FDE0BEB9}"/>
              </c:ext>
            </c:extLst>
          </c:dPt>
          <c:dPt>
            <c:idx val="14"/>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1D-2F48-4078-9C3E-A1F7FDE0BEB9}"/>
              </c:ext>
            </c:extLst>
          </c:dPt>
          <c:dPt>
            <c:idx val="15"/>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1F-2F48-4078-9C3E-A1F7FDE0BEB9}"/>
              </c:ext>
            </c:extLst>
          </c:dPt>
          <c:dPt>
            <c:idx val="16"/>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21-2F48-4078-9C3E-A1F7FDE0BEB9}"/>
              </c:ext>
            </c:extLst>
          </c:dPt>
          <c:dPt>
            <c:idx val="17"/>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23-2F48-4078-9C3E-A1F7FDE0BEB9}"/>
              </c:ext>
            </c:extLst>
          </c:dPt>
          <c:dPt>
            <c:idx val="18"/>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25-2F48-4078-9C3E-A1F7FDE0BEB9}"/>
              </c:ext>
            </c:extLst>
          </c:dPt>
          <c:dPt>
            <c:idx val="19"/>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27-2F48-4078-9C3E-A1F7FDE0BEB9}"/>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xmlns:c16r2="http://schemas.microsoft.com/office/drawing/2015/06/chart">
            <c:ext xmlns:c16="http://schemas.microsoft.com/office/drawing/2014/chart" uri="{C3380CC4-5D6E-409C-BE32-E72D297353CC}">
              <c16:uniqueId val="{00000028-2F48-4078-9C3E-A1F7FDE0BEB9}"/>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'Graficas de Progreso IV'!$B$5</c:f>
              <c:strCache>
                <c:ptCount val="1"/>
                <c:pt idx="0">
                  <c:v>Oficina de Gestión de Proyectos de Fondos</c:v>
                </c:pt>
              </c:strCache>
            </c:strRef>
          </c:tx>
          <c:dPt>
            <c:idx val="0"/>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2A-2F48-4078-9C3E-A1F7FDE0BEB9}"/>
              </c:ext>
            </c:extLst>
          </c:dPt>
          <c:dPt>
            <c:idx val="1"/>
            <c:bubble3D val="0"/>
            <c:spPr>
              <a:solidFill>
                <a:schemeClr val="bg1">
                  <a:alpha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C-2F48-4078-9C3E-A1F7FDE0BEB9}"/>
              </c:ext>
            </c:extLst>
          </c:dPt>
          <c:val>
            <c:numRef>
              <c:f>'Graficas de Progreso IV'!$C$5:$D$5</c:f>
              <c:numCache>
                <c:formatCode>0%</c:formatCode>
                <c:ptCount val="2"/>
                <c:pt idx="0">
                  <c:v>1</c:v>
                </c:pt>
                <c:pt idx="1">
                  <c:v>0</c:v>
                </c:pt>
              </c:numCache>
            </c:numRef>
          </c:val>
          <c:extLst xmlns:c16r2="http://schemas.microsoft.com/office/drawing/2015/06/chart">
            <c:ext xmlns:c16="http://schemas.microsoft.com/office/drawing/2014/chart" uri="{C3380CC4-5D6E-409C-BE32-E72D297353CC}">
              <c16:uniqueId val="{0000002D-2F48-4078-9C3E-A1F7FDE0BEB9}"/>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E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24549182381937"/>
          <c:y val="7.8115833139394297E-2"/>
          <c:w val="0.70556992368395099"/>
          <c:h val="0.84873112011622076"/>
        </c:manualLayout>
      </c:layout>
      <c:doughnutChart>
        <c:varyColors val="1"/>
        <c:ser>
          <c:idx val="0"/>
          <c:order val="0"/>
          <c:tx>
            <c:strRef>
              <c:f>'[Plan de Acción 2023_Graficas de progreso (1).xlsx]Graficas de Progreso IV'!$B$3</c:f>
              <c:strCache>
                <c:ptCount val="1"/>
                <c:pt idx="0">
                  <c:v>GIT Planeación</c:v>
                </c:pt>
              </c:strCache>
            </c:strRef>
          </c:tx>
          <c:spPr>
            <a:solidFill>
              <a:schemeClr val="accent5">
                <a:lumMod val="40000"/>
                <a:lumOff val="60000"/>
              </a:schemeClr>
            </a:solidFill>
          </c:spPr>
          <c:dPt>
            <c:idx val="0"/>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D8DF-474C-9A00-A7001E6172AF}"/>
              </c:ext>
            </c:extLst>
          </c:dPt>
          <c:dPt>
            <c:idx val="1"/>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D8DF-474C-9A00-A7001E6172AF}"/>
              </c:ext>
            </c:extLst>
          </c:dPt>
          <c:dPt>
            <c:idx val="2"/>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D8DF-474C-9A00-A7001E6172AF}"/>
              </c:ext>
            </c:extLst>
          </c:dPt>
          <c:dPt>
            <c:idx val="3"/>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D8DF-474C-9A00-A7001E6172AF}"/>
              </c:ext>
            </c:extLst>
          </c:dPt>
          <c:dPt>
            <c:idx val="4"/>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D8DF-474C-9A00-A7001E6172AF}"/>
              </c:ext>
            </c:extLst>
          </c:dPt>
          <c:dPt>
            <c:idx val="5"/>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D8DF-474C-9A00-A7001E6172AF}"/>
              </c:ext>
            </c:extLst>
          </c:dPt>
          <c:dPt>
            <c:idx val="6"/>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D8DF-474C-9A00-A7001E6172AF}"/>
              </c:ext>
            </c:extLst>
          </c:dPt>
          <c:dPt>
            <c:idx val="7"/>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D8DF-474C-9A00-A7001E6172AF}"/>
              </c:ext>
            </c:extLst>
          </c:dPt>
          <c:dPt>
            <c:idx val="8"/>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D8DF-474C-9A00-A7001E6172AF}"/>
              </c:ext>
            </c:extLst>
          </c:dPt>
          <c:dPt>
            <c:idx val="9"/>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D8DF-474C-9A00-A7001E6172AF}"/>
              </c:ext>
            </c:extLst>
          </c:dPt>
          <c:dPt>
            <c:idx val="10"/>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5-D8DF-474C-9A00-A7001E6172AF}"/>
              </c:ext>
            </c:extLst>
          </c:dPt>
          <c:dPt>
            <c:idx val="11"/>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7-D8DF-474C-9A00-A7001E6172AF}"/>
              </c:ext>
            </c:extLst>
          </c:dPt>
          <c:dPt>
            <c:idx val="12"/>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9-D8DF-474C-9A00-A7001E6172AF}"/>
              </c:ext>
            </c:extLst>
          </c:dPt>
          <c:dPt>
            <c:idx val="13"/>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B-D8DF-474C-9A00-A7001E6172AF}"/>
              </c:ext>
            </c:extLst>
          </c:dPt>
          <c:dPt>
            <c:idx val="14"/>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D-D8DF-474C-9A00-A7001E6172AF}"/>
              </c:ext>
            </c:extLst>
          </c:dPt>
          <c:dPt>
            <c:idx val="15"/>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F-D8DF-474C-9A00-A7001E6172AF}"/>
              </c:ext>
            </c:extLst>
          </c:dPt>
          <c:dPt>
            <c:idx val="16"/>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1-D8DF-474C-9A00-A7001E6172AF}"/>
              </c:ext>
            </c:extLst>
          </c:dPt>
          <c:dPt>
            <c:idx val="17"/>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3-D8DF-474C-9A00-A7001E6172AF}"/>
              </c:ext>
            </c:extLst>
          </c:dPt>
          <c:dPt>
            <c:idx val="18"/>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5-D8DF-474C-9A00-A7001E6172AF}"/>
              </c:ext>
            </c:extLst>
          </c:dPt>
          <c:dPt>
            <c:idx val="19"/>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7-D8DF-474C-9A00-A7001E6172AF}"/>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xmlns:c16r2="http://schemas.microsoft.com/office/drawing/2015/06/chart">
            <c:ext xmlns:c16="http://schemas.microsoft.com/office/drawing/2014/chart" uri="{C3380CC4-5D6E-409C-BE32-E72D297353CC}">
              <c16:uniqueId val="{00000028-D8DF-474C-9A00-A7001E6172AF}"/>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'[Plan de Acción 2023_Graficas de progreso (1).xlsx]Graficas de Progreso IV'!$B$3</c:f>
              <c:strCache>
                <c:ptCount val="1"/>
                <c:pt idx="0">
                  <c:v>GIT Planeación</c:v>
                </c:pt>
              </c:strCache>
            </c:strRef>
          </c:tx>
          <c:dPt>
            <c:idx val="0"/>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2A-D8DF-474C-9A00-A7001E6172AF}"/>
              </c:ext>
            </c:extLst>
          </c:dPt>
          <c:dPt>
            <c:idx val="1"/>
            <c:bubble3D val="0"/>
            <c:spPr>
              <a:solidFill>
                <a:schemeClr val="bg1">
                  <a:alpha val="68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C-D8DF-474C-9A00-A7001E6172AF}"/>
              </c:ext>
            </c:extLst>
          </c:dPt>
          <c:val>
            <c:numRef>
              <c:f>'[Plan de Acción 2023_Graficas de progreso (1).xlsx]Graficas de Progreso IV'!$C$3:$D$3</c:f>
              <c:numCache>
                <c:formatCode>0%</c:formatCode>
                <c:ptCount val="2"/>
                <c:pt idx="0" formatCode="0.0%">
                  <c:v>1</c:v>
                </c:pt>
                <c:pt idx="1">
                  <c:v>0</c:v>
                </c:pt>
              </c:numCache>
            </c:numRef>
          </c:val>
          <c:extLst xmlns:c16r2="http://schemas.microsoft.com/office/drawing/2015/06/chart">
            <c:ext xmlns:c16="http://schemas.microsoft.com/office/drawing/2014/chart" uri="{C3380CC4-5D6E-409C-BE32-E72D297353CC}">
              <c16:uniqueId val="{0000002D-D8DF-474C-9A00-A7001E6172AF}"/>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E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90611655987139"/>
          <c:y val="0.18770674071238097"/>
          <c:w val="0.64673097151126124"/>
          <c:h val="0.73362699052850011"/>
        </c:manualLayout>
      </c:layout>
      <c:doughnutChart>
        <c:varyColors val="1"/>
        <c:ser>
          <c:idx val="0"/>
          <c:order val="0"/>
          <c:tx>
            <c:strRef>
              <c:f>'Graficas de Progreso IV'!$B$4</c:f>
              <c:strCache>
                <c:ptCount val="1"/>
                <c:pt idx="0">
                  <c:v>Oficina de Gestión de la Información</c:v>
                </c:pt>
              </c:strCache>
            </c:strRef>
          </c:tx>
          <c:spPr>
            <a:solidFill>
              <a:schemeClr val="accent6"/>
            </a:solidFill>
          </c:spPr>
          <c:dPt>
            <c:idx val="0"/>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1-9332-465F-B705-02097111DE00}"/>
              </c:ext>
            </c:extLst>
          </c:dPt>
          <c:dPt>
            <c:idx val="1"/>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3-9332-465F-B705-02097111DE00}"/>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9332-465F-B705-02097111DE00}"/>
              </c:ext>
            </c:extLst>
          </c:dPt>
          <c:dPt>
            <c:idx val="3"/>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7-9332-465F-B705-02097111DE00}"/>
              </c:ext>
            </c:extLst>
          </c:dPt>
          <c:dPt>
            <c:idx val="4"/>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9-9332-465F-B705-02097111DE00}"/>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9332-465F-B705-02097111DE00}"/>
              </c:ext>
            </c:extLst>
          </c:dPt>
          <c:dPt>
            <c:idx val="6"/>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D-9332-465F-B705-02097111DE00}"/>
              </c:ext>
            </c:extLst>
          </c:dPt>
          <c:dPt>
            <c:idx val="7"/>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F-9332-465F-B705-02097111DE00}"/>
              </c:ext>
            </c:extLst>
          </c:dPt>
          <c:dPt>
            <c:idx val="8"/>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1-9332-465F-B705-02097111DE00}"/>
              </c:ext>
            </c:extLst>
          </c:dPt>
          <c:dPt>
            <c:idx val="9"/>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3-9332-465F-B705-02097111DE00}"/>
              </c:ext>
            </c:extLst>
          </c:dPt>
          <c:dPt>
            <c:idx val="10"/>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5-9332-465F-B705-02097111DE00}"/>
              </c:ext>
            </c:extLst>
          </c:dPt>
          <c:dPt>
            <c:idx val="11"/>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7-9332-465F-B705-02097111DE00}"/>
              </c:ext>
            </c:extLst>
          </c:dPt>
          <c:dPt>
            <c:idx val="1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9-9332-465F-B705-02097111DE00}"/>
              </c:ext>
            </c:extLst>
          </c:dPt>
          <c:dPt>
            <c:idx val="13"/>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B-9332-465F-B705-02097111DE00}"/>
              </c:ext>
            </c:extLst>
          </c:dPt>
          <c:dPt>
            <c:idx val="14"/>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D-9332-465F-B705-02097111DE00}"/>
              </c:ext>
            </c:extLst>
          </c:dPt>
          <c:dPt>
            <c:idx val="1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F-9332-465F-B705-02097111DE00}"/>
              </c:ext>
            </c:extLst>
          </c:dPt>
          <c:dPt>
            <c:idx val="16"/>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21-9332-465F-B705-02097111DE00}"/>
              </c:ext>
            </c:extLst>
          </c:dPt>
          <c:dPt>
            <c:idx val="17"/>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23-9332-465F-B705-02097111DE00}"/>
              </c:ext>
            </c:extLst>
          </c:dPt>
          <c:dPt>
            <c:idx val="18"/>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25-9332-465F-B705-02097111DE00}"/>
              </c:ext>
            </c:extLst>
          </c:dPt>
          <c:dPt>
            <c:idx val="19"/>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27-9332-465F-B705-02097111DE00}"/>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xmlns:c16r2="http://schemas.microsoft.com/office/drawing/2015/06/chart">
            <c:ext xmlns:c16="http://schemas.microsoft.com/office/drawing/2014/chart" uri="{C3380CC4-5D6E-409C-BE32-E72D297353CC}">
              <c16:uniqueId val="{00000028-9332-465F-B705-02097111DE00}"/>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'Graficas de Progreso IV'!$B$4</c:f>
              <c:strCache>
                <c:ptCount val="1"/>
                <c:pt idx="0">
                  <c:v>Oficina de Gestión de la Información</c:v>
                </c:pt>
              </c:strCache>
            </c:strRef>
          </c:tx>
          <c:dPt>
            <c:idx val="0"/>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2A-9332-465F-B705-02097111DE00}"/>
              </c:ext>
            </c:extLst>
          </c:dPt>
          <c:dPt>
            <c:idx val="1"/>
            <c:bubble3D val="0"/>
            <c:spPr>
              <a:solidFill>
                <a:schemeClr val="bg1">
                  <a:alpha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C-9332-465F-B705-02097111DE00}"/>
              </c:ext>
            </c:extLst>
          </c:dPt>
          <c:val>
            <c:numRef>
              <c:f>'Graficas de Progreso IV'!$C$4:$D$4</c:f>
              <c:numCache>
                <c:formatCode>0%</c:formatCode>
                <c:ptCount val="2"/>
                <c:pt idx="0">
                  <c:v>1</c:v>
                </c:pt>
                <c:pt idx="1">
                  <c:v>0</c:v>
                </c:pt>
              </c:numCache>
            </c:numRef>
          </c:val>
          <c:extLst xmlns:c16r2="http://schemas.microsoft.com/office/drawing/2015/06/chart">
            <c:ext xmlns:c16="http://schemas.microsoft.com/office/drawing/2014/chart" uri="{C3380CC4-5D6E-409C-BE32-E72D297353CC}">
              <c16:uniqueId val="{0000002D-9332-465F-B705-02097111DE00}"/>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E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9930739759664151E-3"/>
          <c:y val="4.3932559347909753E-2"/>
          <c:w val="0.93681417204500306"/>
          <c:h val="0.95606759348940984"/>
        </c:manualLayout>
      </c:layout>
      <c:doughnutChart>
        <c:varyColors val="1"/>
        <c:ser>
          <c:idx val="0"/>
          <c:order val="0"/>
          <c:tx>
            <c:strRef>
              <c:f>'Graficas de Progreso IV'!$B$2</c:f>
              <c:strCache>
                <c:ptCount val="1"/>
                <c:pt idx="0">
                  <c:v>Control Interno</c:v>
                </c:pt>
              </c:strCache>
            </c:strRef>
          </c:tx>
          <c:spPr>
            <a:solidFill>
              <a:schemeClr val="accent1">
                <a:lumMod val="75000"/>
              </a:schemeClr>
            </a:solidFill>
            <a:ln w="12700"/>
          </c:spPr>
          <c:dPt>
            <c:idx val="0"/>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01-1834-46F5-BE27-54D7F1932D29}"/>
              </c:ext>
            </c:extLst>
          </c:dPt>
          <c:dPt>
            <c:idx val="1"/>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03-1834-46F5-BE27-54D7F1932D29}"/>
              </c:ext>
            </c:extLst>
          </c:dPt>
          <c:dPt>
            <c:idx val="2"/>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05-1834-46F5-BE27-54D7F1932D29}"/>
              </c:ext>
            </c:extLst>
          </c:dPt>
          <c:dPt>
            <c:idx val="3"/>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07-1834-46F5-BE27-54D7F1932D29}"/>
              </c:ext>
            </c:extLst>
          </c:dPt>
          <c:dPt>
            <c:idx val="4"/>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09-1834-46F5-BE27-54D7F1932D29}"/>
              </c:ext>
            </c:extLst>
          </c:dPt>
          <c:dPt>
            <c:idx val="5"/>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0B-1834-46F5-BE27-54D7F1932D29}"/>
              </c:ext>
            </c:extLst>
          </c:dPt>
          <c:dPt>
            <c:idx val="6"/>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0D-1834-46F5-BE27-54D7F1932D29}"/>
              </c:ext>
            </c:extLst>
          </c:dPt>
          <c:dPt>
            <c:idx val="7"/>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0F-1834-46F5-BE27-54D7F1932D29}"/>
              </c:ext>
            </c:extLst>
          </c:dPt>
          <c:dPt>
            <c:idx val="8"/>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11-1834-46F5-BE27-54D7F1932D29}"/>
              </c:ext>
            </c:extLst>
          </c:dPt>
          <c:dPt>
            <c:idx val="9"/>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13-1834-46F5-BE27-54D7F1932D29}"/>
              </c:ext>
            </c:extLst>
          </c:dPt>
          <c:dPt>
            <c:idx val="10"/>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15-1834-46F5-BE27-54D7F1932D29}"/>
              </c:ext>
            </c:extLst>
          </c:dPt>
          <c:dPt>
            <c:idx val="11"/>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17-1834-46F5-BE27-54D7F1932D29}"/>
              </c:ext>
            </c:extLst>
          </c:dPt>
          <c:dPt>
            <c:idx val="12"/>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19-1834-46F5-BE27-54D7F1932D29}"/>
              </c:ext>
            </c:extLst>
          </c:dPt>
          <c:dPt>
            <c:idx val="13"/>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1B-1834-46F5-BE27-54D7F1932D29}"/>
              </c:ext>
            </c:extLst>
          </c:dPt>
          <c:dPt>
            <c:idx val="14"/>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1D-1834-46F5-BE27-54D7F1932D29}"/>
              </c:ext>
            </c:extLst>
          </c:dPt>
          <c:dPt>
            <c:idx val="15"/>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1F-1834-46F5-BE27-54D7F1932D29}"/>
              </c:ext>
            </c:extLst>
          </c:dPt>
          <c:dPt>
            <c:idx val="16"/>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21-1834-46F5-BE27-54D7F1932D29}"/>
              </c:ext>
            </c:extLst>
          </c:dPt>
          <c:dPt>
            <c:idx val="17"/>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23-1834-46F5-BE27-54D7F1932D29}"/>
              </c:ext>
            </c:extLst>
          </c:dPt>
          <c:dPt>
            <c:idx val="18"/>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25-1834-46F5-BE27-54D7F1932D29}"/>
              </c:ext>
            </c:extLst>
          </c:dPt>
          <c:dPt>
            <c:idx val="19"/>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27-1834-46F5-BE27-54D7F1932D29}"/>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xmlns:c16r2="http://schemas.microsoft.com/office/drawing/2015/06/chart">
            <c:ext xmlns:c16="http://schemas.microsoft.com/office/drawing/2014/chart" uri="{C3380CC4-5D6E-409C-BE32-E72D297353CC}">
              <c16:uniqueId val="{00000028-1834-46F5-BE27-54D7F1932D29}"/>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'Graficas de Progreso IV'!$B$2</c:f>
              <c:strCache>
                <c:ptCount val="1"/>
                <c:pt idx="0">
                  <c:v>Control Interno</c:v>
                </c:pt>
              </c:strCache>
            </c:strRef>
          </c:tx>
          <c:dPt>
            <c:idx val="0"/>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2A-1834-46F5-BE27-54D7F1932D29}"/>
              </c:ext>
            </c:extLst>
          </c:dPt>
          <c:dPt>
            <c:idx val="1"/>
            <c:bubble3D val="0"/>
            <c:spPr>
              <a:solidFill>
                <a:schemeClr val="bg1">
                  <a:alpha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C-1834-46F5-BE27-54D7F1932D29}"/>
              </c:ext>
            </c:extLst>
          </c:dPt>
          <c:val>
            <c:numRef>
              <c:f>'Graficas de Progreso IV'!$C$2:$D$2</c:f>
              <c:numCache>
                <c:formatCode>0%</c:formatCode>
                <c:ptCount val="2"/>
                <c:pt idx="0">
                  <c:v>0.99</c:v>
                </c:pt>
                <c:pt idx="1">
                  <c:v>1.0000000000000009E-2</c:v>
                </c:pt>
              </c:numCache>
            </c:numRef>
          </c:val>
          <c:extLst xmlns:c16r2="http://schemas.microsoft.com/office/drawing/2015/06/chart">
            <c:ext xmlns:c16="http://schemas.microsoft.com/office/drawing/2014/chart" uri="{C3380CC4-5D6E-409C-BE32-E72D297353CC}">
              <c16:uniqueId val="{0000002D-1834-46F5-BE27-54D7F1932D29}"/>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31091190315351"/>
          <c:y val="2.8717941760240236E-2"/>
          <c:w val="0.62343908143317017"/>
          <c:h val="0.96258965143603981"/>
        </c:manualLayout>
      </c:layout>
      <c:doughnutChart>
        <c:varyColors val="1"/>
        <c:ser>
          <c:idx val="0"/>
          <c:order val="0"/>
          <c:tx>
            <c:strRef>
              <c:f>'[Plan de Acción 2023_Graficas de progreso (1).xlsx]Graficas de Progreso IV'!$B$3</c:f>
              <c:strCache>
                <c:ptCount val="1"/>
                <c:pt idx="0">
                  <c:v>GIT Planeación</c:v>
                </c:pt>
              </c:strCache>
            </c:strRef>
          </c:tx>
          <c:spPr>
            <a:solidFill>
              <a:schemeClr val="accent5">
                <a:lumMod val="40000"/>
                <a:lumOff val="60000"/>
              </a:schemeClr>
            </a:solidFill>
          </c:spPr>
          <c:dPt>
            <c:idx val="0"/>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02B5-4AD9-85D0-1698BF1C32E6}"/>
              </c:ext>
            </c:extLst>
          </c:dPt>
          <c:dPt>
            <c:idx val="1"/>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02B5-4AD9-85D0-1698BF1C32E6}"/>
              </c:ext>
            </c:extLst>
          </c:dPt>
          <c:dPt>
            <c:idx val="2"/>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02B5-4AD9-85D0-1698BF1C32E6}"/>
              </c:ext>
            </c:extLst>
          </c:dPt>
          <c:dPt>
            <c:idx val="3"/>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02B5-4AD9-85D0-1698BF1C32E6}"/>
              </c:ext>
            </c:extLst>
          </c:dPt>
          <c:dPt>
            <c:idx val="4"/>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02B5-4AD9-85D0-1698BF1C32E6}"/>
              </c:ext>
            </c:extLst>
          </c:dPt>
          <c:dPt>
            <c:idx val="5"/>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02B5-4AD9-85D0-1698BF1C32E6}"/>
              </c:ext>
            </c:extLst>
          </c:dPt>
          <c:dPt>
            <c:idx val="6"/>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02B5-4AD9-85D0-1698BF1C32E6}"/>
              </c:ext>
            </c:extLst>
          </c:dPt>
          <c:dPt>
            <c:idx val="7"/>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02B5-4AD9-85D0-1698BF1C32E6}"/>
              </c:ext>
            </c:extLst>
          </c:dPt>
          <c:dPt>
            <c:idx val="8"/>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02B5-4AD9-85D0-1698BF1C32E6}"/>
              </c:ext>
            </c:extLst>
          </c:dPt>
          <c:dPt>
            <c:idx val="9"/>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02B5-4AD9-85D0-1698BF1C32E6}"/>
              </c:ext>
            </c:extLst>
          </c:dPt>
          <c:dPt>
            <c:idx val="10"/>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5-02B5-4AD9-85D0-1698BF1C32E6}"/>
              </c:ext>
            </c:extLst>
          </c:dPt>
          <c:dPt>
            <c:idx val="11"/>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7-02B5-4AD9-85D0-1698BF1C32E6}"/>
              </c:ext>
            </c:extLst>
          </c:dPt>
          <c:dPt>
            <c:idx val="12"/>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9-02B5-4AD9-85D0-1698BF1C32E6}"/>
              </c:ext>
            </c:extLst>
          </c:dPt>
          <c:dPt>
            <c:idx val="13"/>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B-02B5-4AD9-85D0-1698BF1C32E6}"/>
              </c:ext>
            </c:extLst>
          </c:dPt>
          <c:dPt>
            <c:idx val="14"/>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D-02B5-4AD9-85D0-1698BF1C32E6}"/>
              </c:ext>
            </c:extLst>
          </c:dPt>
          <c:dPt>
            <c:idx val="15"/>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F-02B5-4AD9-85D0-1698BF1C32E6}"/>
              </c:ext>
            </c:extLst>
          </c:dPt>
          <c:dPt>
            <c:idx val="16"/>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1-02B5-4AD9-85D0-1698BF1C32E6}"/>
              </c:ext>
            </c:extLst>
          </c:dPt>
          <c:dPt>
            <c:idx val="17"/>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3-02B5-4AD9-85D0-1698BF1C32E6}"/>
              </c:ext>
            </c:extLst>
          </c:dPt>
          <c:dPt>
            <c:idx val="18"/>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5-02B5-4AD9-85D0-1698BF1C32E6}"/>
              </c:ext>
            </c:extLst>
          </c:dPt>
          <c:dPt>
            <c:idx val="19"/>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7-02B5-4AD9-85D0-1698BF1C32E6}"/>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xmlns:c16r2="http://schemas.microsoft.com/office/drawing/2015/06/chart">
            <c:ext xmlns:c16="http://schemas.microsoft.com/office/drawing/2014/chart" uri="{C3380CC4-5D6E-409C-BE32-E72D297353CC}">
              <c16:uniqueId val="{00000028-02B5-4AD9-85D0-1698BF1C32E6}"/>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'[Plan de Acción 2023_Graficas de progreso (1).xlsx]Graficas de Progreso IV'!$B$3</c:f>
              <c:strCache>
                <c:ptCount val="1"/>
                <c:pt idx="0">
                  <c:v>GIT Planeación</c:v>
                </c:pt>
              </c:strCache>
            </c:strRef>
          </c:tx>
          <c:dPt>
            <c:idx val="0"/>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2A-02B5-4AD9-85D0-1698BF1C32E6}"/>
              </c:ext>
            </c:extLst>
          </c:dPt>
          <c:dPt>
            <c:idx val="1"/>
            <c:bubble3D val="0"/>
            <c:spPr>
              <a:solidFill>
                <a:schemeClr val="bg1">
                  <a:alpha val="68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C-02B5-4AD9-85D0-1698BF1C32E6}"/>
              </c:ext>
            </c:extLst>
          </c:dPt>
          <c:val>
            <c:numRef>
              <c:f>'[Plan de Acción 2023_Graficas de progreso (1).xlsx]Graficas de Progreso IV'!$C$3:$D$3</c:f>
              <c:numCache>
                <c:formatCode>0%</c:formatCode>
                <c:ptCount val="2"/>
                <c:pt idx="0" formatCode="0.0%">
                  <c:v>1</c:v>
                </c:pt>
                <c:pt idx="1">
                  <c:v>0</c:v>
                </c:pt>
              </c:numCache>
            </c:numRef>
          </c:val>
          <c:extLst xmlns:c16r2="http://schemas.microsoft.com/office/drawing/2015/06/chart">
            <c:ext xmlns:c16="http://schemas.microsoft.com/office/drawing/2014/chart" uri="{C3380CC4-5D6E-409C-BE32-E72D297353CC}">
              <c16:uniqueId val="{0000002D-02B5-4AD9-85D0-1698BF1C32E6}"/>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23215456773701"/>
          <c:y val="6.8314241206289643E-3"/>
          <c:w val="0.673249596269065"/>
          <c:h val="0.9658428793968552"/>
        </c:manualLayout>
      </c:layout>
      <c:doughnutChart>
        <c:varyColors val="1"/>
        <c:ser>
          <c:idx val="0"/>
          <c:order val="0"/>
          <c:tx>
            <c:strRef>
              <c:f>'[Plan de Acción 2023_Graficas de progreso (1).xlsx]Graficas de Progreso IV'!$B$9</c:f>
              <c:strCache>
                <c:ptCount val="1"/>
                <c:pt idx="0">
                  <c:v>Subdirección de Hidrocarburos</c:v>
                </c:pt>
              </c:strCache>
            </c:strRef>
          </c:tx>
          <c:spPr>
            <a:solidFill>
              <a:schemeClr val="accent6">
                <a:lumMod val="50000"/>
              </a:schemeClr>
            </a:solidFill>
          </c:spPr>
          <c:dPt>
            <c:idx val="0"/>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2986-433E-A06B-2CF5171A1B0E}"/>
              </c:ext>
            </c:extLst>
          </c:dPt>
          <c:dPt>
            <c:idx val="1"/>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2986-433E-A06B-2CF5171A1B0E}"/>
              </c:ext>
            </c:extLst>
          </c:dPt>
          <c:dPt>
            <c:idx val="2"/>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2986-433E-A06B-2CF5171A1B0E}"/>
              </c:ext>
            </c:extLst>
          </c:dPt>
          <c:dPt>
            <c:idx val="3"/>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2986-433E-A06B-2CF5171A1B0E}"/>
              </c:ext>
            </c:extLst>
          </c:dPt>
          <c:dPt>
            <c:idx val="4"/>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2986-433E-A06B-2CF5171A1B0E}"/>
              </c:ext>
            </c:extLst>
          </c:dPt>
          <c:dPt>
            <c:idx val="5"/>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2986-433E-A06B-2CF5171A1B0E}"/>
              </c:ext>
            </c:extLst>
          </c:dPt>
          <c:dPt>
            <c:idx val="6"/>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2986-433E-A06B-2CF5171A1B0E}"/>
              </c:ext>
            </c:extLst>
          </c:dPt>
          <c:dPt>
            <c:idx val="7"/>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2986-433E-A06B-2CF5171A1B0E}"/>
              </c:ext>
            </c:extLst>
          </c:dPt>
          <c:dPt>
            <c:idx val="8"/>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2986-433E-A06B-2CF5171A1B0E}"/>
              </c:ext>
            </c:extLst>
          </c:dPt>
          <c:dPt>
            <c:idx val="9"/>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2986-433E-A06B-2CF5171A1B0E}"/>
              </c:ext>
            </c:extLst>
          </c:dPt>
          <c:dPt>
            <c:idx val="10"/>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5-2986-433E-A06B-2CF5171A1B0E}"/>
              </c:ext>
            </c:extLst>
          </c:dPt>
          <c:dPt>
            <c:idx val="11"/>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7-2986-433E-A06B-2CF5171A1B0E}"/>
              </c:ext>
            </c:extLst>
          </c:dPt>
          <c:dPt>
            <c:idx val="12"/>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9-2986-433E-A06B-2CF5171A1B0E}"/>
              </c:ext>
            </c:extLst>
          </c:dPt>
          <c:dPt>
            <c:idx val="13"/>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B-2986-433E-A06B-2CF5171A1B0E}"/>
              </c:ext>
            </c:extLst>
          </c:dPt>
          <c:dPt>
            <c:idx val="14"/>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D-2986-433E-A06B-2CF5171A1B0E}"/>
              </c:ext>
            </c:extLst>
          </c:dPt>
          <c:dPt>
            <c:idx val="15"/>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F-2986-433E-A06B-2CF5171A1B0E}"/>
              </c:ext>
            </c:extLst>
          </c:dPt>
          <c:dPt>
            <c:idx val="16"/>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1-2986-433E-A06B-2CF5171A1B0E}"/>
              </c:ext>
            </c:extLst>
          </c:dPt>
          <c:dPt>
            <c:idx val="17"/>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3-2986-433E-A06B-2CF5171A1B0E}"/>
              </c:ext>
            </c:extLst>
          </c:dPt>
          <c:dPt>
            <c:idx val="18"/>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5-2986-433E-A06B-2CF5171A1B0E}"/>
              </c:ext>
            </c:extLst>
          </c:dPt>
          <c:dPt>
            <c:idx val="19"/>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7-2986-433E-A06B-2CF5171A1B0E}"/>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xmlns:c16r2="http://schemas.microsoft.com/office/drawing/2015/06/chart">
            <c:ext xmlns:c16="http://schemas.microsoft.com/office/drawing/2014/chart" uri="{C3380CC4-5D6E-409C-BE32-E72D297353CC}">
              <c16:uniqueId val="{00000028-2986-433E-A06B-2CF5171A1B0E}"/>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'[Plan de Acción 2023_Graficas de progreso (1).xlsx]Graficas de Progreso IV'!$B$9</c:f>
              <c:strCache>
                <c:ptCount val="1"/>
                <c:pt idx="0">
                  <c:v>Subdirección de Hidrocarburos</c:v>
                </c:pt>
              </c:strCache>
            </c:strRef>
          </c:tx>
          <c:dPt>
            <c:idx val="0"/>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2A-2986-433E-A06B-2CF5171A1B0E}"/>
              </c:ext>
            </c:extLst>
          </c:dPt>
          <c:dPt>
            <c:idx val="1"/>
            <c:bubble3D val="0"/>
            <c:spPr>
              <a:solidFill>
                <a:schemeClr val="bg1">
                  <a:alpha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C-2986-433E-A06B-2CF5171A1B0E}"/>
              </c:ext>
            </c:extLst>
          </c:dPt>
          <c:val>
            <c:numRef>
              <c:f>'[Plan de Acción 2023_Graficas de progreso (1).xlsx]Graficas de Progreso IV'!$C$9:$D$9</c:f>
              <c:numCache>
                <c:formatCode>0%</c:formatCode>
                <c:ptCount val="2"/>
                <c:pt idx="0" formatCode="0.0%">
                  <c:v>1</c:v>
                </c:pt>
                <c:pt idx="1">
                  <c:v>0</c:v>
                </c:pt>
              </c:numCache>
            </c:numRef>
          </c:val>
          <c:extLst xmlns:c16r2="http://schemas.microsoft.com/office/drawing/2015/06/chart">
            <c:ext xmlns:c16="http://schemas.microsoft.com/office/drawing/2014/chart" uri="{C3380CC4-5D6E-409C-BE32-E72D297353CC}">
              <c16:uniqueId val="{0000002D-2986-433E-A06B-2CF5171A1B0E}"/>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35403244002106"/>
          <c:y val="0.156"/>
          <c:w val="0.77938923369493196"/>
          <c:h val="0.79540716374269005"/>
        </c:manualLayout>
      </c:layout>
      <c:doughnutChart>
        <c:varyColors val="1"/>
        <c:ser>
          <c:idx val="0"/>
          <c:order val="0"/>
          <c:tx>
            <c:strRef>
              <c:f>'Graficas de Progreso IV'!$B$2</c:f>
              <c:strCache>
                <c:ptCount val="1"/>
                <c:pt idx="0">
                  <c:v>Control Interno</c:v>
                </c:pt>
              </c:strCache>
            </c:strRef>
          </c:tx>
          <c:spPr>
            <a:solidFill>
              <a:schemeClr val="accent1">
                <a:lumMod val="75000"/>
              </a:schemeClr>
            </a:solidFill>
            <a:ln w="12700"/>
          </c:spPr>
          <c:dPt>
            <c:idx val="0"/>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01-5363-48E5-90C2-5BBE42112208}"/>
              </c:ext>
            </c:extLst>
          </c:dPt>
          <c:dPt>
            <c:idx val="1"/>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03-5363-48E5-90C2-5BBE42112208}"/>
              </c:ext>
            </c:extLst>
          </c:dPt>
          <c:dPt>
            <c:idx val="2"/>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05-5363-48E5-90C2-5BBE42112208}"/>
              </c:ext>
            </c:extLst>
          </c:dPt>
          <c:dPt>
            <c:idx val="3"/>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07-5363-48E5-90C2-5BBE42112208}"/>
              </c:ext>
            </c:extLst>
          </c:dPt>
          <c:dPt>
            <c:idx val="4"/>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09-5363-48E5-90C2-5BBE42112208}"/>
              </c:ext>
            </c:extLst>
          </c:dPt>
          <c:dPt>
            <c:idx val="5"/>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0B-5363-48E5-90C2-5BBE42112208}"/>
              </c:ext>
            </c:extLst>
          </c:dPt>
          <c:dPt>
            <c:idx val="6"/>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0D-5363-48E5-90C2-5BBE42112208}"/>
              </c:ext>
            </c:extLst>
          </c:dPt>
          <c:dPt>
            <c:idx val="7"/>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0F-5363-48E5-90C2-5BBE42112208}"/>
              </c:ext>
            </c:extLst>
          </c:dPt>
          <c:dPt>
            <c:idx val="8"/>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11-5363-48E5-90C2-5BBE42112208}"/>
              </c:ext>
            </c:extLst>
          </c:dPt>
          <c:dPt>
            <c:idx val="9"/>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13-5363-48E5-90C2-5BBE42112208}"/>
              </c:ext>
            </c:extLst>
          </c:dPt>
          <c:dPt>
            <c:idx val="10"/>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15-5363-48E5-90C2-5BBE42112208}"/>
              </c:ext>
            </c:extLst>
          </c:dPt>
          <c:dPt>
            <c:idx val="11"/>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17-5363-48E5-90C2-5BBE42112208}"/>
              </c:ext>
            </c:extLst>
          </c:dPt>
          <c:dPt>
            <c:idx val="12"/>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19-5363-48E5-90C2-5BBE42112208}"/>
              </c:ext>
            </c:extLst>
          </c:dPt>
          <c:dPt>
            <c:idx val="13"/>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1B-5363-48E5-90C2-5BBE42112208}"/>
              </c:ext>
            </c:extLst>
          </c:dPt>
          <c:dPt>
            <c:idx val="14"/>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1D-5363-48E5-90C2-5BBE42112208}"/>
              </c:ext>
            </c:extLst>
          </c:dPt>
          <c:dPt>
            <c:idx val="15"/>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1F-5363-48E5-90C2-5BBE42112208}"/>
              </c:ext>
            </c:extLst>
          </c:dPt>
          <c:dPt>
            <c:idx val="16"/>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21-5363-48E5-90C2-5BBE42112208}"/>
              </c:ext>
            </c:extLst>
          </c:dPt>
          <c:dPt>
            <c:idx val="17"/>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23-5363-48E5-90C2-5BBE42112208}"/>
              </c:ext>
            </c:extLst>
          </c:dPt>
          <c:dPt>
            <c:idx val="18"/>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25-5363-48E5-90C2-5BBE42112208}"/>
              </c:ext>
            </c:extLst>
          </c:dPt>
          <c:dPt>
            <c:idx val="19"/>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27-5363-48E5-90C2-5BBE42112208}"/>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xmlns:c16r2="http://schemas.microsoft.com/office/drawing/2015/06/chart">
            <c:ext xmlns:c16="http://schemas.microsoft.com/office/drawing/2014/chart" uri="{C3380CC4-5D6E-409C-BE32-E72D297353CC}">
              <c16:uniqueId val="{00000028-5363-48E5-90C2-5BBE42112208}"/>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'Graficas de Progreso IV'!$B$2</c:f>
              <c:strCache>
                <c:ptCount val="1"/>
                <c:pt idx="0">
                  <c:v>Control Interno</c:v>
                </c:pt>
              </c:strCache>
            </c:strRef>
          </c:tx>
          <c:dPt>
            <c:idx val="0"/>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2A-5363-48E5-90C2-5BBE42112208}"/>
              </c:ext>
            </c:extLst>
          </c:dPt>
          <c:dPt>
            <c:idx val="1"/>
            <c:bubble3D val="0"/>
            <c:spPr>
              <a:solidFill>
                <a:schemeClr val="bg1">
                  <a:alpha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C-5363-48E5-90C2-5BBE42112208}"/>
              </c:ext>
            </c:extLst>
          </c:dPt>
          <c:val>
            <c:numRef>
              <c:f>'Graficas de Progreso IV'!$C$2:$D$2</c:f>
              <c:numCache>
                <c:formatCode>0%</c:formatCode>
                <c:ptCount val="2"/>
                <c:pt idx="0">
                  <c:v>0.99</c:v>
                </c:pt>
                <c:pt idx="1">
                  <c:v>1.0000000000000009E-2</c:v>
                </c:pt>
              </c:numCache>
            </c:numRef>
          </c:val>
          <c:extLst xmlns:c16r2="http://schemas.microsoft.com/office/drawing/2015/06/chart">
            <c:ext xmlns:c16="http://schemas.microsoft.com/office/drawing/2014/chart" uri="{C3380CC4-5D6E-409C-BE32-E72D297353CC}">
              <c16:uniqueId val="{0000002D-5363-48E5-90C2-5BBE42112208}"/>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58850128498469"/>
          <c:y val="0.17496818481780782"/>
          <c:w val="0.59588085362471899"/>
          <c:h val="0.94864186687676932"/>
        </c:manualLayout>
      </c:layout>
      <c:doughnutChart>
        <c:varyColors val="1"/>
        <c:ser>
          <c:idx val="0"/>
          <c:order val="0"/>
          <c:tx>
            <c:strRef>
              <c:f>'Graficas de Progreso IV'!$B$4</c:f>
              <c:strCache>
                <c:ptCount val="1"/>
                <c:pt idx="0">
                  <c:v>Oficina de Gestión de la Información</c:v>
                </c:pt>
              </c:strCache>
            </c:strRef>
          </c:tx>
          <c:spPr>
            <a:solidFill>
              <a:schemeClr val="accent6"/>
            </a:solidFill>
          </c:spPr>
          <c:dPt>
            <c:idx val="0"/>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1-C22F-49C9-BD84-8B33430B4C8B}"/>
              </c:ext>
            </c:extLst>
          </c:dPt>
          <c:dPt>
            <c:idx val="1"/>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3-C22F-49C9-BD84-8B33430B4C8B}"/>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C22F-49C9-BD84-8B33430B4C8B}"/>
              </c:ext>
            </c:extLst>
          </c:dPt>
          <c:dPt>
            <c:idx val="3"/>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7-C22F-49C9-BD84-8B33430B4C8B}"/>
              </c:ext>
            </c:extLst>
          </c:dPt>
          <c:dPt>
            <c:idx val="4"/>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9-C22F-49C9-BD84-8B33430B4C8B}"/>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C22F-49C9-BD84-8B33430B4C8B}"/>
              </c:ext>
            </c:extLst>
          </c:dPt>
          <c:dPt>
            <c:idx val="6"/>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D-C22F-49C9-BD84-8B33430B4C8B}"/>
              </c:ext>
            </c:extLst>
          </c:dPt>
          <c:dPt>
            <c:idx val="7"/>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F-C22F-49C9-BD84-8B33430B4C8B}"/>
              </c:ext>
            </c:extLst>
          </c:dPt>
          <c:dPt>
            <c:idx val="8"/>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1-C22F-49C9-BD84-8B33430B4C8B}"/>
              </c:ext>
            </c:extLst>
          </c:dPt>
          <c:dPt>
            <c:idx val="9"/>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3-C22F-49C9-BD84-8B33430B4C8B}"/>
              </c:ext>
            </c:extLst>
          </c:dPt>
          <c:dPt>
            <c:idx val="10"/>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5-C22F-49C9-BD84-8B33430B4C8B}"/>
              </c:ext>
            </c:extLst>
          </c:dPt>
          <c:dPt>
            <c:idx val="11"/>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7-C22F-49C9-BD84-8B33430B4C8B}"/>
              </c:ext>
            </c:extLst>
          </c:dPt>
          <c:dPt>
            <c:idx val="1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9-C22F-49C9-BD84-8B33430B4C8B}"/>
              </c:ext>
            </c:extLst>
          </c:dPt>
          <c:dPt>
            <c:idx val="13"/>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B-C22F-49C9-BD84-8B33430B4C8B}"/>
              </c:ext>
            </c:extLst>
          </c:dPt>
          <c:dPt>
            <c:idx val="14"/>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D-C22F-49C9-BD84-8B33430B4C8B}"/>
              </c:ext>
            </c:extLst>
          </c:dPt>
          <c:dPt>
            <c:idx val="1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F-C22F-49C9-BD84-8B33430B4C8B}"/>
              </c:ext>
            </c:extLst>
          </c:dPt>
          <c:dPt>
            <c:idx val="16"/>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21-C22F-49C9-BD84-8B33430B4C8B}"/>
              </c:ext>
            </c:extLst>
          </c:dPt>
          <c:dPt>
            <c:idx val="17"/>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23-C22F-49C9-BD84-8B33430B4C8B}"/>
              </c:ext>
            </c:extLst>
          </c:dPt>
          <c:dPt>
            <c:idx val="18"/>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25-C22F-49C9-BD84-8B33430B4C8B}"/>
              </c:ext>
            </c:extLst>
          </c:dPt>
          <c:dPt>
            <c:idx val="19"/>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27-C22F-49C9-BD84-8B33430B4C8B}"/>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xmlns:c16r2="http://schemas.microsoft.com/office/drawing/2015/06/chart">
            <c:ext xmlns:c16="http://schemas.microsoft.com/office/drawing/2014/chart" uri="{C3380CC4-5D6E-409C-BE32-E72D297353CC}">
              <c16:uniqueId val="{00000028-C22F-49C9-BD84-8B33430B4C8B}"/>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'Graficas de Progreso IV'!$B$4</c:f>
              <c:strCache>
                <c:ptCount val="1"/>
                <c:pt idx="0">
                  <c:v>Oficina de Gestión de la Información</c:v>
                </c:pt>
              </c:strCache>
            </c:strRef>
          </c:tx>
          <c:dPt>
            <c:idx val="0"/>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2A-C22F-49C9-BD84-8B33430B4C8B}"/>
              </c:ext>
            </c:extLst>
          </c:dPt>
          <c:dPt>
            <c:idx val="1"/>
            <c:bubble3D val="0"/>
            <c:spPr>
              <a:solidFill>
                <a:schemeClr val="bg1">
                  <a:alpha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C-C22F-49C9-BD84-8B33430B4C8B}"/>
              </c:ext>
            </c:extLst>
          </c:dPt>
          <c:val>
            <c:numRef>
              <c:f>'Graficas de Progreso IV'!$C$4:$D$4</c:f>
              <c:numCache>
                <c:formatCode>0%</c:formatCode>
                <c:ptCount val="2"/>
                <c:pt idx="0">
                  <c:v>1</c:v>
                </c:pt>
                <c:pt idx="1">
                  <c:v>0</c:v>
                </c:pt>
              </c:numCache>
            </c:numRef>
          </c:val>
          <c:extLst xmlns:c16r2="http://schemas.microsoft.com/office/drawing/2015/06/chart">
            <c:ext xmlns:c16="http://schemas.microsoft.com/office/drawing/2014/chart" uri="{C3380CC4-5D6E-409C-BE32-E72D297353CC}">
              <c16:uniqueId val="{0000002D-C22F-49C9-BD84-8B33430B4C8B}"/>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055303174716717E-2"/>
          <c:y val="3.1207913677953683E-2"/>
          <c:w val="0.86396355344324971"/>
          <c:h val="0.85505625132466467"/>
        </c:manualLayout>
      </c:layout>
      <c:doughnutChart>
        <c:varyColors val="1"/>
        <c:ser>
          <c:idx val="0"/>
          <c:order val="0"/>
          <c:tx>
            <c:strRef>
              <c:f>'Graficas de Progreso IV'!$B$5</c:f>
              <c:strCache>
                <c:ptCount val="1"/>
                <c:pt idx="0">
                  <c:v>Oficina de Gestión de Proyectos de Fondos</c:v>
                </c:pt>
              </c:strCache>
            </c:strRef>
          </c:tx>
          <c:spPr>
            <a:solidFill>
              <a:srgbClr val="7030A0"/>
            </a:solidFill>
          </c:spPr>
          <c:dPt>
            <c:idx val="0"/>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1-CDFB-41E3-A07B-3674F4D818EE}"/>
              </c:ext>
            </c:extLst>
          </c:dPt>
          <c:dPt>
            <c:idx val="1"/>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3-CDFB-41E3-A07B-3674F4D818EE}"/>
              </c:ext>
            </c:extLst>
          </c:dPt>
          <c:dPt>
            <c:idx val="2"/>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5-CDFB-41E3-A07B-3674F4D818EE}"/>
              </c:ext>
            </c:extLst>
          </c:dPt>
          <c:dPt>
            <c:idx val="3"/>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7-CDFB-41E3-A07B-3674F4D818EE}"/>
              </c:ext>
            </c:extLst>
          </c:dPt>
          <c:dPt>
            <c:idx val="4"/>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9-CDFB-41E3-A07B-3674F4D818EE}"/>
              </c:ext>
            </c:extLst>
          </c:dPt>
          <c:dPt>
            <c:idx val="5"/>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B-CDFB-41E3-A07B-3674F4D818EE}"/>
              </c:ext>
            </c:extLst>
          </c:dPt>
          <c:dPt>
            <c:idx val="6"/>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D-CDFB-41E3-A07B-3674F4D818EE}"/>
              </c:ext>
            </c:extLst>
          </c:dPt>
          <c:dPt>
            <c:idx val="7"/>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F-CDFB-41E3-A07B-3674F4D818EE}"/>
              </c:ext>
            </c:extLst>
          </c:dPt>
          <c:dPt>
            <c:idx val="8"/>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11-CDFB-41E3-A07B-3674F4D818EE}"/>
              </c:ext>
            </c:extLst>
          </c:dPt>
          <c:dPt>
            <c:idx val="9"/>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13-CDFB-41E3-A07B-3674F4D818EE}"/>
              </c:ext>
            </c:extLst>
          </c:dPt>
          <c:dPt>
            <c:idx val="10"/>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15-CDFB-41E3-A07B-3674F4D818EE}"/>
              </c:ext>
            </c:extLst>
          </c:dPt>
          <c:dPt>
            <c:idx val="11"/>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17-CDFB-41E3-A07B-3674F4D818EE}"/>
              </c:ext>
            </c:extLst>
          </c:dPt>
          <c:dPt>
            <c:idx val="12"/>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19-CDFB-41E3-A07B-3674F4D818EE}"/>
              </c:ext>
            </c:extLst>
          </c:dPt>
          <c:dPt>
            <c:idx val="13"/>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1B-CDFB-41E3-A07B-3674F4D818EE}"/>
              </c:ext>
            </c:extLst>
          </c:dPt>
          <c:dPt>
            <c:idx val="14"/>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1D-CDFB-41E3-A07B-3674F4D818EE}"/>
              </c:ext>
            </c:extLst>
          </c:dPt>
          <c:dPt>
            <c:idx val="15"/>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1F-CDFB-41E3-A07B-3674F4D818EE}"/>
              </c:ext>
            </c:extLst>
          </c:dPt>
          <c:dPt>
            <c:idx val="16"/>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21-CDFB-41E3-A07B-3674F4D818EE}"/>
              </c:ext>
            </c:extLst>
          </c:dPt>
          <c:dPt>
            <c:idx val="17"/>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23-CDFB-41E3-A07B-3674F4D818EE}"/>
              </c:ext>
            </c:extLst>
          </c:dPt>
          <c:dPt>
            <c:idx val="18"/>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25-CDFB-41E3-A07B-3674F4D818EE}"/>
              </c:ext>
            </c:extLst>
          </c:dPt>
          <c:dPt>
            <c:idx val="19"/>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27-CDFB-41E3-A07B-3674F4D818EE}"/>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xmlns:c16r2="http://schemas.microsoft.com/office/drawing/2015/06/chart">
            <c:ext xmlns:c16="http://schemas.microsoft.com/office/drawing/2014/chart" uri="{C3380CC4-5D6E-409C-BE32-E72D297353CC}">
              <c16:uniqueId val="{00000028-CDFB-41E3-A07B-3674F4D818EE}"/>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'Graficas de Progreso IV'!$B$5</c:f>
              <c:strCache>
                <c:ptCount val="1"/>
                <c:pt idx="0">
                  <c:v>Oficina de Gestión de Proyectos de Fondos</c:v>
                </c:pt>
              </c:strCache>
            </c:strRef>
          </c:tx>
          <c:dPt>
            <c:idx val="0"/>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2A-CDFB-41E3-A07B-3674F4D818EE}"/>
              </c:ext>
            </c:extLst>
          </c:dPt>
          <c:dPt>
            <c:idx val="1"/>
            <c:bubble3D val="0"/>
            <c:spPr>
              <a:solidFill>
                <a:schemeClr val="bg1">
                  <a:alpha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C-CDFB-41E3-A07B-3674F4D818EE}"/>
              </c:ext>
            </c:extLst>
          </c:dPt>
          <c:val>
            <c:numRef>
              <c:f>'Graficas de Progreso IV'!$C$5:$D$5</c:f>
              <c:numCache>
                <c:formatCode>0%</c:formatCode>
                <c:ptCount val="2"/>
                <c:pt idx="0">
                  <c:v>1</c:v>
                </c:pt>
                <c:pt idx="1">
                  <c:v>0</c:v>
                </c:pt>
              </c:numCache>
            </c:numRef>
          </c:val>
          <c:extLst xmlns:c16r2="http://schemas.microsoft.com/office/drawing/2015/06/chart">
            <c:ext xmlns:c16="http://schemas.microsoft.com/office/drawing/2014/chart" uri="{C3380CC4-5D6E-409C-BE32-E72D297353CC}">
              <c16:uniqueId val="{0000002D-CDFB-41E3-A07B-3674F4D818EE}"/>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31836489955253"/>
          <c:y val="0.20641069966541026"/>
          <c:w val="0.58925658192630259"/>
          <c:h val="0.64412305606265197"/>
        </c:manualLayout>
      </c:layout>
      <c:doughnutChart>
        <c:varyColors val="1"/>
        <c:ser>
          <c:idx val="0"/>
          <c:order val="0"/>
          <c:tx>
            <c:strRef>
              <c:f>'Graficas de Progreso IV'!$B$6</c:f>
              <c:strCache>
                <c:ptCount val="1"/>
                <c:pt idx="0">
                  <c:v>Secretaría General</c:v>
                </c:pt>
              </c:strCache>
            </c:strRef>
          </c:tx>
          <c:spPr>
            <a:solidFill>
              <a:schemeClr val="accent4"/>
            </a:solidFill>
          </c:spPr>
          <c:dPt>
            <c:idx val="0"/>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1-3443-4310-BC0C-9AA1E5B94EDA}"/>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3443-4310-BC0C-9AA1E5B94EDA}"/>
              </c:ext>
            </c:extLst>
          </c:dPt>
          <c:dPt>
            <c:idx val="2"/>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5-3443-4310-BC0C-9AA1E5B94EDA}"/>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3443-4310-BC0C-9AA1E5B94EDA}"/>
              </c:ext>
            </c:extLst>
          </c:dPt>
          <c:dPt>
            <c:idx val="4"/>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9-3443-4310-BC0C-9AA1E5B94EDA}"/>
              </c:ext>
            </c:extLst>
          </c:dPt>
          <c:dPt>
            <c:idx val="5"/>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B-3443-4310-BC0C-9AA1E5B94EDA}"/>
              </c:ext>
            </c:extLst>
          </c:dPt>
          <c:dPt>
            <c:idx val="6"/>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D-3443-4310-BC0C-9AA1E5B94EDA}"/>
              </c:ext>
            </c:extLst>
          </c:dPt>
          <c:dPt>
            <c:idx val="7"/>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F-3443-4310-BC0C-9AA1E5B94EDA}"/>
              </c:ext>
            </c:extLst>
          </c:dPt>
          <c:dPt>
            <c:idx val="8"/>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1-3443-4310-BC0C-9AA1E5B94EDA}"/>
              </c:ext>
            </c:extLst>
          </c:dPt>
          <c:dPt>
            <c:idx val="9"/>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3-3443-4310-BC0C-9AA1E5B94EDA}"/>
              </c:ext>
            </c:extLst>
          </c:dPt>
          <c:dPt>
            <c:idx val="10"/>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5-3443-4310-BC0C-9AA1E5B94EDA}"/>
              </c:ext>
            </c:extLst>
          </c:dPt>
          <c:dPt>
            <c:idx val="1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7-3443-4310-BC0C-9AA1E5B94EDA}"/>
              </c:ext>
            </c:extLst>
          </c:dPt>
          <c:dPt>
            <c:idx val="12"/>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9-3443-4310-BC0C-9AA1E5B94EDA}"/>
              </c:ext>
            </c:extLst>
          </c:dPt>
          <c:dPt>
            <c:idx val="1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B-3443-4310-BC0C-9AA1E5B94EDA}"/>
              </c:ext>
            </c:extLst>
          </c:dPt>
          <c:dPt>
            <c:idx val="14"/>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D-3443-4310-BC0C-9AA1E5B94EDA}"/>
              </c:ext>
            </c:extLst>
          </c:dPt>
          <c:dPt>
            <c:idx val="15"/>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F-3443-4310-BC0C-9AA1E5B94EDA}"/>
              </c:ext>
            </c:extLst>
          </c:dPt>
          <c:dPt>
            <c:idx val="16"/>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21-3443-4310-BC0C-9AA1E5B94EDA}"/>
              </c:ext>
            </c:extLst>
          </c:dPt>
          <c:dPt>
            <c:idx val="17"/>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23-3443-4310-BC0C-9AA1E5B94EDA}"/>
              </c:ext>
            </c:extLst>
          </c:dPt>
          <c:dPt>
            <c:idx val="18"/>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25-3443-4310-BC0C-9AA1E5B94EDA}"/>
              </c:ext>
            </c:extLst>
          </c:dPt>
          <c:dPt>
            <c:idx val="19"/>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27-3443-4310-BC0C-9AA1E5B94EDA}"/>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xmlns:c16r2="http://schemas.microsoft.com/office/drawing/2015/06/chart">
            <c:ext xmlns:c16="http://schemas.microsoft.com/office/drawing/2014/chart" uri="{C3380CC4-5D6E-409C-BE32-E72D297353CC}">
              <c16:uniqueId val="{00000028-3443-4310-BC0C-9AA1E5B94EDA}"/>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'Graficas de Progreso IV'!$B$6</c:f>
              <c:strCache>
                <c:ptCount val="1"/>
                <c:pt idx="0">
                  <c:v>Secretaría General</c:v>
                </c:pt>
              </c:strCache>
            </c:strRef>
          </c:tx>
          <c:dPt>
            <c:idx val="0"/>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2A-3443-4310-BC0C-9AA1E5B94EDA}"/>
              </c:ext>
            </c:extLst>
          </c:dPt>
          <c:dPt>
            <c:idx val="1"/>
            <c:bubble3D val="0"/>
            <c:spPr>
              <a:solidFill>
                <a:schemeClr val="bg1">
                  <a:alpha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C-3443-4310-BC0C-9AA1E5B94EDA}"/>
              </c:ext>
            </c:extLst>
          </c:dPt>
          <c:val>
            <c:numRef>
              <c:f>'Graficas de Progreso IV'!$C$6:$D$6</c:f>
              <c:numCache>
                <c:formatCode>0%</c:formatCode>
                <c:ptCount val="2"/>
                <c:pt idx="0" formatCode="0.0%">
                  <c:v>0.998</c:v>
                </c:pt>
                <c:pt idx="1">
                  <c:v>2.0000000000000018E-3</c:v>
                </c:pt>
              </c:numCache>
            </c:numRef>
          </c:val>
          <c:extLst xmlns:c16r2="http://schemas.microsoft.com/office/drawing/2015/06/chart">
            <c:ext xmlns:c16="http://schemas.microsoft.com/office/drawing/2014/chart" uri="{C3380CC4-5D6E-409C-BE32-E72D297353CC}">
              <c16:uniqueId val="{0000002D-3443-4310-BC0C-9AA1E5B94EDA}"/>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54247738492096"/>
          <c:y val="8.9211372486436152E-2"/>
          <c:w val="0.84744568595576952"/>
          <c:h val="0.78558819282677395"/>
        </c:manualLayout>
      </c:layout>
      <c:doughnutChart>
        <c:varyColors val="1"/>
        <c:ser>
          <c:idx val="0"/>
          <c:order val="0"/>
          <c:tx>
            <c:strRef>
              <c:f>'Graficas de Progreso IV'!$B$8</c:f>
              <c:strCache>
                <c:ptCount val="1"/>
                <c:pt idx="0">
                  <c:v>Subdirección de Energía Eléctrica </c:v>
                </c:pt>
              </c:strCache>
            </c:strRef>
          </c:tx>
          <c:spPr>
            <a:solidFill>
              <a:schemeClr val="accent2">
                <a:lumMod val="75000"/>
              </a:schemeClr>
            </a:solidFill>
          </c:spPr>
          <c:dPt>
            <c:idx val="0"/>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2B6F-4025-B43A-0C839FDC5B8A}"/>
              </c:ext>
            </c:extLst>
          </c:dPt>
          <c:dPt>
            <c:idx val="1"/>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2B6F-4025-B43A-0C839FDC5B8A}"/>
              </c:ext>
            </c:extLst>
          </c:dPt>
          <c:dPt>
            <c:idx val="2"/>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2B6F-4025-B43A-0C839FDC5B8A}"/>
              </c:ext>
            </c:extLst>
          </c:dPt>
          <c:dPt>
            <c:idx val="3"/>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2B6F-4025-B43A-0C839FDC5B8A}"/>
              </c:ext>
            </c:extLst>
          </c:dPt>
          <c:dPt>
            <c:idx val="4"/>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2B6F-4025-B43A-0C839FDC5B8A}"/>
              </c:ext>
            </c:extLst>
          </c:dPt>
          <c:dPt>
            <c:idx val="5"/>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2B6F-4025-B43A-0C839FDC5B8A}"/>
              </c:ext>
            </c:extLst>
          </c:dPt>
          <c:dPt>
            <c:idx val="6"/>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2B6F-4025-B43A-0C839FDC5B8A}"/>
              </c:ext>
            </c:extLst>
          </c:dPt>
          <c:dPt>
            <c:idx val="7"/>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2B6F-4025-B43A-0C839FDC5B8A}"/>
              </c:ext>
            </c:extLst>
          </c:dPt>
          <c:dPt>
            <c:idx val="8"/>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2B6F-4025-B43A-0C839FDC5B8A}"/>
              </c:ext>
            </c:extLst>
          </c:dPt>
          <c:dPt>
            <c:idx val="9"/>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2B6F-4025-B43A-0C839FDC5B8A}"/>
              </c:ext>
            </c:extLst>
          </c:dPt>
          <c:dPt>
            <c:idx val="10"/>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5-2B6F-4025-B43A-0C839FDC5B8A}"/>
              </c:ext>
            </c:extLst>
          </c:dPt>
          <c:dPt>
            <c:idx val="11"/>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7-2B6F-4025-B43A-0C839FDC5B8A}"/>
              </c:ext>
            </c:extLst>
          </c:dPt>
          <c:dPt>
            <c:idx val="12"/>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9-2B6F-4025-B43A-0C839FDC5B8A}"/>
              </c:ext>
            </c:extLst>
          </c:dPt>
          <c:dPt>
            <c:idx val="13"/>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B-2B6F-4025-B43A-0C839FDC5B8A}"/>
              </c:ext>
            </c:extLst>
          </c:dPt>
          <c:dPt>
            <c:idx val="14"/>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D-2B6F-4025-B43A-0C839FDC5B8A}"/>
              </c:ext>
            </c:extLst>
          </c:dPt>
          <c:dPt>
            <c:idx val="15"/>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F-2B6F-4025-B43A-0C839FDC5B8A}"/>
              </c:ext>
            </c:extLst>
          </c:dPt>
          <c:dPt>
            <c:idx val="16"/>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1-2B6F-4025-B43A-0C839FDC5B8A}"/>
              </c:ext>
            </c:extLst>
          </c:dPt>
          <c:dPt>
            <c:idx val="17"/>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3-2B6F-4025-B43A-0C839FDC5B8A}"/>
              </c:ext>
            </c:extLst>
          </c:dPt>
          <c:dPt>
            <c:idx val="18"/>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5-2B6F-4025-B43A-0C839FDC5B8A}"/>
              </c:ext>
            </c:extLst>
          </c:dPt>
          <c:dPt>
            <c:idx val="19"/>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7-2B6F-4025-B43A-0C839FDC5B8A}"/>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xmlns:c16r2="http://schemas.microsoft.com/office/drawing/2015/06/chart">
            <c:ext xmlns:c16="http://schemas.microsoft.com/office/drawing/2014/chart" uri="{C3380CC4-5D6E-409C-BE32-E72D297353CC}">
              <c16:uniqueId val="{00000028-2B6F-4025-B43A-0C839FDC5B8A}"/>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'Graficas de Progreso IV'!$B$8</c:f>
              <c:strCache>
                <c:ptCount val="1"/>
                <c:pt idx="0">
                  <c:v>Subdirección de Energía Eléctrica </c:v>
                </c:pt>
              </c:strCache>
            </c:strRef>
          </c:tx>
          <c:dPt>
            <c:idx val="0"/>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2A-2B6F-4025-B43A-0C839FDC5B8A}"/>
              </c:ext>
            </c:extLst>
          </c:dPt>
          <c:dPt>
            <c:idx val="1"/>
            <c:bubble3D val="0"/>
            <c:spPr>
              <a:solidFill>
                <a:schemeClr val="bg1">
                  <a:alpha val="7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C-2B6F-4025-B43A-0C839FDC5B8A}"/>
              </c:ext>
            </c:extLst>
          </c:dPt>
          <c:val>
            <c:numRef>
              <c:f>'Graficas de Progreso IV'!$C$8:$D$8</c:f>
              <c:numCache>
                <c:formatCode>0%</c:formatCode>
                <c:ptCount val="2"/>
                <c:pt idx="0" formatCode="0.0%">
                  <c:v>0.83099999999999996</c:v>
                </c:pt>
                <c:pt idx="1">
                  <c:v>0.16900000000000004</c:v>
                </c:pt>
              </c:numCache>
            </c:numRef>
          </c:val>
          <c:extLst xmlns:c16r2="http://schemas.microsoft.com/office/drawing/2015/06/chart">
            <c:ext xmlns:c16="http://schemas.microsoft.com/office/drawing/2014/chart" uri="{C3380CC4-5D6E-409C-BE32-E72D297353CC}">
              <c16:uniqueId val="{0000002D-2B6F-4025-B43A-0C839FDC5B8A}"/>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158910592983083E-2"/>
          <c:y val="0"/>
          <c:w val="0.86929486197534256"/>
          <c:h val="1"/>
        </c:manualLayout>
      </c:layout>
      <c:doughnutChart>
        <c:varyColors val="1"/>
        <c:ser>
          <c:idx val="0"/>
          <c:order val="0"/>
          <c:tx>
            <c:strRef>
              <c:f>'Graficas de Progreso IV'!$B$10</c:f>
              <c:strCache>
                <c:ptCount val="1"/>
                <c:pt idx="0">
                  <c:v>Subdirección de Minería</c:v>
                </c:pt>
              </c:strCache>
            </c:strRef>
          </c:tx>
          <c:spPr>
            <a:solidFill>
              <a:srgbClr val="C00000"/>
            </a:solidFill>
          </c:spPr>
          <c:dPt>
            <c:idx val="0"/>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1-C850-4F81-AB72-83F202BD8F2B}"/>
              </c:ext>
            </c:extLst>
          </c:dPt>
          <c:dPt>
            <c:idx val="1"/>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3-C850-4F81-AB72-83F202BD8F2B}"/>
              </c:ext>
            </c:extLst>
          </c:dPt>
          <c:dPt>
            <c:idx val="2"/>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5-C850-4F81-AB72-83F202BD8F2B}"/>
              </c:ext>
            </c:extLst>
          </c:dPt>
          <c:dPt>
            <c:idx val="3"/>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7-C850-4F81-AB72-83F202BD8F2B}"/>
              </c:ext>
            </c:extLst>
          </c:dPt>
          <c:dPt>
            <c:idx val="4"/>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9-C850-4F81-AB72-83F202BD8F2B}"/>
              </c:ext>
            </c:extLst>
          </c:dPt>
          <c:dPt>
            <c:idx val="5"/>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B-C850-4F81-AB72-83F202BD8F2B}"/>
              </c:ext>
            </c:extLst>
          </c:dPt>
          <c:dPt>
            <c:idx val="6"/>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D-C850-4F81-AB72-83F202BD8F2B}"/>
              </c:ext>
            </c:extLst>
          </c:dPt>
          <c:dPt>
            <c:idx val="7"/>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F-C850-4F81-AB72-83F202BD8F2B}"/>
              </c:ext>
            </c:extLst>
          </c:dPt>
          <c:dPt>
            <c:idx val="8"/>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11-C850-4F81-AB72-83F202BD8F2B}"/>
              </c:ext>
            </c:extLst>
          </c:dPt>
          <c:dPt>
            <c:idx val="9"/>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13-C850-4F81-AB72-83F202BD8F2B}"/>
              </c:ext>
            </c:extLst>
          </c:dPt>
          <c:dPt>
            <c:idx val="10"/>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15-C850-4F81-AB72-83F202BD8F2B}"/>
              </c:ext>
            </c:extLst>
          </c:dPt>
          <c:dPt>
            <c:idx val="11"/>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17-C850-4F81-AB72-83F202BD8F2B}"/>
              </c:ext>
            </c:extLst>
          </c:dPt>
          <c:dPt>
            <c:idx val="12"/>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19-C850-4F81-AB72-83F202BD8F2B}"/>
              </c:ext>
            </c:extLst>
          </c:dPt>
          <c:dPt>
            <c:idx val="13"/>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1B-C850-4F81-AB72-83F202BD8F2B}"/>
              </c:ext>
            </c:extLst>
          </c:dPt>
          <c:dPt>
            <c:idx val="14"/>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1D-C850-4F81-AB72-83F202BD8F2B}"/>
              </c:ext>
            </c:extLst>
          </c:dPt>
          <c:dPt>
            <c:idx val="15"/>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1F-C850-4F81-AB72-83F202BD8F2B}"/>
              </c:ext>
            </c:extLst>
          </c:dPt>
          <c:dPt>
            <c:idx val="16"/>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21-C850-4F81-AB72-83F202BD8F2B}"/>
              </c:ext>
            </c:extLst>
          </c:dPt>
          <c:dPt>
            <c:idx val="17"/>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23-C850-4F81-AB72-83F202BD8F2B}"/>
              </c:ext>
            </c:extLst>
          </c:dPt>
          <c:dPt>
            <c:idx val="18"/>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25-C850-4F81-AB72-83F202BD8F2B}"/>
              </c:ext>
            </c:extLst>
          </c:dPt>
          <c:dPt>
            <c:idx val="19"/>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27-C850-4F81-AB72-83F202BD8F2B}"/>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xmlns:c16r2="http://schemas.microsoft.com/office/drawing/2015/06/chart">
            <c:ext xmlns:c16="http://schemas.microsoft.com/office/drawing/2014/chart" uri="{C3380CC4-5D6E-409C-BE32-E72D297353CC}">
              <c16:uniqueId val="{00000028-C850-4F81-AB72-83F202BD8F2B}"/>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'Graficas de Progreso IV'!$B$10</c:f>
              <c:strCache>
                <c:ptCount val="1"/>
                <c:pt idx="0">
                  <c:v>Subdirección de Minería</c:v>
                </c:pt>
              </c:strCache>
            </c:strRef>
          </c:tx>
          <c:dPt>
            <c:idx val="0"/>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2A-C850-4F81-AB72-83F202BD8F2B}"/>
              </c:ext>
            </c:extLst>
          </c:dPt>
          <c:dPt>
            <c:idx val="1"/>
            <c:bubble3D val="0"/>
            <c:spPr>
              <a:solidFill>
                <a:schemeClr val="bg1">
                  <a:alpha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C-C850-4F81-AB72-83F202BD8F2B}"/>
              </c:ext>
            </c:extLst>
          </c:dPt>
          <c:val>
            <c:numRef>
              <c:f>'Graficas de Progreso IV'!$C$10:$D$10</c:f>
              <c:numCache>
                <c:formatCode>0%</c:formatCode>
                <c:ptCount val="2"/>
                <c:pt idx="0" formatCode="0.0%">
                  <c:v>0.96299999999999997</c:v>
                </c:pt>
                <c:pt idx="1">
                  <c:v>3.7000000000000033E-2</c:v>
                </c:pt>
              </c:numCache>
            </c:numRef>
          </c:val>
          <c:extLst xmlns:c16r2="http://schemas.microsoft.com/office/drawing/2015/06/chart">
            <c:ext xmlns:c16="http://schemas.microsoft.com/office/drawing/2014/chart" uri="{C3380CC4-5D6E-409C-BE32-E72D297353CC}">
              <c16:uniqueId val="{0000002D-C850-4F81-AB72-83F202BD8F2B}"/>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57125017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162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1994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4" name="Google Shape;47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161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8010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3"/>
        <p:cNvGrpSpPr/>
        <p:nvPr/>
      </p:nvGrpSpPr>
      <p:grpSpPr>
        <a:xfrm>
          <a:off x="0" y="0"/>
          <a:ext cx="0" cy="0"/>
          <a:chOff x="0" y="0"/>
          <a:chExt cx="0" cy="0"/>
        </a:xfrm>
      </p:grpSpPr>
      <p:sp>
        <p:nvSpPr>
          <p:cNvPr id="1644" name="Google Shape;1644;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5" name="Google Shape;1645;p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92461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19980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8:notes"/>
          <p:cNvSpPr txBox="1">
            <a:spLocks noGrp="1"/>
          </p:cNvSpPr>
          <p:nvPr>
            <p:ph type="body" idx="1"/>
          </p:nvPr>
        </p:nvSpPr>
        <p:spPr>
          <a:xfrm>
            <a:off x="1220304" y="3300178"/>
            <a:ext cx="9751500" cy="27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8: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16301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6" name="Google Shape;56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6794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3" name="Google Shape;62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0291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6" name="Google Shape;72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9181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9" name="Google Shape;66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2630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3" name="Google Shape;77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8815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0" name="Google Shape;52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2948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7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7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7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8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4" name="Google Shape;44;p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8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7" name="Google Shape;47;p8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8" name="Google Shape;48;p8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7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7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7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parador de capítulo">
  <p:cSld name="Separador de capítulo">
    <p:spTree>
      <p:nvGrpSpPr>
        <p:cNvPr id="1" name="Shape 1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8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0" name="Google Shape;20;p8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8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8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8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 name="Google Shape;25;p8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8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8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1" name="Google Shape;31;p8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2" name="Google Shape;32;p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5" name="Google Shape;35;p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8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8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9" name="Google Shape;39;p8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8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1" name="Google Shape;41;p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7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7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7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chart" Target="../charts/chart17.xml"/><Relationship Id="rId3" Type="http://schemas.openxmlformats.org/officeDocument/2006/relationships/hyperlink" Target="https://docs.google.com/spreadsheets/d/17MGcPLvPWIZTgOQTrS74H8Kz7xmXi95A/edit?usp=drive_link&amp;ouid=112385775598648706958&amp;rtpof=true&amp;sd=true" TargetMode="External"/><Relationship Id="rId7" Type="http://schemas.openxmlformats.org/officeDocument/2006/relationships/slide" Target="slide3.xml"/><Relationship Id="rId12"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image" Target="../media/image7.png"/><Relationship Id="rId10" Type="http://schemas.openxmlformats.org/officeDocument/2006/relationships/image" Target="../media/image4.png"/><Relationship Id="rId4" Type="http://schemas.openxmlformats.org/officeDocument/2006/relationships/image" Target="../media/image20.png"/><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chart" Target="../charts/chart18.xml"/><Relationship Id="rId3" Type="http://schemas.openxmlformats.org/officeDocument/2006/relationships/image" Target="../media/image7.png"/><Relationship Id="rId7" Type="http://schemas.openxmlformats.org/officeDocument/2006/relationships/slide" Target="slide3.xml"/><Relationship Id="rId12"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image" Target="../media/image20.png"/><Relationship Id="rId10" Type="http://schemas.openxmlformats.org/officeDocument/2006/relationships/image" Target="../media/image4.png"/><Relationship Id="rId4" Type="http://schemas.openxmlformats.org/officeDocument/2006/relationships/hyperlink" Target="https://docs.google.com/spreadsheets/d/1QH54V8itIiyl8XCz4-jnxGeTyu-lLSGp/edit?usp=drive_link&amp;ouid=112385775598648706958&amp;rtpof=true&amp;sd=true" TargetMode="Externa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chart" Target="../charts/chart19.xml"/><Relationship Id="rId3" Type="http://schemas.openxmlformats.org/officeDocument/2006/relationships/hyperlink" Target="https://docs.google.com/spreadsheets/d/1uzPmMx6at210kfqoCk79zjk9jduvC7vl/edit?usp=drive_link&amp;ouid=112385775598648706958&amp;rtpof=true&amp;sd=true" TargetMode="External"/><Relationship Id="rId7" Type="http://schemas.openxmlformats.org/officeDocument/2006/relationships/image" Target="../media/image3.png"/><Relationship Id="rId12"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png"/><Relationship Id="rId11" Type="http://schemas.openxmlformats.org/officeDocument/2006/relationships/slide" Target="slide3.xml"/><Relationship Id="rId5" Type="http://schemas.openxmlformats.org/officeDocument/2006/relationships/image" Target="../media/image7.png"/><Relationship Id="rId10" Type="http://schemas.openxmlformats.org/officeDocument/2006/relationships/image" Target="../media/image6.png"/><Relationship Id="rId4" Type="http://schemas.openxmlformats.org/officeDocument/2006/relationships/image" Target="../media/image20.pn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3" Type="http://schemas.openxmlformats.org/officeDocument/2006/relationships/chart" Target="../charts/chart5.xml"/><Relationship Id="rId26" Type="http://schemas.openxmlformats.org/officeDocument/2006/relationships/image" Target="../media/image14.png"/><Relationship Id="rId3" Type="http://schemas.openxmlformats.org/officeDocument/2006/relationships/image" Target="../media/image2.png"/><Relationship Id="rId21" Type="http://schemas.openxmlformats.org/officeDocument/2006/relationships/image" Target="../media/image8.png"/><Relationship Id="rId34" Type="http://schemas.openxmlformats.org/officeDocument/2006/relationships/image" Target="../media/image18.png"/><Relationship Id="rId7" Type="http://schemas.openxmlformats.org/officeDocument/2006/relationships/image" Target="../media/image6.png"/><Relationship Id="rId12" Type="http://schemas.openxmlformats.org/officeDocument/2006/relationships/chart" Target="../charts/chart4.xml"/><Relationship Id="rId17" Type="http://schemas.openxmlformats.org/officeDocument/2006/relationships/chart" Target="../charts/chart9.xml"/><Relationship Id="rId25" Type="http://schemas.openxmlformats.org/officeDocument/2006/relationships/image" Target="../media/image13.png"/><Relationship Id="rId33" Type="http://schemas.openxmlformats.org/officeDocument/2006/relationships/image" Target="../media/image17.png"/><Relationship Id="rId38" Type="http://schemas.openxmlformats.org/officeDocument/2006/relationships/chart" Target="../charts/chart10.xml"/><Relationship Id="rId2" Type="http://schemas.openxmlformats.org/officeDocument/2006/relationships/notesSlide" Target="../notesSlides/notesSlide3.xml"/><Relationship Id="rId16" Type="http://schemas.openxmlformats.org/officeDocument/2006/relationships/chart" Target="../charts/chart8.xml"/><Relationship Id="rId20" Type="http://schemas.openxmlformats.org/officeDocument/2006/relationships/image" Target="../media/image8.png"/><Relationship Id="rId29"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chart" Target="../charts/chart3.xml"/><Relationship Id="rId24" Type="http://schemas.openxmlformats.org/officeDocument/2006/relationships/image" Target="../media/image12.png"/><Relationship Id="rId32" Type="http://schemas.openxmlformats.org/officeDocument/2006/relationships/image" Target="../media/image17.png"/><Relationship Id="rId37" Type="http://schemas.openxmlformats.org/officeDocument/2006/relationships/image" Target="../media/image19.png"/><Relationship Id="rId5" Type="http://schemas.openxmlformats.org/officeDocument/2006/relationships/image" Target="../media/image4.png"/><Relationship Id="rId15" Type="http://schemas.openxmlformats.org/officeDocument/2006/relationships/chart" Target="../charts/chart7.xml"/><Relationship Id="rId23" Type="http://schemas.openxmlformats.org/officeDocument/2006/relationships/image" Target="../media/image9.png"/><Relationship Id="rId28" Type="http://schemas.openxmlformats.org/officeDocument/2006/relationships/image" Target="../media/image15.png"/><Relationship Id="rId36" Type="http://schemas.openxmlformats.org/officeDocument/2006/relationships/image" Target="../media/image19.png"/><Relationship Id="rId10" Type="http://schemas.openxmlformats.org/officeDocument/2006/relationships/chart" Target="../charts/chart2.xml"/><Relationship Id="rId31"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chart" Target="../charts/chart6.xml"/><Relationship Id="rId22" Type="http://schemas.openxmlformats.org/officeDocument/2006/relationships/image" Target="../media/image9.png"/><Relationship Id="rId27" Type="http://schemas.openxmlformats.org/officeDocument/2006/relationships/image" Target="../media/image14.png"/><Relationship Id="rId30" Type="http://schemas.openxmlformats.org/officeDocument/2006/relationships/image" Target="../media/image16.png"/><Relationship Id="rId35" Type="http://schemas.openxmlformats.org/officeDocument/2006/relationships/image" Target="../media/image18.png"/><Relationship Id="rId8" Type="http://schemas.openxmlformats.org/officeDocument/2006/relationships/chart" Target="../charts/chart1.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chart" Target="../charts/chart11.xml"/><Relationship Id="rId3" Type="http://schemas.openxmlformats.org/officeDocument/2006/relationships/image" Target="../media/image7.png"/><Relationship Id="rId7" Type="http://schemas.openxmlformats.org/officeDocument/2006/relationships/slide" Target="slide3.xml"/><Relationship Id="rId12"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20.png"/><Relationship Id="rId10" Type="http://schemas.openxmlformats.org/officeDocument/2006/relationships/image" Target="../media/image3.png"/><Relationship Id="rId4" Type="http://schemas.openxmlformats.org/officeDocument/2006/relationships/hyperlink" Target="https://docs.google.com/spreadsheets/d/12MCVlKhJBaSZ5JFQWDuWpWkhuPmRmwXE/edit?usp=drive_link&amp;ouid=112385775598648706958&amp;rtpof=true&amp;sd=true" TargetMode="Externa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png"/><Relationship Id="rId3" Type="http://schemas.openxmlformats.org/officeDocument/2006/relationships/hyperlink" Target="https://docs.google.com/spreadsheets/d/1SWr1eECzSCJW0DlVtQkwQVK4crURqa_O/edit?usp=drive_link&amp;ouid=112385775598648706958&amp;rtpof=true&amp;sd=true" TargetMode="External"/><Relationship Id="rId7" Type="http://schemas.openxmlformats.org/officeDocument/2006/relationships/slide" Target="slide3.xml"/><Relationship Id="rId12"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chart" Target="../charts/chart12.xml"/><Relationship Id="rId11" Type="http://schemas.openxmlformats.org/officeDocument/2006/relationships/image" Target="../media/image5.png"/><Relationship Id="rId5" Type="http://schemas.openxmlformats.org/officeDocument/2006/relationships/image" Target="../media/image7.png"/><Relationship Id="rId10" Type="http://schemas.openxmlformats.org/officeDocument/2006/relationships/image" Target="../media/image4.png"/><Relationship Id="rId4" Type="http://schemas.openxmlformats.org/officeDocument/2006/relationships/image" Target="../media/image20.pn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chart" Target="../charts/chart13.xml"/><Relationship Id="rId3" Type="http://schemas.openxmlformats.org/officeDocument/2006/relationships/hyperlink" Target="https://docs.google.com/spreadsheets/d/16QAN_5d3EjcHJr5lOTFSIp3zkFbhnxOx/edit?usp=drive_link&amp;ouid=112385775598648706958&amp;rtpof=true&amp;sd=true" TargetMode="External"/><Relationship Id="rId7" Type="http://schemas.openxmlformats.org/officeDocument/2006/relationships/slide" Target="slide3.xml"/><Relationship Id="rId12"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image" Target="../media/image7.png"/><Relationship Id="rId10" Type="http://schemas.openxmlformats.org/officeDocument/2006/relationships/image" Target="../media/image4.png"/><Relationship Id="rId4" Type="http://schemas.openxmlformats.org/officeDocument/2006/relationships/image" Target="../media/image20.png"/><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chart" Target="../charts/chart14.xml"/><Relationship Id="rId3" Type="http://schemas.openxmlformats.org/officeDocument/2006/relationships/hyperlink" Target="https://docs.google.com/spreadsheets/d/1_f-3SAFbPA3hCPjchZo0HibXeVKOfdcX/edit?usp=drive_link&amp;ouid=112385775598648706958&amp;rtpof=true&amp;sd=true" TargetMode="External"/><Relationship Id="rId7" Type="http://schemas.openxmlformats.org/officeDocument/2006/relationships/slide" Target="slide3.xml"/><Relationship Id="rId12"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20.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chart" Target="../charts/chart15.xml"/><Relationship Id="rId3" Type="http://schemas.openxmlformats.org/officeDocument/2006/relationships/hyperlink" Target="https://docs.google.com/spreadsheets/d/1fDmOKIjgtsPf0FLGpQ9OeC5QbRJ8OMGi/edit?usp=drive_link&amp;ouid=112385775598648706958&amp;rtpof=true&amp;sd=true" TargetMode="External"/><Relationship Id="rId7" Type="http://schemas.openxmlformats.org/officeDocument/2006/relationships/image" Target="../media/image3.png"/><Relationship Id="rId12"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png"/><Relationship Id="rId11" Type="http://schemas.openxmlformats.org/officeDocument/2006/relationships/slide" Target="slide3.xml"/><Relationship Id="rId5" Type="http://schemas.openxmlformats.org/officeDocument/2006/relationships/image" Target="../media/image7.png"/><Relationship Id="rId10" Type="http://schemas.openxmlformats.org/officeDocument/2006/relationships/image" Target="../media/image6.png"/><Relationship Id="rId4" Type="http://schemas.openxmlformats.org/officeDocument/2006/relationships/image" Target="../media/image20.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chart" Target="../charts/chart16.xml"/><Relationship Id="rId3" Type="http://schemas.openxmlformats.org/officeDocument/2006/relationships/hyperlink" Target="https://docs.google.com/spreadsheets/d/1bMEXpJkWCuRFE-oJvu11pPxiOFhDhGZ4/edit?usp=drive_link&amp;ouid=112385775598648706958&amp;rtpof=true&amp;sd=true" TargetMode="External"/><Relationship Id="rId7" Type="http://schemas.openxmlformats.org/officeDocument/2006/relationships/slide" Target="slide3.xml"/><Relationship Id="rId12"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image" Target="../media/image7.png"/><Relationship Id="rId10" Type="http://schemas.openxmlformats.org/officeDocument/2006/relationships/image" Target="../media/image4.png"/><Relationship Id="rId4" Type="http://schemas.openxmlformats.org/officeDocument/2006/relationships/image" Target="../media/image20.pn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335D"/>
        </a:solidFill>
        <a:effectLst/>
      </p:bgPr>
    </p:bg>
    <p:spTree>
      <p:nvGrpSpPr>
        <p:cNvPr id="1" name="Shape 54"/>
        <p:cNvGrpSpPr/>
        <p:nvPr/>
      </p:nvGrpSpPr>
      <p:grpSpPr>
        <a:xfrm>
          <a:off x="0" y="0"/>
          <a:ext cx="0" cy="0"/>
          <a:chOff x="0" y="0"/>
          <a:chExt cx="0" cy="0"/>
        </a:xfrm>
      </p:grpSpPr>
      <p:sp>
        <p:nvSpPr>
          <p:cNvPr id="55" name="Google Shape;55;p1"/>
          <p:cNvSpPr txBox="1"/>
          <p:nvPr/>
        </p:nvSpPr>
        <p:spPr>
          <a:xfrm>
            <a:off x="674250" y="4495725"/>
            <a:ext cx="78630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a:solidFill>
                  <a:schemeClr val="lt1"/>
                </a:solidFill>
                <a:latin typeface="Montserrat"/>
                <a:ea typeface="Montserrat"/>
                <a:cs typeface="Montserrat"/>
                <a:sym typeface="Montserrat"/>
              </a:rPr>
              <a:t>Unidad de Planeación </a:t>
            </a:r>
            <a:r>
              <a:rPr lang="es-ES" sz="1400" b="1" i="0" u="none" strike="noStrike" cap="none">
                <a:solidFill>
                  <a:srgbClr val="BFCC04"/>
                </a:solidFill>
                <a:latin typeface="Montserrat"/>
                <a:ea typeface="Montserrat"/>
                <a:cs typeface="Montserrat"/>
                <a:sym typeface="Montserrat"/>
              </a:rPr>
              <a:t>Minero Energética</a:t>
            </a:r>
            <a:endParaRPr sz="1400" b="1" i="0" u="none" strike="noStrike" cap="none">
              <a:solidFill>
                <a:srgbClr val="BFCC04"/>
              </a:solidFill>
              <a:latin typeface="Montserrat"/>
              <a:ea typeface="Montserrat"/>
              <a:cs typeface="Montserrat"/>
              <a:sym typeface="Montserrat"/>
            </a:endParaRPr>
          </a:p>
        </p:txBody>
      </p:sp>
      <p:pic>
        <p:nvPicPr>
          <p:cNvPr id="56" name="Google Shape;56;p1"/>
          <p:cNvPicPr preferRelativeResize="0"/>
          <p:nvPr/>
        </p:nvPicPr>
        <p:blipFill rotWithShape="1">
          <a:blip r:embed="rId3">
            <a:alphaModFix/>
          </a:blip>
          <a:srcRect/>
          <a:stretch/>
        </p:blipFill>
        <p:spPr>
          <a:xfrm>
            <a:off x="843500" y="476275"/>
            <a:ext cx="7457009" cy="4190926"/>
          </a:xfrm>
          <a:prstGeom prst="rect">
            <a:avLst/>
          </a:prstGeom>
          <a:noFill/>
          <a:ln>
            <a:noFill/>
          </a:ln>
        </p:spPr>
      </p:pic>
      <p:sp>
        <p:nvSpPr>
          <p:cNvPr id="57" name="Google Shape;57;p1"/>
          <p:cNvSpPr/>
          <p:nvPr/>
        </p:nvSpPr>
        <p:spPr>
          <a:xfrm>
            <a:off x="8673548" y="4989443"/>
            <a:ext cx="470452" cy="1538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
              <a:buFont typeface="Arial"/>
              <a:buNone/>
            </a:pPr>
            <a:r>
              <a:rPr lang="es-ES" sz="400" b="0" i="0" u="none" strike="noStrike" cap="none">
                <a:solidFill>
                  <a:schemeClr val="lt1"/>
                </a:solidFill>
                <a:latin typeface="Roboto"/>
                <a:ea typeface="Roboto"/>
                <a:cs typeface="Roboto"/>
                <a:sym typeface="Roboto"/>
              </a:rPr>
              <a:t>F-CE-01_V4</a:t>
            </a:r>
            <a:endParaRPr sz="4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10"/>
          <p:cNvSpPr/>
          <p:nvPr/>
        </p:nvSpPr>
        <p:spPr>
          <a:xfrm rot="10800000" flipH="1">
            <a:off x="3357727" y="563119"/>
            <a:ext cx="5662768" cy="3568184"/>
          </a:xfrm>
          <a:prstGeom prst="rect">
            <a:avLst/>
          </a:prstGeom>
          <a:noFill/>
          <a:ln w="9525" cap="flat" cmpd="sng">
            <a:solidFill>
              <a:srgbClr val="BFCC0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431" name="Google Shape;431;p10"/>
          <p:cNvGrpSpPr/>
          <p:nvPr/>
        </p:nvGrpSpPr>
        <p:grpSpPr>
          <a:xfrm>
            <a:off x="379749" y="4390006"/>
            <a:ext cx="2398052" cy="430569"/>
            <a:chOff x="464594" y="4216206"/>
            <a:chExt cx="2398052" cy="430569"/>
          </a:xfrm>
        </p:grpSpPr>
        <p:pic>
          <p:nvPicPr>
            <p:cNvPr id="432" name="Google Shape;432;p10" descr="Icono&#10;&#10;Descripción generada automáticamente">
              <a:hlinkClick r:id="rId3"/>
            </p:cNvPr>
            <p:cNvPicPr preferRelativeResize="0"/>
            <p:nvPr/>
          </p:nvPicPr>
          <p:blipFill rotWithShape="1">
            <a:blip r:embed="rId4">
              <a:alphaModFix/>
            </a:blip>
            <a:srcRect/>
            <a:stretch/>
          </p:blipFill>
          <p:spPr>
            <a:xfrm>
              <a:off x="464594" y="4216206"/>
              <a:ext cx="430569" cy="430569"/>
            </a:xfrm>
            <a:prstGeom prst="rect">
              <a:avLst/>
            </a:prstGeom>
            <a:noFill/>
            <a:ln>
              <a:noFill/>
            </a:ln>
          </p:spPr>
        </p:pic>
        <p:sp>
          <p:nvSpPr>
            <p:cNvPr id="433" name="Google Shape;433;p10"/>
            <p:cNvSpPr txBox="1"/>
            <p:nvPr/>
          </p:nvSpPr>
          <p:spPr>
            <a:xfrm>
              <a:off x="895162" y="4308379"/>
              <a:ext cx="1967484" cy="24622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000" b="0" i="0" u="none" strike="noStrike" cap="none">
                  <a:solidFill>
                    <a:srgbClr val="000000"/>
                  </a:solidFill>
                  <a:latin typeface="Montserrat"/>
                  <a:ea typeface="Montserrat"/>
                  <a:cs typeface="Montserrat"/>
                  <a:sym typeface="Montserrat"/>
                </a:rPr>
                <a:t>Plan de Acción - 2023.</a:t>
              </a:r>
              <a:endParaRPr sz="800" b="0" i="0" u="none" strike="noStrike" cap="none">
                <a:solidFill>
                  <a:srgbClr val="000000"/>
                </a:solidFill>
                <a:latin typeface="Montserrat"/>
                <a:ea typeface="Montserrat"/>
                <a:cs typeface="Montserrat"/>
                <a:sym typeface="Montserrat"/>
              </a:endParaRPr>
            </a:p>
          </p:txBody>
        </p:sp>
      </p:grpSp>
      <p:pic>
        <p:nvPicPr>
          <p:cNvPr id="434" name="Google Shape;434;p10"/>
          <p:cNvPicPr preferRelativeResize="0"/>
          <p:nvPr/>
        </p:nvPicPr>
        <p:blipFill rotWithShape="1">
          <a:blip r:embed="rId5">
            <a:alphaModFix/>
          </a:blip>
          <a:srcRect/>
          <a:stretch/>
        </p:blipFill>
        <p:spPr>
          <a:xfrm>
            <a:off x="7725653" y="-111912"/>
            <a:ext cx="1366876" cy="768200"/>
          </a:xfrm>
          <a:prstGeom prst="rect">
            <a:avLst/>
          </a:prstGeom>
          <a:noFill/>
          <a:ln>
            <a:noFill/>
          </a:ln>
        </p:spPr>
      </p:pic>
      <p:grpSp>
        <p:nvGrpSpPr>
          <p:cNvPr id="435" name="Google Shape;435;p10"/>
          <p:cNvGrpSpPr/>
          <p:nvPr/>
        </p:nvGrpSpPr>
        <p:grpSpPr>
          <a:xfrm>
            <a:off x="3299617" y="908342"/>
            <a:ext cx="1380576" cy="1230726"/>
            <a:chOff x="1034118" y="600856"/>
            <a:chExt cx="600538" cy="535355"/>
          </a:xfrm>
        </p:grpSpPr>
        <p:grpSp>
          <p:nvGrpSpPr>
            <p:cNvPr id="436" name="Google Shape;436;p10"/>
            <p:cNvGrpSpPr/>
            <p:nvPr/>
          </p:nvGrpSpPr>
          <p:grpSpPr>
            <a:xfrm>
              <a:off x="1112497" y="600856"/>
              <a:ext cx="411444" cy="436668"/>
              <a:chOff x="1112497" y="600856"/>
              <a:chExt cx="411444" cy="436668"/>
            </a:xfrm>
          </p:grpSpPr>
          <p:grpSp>
            <p:nvGrpSpPr>
              <p:cNvPr id="437" name="Google Shape;437;p10"/>
              <p:cNvGrpSpPr/>
              <p:nvPr/>
            </p:nvGrpSpPr>
            <p:grpSpPr>
              <a:xfrm>
                <a:off x="1132449" y="646032"/>
                <a:ext cx="391492" cy="391492"/>
                <a:chOff x="1055307" y="632199"/>
                <a:chExt cx="391492" cy="391492"/>
              </a:xfrm>
            </p:grpSpPr>
            <p:sp>
              <p:nvSpPr>
                <p:cNvPr id="438" name="Google Shape;438;p10"/>
                <p:cNvSpPr/>
                <p:nvPr/>
              </p:nvSpPr>
              <p:spPr>
                <a:xfrm>
                  <a:off x="1283443" y="640533"/>
                  <a:ext cx="45719" cy="51449"/>
                </a:xfrm>
                <a:prstGeom prst="rect">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39" name="Google Shape;439;p10"/>
                <p:cNvPicPr preferRelativeResize="0"/>
                <p:nvPr/>
              </p:nvPicPr>
              <p:blipFill rotWithShape="1">
                <a:blip r:embed="rId6">
                  <a:alphaModFix/>
                </a:blip>
                <a:srcRect/>
                <a:stretch/>
              </p:blipFill>
              <p:spPr>
                <a:xfrm>
                  <a:off x="1055307" y="632199"/>
                  <a:ext cx="391492" cy="391492"/>
                </a:xfrm>
                <a:prstGeom prst="rect">
                  <a:avLst/>
                </a:prstGeom>
                <a:noFill/>
                <a:ln>
                  <a:noFill/>
                </a:ln>
              </p:spPr>
            </p:pic>
          </p:grpSp>
          <p:sp>
            <p:nvSpPr>
              <p:cNvPr id="440" name="Google Shape;440;p10"/>
              <p:cNvSpPr txBox="1"/>
              <p:nvPr/>
            </p:nvSpPr>
            <p:spPr>
              <a:xfrm>
                <a:off x="1112497" y="600856"/>
                <a:ext cx="181755" cy="3079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000" b="0" i="0" u="none" strike="noStrike" cap="none">
                    <a:solidFill>
                      <a:srgbClr val="1D335D"/>
                    </a:solidFill>
                    <a:latin typeface="Impact"/>
                    <a:ea typeface="Impact"/>
                    <a:cs typeface="Impact"/>
                    <a:sym typeface="Impact"/>
                  </a:rPr>
                  <a:t>3</a:t>
                </a:r>
                <a:endParaRPr sz="4000" b="0" i="0" u="none" strike="noStrike" cap="none">
                  <a:solidFill>
                    <a:srgbClr val="1D335D"/>
                  </a:solidFill>
                  <a:latin typeface="Impact"/>
                  <a:ea typeface="Impact"/>
                  <a:cs typeface="Impact"/>
                  <a:sym typeface="Impact"/>
                </a:endParaRPr>
              </a:p>
            </p:txBody>
          </p:sp>
        </p:grpSp>
        <p:sp>
          <p:nvSpPr>
            <p:cNvPr id="441" name="Google Shape;441;p10"/>
            <p:cNvSpPr txBox="1"/>
            <p:nvPr/>
          </p:nvSpPr>
          <p:spPr>
            <a:xfrm>
              <a:off x="1034118" y="1015719"/>
              <a:ext cx="600538" cy="1204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1" i="0" u="none" strike="noStrike" cap="none">
                  <a:solidFill>
                    <a:srgbClr val="1F1F1F"/>
                  </a:solidFill>
                  <a:latin typeface="Montserrat"/>
                  <a:ea typeface="Montserrat"/>
                  <a:cs typeface="Montserrat"/>
                  <a:sym typeface="Montserrat"/>
                </a:rPr>
                <a:t>Productos</a:t>
              </a:r>
              <a:endParaRPr sz="1200" b="1" i="0" u="none" strike="noStrike" cap="none">
                <a:solidFill>
                  <a:srgbClr val="000000"/>
                </a:solidFill>
                <a:latin typeface="Montserrat"/>
                <a:ea typeface="Montserrat"/>
                <a:cs typeface="Montserrat"/>
                <a:sym typeface="Montserrat"/>
              </a:endParaRPr>
            </a:p>
          </p:txBody>
        </p:sp>
      </p:grpSp>
      <p:pic>
        <p:nvPicPr>
          <p:cNvPr id="442" name="Google Shape;442;p10">
            <a:hlinkClick r:id="rId7" action="ppaction://hlinksldjump"/>
          </p:cNvPr>
          <p:cNvPicPr preferRelativeResize="0"/>
          <p:nvPr/>
        </p:nvPicPr>
        <p:blipFill rotWithShape="1">
          <a:blip r:embed="rId8">
            <a:alphaModFix/>
          </a:blip>
          <a:srcRect/>
          <a:stretch/>
        </p:blipFill>
        <p:spPr>
          <a:xfrm>
            <a:off x="8424856" y="4283548"/>
            <a:ext cx="415011" cy="415011"/>
          </a:xfrm>
          <a:prstGeom prst="rect">
            <a:avLst/>
          </a:prstGeom>
          <a:noFill/>
          <a:ln>
            <a:noFill/>
          </a:ln>
        </p:spPr>
      </p:pic>
      <p:sp>
        <p:nvSpPr>
          <p:cNvPr id="443" name="Google Shape;443;p10"/>
          <p:cNvSpPr txBox="1"/>
          <p:nvPr/>
        </p:nvSpPr>
        <p:spPr>
          <a:xfrm>
            <a:off x="4483780" y="704285"/>
            <a:ext cx="4356087" cy="2031325"/>
          </a:xfrm>
          <a:prstGeom prst="rect">
            <a:avLst/>
          </a:prstGeom>
          <a:noFill/>
          <a:ln>
            <a:noFill/>
          </a:ln>
        </p:spPr>
        <p:txBody>
          <a:bodyPr spcFirstLastPara="1" wrap="square" lIns="91425" tIns="45700" rIns="91425" bIns="45700" anchor="t" anchorCtr="0">
            <a:spAutoFit/>
          </a:bodyPr>
          <a:lstStyle/>
          <a:p>
            <a:pPr marL="180975" marR="0" lvl="0" indent="-180975" algn="just" rtl="0">
              <a:lnSpc>
                <a:spcPct val="100000"/>
              </a:lnSpc>
              <a:spcBef>
                <a:spcPts val="0"/>
              </a:spcBef>
              <a:spcAft>
                <a:spcPts val="0"/>
              </a:spcAft>
              <a:buClr>
                <a:srgbClr val="000000"/>
              </a:buClr>
              <a:buSzPts val="1400"/>
              <a:buFont typeface="Arial"/>
              <a:buAutoNum type="arabicPeriod"/>
            </a:pPr>
            <a:r>
              <a:rPr lang="es-ES" sz="1400" b="0" i="0" u="none" strike="noStrike" cap="none">
                <a:solidFill>
                  <a:srgbClr val="000000"/>
                </a:solidFill>
                <a:latin typeface="Montserrat"/>
                <a:ea typeface="Montserrat"/>
                <a:cs typeface="Montserrat"/>
                <a:sym typeface="Montserrat"/>
              </a:rPr>
              <a:t>Informe trimestral del avance del plan según decreto 612 del 2018 a cargo del GIT de Planeación / Plan Anticorrupción y de Atención al Ciudadano.249641</a:t>
            </a:r>
            <a:endParaRPr/>
          </a:p>
          <a:p>
            <a:pPr marL="180975" marR="0" lvl="0" indent="-180975" algn="just" rtl="0">
              <a:lnSpc>
                <a:spcPct val="100000"/>
              </a:lnSpc>
              <a:spcBef>
                <a:spcPts val="0"/>
              </a:spcBef>
              <a:spcAft>
                <a:spcPts val="0"/>
              </a:spcAft>
              <a:buClr>
                <a:srgbClr val="000000"/>
              </a:buClr>
              <a:buSzPts val="1400"/>
              <a:buFont typeface="Arial"/>
              <a:buAutoNum type="arabicPeriod"/>
            </a:pPr>
            <a:r>
              <a:rPr lang="es-ES" sz="1400" b="0" i="0" u="none" strike="noStrike" cap="none">
                <a:solidFill>
                  <a:srgbClr val="000000"/>
                </a:solidFill>
                <a:latin typeface="Montserrat"/>
                <a:ea typeface="Montserrat"/>
                <a:cs typeface="Montserrat"/>
                <a:sym typeface="Montserrat"/>
              </a:rPr>
              <a:t>Plataforma Estratégica actualizada en el marco del PND 2022 – 2026.</a:t>
            </a:r>
            <a:endParaRPr/>
          </a:p>
          <a:p>
            <a:pPr marL="180975" marR="0" lvl="0" indent="-180975" algn="just" rtl="0">
              <a:lnSpc>
                <a:spcPct val="100000"/>
              </a:lnSpc>
              <a:spcBef>
                <a:spcPts val="0"/>
              </a:spcBef>
              <a:spcAft>
                <a:spcPts val="0"/>
              </a:spcAft>
              <a:buClr>
                <a:srgbClr val="000000"/>
              </a:buClr>
              <a:buSzPts val="1400"/>
              <a:buFont typeface="Arial"/>
              <a:buAutoNum type="arabicPeriod"/>
            </a:pPr>
            <a:r>
              <a:rPr lang="es-ES" sz="1400" b="0" i="0" u="none" strike="noStrike" cap="none">
                <a:solidFill>
                  <a:srgbClr val="000000"/>
                </a:solidFill>
                <a:latin typeface="Montserrat"/>
                <a:ea typeface="Montserrat"/>
                <a:cs typeface="Montserrat"/>
                <a:sym typeface="Montserrat"/>
              </a:rPr>
              <a:t>Proyectos de Inversión registrados en la Plataforma Integrada de Inversión Pública – PIIP.</a:t>
            </a:r>
            <a:endParaRPr sz="1100" b="0" i="0" u="none" strike="noStrike" cap="none">
              <a:solidFill>
                <a:srgbClr val="000000"/>
              </a:solidFill>
              <a:latin typeface="Montserrat"/>
              <a:ea typeface="Montserrat"/>
              <a:cs typeface="Montserrat"/>
              <a:sym typeface="Montserrat"/>
            </a:endParaRPr>
          </a:p>
        </p:txBody>
      </p:sp>
      <p:sp>
        <p:nvSpPr>
          <p:cNvPr id="444" name="Google Shape;444;p10"/>
          <p:cNvSpPr/>
          <p:nvPr/>
        </p:nvSpPr>
        <p:spPr>
          <a:xfrm>
            <a:off x="229780" y="568406"/>
            <a:ext cx="2828753" cy="29628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2400" b="1" i="0" u="none" strike="noStrike" cap="none">
                <a:solidFill>
                  <a:srgbClr val="004148"/>
                </a:solidFill>
                <a:latin typeface="Montserrat"/>
                <a:ea typeface="Montserrat"/>
                <a:cs typeface="Montserrat"/>
                <a:sym typeface="Montserrat"/>
              </a:rPr>
              <a:t>Planeación</a:t>
            </a:r>
            <a:endParaRPr sz="2400" b="1" i="0" u="none" strike="noStrike" cap="none">
              <a:solidFill>
                <a:srgbClr val="BFCC04"/>
              </a:solidFill>
              <a:latin typeface="Montserrat"/>
              <a:ea typeface="Montserrat"/>
              <a:cs typeface="Montserrat"/>
              <a:sym typeface="Montserrat"/>
            </a:endParaRPr>
          </a:p>
        </p:txBody>
      </p:sp>
      <p:grpSp>
        <p:nvGrpSpPr>
          <p:cNvPr id="445" name="Google Shape;445;p10"/>
          <p:cNvGrpSpPr/>
          <p:nvPr/>
        </p:nvGrpSpPr>
        <p:grpSpPr>
          <a:xfrm>
            <a:off x="5178906" y="2658764"/>
            <a:ext cx="2150665" cy="1386495"/>
            <a:chOff x="3413926" y="2034485"/>
            <a:chExt cx="2150665" cy="1386495"/>
          </a:xfrm>
        </p:grpSpPr>
        <p:grpSp>
          <p:nvGrpSpPr>
            <p:cNvPr id="446" name="Google Shape;446;p10"/>
            <p:cNvGrpSpPr/>
            <p:nvPr/>
          </p:nvGrpSpPr>
          <p:grpSpPr>
            <a:xfrm>
              <a:off x="3413926" y="2034485"/>
              <a:ext cx="2077131" cy="1386495"/>
              <a:chOff x="8523130" y="1358286"/>
              <a:chExt cx="2367632" cy="1580406"/>
            </a:xfrm>
          </p:grpSpPr>
          <p:sp>
            <p:nvSpPr>
              <p:cNvPr id="447" name="Google Shape;447;p10"/>
              <p:cNvSpPr txBox="1"/>
              <p:nvPr/>
            </p:nvSpPr>
            <p:spPr>
              <a:xfrm>
                <a:off x="8523130" y="2359837"/>
                <a:ext cx="1483102" cy="5788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900" b="1" i="0" u="none" strike="noStrike" cap="none">
                    <a:solidFill>
                      <a:srgbClr val="1F1F1F"/>
                    </a:solidFill>
                    <a:latin typeface="Montserrat"/>
                    <a:ea typeface="Montserrat"/>
                    <a:cs typeface="Montserrat"/>
                    <a:sym typeface="Montserrat"/>
                  </a:rPr>
                  <a:t>Actividades clave para materializar del producto</a:t>
                </a:r>
                <a:endParaRPr sz="900" b="1" i="0" u="none" strike="noStrike" cap="none">
                  <a:solidFill>
                    <a:srgbClr val="000000"/>
                  </a:solidFill>
                  <a:latin typeface="Montserrat"/>
                  <a:ea typeface="Montserrat"/>
                  <a:cs typeface="Montserrat"/>
                  <a:sym typeface="Montserrat"/>
                </a:endParaRPr>
              </a:p>
            </p:txBody>
          </p:sp>
          <p:sp>
            <p:nvSpPr>
              <p:cNvPr id="448" name="Google Shape;448;p10"/>
              <p:cNvSpPr txBox="1"/>
              <p:nvPr/>
            </p:nvSpPr>
            <p:spPr>
              <a:xfrm>
                <a:off x="9212683" y="1358286"/>
                <a:ext cx="900002" cy="8770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400" b="0" i="0" u="none" strike="noStrike" cap="none">
                    <a:solidFill>
                      <a:srgbClr val="1D335D"/>
                    </a:solidFill>
                    <a:latin typeface="Impact"/>
                    <a:ea typeface="Impact"/>
                    <a:cs typeface="Impact"/>
                    <a:sym typeface="Impact"/>
                  </a:rPr>
                  <a:t>10</a:t>
                </a:r>
                <a:endParaRPr sz="4400" b="0" i="0" u="none" strike="noStrike" cap="none">
                  <a:solidFill>
                    <a:srgbClr val="1D335D"/>
                  </a:solidFill>
                  <a:latin typeface="Impact"/>
                  <a:ea typeface="Impact"/>
                  <a:cs typeface="Impact"/>
                  <a:sym typeface="Impact"/>
                </a:endParaRPr>
              </a:p>
            </p:txBody>
          </p:sp>
          <p:grpSp>
            <p:nvGrpSpPr>
              <p:cNvPr id="449" name="Google Shape;449;p10"/>
              <p:cNvGrpSpPr/>
              <p:nvPr/>
            </p:nvGrpSpPr>
            <p:grpSpPr>
              <a:xfrm>
                <a:off x="8542334" y="1542641"/>
                <a:ext cx="900001" cy="900001"/>
                <a:chOff x="6018069" y="504025"/>
                <a:chExt cx="744844" cy="744844"/>
              </a:xfrm>
            </p:grpSpPr>
            <p:sp>
              <p:nvSpPr>
                <p:cNvPr id="450" name="Google Shape;450;p10"/>
                <p:cNvSpPr/>
                <p:nvPr/>
              </p:nvSpPr>
              <p:spPr>
                <a:xfrm>
                  <a:off x="6138495" y="784740"/>
                  <a:ext cx="252322" cy="293094"/>
                </a:xfrm>
                <a:prstGeom prst="flowChartConnector">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51" name="Google Shape;451;p10" descr="Forma&#10;&#10;Descripción generada automáticamente con confianza baja"/>
                <p:cNvPicPr preferRelativeResize="0"/>
                <p:nvPr/>
              </p:nvPicPr>
              <p:blipFill rotWithShape="1">
                <a:blip r:embed="rId9">
                  <a:alphaModFix/>
                </a:blip>
                <a:srcRect/>
                <a:stretch/>
              </p:blipFill>
              <p:spPr>
                <a:xfrm>
                  <a:off x="6018069" y="504025"/>
                  <a:ext cx="744844" cy="744844"/>
                </a:xfrm>
                <a:prstGeom prst="rect">
                  <a:avLst/>
                </a:prstGeom>
                <a:noFill/>
                <a:ln>
                  <a:noFill/>
                </a:ln>
              </p:spPr>
            </p:pic>
          </p:grpSp>
          <p:grpSp>
            <p:nvGrpSpPr>
              <p:cNvPr id="452" name="Google Shape;452;p10"/>
              <p:cNvGrpSpPr/>
              <p:nvPr/>
            </p:nvGrpSpPr>
            <p:grpSpPr>
              <a:xfrm>
                <a:off x="10042957" y="1669961"/>
                <a:ext cx="847805" cy="989784"/>
                <a:chOff x="7104195" y="830142"/>
                <a:chExt cx="847805" cy="989784"/>
              </a:xfrm>
            </p:grpSpPr>
            <p:pic>
              <p:nvPicPr>
                <p:cNvPr id="453" name="Google Shape;453;p10"/>
                <p:cNvPicPr preferRelativeResize="0"/>
                <p:nvPr/>
              </p:nvPicPr>
              <p:blipFill rotWithShape="1">
                <a:blip r:embed="rId10">
                  <a:alphaModFix/>
                </a:blip>
                <a:srcRect/>
                <a:stretch/>
              </p:blipFill>
              <p:spPr>
                <a:xfrm>
                  <a:off x="7161926" y="908431"/>
                  <a:ext cx="216000" cy="216001"/>
                </a:xfrm>
                <a:prstGeom prst="rect">
                  <a:avLst/>
                </a:prstGeom>
                <a:noFill/>
                <a:ln>
                  <a:noFill/>
                </a:ln>
              </p:spPr>
            </p:pic>
            <p:cxnSp>
              <p:nvCxnSpPr>
                <p:cNvPr id="454" name="Google Shape;454;p10"/>
                <p:cNvCxnSpPr>
                  <a:stCxn id="455" idx="3"/>
                  <a:endCxn id="456" idx="1"/>
                </p:cNvCxnSpPr>
                <p:nvPr/>
              </p:nvCxnSpPr>
              <p:spPr>
                <a:xfrm>
                  <a:off x="7378970" y="1552493"/>
                  <a:ext cx="301800" cy="17400"/>
                </a:xfrm>
                <a:prstGeom prst="straightConnector1">
                  <a:avLst/>
                </a:prstGeom>
                <a:noFill/>
                <a:ln w="9525" cap="flat" cmpd="sng">
                  <a:solidFill>
                    <a:srgbClr val="3B7FF2"/>
                  </a:solidFill>
                  <a:prstDash val="solid"/>
                  <a:round/>
                  <a:headEnd type="none" w="sm" len="sm"/>
                  <a:tailEnd type="none" w="sm" len="sm"/>
                </a:ln>
              </p:spPr>
            </p:cxnSp>
            <p:cxnSp>
              <p:nvCxnSpPr>
                <p:cNvPr id="457" name="Google Shape;457;p10"/>
                <p:cNvCxnSpPr>
                  <a:stCxn id="458" idx="3"/>
                  <a:endCxn id="459" idx="1"/>
                </p:cNvCxnSpPr>
                <p:nvPr/>
              </p:nvCxnSpPr>
              <p:spPr>
                <a:xfrm>
                  <a:off x="7388921" y="1283941"/>
                  <a:ext cx="294300" cy="17100"/>
                </a:xfrm>
                <a:prstGeom prst="straightConnector1">
                  <a:avLst/>
                </a:prstGeom>
                <a:noFill/>
                <a:ln w="9525" cap="flat" cmpd="sng">
                  <a:solidFill>
                    <a:srgbClr val="3B7FF2"/>
                  </a:solidFill>
                  <a:prstDash val="solid"/>
                  <a:round/>
                  <a:headEnd type="none" w="sm" len="sm"/>
                  <a:tailEnd type="none" w="sm" len="sm"/>
                </a:ln>
              </p:spPr>
            </p:cxnSp>
            <p:cxnSp>
              <p:nvCxnSpPr>
                <p:cNvPr id="460" name="Google Shape;460;p10"/>
                <p:cNvCxnSpPr>
                  <a:stCxn id="453" idx="3"/>
                  <a:endCxn id="461" idx="1"/>
                </p:cNvCxnSpPr>
                <p:nvPr/>
              </p:nvCxnSpPr>
              <p:spPr>
                <a:xfrm>
                  <a:off x="7377926" y="1016432"/>
                  <a:ext cx="305400" cy="16500"/>
                </a:xfrm>
                <a:prstGeom prst="straightConnector1">
                  <a:avLst/>
                </a:prstGeom>
                <a:noFill/>
                <a:ln w="9525" cap="flat" cmpd="sng">
                  <a:solidFill>
                    <a:srgbClr val="3B7FF2"/>
                  </a:solidFill>
                  <a:prstDash val="solid"/>
                  <a:round/>
                  <a:headEnd type="none" w="sm" len="sm"/>
                  <a:tailEnd type="none" w="sm" len="sm"/>
                </a:ln>
              </p:spPr>
            </p:cxnSp>
            <p:pic>
              <p:nvPicPr>
                <p:cNvPr id="458" name="Google Shape;458;p10"/>
                <p:cNvPicPr preferRelativeResize="0"/>
                <p:nvPr/>
              </p:nvPicPr>
              <p:blipFill rotWithShape="1">
                <a:blip r:embed="rId11">
                  <a:alphaModFix/>
                </a:blip>
                <a:srcRect/>
                <a:stretch/>
              </p:blipFill>
              <p:spPr>
                <a:xfrm>
                  <a:off x="7150931" y="1164945"/>
                  <a:ext cx="237990" cy="237991"/>
                </a:xfrm>
                <a:prstGeom prst="rect">
                  <a:avLst/>
                </a:prstGeom>
                <a:noFill/>
                <a:ln>
                  <a:noFill/>
                </a:ln>
              </p:spPr>
            </p:pic>
            <p:pic>
              <p:nvPicPr>
                <p:cNvPr id="455" name="Google Shape;455;p10"/>
                <p:cNvPicPr preferRelativeResize="0"/>
                <p:nvPr/>
              </p:nvPicPr>
              <p:blipFill rotWithShape="1">
                <a:blip r:embed="rId12">
                  <a:alphaModFix/>
                </a:blip>
                <a:srcRect/>
                <a:stretch/>
              </p:blipFill>
              <p:spPr>
                <a:xfrm>
                  <a:off x="7160883" y="1443449"/>
                  <a:ext cx="218087" cy="218088"/>
                </a:xfrm>
                <a:prstGeom prst="rect">
                  <a:avLst/>
                </a:prstGeom>
                <a:noFill/>
                <a:ln>
                  <a:noFill/>
                </a:ln>
              </p:spPr>
            </p:pic>
            <p:sp>
              <p:nvSpPr>
                <p:cNvPr id="462" name="Google Shape;462;p10"/>
                <p:cNvSpPr/>
                <p:nvPr/>
              </p:nvSpPr>
              <p:spPr>
                <a:xfrm>
                  <a:off x="7104195" y="830142"/>
                  <a:ext cx="847805" cy="989784"/>
                </a:xfrm>
                <a:prstGeom prst="rect">
                  <a:avLst/>
                </a:prstGeom>
                <a:noFill/>
                <a:ln w="25400" cap="flat" cmpd="sng">
                  <a:solidFill>
                    <a:srgbClr val="F4FF8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grpSp>
          <p:nvGrpSpPr>
            <p:cNvPr id="463" name="Google Shape;463;p10"/>
            <p:cNvGrpSpPr/>
            <p:nvPr/>
          </p:nvGrpSpPr>
          <p:grpSpPr>
            <a:xfrm>
              <a:off x="5150053" y="2347329"/>
              <a:ext cx="414538" cy="276999"/>
              <a:chOff x="5150053" y="2347329"/>
              <a:chExt cx="414538" cy="276999"/>
            </a:xfrm>
          </p:grpSpPr>
          <p:sp>
            <p:nvSpPr>
              <p:cNvPr id="461" name="Google Shape;461;p10"/>
              <p:cNvSpPr/>
              <p:nvPr/>
            </p:nvSpPr>
            <p:spPr>
              <a:xfrm>
                <a:off x="5255419" y="2407915"/>
                <a:ext cx="147637" cy="155829"/>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4" name="Google Shape;464;p10"/>
              <p:cNvSpPr txBox="1"/>
              <p:nvPr/>
            </p:nvSpPr>
            <p:spPr>
              <a:xfrm>
                <a:off x="5150053" y="2347329"/>
                <a:ext cx="41453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10</a:t>
                </a:r>
                <a:endParaRPr/>
              </a:p>
            </p:txBody>
          </p:sp>
        </p:grpSp>
        <p:grpSp>
          <p:nvGrpSpPr>
            <p:cNvPr id="465" name="Google Shape;465;p10"/>
            <p:cNvGrpSpPr/>
            <p:nvPr/>
          </p:nvGrpSpPr>
          <p:grpSpPr>
            <a:xfrm>
              <a:off x="5255236" y="2585402"/>
              <a:ext cx="147637" cy="276999"/>
              <a:chOff x="5237925" y="2354862"/>
              <a:chExt cx="147637" cy="276999"/>
            </a:xfrm>
          </p:grpSpPr>
          <p:sp>
            <p:nvSpPr>
              <p:cNvPr id="459" name="Google Shape;459;p10"/>
              <p:cNvSpPr/>
              <p:nvPr/>
            </p:nvSpPr>
            <p:spPr>
              <a:xfrm>
                <a:off x="5237925" y="2412677"/>
                <a:ext cx="147637" cy="155829"/>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6" name="Google Shape;466;p10"/>
              <p:cNvSpPr txBox="1"/>
              <p:nvPr/>
            </p:nvSpPr>
            <p:spPr>
              <a:xfrm>
                <a:off x="5254799" y="2354862"/>
                <a:ext cx="11388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2</a:t>
                </a:r>
                <a:endParaRPr/>
              </a:p>
            </p:txBody>
          </p:sp>
        </p:grpSp>
        <p:grpSp>
          <p:nvGrpSpPr>
            <p:cNvPr id="467" name="Google Shape;467;p10"/>
            <p:cNvGrpSpPr/>
            <p:nvPr/>
          </p:nvGrpSpPr>
          <p:grpSpPr>
            <a:xfrm>
              <a:off x="5253114" y="2826465"/>
              <a:ext cx="147637" cy="276999"/>
              <a:chOff x="5237925" y="2366353"/>
              <a:chExt cx="147637" cy="276999"/>
            </a:xfrm>
          </p:grpSpPr>
          <p:sp>
            <p:nvSpPr>
              <p:cNvPr id="456" name="Google Shape;456;p10"/>
              <p:cNvSpPr/>
              <p:nvPr/>
            </p:nvSpPr>
            <p:spPr>
              <a:xfrm>
                <a:off x="5237925" y="2418821"/>
                <a:ext cx="147637" cy="155829"/>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8" name="Google Shape;468;p10"/>
              <p:cNvSpPr txBox="1"/>
              <p:nvPr/>
            </p:nvSpPr>
            <p:spPr>
              <a:xfrm>
                <a:off x="5257343" y="2366353"/>
                <a:ext cx="11388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0</a:t>
                </a:r>
                <a:endParaRPr/>
              </a:p>
            </p:txBody>
          </p:sp>
        </p:grpSp>
      </p:grpSp>
      <p:grpSp>
        <p:nvGrpSpPr>
          <p:cNvPr id="469" name="Google Shape;469;p10"/>
          <p:cNvGrpSpPr/>
          <p:nvPr/>
        </p:nvGrpSpPr>
        <p:grpSpPr>
          <a:xfrm>
            <a:off x="-185687" y="864686"/>
            <a:ext cx="3711146" cy="3085162"/>
            <a:chOff x="0" y="0"/>
            <a:chExt cx="2626178" cy="1607375"/>
          </a:xfrm>
        </p:grpSpPr>
        <p:graphicFrame>
          <p:nvGraphicFramePr>
            <p:cNvPr id="470" name="Google Shape;470;p10"/>
            <p:cNvGraphicFramePr/>
            <p:nvPr/>
          </p:nvGraphicFramePr>
          <p:xfrm>
            <a:off x="0" y="0"/>
            <a:ext cx="2626178" cy="1607375"/>
          </p:xfrm>
          <a:graphic>
            <a:graphicData uri="http://schemas.openxmlformats.org/drawingml/2006/chart">
              <c:chart xmlns:c="http://schemas.openxmlformats.org/drawingml/2006/chart" xmlns:r="http://schemas.openxmlformats.org/officeDocument/2006/relationships" r:id="rId13"/>
            </a:graphicData>
          </a:graphic>
        </p:graphicFrame>
        <p:sp>
          <p:nvSpPr>
            <p:cNvPr id="471" name="Google Shape;471;p10"/>
            <p:cNvSpPr/>
            <p:nvPr/>
          </p:nvSpPr>
          <p:spPr>
            <a:xfrm>
              <a:off x="874053" y="665358"/>
              <a:ext cx="1082941" cy="29401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3200" b="1" i="0" u="none" strike="noStrike" cap="none">
                  <a:solidFill>
                    <a:srgbClr val="75F2FF"/>
                  </a:solidFill>
                  <a:latin typeface="Montserrat"/>
                  <a:ea typeface="Montserrat"/>
                  <a:cs typeface="Montserrat"/>
                  <a:sym typeface="Montserrat"/>
                </a:rPr>
                <a:t>100%</a:t>
              </a:r>
              <a:endParaRPr sz="3200" b="1" i="0" u="none" strike="noStrike" cap="none">
                <a:solidFill>
                  <a:srgbClr val="75F2FF"/>
                </a:solidFill>
                <a:latin typeface="Montserrat"/>
                <a:ea typeface="Montserrat"/>
                <a:cs typeface="Montserrat"/>
                <a:sym typeface="Montserrat"/>
              </a:endParaRPr>
            </a:p>
          </p:txBody>
        </p:sp>
      </p:grpSp>
    </p:spTree>
    <p:extLst>
      <p:ext uri="{BB962C8B-B14F-4D97-AF65-F5344CB8AC3E}">
        <p14:creationId xmlns:p14="http://schemas.microsoft.com/office/powerpoint/2010/main" val="2954514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76" name="Google Shape;476;p11"/>
          <p:cNvPicPr preferRelativeResize="0"/>
          <p:nvPr/>
        </p:nvPicPr>
        <p:blipFill rotWithShape="1">
          <a:blip r:embed="rId3">
            <a:alphaModFix/>
          </a:blip>
          <a:srcRect/>
          <a:stretch/>
        </p:blipFill>
        <p:spPr>
          <a:xfrm>
            <a:off x="7725653" y="-111912"/>
            <a:ext cx="1366876" cy="768200"/>
          </a:xfrm>
          <a:prstGeom prst="rect">
            <a:avLst/>
          </a:prstGeom>
          <a:noFill/>
          <a:ln>
            <a:noFill/>
          </a:ln>
        </p:spPr>
      </p:pic>
      <p:sp>
        <p:nvSpPr>
          <p:cNvPr id="477" name="Google Shape;477;p11"/>
          <p:cNvSpPr/>
          <p:nvPr/>
        </p:nvSpPr>
        <p:spPr>
          <a:xfrm rot="10800000" flipH="1">
            <a:off x="3733801" y="656285"/>
            <a:ext cx="5112488" cy="3825893"/>
          </a:xfrm>
          <a:prstGeom prst="rect">
            <a:avLst/>
          </a:prstGeom>
          <a:noFill/>
          <a:ln w="9525" cap="flat" cmpd="sng">
            <a:solidFill>
              <a:srgbClr val="BFCC0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478" name="Google Shape;478;p11"/>
          <p:cNvGrpSpPr/>
          <p:nvPr/>
        </p:nvGrpSpPr>
        <p:grpSpPr>
          <a:xfrm>
            <a:off x="463725" y="4363659"/>
            <a:ext cx="2398052" cy="430569"/>
            <a:chOff x="464594" y="4216206"/>
            <a:chExt cx="2398052" cy="430569"/>
          </a:xfrm>
        </p:grpSpPr>
        <p:pic>
          <p:nvPicPr>
            <p:cNvPr id="479" name="Google Shape;479;p11" descr="Icono&#10;&#10;Descripción generada automáticamente">
              <a:hlinkClick r:id="rId4"/>
            </p:cNvPr>
            <p:cNvPicPr preferRelativeResize="0"/>
            <p:nvPr/>
          </p:nvPicPr>
          <p:blipFill rotWithShape="1">
            <a:blip r:embed="rId5">
              <a:alphaModFix/>
            </a:blip>
            <a:srcRect/>
            <a:stretch/>
          </p:blipFill>
          <p:spPr>
            <a:xfrm>
              <a:off x="464594" y="4216206"/>
              <a:ext cx="430569" cy="430569"/>
            </a:xfrm>
            <a:prstGeom prst="rect">
              <a:avLst/>
            </a:prstGeom>
            <a:noFill/>
            <a:ln>
              <a:noFill/>
            </a:ln>
          </p:spPr>
        </p:pic>
        <p:sp>
          <p:nvSpPr>
            <p:cNvPr id="480" name="Google Shape;480;p11"/>
            <p:cNvSpPr txBox="1"/>
            <p:nvPr/>
          </p:nvSpPr>
          <p:spPr>
            <a:xfrm>
              <a:off x="895162" y="4308379"/>
              <a:ext cx="1967484" cy="24622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000" b="0" i="0" u="none" strike="noStrike" cap="none" dirty="0">
                  <a:solidFill>
                    <a:srgbClr val="000000"/>
                  </a:solidFill>
                  <a:latin typeface="Montserrat"/>
                  <a:ea typeface="Montserrat"/>
                  <a:cs typeface="Montserrat"/>
                  <a:sym typeface="Montserrat"/>
                </a:rPr>
                <a:t>Plan de Acción 2023.</a:t>
              </a:r>
              <a:endParaRPr sz="800" b="0" i="0" u="none" strike="noStrike" cap="none" dirty="0">
                <a:solidFill>
                  <a:srgbClr val="000000"/>
                </a:solidFill>
                <a:latin typeface="Montserrat"/>
                <a:ea typeface="Montserrat"/>
                <a:cs typeface="Montserrat"/>
                <a:sym typeface="Montserrat"/>
              </a:endParaRPr>
            </a:p>
          </p:txBody>
        </p:sp>
      </p:grpSp>
      <p:grpSp>
        <p:nvGrpSpPr>
          <p:cNvPr id="481" name="Google Shape;481;p11"/>
          <p:cNvGrpSpPr/>
          <p:nvPr/>
        </p:nvGrpSpPr>
        <p:grpSpPr>
          <a:xfrm>
            <a:off x="3651113" y="1188511"/>
            <a:ext cx="1380576" cy="1255373"/>
            <a:chOff x="1063308" y="604362"/>
            <a:chExt cx="600538" cy="546076"/>
          </a:xfrm>
        </p:grpSpPr>
        <p:grpSp>
          <p:nvGrpSpPr>
            <p:cNvPr id="482" name="Google Shape;482;p11"/>
            <p:cNvGrpSpPr/>
            <p:nvPr/>
          </p:nvGrpSpPr>
          <p:grpSpPr>
            <a:xfrm>
              <a:off x="1132555" y="604362"/>
              <a:ext cx="426768" cy="436277"/>
              <a:chOff x="1132555" y="604362"/>
              <a:chExt cx="426768" cy="436277"/>
            </a:xfrm>
          </p:grpSpPr>
          <p:grpSp>
            <p:nvGrpSpPr>
              <p:cNvPr id="483" name="Google Shape;483;p11"/>
              <p:cNvGrpSpPr/>
              <p:nvPr/>
            </p:nvGrpSpPr>
            <p:grpSpPr>
              <a:xfrm>
                <a:off x="1167831" y="649147"/>
                <a:ext cx="391492" cy="391492"/>
                <a:chOff x="1090689" y="635314"/>
                <a:chExt cx="391492" cy="391492"/>
              </a:xfrm>
            </p:grpSpPr>
            <p:sp>
              <p:nvSpPr>
                <p:cNvPr id="484" name="Google Shape;484;p11"/>
                <p:cNvSpPr/>
                <p:nvPr/>
              </p:nvSpPr>
              <p:spPr>
                <a:xfrm>
                  <a:off x="1320924" y="646145"/>
                  <a:ext cx="45719" cy="51449"/>
                </a:xfrm>
                <a:prstGeom prst="rect">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85" name="Google Shape;485;p11"/>
                <p:cNvPicPr preferRelativeResize="0"/>
                <p:nvPr/>
              </p:nvPicPr>
              <p:blipFill rotWithShape="1">
                <a:blip r:embed="rId6">
                  <a:alphaModFix/>
                </a:blip>
                <a:srcRect/>
                <a:stretch/>
              </p:blipFill>
              <p:spPr>
                <a:xfrm>
                  <a:off x="1090689" y="635314"/>
                  <a:ext cx="391492" cy="391492"/>
                </a:xfrm>
                <a:prstGeom prst="rect">
                  <a:avLst/>
                </a:prstGeom>
                <a:noFill/>
                <a:ln>
                  <a:noFill/>
                </a:ln>
              </p:spPr>
            </p:pic>
          </p:grpSp>
          <p:sp>
            <p:nvSpPr>
              <p:cNvPr id="486" name="Google Shape;486;p11"/>
              <p:cNvSpPr txBox="1"/>
              <p:nvPr/>
            </p:nvSpPr>
            <p:spPr>
              <a:xfrm>
                <a:off x="1132555" y="604362"/>
                <a:ext cx="181755" cy="3079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000" b="0" i="0" u="none" strike="noStrike" cap="none">
                    <a:solidFill>
                      <a:srgbClr val="1D335D"/>
                    </a:solidFill>
                    <a:latin typeface="Impact"/>
                    <a:ea typeface="Impact"/>
                    <a:cs typeface="Impact"/>
                    <a:sym typeface="Impact"/>
                  </a:rPr>
                  <a:t>1</a:t>
                </a:r>
                <a:endParaRPr sz="4000" b="0" i="0" u="none" strike="noStrike" cap="none">
                  <a:solidFill>
                    <a:srgbClr val="1D335D"/>
                  </a:solidFill>
                  <a:latin typeface="Impact"/>
                  <a:ea typeface="Impact"/>
                  <a:cs typeface="Impact"/>
                  <a:sym typeface="Impact"/>
                </a:endParaRPr>
              </a:p>
            </p:txBody>
          </p:sp>
        </p:grpSp>
        <p:sp>
          <p:nvSpPr>
            <p:cNvPr id="487" name="Google Shape;487;p11"/>
            <p:cNvSpPr txBox="1"/>
            <p:nvPr/>
          </p:nvSpPr>
          <p:spPr>
            <a:xfrm>
              <a:off x="1063308" y="1029946"/>
              <a:ext cx="600538" cy="1204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1" i="0" u="none" strike="noStrike" cap="none">
                  <a:solidFill>
                    <a:srgbClr val="1F1F1F"/>
                  </a:solidFill>
                  <a:latin typeface="Montserrat"/>
                  <a:ea typeface="Montserrat"/>
                  <a:cs typeface="Montserrat"/>
                  <a:sym typeface="Montserrat"/>
                </a:rPr>
                <a:t>Productos</a:t>
              </a:r>
              <a:endParaRPr sz="1200" b="1" i="0" u="none" strike="noStrike" cap="none">
                <a:solidFill>
                  <a:srgbClr val="000000"/>
                </a:solidFill>
                <a:latin typeface="Montserrat"/>
                <a:ea typeface="Montserrat"/>
                <a:cs typeface="Montserrat"/>
                <a:sym typeface="Montserrat"/>
              </a:endParaRPr>
            </a:p>
          </p:txBody>
        </p:sp>
      </p:grpSp>
      <p:pic>
        <p:nvPicPr>
          <p:cNvPr id="488" name="Google Shape;488;p11">
            <a:hlinkClick r:id="rId7" action="ppaction://hlinksldjump"/>
          </p:cNvPr>
          <p:cNvPicPr preferRelativeResize="0"/>
          <p:nvPr/>
        </p:nvPicPr>
        <p:blipFill rotWithShape="1">
          <a:blip r:embed="rId8">
            <a:alphaModFix/>
          </a:blip>
          <a:srcRect/>
          <a:stretch/>
        </p:blipFill>
        <p:spPr>
          <a:xfrm>
            <a:off x="8431278" y="4578944"/>
            <a:ext cx="415011" cy="415011"/>
          </a:xfrm>
          <a:prstGeom prst="rect">
            <a:avLst/>
          </a:prstGeom>
          <a:noFill/>
          <a:ln>
            <a:noFill/>
          </a:ln>
        </p:spPr>
      </p:pic>
      <p:sp>
        <p:nvSpPr>
          <p:cNvPr id="489" name="Google Shape;489;p11"/>
          <p:cNvSpPr txBox="1"/>
          <p:nvPr/>
        </p:nvSpPr>
        <p:spPr>
          <a:xfrm>
            <a:off x="4501775" y="923646"/>
            <a:ext cx="4334521" cy="1785104"/>
          </a:xfrm>
          <a:prstGeom prst="rect">
            <a:avLst/>
          </a:prstGeom>
          <a:noFill/>
          <a:ln>
            <a:noFill/>
          </a:ln>
        </p:spPr>
        <p:txBody>
          <a:bodyPr spcFirstLastPara="1" wrap="square" lIns="91425" tIns="45700" rIns="91425" bIns="45700" anchor="t" anchorCtr="0">
            <a:spAutoFit/>
          </a:bodyPr>
          <a:lstStyle/>
          <a:p>
            <a:pPr marL="177800" marR="0" lvl="0" indent="-177800" algn="just" rtl="0">
              <a:lnSpc>
                <a:spcPct val="100000"/>
              </a:lnSpc>
              <a:spcBef>
                <a:spcPts val="0"/>
              </a:spcBef>
              <a:spcAft>
                <a:spcPts val="0"/>
              </a:spcAft>
              <a:buClr>
                <a:srgbClr val="000000"/>
              </a:buClr>
              <a:buSzPts val="1200"/>
              <a:buFont typeface="Arial"/>
              <a:buAutoNum type="arabicPeriod"/>
            </a:pPr>
            <a:r>
              <a:rPr lang="es-ES" sz="1200" b="0" i="0" u="none" strike="noStrike" cap="none">
                <a:solidFill>
                  <a:srgbClr val="000000"/>
                </a:solidFill>
                <a:latin typeface="Montserrat"/>
                <a:ea typeface="Montserrat"/>
                <a:cs typeface="Montserrat"/>
                <a:sym typeface="Montserrat"/>
              </a:rPr>
              <a:t>Informe trimestral del avance de los planes según decreto 612 del 2018 a cargo de la Oficina de Gestión de la Información:</a:t>
            </a:r>
            <a:endParaRPr/>
          </a:p>
          <a:p>
            <a:pPr marL="542925" marR="0" lvl="2" indent="-180975" algn="just" rtl="0">
              <a:lnSpc>
                <a:spcPct val="100000"/>
              </a:lnSpc>
              <a:spcBef>
                <a:spcPts val="0"/>
              </a:spcBef>
              <a:spcAft>
                <a:spcPts val="0"/>
              </a:spcAft>
              <a:buClr>
                <a:srgbClr val="000000"/>
              </a:buClr>
              <a:buSzPts val="1200"/>
              <a:buFont typeface="Arial"/>
              <a:buChar char="•"/>
            </a:pPr>
            <a:r>
              <a:rPr lang="es-ES" sz="1200" b="0" i="0" u="none" strike="noStrike" cap="none">
                <a:solidFill>
                  <a:srgbClr val="000000"/>
                </a:solidFill>
                <a:latin typeface="Montserrat"/>
                <a:ea typeface="Montserrat"/>
                <a:cs typeface="Montserrat"/>
                <a:sym typeface="Montserrat"/>
              </a:rPr>
              <a:t>Plan Estratégico de Tecnologías de la Información y las Comunicaciones – PETI. </a:t>
            </a:r>
            <a:endParaRPr/>
          </a:p>
          <a:p>
            <a:pPr marL="542925" marR="0" lvl="2" indent="-180975" algn="just" rtl="0">
              <a:lnSpc>
                <a:spcPct val="100000"/>
              </a:lnSpc>
              <a:spcBef>
                <a:spcPts val="0"/>
              </a:spcBef>
              <a:spcAft>
                <a:spcPts val="0"/>
              </a:spcAft>
              <a:buClr>
                <a:srgbClr val="000000"/>
              </a:buClr>
              <a:buSzPts val="1200"/>
              <a:buFont typeface="Arial"/>
              <a:buChar char="•"/>
            </a:pPr>
            <a:r>
              <a:rPr lang="es-ES" sz="1200" b="0" i="0" u="none" strike="noStrike" cap="none">
                <a:solidFill>
                  <a:srgbClr val="000000"/>
                </a:solidFill>
                <a:latin typeface="Montserrat"/>
                <a:ea typeface="Montserrat"/>
                <a:cs typeface="Montserrat"/>
                <a:sym typeface="Montserrat"/>
              </a:rPr>
              <a:t>Plan de Tratamiento de Riesgos de Seguridad y Privacidad de la Información.</a:t>
            </a:r>
            <a:endParaRPr/>
          </a:p>
          <a:p>
            <a:pPr marL="542925" marR="0" lvl="2" indent="-180975" algn="just" rtl="0">
              <a:lnSpc>
                <a:spcPct val="100000"/>
              </a:lnSpc>
              <a:spcBef>
                <a:spcPts val="0"/>
              </a:spcBef>
              <a:spcAft>
                <a:spcPts val="0"/>
              </a:spcAft>
              <a:buClr>
                <a:srgbClr val="000000"/>
              </a:buClr>
              <a:buSzPts val="1200"/>
              <a:buFont typeface="Arial"/>
              <a:buChar char="•"/>
            </a:pPr>
            <a:r>
              <a:rPr lang="es-ES" sz="1200" b="0" i="0" u="none" strike="noStrike" cap="none">
                <a:solidFill>
                  <a:srgbClr val="000000"/>
                </a:solidFill>
                <a:latin typeface="Montserrat"/>
                <a:ea typeface="Montserrat"/>
                <a:cs typeface="Montserrat"/>
                <a:sym typeface="Montserrat"/>
              </a:rPr>
              <a:t>Plan de Seguridad y Privacidad de la Información</a:t>
            </a:r>
            <a:r>
              <a:rPr lang="es-ES" sz="1400" b="0" i="0" u="none" strike="noStrike" cap="none">
                <a:solidFill>
                  <a:srgbClr val="000000"/>
                </a:solidFill>
                <a:latin typeface="Montserrat"/>
                <a:ea typeface="Montserrat"/>
                <a:cs typeface="Montserrat"/>
                <a:sym typeface="Montserrat"/>
              </a:rPr>
              <a:t>. </a:t>
            </a:r>
            <a:endParaRPr sz="1400" b="0" i="0" u="none" strike="noStrike" cap="none">
              <a:solidFill>
                <a:srgbClr val="000000"/>
              </a:solidFill>
              <a:latin typeface="Montserrat"/>
              <a:ea typeface="Montserrat"/>
              <a:cs typeface="Montserrat"/>
              <a:sym typeface="Montserrat"/>
            </a:endParaRPr>
          </a:p>
        </p:txBody>
      </p:sp>
      <p:grpSp>
        <p:nvGrpSpPr>
          <p:cNvPr id="490" name="Google Shape;490;p11"/>
          <p:cNvGrpSpPr/>
          <p:nvPr/>
        </p:nvGrpSpPr>
        <p:grpSpPr>
          <a:xfrm>
            <a:off x="5440582" y="2902216"/>
            <a:ext cx="2018482" cy="1386495"/>
            <a:chOff x="3438305" y="2050518"/>
            <a:chExt cx="2018482" cy="1386495"/>
          </a:xfrm>
        </p:grpSpPr>
        <p:grpSp>
          <p:nvGrpSpPr>
            <p:cNvPr id="491" name="Google Shape;491;p11"/>
            <p:cNvGrpSpPr/>
            <p:nvPr/>
          </p:nvGrpSpPr>
          <p:grpSpPr>
            <a:xfrm>
              <a:off x="3438305" y="2050518"/>
              <a:ext cx="2018482" cy="1386495"/>
              <a:chOff x="8523130" y="1358286"/>
              <a:chExt cx="2300781" cy="1580406"/>
            </a:xfrm>
          </p:grpSpPr>
          <p:sp>
            <p:nvSpPr>
              <p:cNvPr id="492" name="Google Shape;492;p11"/>
              <p:cNvSpPr txBox="1"/>
              <p:nvPr/>
            </p:nvSpPr>
            <p:spPr>
              <a:xfrm>
                <a:off x="8523130" y="2359837"/>
                <a:ext cx="1483102" cy="5788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900" b="1" i="0" u="none" strike="noStrike" cap="none">
                    <a:solidFill>
                      <a:srgbClr val="1F1F1F"/>
                    </a:solidFill>
                    <a:latin typeface="Montserrat"/>
                    <a:ea typeface="Montserrat"/>
                    <a:cs typeface="Montserrat"/>
                    <a:sym typeface="Montserrat"/>
                  </a:rPr>
                  <a:t>Actividades clave para materializar del producto</a:t>
                </a:r>
                <a:endParaRPr sz="900" b="1" i="0" u="none" strike="noStrike" cap="none">
                  <a:solidFill>
                    <a:srgbClr val="000000"/>
                  </a:solidFill>
                  <a:latin typeface="Montserrat"/>
                  <a:ea typeface="Montserrat"/>
                  <a:cs typeface="Montserrat"/>
                  <a:sym typeface="Montserrat"/>
                </a:endParaRPr>
              </a:p>
            </p:txBody>
          </p:sp>
          <p:sp>
            <p:nvSpPr>
              <p:cNvPr id="493" name="Google Shape;493;p11"/>
              <p:cNvSpPr txBox="1"/>
              <p:nvPr/>
            </p:nvSpPr>
            <p:spPr>
              <a:xfrm>
                <a:off x="9212683" y="1358286"/>
                <a:ext cx="900002" cy="8770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400" b="0" i="0" u="none" strike="noStrike" cap="none">
                    <a:solidFill>
                      <a:srgbClr val="1D335D"/>
                    </a:solidFill>
                    <a:latin typeface="Impact"/>
                    <a:ea typeface="Impact"/>
                    <a:cs typeface="Impact"/>
                    <a:sym typeface="Impact"/>
                  </a:rPr>
                  <a:t>3</a:t>
                </a:r>
                <a:endParaRPr sz="4400" b="0" i="0" u="none" strike="noStrike" cap="none">
                  <a:solidFill>
                    <a:srgbClr val="1D335D"/>
                  </a:solidFill>
                  <a:latin typeface="Impact"/>
                  <a:ea typeface="Impact"/>
                  <a:cs typeface="Impact"/>
                  <a:sym typeface="Impact"/>
                </a:endParaRPr>
              </a:p>
            </p:txBody>
          </p:sp>
          <p:grpSp>
            <p:nvGrpSpPr>
              <p:cNvPr id="494" name="Google Shape;494;p11"/>
              <p:cNvGrpSpPr/>
              <p:nvPr/>
            </p:nvGrpSpPr>
            <p:grpSpPr>
              <a:xfrm>
                <a:off x="8542334" y="1542641"/>
                <a:ext cx="900001" cy="900001"/>
                <a:chOff x="6018069" y="504025"/>
                <a:chExt cx="744844" cy="744844"/>
              </a:xfrm>
            </p:grpSpPr>
            <p:sp>
              <p:nvSpPr>
                <p:cNvPr id="495" name="Google Shape;495;p11"/>
                <p:cNvSpPr/>
                <p:nvPr/>
              </p:nvSpPr>
              <p:spPr>
                <a:xfrm>
                  <a:off x="6138495" y="784740"/>
                  <a:ext cx="252322" cy="293094"/>
                </a:xfrm>
                <a:prstGeom prst="flowChartConnector">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96" name="Google Shape;496;p11" descr="Forma&#10;&#10;Descripción generada automáticamente con confianza baja"/>
                <p:cNvPicPr preferRelativeResize="0"/>
                <p:nvPr/>
              </p:nvPicPr>
              <p:blipFill rotWithShape="1">
                <a:blip r:embed="rId9">
                  <a:alphaModFix/>
                </a:blip>
                <a:srcRect/>
                <a:stretch/>
              </p:blipFill>
              <p:spPr>
                <a:xfrm>
                  <a:off x="6018069" y="504025"/>
                  <a:ext cx="744844" cy="744844"/>
                </a:xfrm>
                <a:prstGeom prst="rect">
                  <a:avLst/>
                </a:prstGeom>
                <a:noFill/>
                <a:ln>
                  <a:noFill/>
                </a:ln>
              </p:spPr>
            </p:pic>
          </p:grpSp>
          <p:grpSp>
            <p:nvGrpSpPr>
              <p:cNvPr id="497" name="Google Shape;497;p11"/>
              <p:cNvGrpSpPr/>
              <p:nvPr/>
            </p:nvGrpSpPr>
            <p:grpSpPr>
              <a:xfrm>
                <a:off x="10042958" y="1669961"/>
                <a:ext cx="780953" cy="989784"/>
                <a:chOff x="7104196" y="830142"/>
                <a:chExt cx="780953" cy="989784"/>
              </a:xfrm>
            </p:grpSpPr>
            <p:pic>
              <p:nvPicPr>
                <p:cNvPr id="498" name="Google Shape;498;p11"/>
                <p:cNvPicPr preferRelativeResize="0"/>
                <p:nvPr/>
              </p:nvPicPr>
              <p:blipFill rotWithShape="1">
                <a:blip r:embed="rId10">
                  <a:alphaModFix/>
                </a:blip>
                <a:srcRect/>
                <a:stretch/>
              </p:blipFill>
              <p:spPr>
                <a:xfrm>
                  <a:off x="7161926" y="908431"/>
                  <a:ext cx="216000" cy="216001"/>
                </a:xfrm>
                <a:prstGeom prst="rect">
                  <a:avLst/>
                </a:prstGeom>
                <a:noFill/>
                <a:ln>
                  <a:noFill/>
                </a:ln>
              </p:spPr>
            </p:pic>
            <p:cxnSp>
              <p:nvCxnSpPr>
                <p:cNvPr id="499" name="Google Shape;499;p11"/>
                <p:cNvCxnSpPr>
                  <a:stCxn id="500" idx="3"/>
                  <a:endCxn id="501" idx="1"/>
                </p:cNvCxnSpPr>
                <p:nvPr/>
              </p:nvCxnSpPr>
              <p:spPr>
                <a:xfrm rot="10800000" flipH="1">
                  <a:off x="7378970" y="1551593"/>
                  <a:ext cx="273900" cy="900"/>
                </a:xfrm>
                <a:prstGeom prst="straightConnector1">
                  <a:avLst/>
                </a:prstGeom>
                <a:noFill/>
                <a:ln w="9525" cap="flat" cmpd="sng">
                  <a:solidFill>
                    <a:srgbClr val="3B7FF2"/>
                  </a:solidFill>
                  <a:prstDash val="solid"/>
                  <a:round/>
                  <a:headEnd type="none" w="sm" len="sm"/>
                  <a:tailEnd type="none" w="sm" len="sm"/>
                </a:ln>
              </p:spPr>
            </p:cxnSp>
            <p:cxnSp>
              <p:nvCxnSpPr>
                <p:cNvPr id="502" name="Google Shape;502;p11"/>
                <p:cNvCxnSpPr>
                  <a:stCxn id="503" idx="3"/>
                  <a:endCxn id="504" idx="1"/>
                </p:cNvCxnSpPr>
                <p:nvPr/>
              </p:nvCxnSpPr>
              <p:spPr>
                <a:xfrm rot="10800000" flipH="1">
                  <a:off x="7388921" y="1282741"/>
                  <a:ext cx="266400" cy="1200"/>
                </a:xfrm>
                <a:prstGeom prst="straightConnector1">
                  <a:avLst/>
                </a:prstGeom>
                <a:noFill/>
                <a:ln w="9525" cap="flat" cmpd="sng">
                  <a:solidFill>
                    <a:srgbClr val="3B7FF2"/>
                  </a:solidFill>
                  <a:prstDash val="solid"/>
                  <a:round/>
                  <a:headEnd type="none" w="sm" len="sm"/>
                  <a:tailEnd type="none" w="sm" len="sm"/>
                </a:ln>
              </p:spPr>
            </p:cxnSp>
            <p:cxnSp>
              <p:nvCxnSpPr>
                <p:cNvPr id="505" name="Google Shape;505;p11"/>
                <p:cNvCxnSpPr>
                  <a:stCxn id="498" idx="3"/>
                  <a:endCxn id="506" idx="1"/>
                </p:cNvCxnSpPr>
                <p:nvPr/>
              </p:nvCxnSpPr>
              <p:spPr>
                <a:xfrm rot="10800000" flipH="1">
                  <a:off x="7377926" y="1014632"/>
                  <a:ext cx="277800" cy="1800"/>
                </a:xfrm>
                <a:prstGeom prst="straightConnector1">
                  <a:avLst/>
                </a:prstGeom>
                <a:noFill/>
                <a:ln w="9525" cap="flat" cmpd="sng">
                  <a:solidFill>
                    <a:srgbClr val="3B7FF2"/>
                  </a:solidFill>
                  <a:prstDash val="solid"/>
                  <a:round/>
                  <a:headEnd type="none" w="sm" len="sm"/>
                  <a:tailEnd type="none" w="sm" len="sm"/>
                </a:ln>
              </p:spPr>
            </p:cxnSp>
            <p:pic>
              <p:nvPicPr>
                <p:cNvPr id="503" name="Google Shape;503;p11"/>
                <p:cNvPicPr preferRelativeResize="0"/>
                <p:nvPr/>
              </p:nvPicPr>
              <p:blipFill rotWithShape="1">
                <a:blip r:embed="rId11">
                  <a:alphaModFix/>
                </a:blip>
                <a:srcRect/>
                <a:stretch/>
              </p:blipFill>
              <p:spPr>
                <a:xfrm>
                  <a:off x="7150931" y="1164945"/>
                  <a:ext cx="237990" cy="237991"/>
                </a:xfrm>
                <a:prstGeom prst="rect">
                  <a:avLst/>
                </a:prstGeom>
                <a:noFill/>
                <a:ln>
                  <a:noFill/>
                </a:ln>
              </p:spPr>
            </p:pic>
            <p:pic>
              <p:nvPicPr>
                <p:cNvPr id="500" name="Google Shape;500;p11"/>
                <p:cNvPicPr preferRelativeResize="0"/>
                <p:nvPr/>
              </p:nvPicPr>
              <p:blipFill rotWithShape="1">
                <a:blip r:embed="rId12">
                  <a:alphaModFix/>
                </a:blip>
                <a:srcRect/>
                <a:stretch/>
              </p:blipFill>
              <p:spPr>
                <a:xfrm>
                  <a:off x="7160883" y="1443449"/>
                  <a:ext cx="218087" cy="218088"/>
                </a:xfrm>
                <a:prstGeom prst="rect">
                  <a:avLst/>
                </a:prstGeom>
                <a:noFill/>
                <a:ln>
                  <a:noFill/>
                </a:ln>
              </p:spPr>
            </p:pic>
            <p:sp>
              <p:nvSpPr>
                <p:cNvPr id="507" name="Google Shape;507;p11"/>
                <p:cNvSpPr/>
                <p:nvPr/>
              </p:nvSpPr>
              <p:spPr>
                <a:xfrm>
                  <a:off x="7104196" y="830142"/>
                  <a:ext cx="780953" cy="989784"/>
                </a:xfrm>
                <a:prstGeom prst="rect">
                  <a:avLst/>
                </a:prstGeom>
                <a:noFill/>
                <a:ln w="25400" cap="flat" cmpd="sng">
                  <a:solidFill>
                    <a:srgbClr val="F4FF8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grpSp>
          <p:nvGrpSpPr>
            <p:cNvPr id="508" name="Google Shape;508;p11"/>
            <p:cNvGrpSpPr/>
            <p:nvPr/>
          </p:nvGrpSpPr>
          <p:grpSpPr>
            <a:xfrm>
              <a:off x="5255419" y="2346567"/>
              <a:ext cx="147637" cy="276999"/>
              <a:chOff x="5255419" y="2346567"/>
              <a:chExt cx="147637" cy="276999"/>
            </a:xfrm>
          </p:grpSpPr>
          <p:sp>
            <p:nvSpPr>
              <p:cNvPr id="506" name="Google Shape;506;p11"/>
              <p:cNvSpPr/>
              <p:nvPr/>
            </p:nvSpPr>
            <p:spPr>
              <a:xfrm>
                <a:off x="5255419" y="2407915"/>
                <a:ext cx="147637" cy="155829"/>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9" name="Google Shape;509;p11"/>
              <p:cNvSpPr txBox="1"/>
              <p:nvPr/>
            </p:nvSpPr>
            <p:spPr>
              <a:xfrm>
                <a:off x="5272111" y="2346567"/>
                <a:ext cx="11388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3</a:t>
                </a:r>
                <a:endParaRPr sz="1200" b="0" i="0" u="none" strike="noStrike" cap="none">
                  <a:solidFill>
                    <a:schemeClr val="dk1"/>
                  </a:solidFill>
                  <a:latin typeface="Montserrat"/>
                  <a:ea typeface="Montserrat"/>
                  <a:cs typeface="Montserrat"/>
                  <a:sym typeface="Montserrat"/>
                </a:endParaRPr>
              </a:p>
            </p:txBody>
          </p:sp>
        </p:grpSp>
        <p:grpSp>
          <p:nvGrpSpPr>
            <p:cNvPr id="510" name="Google Shape;510;p11"/>
            <p:cNvGrpSpPr/>
            <p:nvPr/>
          </p:nvGrpSpPr>
          <p:grpSpPr>
            <a:xfrm>
              <a:off x="5255236" y="2585402"/>
              <a:ext cx="147637" cy="276999"/>
              <a:chOff x="5237925" y="2354862"/>
              <a:chExt cx="147637" cy="276999"/>
            </a:xfrm>
          </p:grpSpPr>
          <p:sp>
            <p:nvSpPr>
              <p:cNvPr id="504" name="Google Shape;504;p11"/>
              <p:cNvSpPr/>
              <p:nvPr/>
            </p:nvSpPr>
            <p:spPr>
              <a:xfrm>
                <a:off x="5237925" y="2412677"/>
                <a:ext cx="147637" cy="155829"/>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1" name="Google Shape;511;p11"/>
              <p:cNvSpPr txBox="1"/>
              <p:nvPr/>
            </p:nvSpPr>
            <p:spPr>
              <a:xfrm>
                <a:off x="5254799" y="2354862"/>
                <a:ext cx="11388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0</a:t>
                </a:r>
                <a:endParaRPr/>
              </a:p>
            </p:txBody>
          </p:sp>
        </p:grpSp>
        <p:grpSp>
          <p:nvGrpSpPr>
            <p:cNvPr id="512" name="Google Shape;512;p11"/>
            <p:cNvGrpSpPr/>
            <p:nvPr/>
          </p:nvGrpSpPr>
          <p:grpSpPr>
            <a:xfrm>
              <a:off x="5253114" y="2826465"/>
              <a:ext cx="147637" cy="276999"/>
              <a:chOff x="5237925" y="2366353"/>
              <a:chExt cx="147637" cy="276999"/>
            </a:xfrm>
          </p:grpSpPr>
          <p:sp>
            <p:nvSpPr>
              <p:cNvPr id="501" name="Google Shape;501;p11"/>
              <p:cNvSpPr/>
              <p:nvPr/>
            </p:nvSpPr>
            <p:spPr>
              <a:xfrm>
                <a:off x="5237925" y="2418821"/>
                <a:ext cx="147637" cy="155829"/>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3" name="Google Shape;513;p11"/>
              <p:cNvSpPr txBox="1"/>
              <p:nvPr/>
            </p:nvSpPr>
            <p:spPr>
              <a:xfrm>
                <a:off x="5257343" y="2366353"/>
                <a:ext cx="11388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0</a:t>
                </a:r>
                <a:endParaRPr/>
              </a:p>
            </p:txBody>
          </p:sp>
        </p:grpSp>
      </p:grpSp>
      <p:sp>
        <p:nvSpPr>
          <p:cNvPr id="517" name="Google Shape;517;p11"/>
          <p:cNvSpPr/>
          <p:nvPr/>
        </p:nvSpPr>
        <p:spPr>
          <a:xfrm>
            <a:off x="463725" y="676520"/>
            <a:ext cx="2828753" cy="29628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2000" b="1" i="0" u="none" strike="noStrike" cap="none">
                <a:solidFill>
                  <a:srgbClr val="004148"/>
                </a:solidFill>
                <a:latin typeface="Montserrat"/>
                <a:ea typeface="Montserrat"/>
                <a:cs typeface="Montserrat"/>
                <a:sym typeface="Montserrat"/>
              </a:rPr>
              <a:t>Ofic. Gestión de la </a:t>
            </a:r>
            <a:r>
              <a:rPr lang="es-ES" sz="2000" b="1" i="0" u="none" strike="noStrike" cap="none">
                <a:solidFill>
                  <a:srgbClr val="BFCC04"/>
                </a:solidFill>
                <a:latin typeface="Montserrat"/>
                <a:ea typeface="Montserrat"/>
                <a:cs typeface="Montserrat"/>
                <a:sym typeface="Montserrat"/>
              </a:rPr>
              <a:t>Información</a:t>
            </a:r>
            <a:endParaRPr/>
          </a:p>
        </p:txBody>
      </p:sp>
      <p:grpSp>
        <p:nvGrpSpPr>
          <p:cNvPr id="3" name="Grupo 2">
            <a:extLst>
              <a:ext uri="{FF2B5EF4-FFF2-40B4-BE49-F238E27FC236}">
                <a16:creationId xmlns:a16="http://schemas.microsoft.com/office/drawing/2014/main" xmlns="" id="{83D34766-5368-E107-0D88-56520CFC6C34}"/>
              </a:ext>
            </a:extLst>
          </p:cNvPr>
          <p:cNvGrpSpPr/>
          <p:nvPr/>
        </p:nvGrpSpPr>
        <p:grpSpPr>
          <a:xfrm>
            <a:off x="-75795" y="572427"/>
            <a:ext cx="4245818" cy="3742913"/>
            <a:chOff x="-611762" y="545798"/>
            <a:chExt cx="4728917" cy="4141465"/>
          </a:xfrm>
        </p:grpSpPr>
        <p:grpSp>
          <p:nvGrpSpPr>
            <p:cNvPr id="514" name="Google Shape;514;p11"/>
            <p:cNvGrpSpPr/>
            <p:nvPr/>
          </p:nvGrpSpPr>
          <p:grpSpPr>
            <a:xfrm>
              <a:off x="-611762" y="545798"/>
              <a:ext cx="4728917" cy="4141465"/>
              <a:chOff x="0" y="0"/>
              <a:chExt cx="3009751" cy="1787237"/>
            </a:xfrm>
          </p:grpSpPr>
          <p:graphicFrame>
            <p:nvGraphicFramePr>
              <p:cNvPr id="515" name="Google Shape;515;p11"/>
              <p:cNvGraphicFramePr/>
              <p:nvPr>
                <p:extLst/>
              </p:nvPr>
            </p:nvGraphicFramePr>
            <p:xfrm>
              <a:off x="0" y="0"/>
              <a:ext cx="3009751" cy="1787237"/>
            </p:xfrm>
            <a:graphic>
              <a:graphicData uri="http://schemas.openxmlformats.org/drawingml/2006/chart">
                <c:chart xmlns:c="http://schemas.openxmlformats.org/drawingml/2006/chart" xmlns:r="http://schemas.openxmlformats.org/officeDocument/2006/relationships" r:id="rId13"/>
              </a:graphicData>
            </a:graphic>
          </p:graphicFrame>
          <p:sp>
            <p:nvSpPr>
              <p:cNvPr id="516" name="Google Shape;516;p11"/>
              <p:cNvSpPr/>
              <p:nvPr/>
            </p:nvSpPr>
            <p:spPr>
              <a:xfrm>
                <a:off x="1223248" y="805776"/>
                <a:ext cx="945311" cy="27145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a:t> </a:t>
                </a:r>
                <a:endParaRPr sz="4000" b="1" i="0" u="none" strike="noStrike" cap="none">
                  <a:solidFill>
                    <a:srgbClr val="EEFF41"/>
                  </a:solidFill>
                  <a:latin typeface="Montserrat"/>
                  <a:ea typeface="Montserrat"/>
                  <a:cs typeface="Montserrat"/>
                  <a:sym typeface="Montserrat"/>
                </a:endParaRPr>
              </a:p>
            </p:txBody>
          </p:sp>
        </p:grpSp>
        <p:sp>
          <p:nvSpPr>
            <p:cNvPr id="2" name="Google Shape;361;p8">
              <a:extLst>
                <a:ext uri="{FF2B5EF4-FFF2-40B4-BE49-F238E27FC236}">
                  <a16:creationId xmlns:a16="http://schemas.microsoft.com/office/drawing/2014/main" xmlns="" id="{965D90A9-23DE-F4EC-028A-E659226F7EC5}"/>
                </a:ext>
              </a:extLst>
            </p:cNvPr>
            <p:cNvSpPr/>
            <p:nvPr/>
          </p:nvSpPr>
          <p:spPr>
            <a:xfrm>
              <a:off x="682475" y="2442111"/>
              <a:ext cx="1849902" cy="54358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4000" b="1" i="0" u="none" strike="noStrike" cap="none" dirty="0">
                  <a:solidFill>
                    <a:srgbClr val="EEFF41"/>
                  </a:solidFill>
                  <a:latin typeface="Montserrat"/>
                  <a:ea typeface="Montserrat"/>
                  <a:cs typeface="Montserrat"/>
                  <a:sym typeface="Montserrat"/>
                </a:rPr>
                <a:t>100%</a:t>
              </a:r>
              <a:endParaRPr sz="4000" b="1" i="0" u="none" strike="noStrike" cap="none" dirty="0">
                <a:solidFill>
                  <a:srgbClr val="EEFF41"/>
                </a:solidFill>
                <a:latin typeface="Montserrat"/>
                <a:ea typeface="Montserrat"/>
                <a:cs typeface="Montserrat"/>
                <a:sym typeface="Montserrat"/>
              </a:endParaRPr>
            </a:p>
          </p:txBody>
        </p:sp>
      </p:grpSp>
    </p:spTree>
    <p:extLst>
      <p:ext uri="{BB962C8B-B14F-4D97-AF65-F5344CB8AC3E}">
        <p14:creationId xmlns:p14="http://schemas.microsoft.com/office/powerpoint/2010/main" val="4140470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9"/>
          <p:cNvSpPr/>
          <p:nvPr/>
        </p:nvSpPr>
        <p:spPr>
          <a:xfrm rot="10800000" flipH="1">
            <a:off x="3357727" y="563119"/>
            <a:ext cx="5662768" cy="4443704"/>
          </a:xfrm>
          <a:prstGeom prst="rect">
            <a:avLst/>
          </a:prstGeom>
          <a:noFill/>
          <a:ln w="9525" cap="flat" cmpd="sng">
            <a:solidFill>
              <a:srgbClr val="BFCC0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1" name="Google Shape;381;p9"/>
          <p:cNvSpPr txBox="1"/>
          <p:nvPr/>
        </p:nvSpPr>
        <p:spPr>
          <a:xfrm>
            <a:off x="5716820" y="2553230"/>
            <a:ext cx="1878531"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000" b="1" i="0" u="none" strike="noStrike" cap="none">
                <a:solidFill>
                  <a:srgbClr val="000000"/>
                </a:solidFill>
                <a:latin typeface="Montserrat"/>
                <a:ea typeface="Montserrat"/>
                <a:cs typeface="Montserrat"/>
                <a:sym typeface="Montserrat"/>
              </a:rPr>
              <a:t>100-4-1</a:t>
            </a:r>
            <a:r>
              <a:rPr lang="es-ES" sz="1000" b="0" i="0" u="none" strike="noStrike" cap="none">
                <a:solidFill>
                  <a:srgbClr val="000000"/>
                </a:solidFill>
                <a:latin typeface="Montserrat"/>
                <a:ea typeface="Montserrat"/>
                <a:cs typeface="Montserrat"/>
                <a:sym typeface="Montserrat"/>
              </a:rPr>
              <a:t> Solicitar la información necesaria y elaborar el informe.</a:t>
            </a:r>
            <a:endParaRPr sz="1000" b="0" i="0" u="none" strike="noStrike" cap="none">
              <a:solidFill>
                <a:srgbClr val="000000"/>
              </a:solidFill>
              <a:latin typeface="Montserrat"/>
              <a:ea typeface="Montserrat"/>
              <a:cs typeface="Montserrat"/>
              <a:sym typeface="Montserrat"/>
            </a:endParaRPr>
          </a:p>
        </p:txBody>
      </p:sp>
      <p:sp>
        <p:nvSpPr>
          <p:cNvPr id="382" name="Google Shape;382;p9"/>
          <p:cNvSpPr txBox="1"/>
          <p:nvPr/>
        </p:nvSpPr>
        <p:spPr>
          <a:xfrm>
            <a:off x="5641660" y="1909037"/>
            <a:ext cx="3158606" cy="43858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200" b="1" i="0" u="none" strike="noStrike" cap="none">
                <a:solidFill>
                  <a:srgbClr val="000000"/>
                </a:solidFill>
                <a:latin typeface="Montserrat"/>
                <a:ea typeface="Montserrat"/>
                <a:cs typeface="Montserrat"/>
                <a:sym typeface="Montserrat"/>
              </a:rPr>
              <a:t>Entregable 4:</a:t>
            </a:r>
            <a:r>
              <a:rPr lang="es-ES" sz="1050" b="1" i="0" u="none" strike="noStrike" cap="none">
                <a:solidFill>
                  <a:srgbClr val="000000"/>
                </a:solidFill>
                <a:latin typeface="Montserrat"/>
                <a:ea typeface="Montserrat"/>
                <a:cs typeface="Montserrat"/>
                <a:sym typeface="Montserrat"/>
              </a:rPr>
              <a:t> </a:t>
            </a:r>
            <a:r>
              <a:rPr lang="es-ES" sz="1050" b="0" i="0" u="none" strike="noStrike" cap="none">
                <a:solidFill>
                  <a:srgbClr val="000000"/>
                </a:solidFill>
                <a:latin typeface="Montserrat"/>
                <a:ea typeface="Montserrat"/>
                <a:cs typeface="Montserrat"/>
                <a:sym typeface="Montserrat"/>
              </a:rPr>
              <a:t>Seguimientos de ley en formato Word o Excel. </a:t>
            </a:r>
            <a:endParaRPr sz="1050" b="0" i="0" u="none" strike="noStrike" cap="none">
              <a:solidFill>
                <a:srgbClr val="000000"/>
              </a:solidFill>
              <a:latin typeface="Montserrat"/>
              <a:ea typeface="Montserrat"/>
              <a:cs typeface="Montserrat"/>
              <a:sym typeface="Montserrat"/>
            </a:endParaRPr>
          </a:p>
        </p:txBody>
      </p:sp>
      <p:sp>
        <p:nvSpPr>
          <p:cNvPr id="383" name="Google Shape;383;p9"/>
          <p:cNvSpPr txBox="1"/>
          <p:nvPr/>
        </p:nvSpPr>
        <p:spPr>
          <a:xfrm>
            <a:off x="5716820" y="3095621"/>
            <a:ext cx="1905053"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000" b="1" i="0" u="none" strike="noStrike" cap="none">
                <a:solidFill>
                  <a:srgbClr val="000000"/>
                </a:solidFill>
                <a:latin typeface="Montserrat"/>
                <a:ea typeface="Montserrat"/>
                <a:cs typeface="Montserrat"/>
                <a:sym typeface="Montserrat"/>
              </a:rPr>
              <a:t>100-4-2 </a:t>
            </a:r>
            <a:r>
              <a:rPr lang="es-ES" sz="1000" b="0" i="0" u="none" strike="noStrike" cap="none">
                <a:solidFill>
                  <a:srgbClr val="000000"/>
                </a:solidFill>
                <a:latin typeface="Montserrat"/>
                <a:ea typeface="Montserrat"/>
                <a:cs typeface="Montserrat"/>
                <a:sym typeface="Montserrat"/>
              </a:rPr>
              <a:t>Presentar el informe en el formato establecido.</a:t>
            </a:r>
            <a:endParaRPr sz="1000" b="0" i="0" u="none" strike="noStrike" cap="none">
              <a:solidFill>
                <a:srgbClr val="000000"/>
              </a:solidFill>
              <a:latin typeface="Montserrat"/>
              <a:ea typeface="Montserrat"/>
              <a:cs typeface="Montserrat"/>
              <a:sym typeface="Montserrat"/>
            </a:endParaRPr>
          </a:p>
        </p:txBody>
      </p:sp>
      <p:sp>
        <p:nvSpPr>
          <p:cNvPr id="384" name="Google Shape;384;p9"/>
          <p:cNvSpPr txBox="1"/>
          <p:nvPr/>
        </p:nvSpPr>
        <p:spPr>
          <a:xfrm>
            <a:off x="5641660" y="2376738"/>
            <a:ext cx="1555218" cy="26161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100" b="1" i="0" u="none" strike="noStrike" cap="none">
                <a:solidFill>
                  <a:srgbClr val="004148"/>
                </a:solidFill>
                <a:latin typeface="Montserrat"/>
                <a:ea typeface="Montserrat"/>
                <a:cs typeface="Montserrat"/>
                <a:sym typeface="Montserrat"/>
              </a:rPr>
              <a:t>Actividades:</a:t>
            </a:r>
            <a:endParaRPr sz="1100" b="1" i="0" u="none" strike="noStrike" cap="none">
              <a:solidFill>
                <a:srgbClr val="004148"/>
              </a:solidFill>
              <a:latin typeface="Montserrat"/>
              <a:ea typeface="Montserrat"/>
              <a:cs typeface="Montserrat"/>
              <a:sym typeface="Montserrat"/>
            </a:endParaRPr>
          </a:p>
        </p:txBody>
      </p:sp>
      <p:grpSp>
        <p:nvGrpSpPr>
          <p:cNvPr id="385" name="Google Shape;385;p9"/>
          <p:cNvGrpSpPr/>
          <p:nvPr/>
        </p:nvGrpSpPr>
        <p:grpSpPr>
          <a:xfrm>
            <a:off x="379749" y="4390006"/>
            <a:ext cx="2398052" cy="430569"/>
            <a:chOff x="464594" y="4216206"/>
            <a:chExt cx="2398052" cy="430569"/>
          </a:xfrm>
        </p:grpSpPr>
        <p:pic>
          <p:nvPicPr>
            <p:cNvPr id="386" name="Google Shape;386;p9" descr="Icono&#10;&#10;Descripción generada automáticamente">
              <a:hlinkClick r:id="rId3"/>
            </p:cNvPr>
            <p:cNvPicPr preferRelativeResize="0"/>
            <p:nvPr/>
          </p:nvPicPr>
          <p:blipFill rotWithShape="1">
            <a:blip r:embed="rId4">
              <a:alphaModFix/>
            </a:blip>
            <a:srcRect/>
            <a:stretch/>
          </p:blipFill>
          <p:spPr>
            <a:xfrm>
              <a:off x="464594" y="4216206"/>
              <a:ext cx="430569" cy="430569"/>
            </a:xfrm>
            <a:prstGeom prst="rect">
              <a:avLst/>
            </a:prstGeom>
            <a:noFill/>
            <a:ln>
              <a:noFill/>
            </a:ln>
          </p:spPr>
        </p:pic>
        <p:sp>
          <p:nvSpPr>
            <p:cNvPr id="387" name="Google Shape;387;p9"/>
            <p:cNvSpPr txBox="1"/>
            <p:nvPr/>
          </p:nvSpPr>
          <p:spPr>
            <a:xfrm>
              <a:off x="895162" y="4308379"/>
              <a:ext cx="1967484" cy="24622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000" b="0" i="0" u="none" strike="noStrike" cap="none" dirty="0">
                  <a:solidFill>
                    <a:srgbClr val="000000"/>
                  </a:solidFill>
                  <a:latin typeface="Montserrat"/>
                  <a:ea typeface="Montserrat"/>
                  <a:cs typeface="Montserrat"/>
                  <a:sym typeface="Montserrat"/>
                </a:rPr>
                <a:t>Plan de Acción - 2023.</a:t>
              </a:r>
              <a:endParaRPr sz="800" b="0" i="0" u="none" strike="noStrike" cap="none" dirty="0">
                <a:solidFill>
                  <a:srgbClr val="000000"/>
                </a:solidFill>
                <a:latin typeface="Montserrat"/>
                <a:ea typeface="Montserrat"/>
                <a:cs typeface="Montserrat"/>
                <a:sym typeface="Montserrat"/>
              </a:endParaRPr>
            </a:p>
          </p:txBody>
        </p:sp>
      </p:grpSp>
      <p:sp>
        <p:nvSpPr>
          <p:cNvPr id="388" name="Google Shape;388;p9"/>
          <p:cNvSpPr txBox="1"/>
          <p:nvPr/>
        </p:nvSpPr>
        <p:spPr>
          <a:xfrm>
            <a:off x="3357727" y="3736422"/>
            <a:ext cx="2342963" cy="27699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200" b="1" i="0" u="none" strike="noStrike" cap="none">
                <a:solidFill>
                  <a:srgbClr val="000000"/>
                </a:solidFill>
                <a:latin typeface="Montserrat"/>
                <a:ea typeface="Montserrat"/>
                <a:cs typeface="Montserrat"/>
                <a:sym typeface="Montserrat"/>
              </a:rPr>
              <a:t>Reporte de Seguimiento:</a:t>
            </a:r>
            <a:endParaRPr sz="1050" b="0" i="0" u="none" strike="noStrike" cap="none">
              <a:solidFill>
                <a:srgbClr val="000000"/>
              </a:solidFill>
              <a:latin typeface="Montserrat"/>
              <a:ea typeface="Montserrat"/>
              <a:cs typeface="Montserrat"/>
              <a:sym typeface="Montserrat"/>
            </a:endParaRPr>
          </a:p>
        </p:txBody>
      </p:sp>
      <p:pic>
        <p:nvPicPr>
          <p:cNvPr id="389" name="Google Shape;389;p9"/>
          <p:cNvPicPr preferRelativeResize="0"/>
          <p:nvPr/>
        </p:nvPicPr>
        <p:blipFill rotWithShape="1">
          <a:blip r:embed="rId5">
            <a:alphaModFix/>
          </a:blip>
          <a:srcRect/>
          <a:stretch/>
        </p:blipFill>
        <p:spPr>
          <a:xfrm>
            <a:off x="7725653" y="-111912"/>
            <a:ext cx="1366876" cy="768200"/>
          </a:xfrm>
          <a:prstGeom prst="rect">
            <a:avLst/>
          </a:prstGeom>
          <a:noFill/>
          <a:ln>
            <a:noFill/>
          </a:ln>
        </p:spPr>
      </p:pic>
      <p:grpSp>
        <p:nvGrpSpPr>
          <p:cNvPr id="390" name="Google Shape;390;p9"/>
          <p:cNvGrpSpPr/>
          <p:nvPr/>
        </p:nvGrpSpPr>
        <p:grpSpPr>
          <a:xfrm>
            <a:off x="3395806" y="597242"/>
            <a:ext cx="1380576" cy="1276592"/>
            <a:chOff x="1034651" y="567786"/>
            <a:chExt cx="600538" cy="555306"/>
          </a:xfrm>
        </p:grpSpPr>
        <p:grpSp>
          <p:nvGrpSpPr>
            <p:cNvPr id="391" name="Google Shape;391;p9"/>
            <p:cNvGrpSpPr/>
            <p:nvPr/>
          </p:nvGrpSpPr>
          <p:grpSpPr>
            <a:xfrm>
              <a:off x="1072745" y="567786"/>
              <a:ext cx="432516" cy="436365"/>
              <a:chOff x="1072745" y="567786"/>
              <a:chExt cx="432516" cy="436365"/>
            </a:xfrm>
          </p:grpSpPr>
          <p:grpSp>
            <p:nvGrpSpPr>
              <p:cNvPr id="392" name="Google Shape;392;p9"/>
              <p:cNvGrpSpPr/>
              <p:nvPr/>
            </p:nvGrpSpPr>
            <p:grpSpPr>
              <a:xfrm>
                <a:off x="1113769" y="612659"/>
                <a:ext cx="391492" cy="391492"/>
                <a:chOff x="1036627" y="598826"/>
                <a:chExt cx="391492" cy="391492"/>
              </a:xfrm>
            </p:grpSpPr>
            <p:sp>
              <p:nvSpPr>
                <p:cNvPr id="393" name="Google Shape;393;p9"/>
                <p:cNvSpPr/>
                <p:nvPr/>
              </p:nvSpPr>
              <p:spPr>
                <a:xfrm>
                  <a:off x="1234919" y="682191"/>
                  <a:ext cx="45719" cy="51449"/>
                </a:xfrm>
                <a:prstGeom prst="rect">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94" name="Google Shape;394;p9"/>
                <p:cNvPicPr preferRelativeResize="0"/>
                <p:nvPr/>
              </p:nvPicPr>
              <p:blipFill rotWithShape="1">
                <a:blip r:embed="rId6">
                  <a:alphaModFix/>
                </a:blip>
                <a:srcRect/>
                <a:stretch/>
              </p:blipFill>
              <p:spPr>
                <a:xfrm>
                  <a:off x="1036627" y="598826"/>
                  <a:ext cx="391492" cy="391492"/>
                </a:xfrm>
                <a:prstGeom prst="rect">
                  <a:avLst/>
                </a:prstGeom>
                <a:noFill/>
                <a:ln>
                  <a:noFill/>
                </a:ln>
              </p:spPr>
            </p:pic>
          </p:grpSp>
          <p:sp>
            <p:nvSpPr>
              <p:cNvPr id="395" name="Google Shape;395;p9"/>
              <p:cNvSpPr txBox="1"/>
              <p:nvPr/>
            </p:nvSpPr>
            <p:spPr>
              <a:xfrm>
                <a:off x="1072745" y="567786"/>
                <a:ext cx="181755" cy="3079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000" b="0" i="0" u="none" strike="noStrike" cap="none">
                    <a:solidFill>
                      <a:srgbClr val="1D335D"/>
                    </a:solidFill>
                    <a:latin typeface="Impact"/>
                    <a:ea typeface="Impact"/>
                    <a:cs typeface="Impact"/>
                    <a:sym typeface="Impact"/>
                  </a:rPr>
                  <a:t>4</a:t>
                </a:r>
                <a:endParaRPr sz="4000" b="0" i="0" u="none" strike="noStrike" cap="none">
                  <a:solidFill>
                    <a:srgbClr val="1D335D"/>
                  </a:solidFill>
                  <a:latin typeface="Impact"/>
                  <a:ea typeface="Impact"/>
                  <a:cs typeface="Impact"/>
                  <a:sym typeface="Impact"/>
                </a:endParaRPr>
              </a:p>
            </p:txBody>
          </p:sp>
        </p:grpSp>
        <p:sp>
          <p:nvSpPr>
            <p:cNvPr id="396" name="Google Shape;396;p9"/>
            <p:cNvSpPr txBox="1"/>
            <p:nvPr/>
          </p:nvSpPr>
          <p:spPr>
            <a:xfrm>
              <a:off x="1034651" y="1002600"/>
              <a:ext cx="600538" cy="1204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1" i="0" u="none" strike="noStrike" cap="none">
                  <a:solidFill>
                    <a:srgbClr val="1F1F1F"/>
                  </a:solidFill>
                  <a:latin typeface="Montserrat"/>
                  <a:ea typeface="Montserrat"/>
                  <a:cs typeface="Montserrat"/>
                  <a:sym typeface="Montserrat"/>
                </a:rPr>
                <a:t>Productos</a:t>
              </a:r>
              <a:endParaRPr sz="1200" b="1" i="0" u="none" strike="noStrike" cap="none">
                <a:solidFill>
                  <a:srgbClr val="000000"/>
                </a:solidFill>
                <a:latin typeface="Montserrat"/>
                <a:ea typeface="Montserrat"/>
                <a:cs typeface="Montserrat"/>
                <a:sym typeface="Montserrat"/>
              </a:endParaRPr>
            </a:p>
          </p:txBody>
        </p:sp>
      </p:grpSp>
      <p:grpSp>
        <p:nvGrpSpPr>
          <p:cNvPr id="397" name="Google Shape;397;p9"/>
          <p:cNvGrpSpPr/>
          <p:nvPr/>
        </p:nvGrpSpPr>
        <p:grpSpPr>
          <a:xfrm>
            <a:off x="3451893" y="2295170"/>
            <a:ext cx="2018482" cy="1224760"/>
            <a:chOff x="8523130" y="1542641"/>
            <a:chExt cx="2300781" cy="1396051"/>
          </a:xfrm>
        </p:grpSpPr>
        <p:sp>
          <p:nvSpPr>
            <p:cNvPr id="398" name="Google Shape;398;p9"/>
            <p:cNvSpPr txBox="1"/>
            <p:nvPr/>
          </p:nvSpPr>
          <p:spPr>
            <a:xfrm>
              <a:off x="8523130" y="2359837"/>
              <a:ext cx="1483102" cy="5788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900" b="1" i="0" u="none" strike="noStrike" cap="none">
                  <a:solidFill>
                    <a:srgbClr val="1F1F1F"/>
                  </a:solidFill>
                  <a:latin typeface="Montserrat"/>
                  <a:ea typeface="Montserrat"/>
                  <a:cs typeface="Montserrat"/>
                  <a:sym typeface="Montserrat"/>
                </a:rPr>
                <a:t>Actividades clave para materializar del producto</a:t>
              </a:r>
              <a:endParaRPr sz="900" b="1" i="0" u="none" strike="noStrike" cap="none">
                <a:solidFill>
                  <a:srgbClr val="000000"/>
                </a:solidFill>
                <a:latin typeface="Montserrat"/>
                <a:ea typeface="Montserrat"/>
                <a:cs typeface="Montserrat"/>
                <a:sym typeface="Montserrat"/>
              </a:endParaRPr>
            </a:p>
          </p:txBody>
        </p:sp>
        <p:sp>
          <p:nvSpPr>
            <p:cNvPr id="399" name="Google Shape;399;p9"/>
            <p:cNvSpPr txBox="1"/>
            <p:nvPr/>
          </p:nvSpPr>
          <p:spPr>
            <a:xfrm>
              <a:off x="9437275" y="1569689"/>
              <a:ext cx="433522"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800" b="0" i="0" u="none" strike="noStrike" cap="none">
                  <a:solidFill>
                    <a:srgbClr val="1D335D"/>
                  </a:solidFill>
                  <a:latin typeface="Impact"/>
                  <a:ea typeface="Impact"/>
                  <a:cs typeface="Impact"/>
                  <a:sym typeface="Impact"/>
                </a:rPr>
                <a:t>9</a:t>
              </a:r>
              <a:endParaRPr sz="4800" b="0" i="0" u="none" strike="noStrike" cap="none">
                <a:solidFill>
                  <a:srgbClr val="1D335D"/>
                </a:solidFill>
                <a:latin typeface="Impact"/>
                <a:ea typeface="Impact"/>
                <a:cs typeface="Impact"/>
                <a:sym typeface="Impact"/>
              </a:endParaRPr>
            </a:p>
          </p:txBody>
        </p:sp>
        <p:grpSp>
          <p:nvGrpSpPr>
            <p:cNvPr id="400" name="Google Shape;400;p9"/>
            <p:cNvGrpSpPr/>
            <p:nvPr/>
          </p:nvGrpSpPr>
          <p:grpSpPr>
            <a:xfrm>
              <a:off x="8542334" y="1542641"/>
              <a:ext cx="900001" cy="900001"/>
              <a:chOff x="6018069" y="504025"/>
              <a:chExt cx="744844" cy="744844"/>
            </a:xfrm>
          </p:grpSpPr>
          <p:sp>
            <p:nvSpPr>
              <p:cNvPr id="401" name="Google Shape;401;p9"/>
              <p:cNvSpPr/>
              <p:nvPr/>
            </p:nvSpPr>
            <p:spPr>
              <a:xfrm>
                <a:off x="6138495" y="784740"/>
                <a:ext cx="252322" cy="293094"/>
              </a:xfrm>
              <a:prstGeom prst="flowChartConnector">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02" name="Google Shape;402;p9" descr="Forma&#10;&#10;Descripción generada automáticamente con confianza baja"/>
              <p:cNvPicPr preferRelativeResize="0"/>
              <p:nvPr/>
            </p:nvPicPr>
            <p:blipFill rotWithShape="1">
              <a:blip r:embed="rId7">
                <a:alphaModFix/>
              </a:blip>
              <a:srcRect/>
              <a:stretch/>
            </p:blipFill>
            <p:spPr>
              <a:xfrm>
                <a:off x="6018069" y="504025"/>
                <a:ext cx="744844" cy="744844"/>
              </a:xfrm>
              <a:prstGeom prst="rect">
                <a:avLst/>
              </a:prstGeom>
              <a:noFill/>
              <a:ln>
                <a:noFill/>
              </a:ln>
            </p:spPr>
          </p:pic>
        </p:grpSp>
        <p:grpSp>
          <p:nvGrpSpPr>
            <p:cNvPr id="403" name="Google Shape;403;p9"/>
            <p:cNvGrpSpPr/>
            <p:nvPr/>
          </p:nvGrpSpPr>
          <p:grpSpPr>
            <a:xfrm>
              <a:off x="9959558" y="1669961"/>
              <a:ext cx="864353" cy="960312"/>
              <a:chOff x="7020796" y="830142"/>
              <a:chExt cx="864353" cy="960312"/>
            </a:xfrm>
          </p:grpSpPr>
          <p:pic>
            <p:nvPicPr>
              <p:cNvPr id="404" name="Google Shape;404;p9"/>
              <p:cNvPicPr preferRelativeResize="0"/>
              <p:nvPr/>
            </p:nvPicPr>
            <p:blipFill rotWithShape="1">
              <a:blip r:embed="rId8">
                <a:alphaModFix/>
              </a:blip>
              <a:srcRect/>
              <a:stretch/>
            </p:blipFill>
            <p:spPr>
              <a:xfrm>
                <a:off x="7161926" y="908431"/>
                <a:ext cx="216000" cy="216001"/>
              </a:xfrm>
              <a:prstGeom prst="rect">
                <a:avLst/>
              </a:prstGeom>
              <a:noFill/>
              <a:ln>
                <a:noFill/>
              </a:ln>
            </p:spPr>
          </p:pic>
          <p:sp>
            <p:nvSpPr>
              <p:cNvPr id="405" name="Google Shape;405;p9"/>
              <p:cNvSpPr txBox="1"/>
              <p:nvPr/>
            </p:nvSpPr>
            <p:spPr>
              <a:xfrm>
                <a:off x="7668108" y="879183"/>
                <a:ext cx="129816"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7</a:t>
                </a:r>
                <a:endParaRPr sz="1200" b="0" i="0" u="none" strike="noStrike" cap="none">
                  <a:solidFill>
                    <a:schemeClr val="dk1"/>
                  </a:solidFill>
                  <a:latin typeface="Montserrat"/>
                  <a:ea typeface="Montserrat"/>
                  <a:cs typeface="Montserrat"/>
                  <a:sym typeface="Montserrat"/>
                </a:endParaRPr>
              </a:p>
            </p:txBody>
          </p:sp>
          <p:sp>
            <p:nvSpPr>
              <p:cNvPr id="406" name="Google Shape;406;p9"/>
              <p:cNvSpPr txBox="1"/>
              <p:nvPr/>
            </p:nvSpPr>
            <p:spPr>
              <a:xfrm>
                <a:off x="7703286" y="1145440"/>
                <a:ext cx="70284"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2</a:t>
                </a:r>
                <a:endParaRPr sz="1200" b="0" i="0" u="none" strike="noStrike" cap="none">
                  <a:solidFill>
                    <a:schemeClr val="dk1"/>
                  </a:solidFill>
                  <a:latin typeface="Montserrat"/>
                  <a:ea typeface="Montserrat"/>
                  <a:cs typeface="Montserrat"/>
                  <a:sym typeface="Montserrat"/>
                </a:endParaRPr>
              </a:p>
            </p:txBody>
          </p:sp>
          <p:sp>
            <p:nvSpPr>
              <p:cNvPr id="407" name="Google Shape;407;p9"/>
              <p:cNvSpPr txBox="1"/>
              <p:nvPr/>
            </p:nvSpPr>
            <p:spPr>
              <a:xfrm>
                <a:off x="7674645" y="1396222"/>
                <a:ext cx="129817"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Montserrat"/>
                    <a:ea typeface="Montserrat"/>
                    <a:cs typeface="Montserrat"/>
                    <a:sym typeface="Montserrat"/>
                  </a:rPr>
                  <a:t>0</a:t>
                </a:r>
                <a:endParaRPr sz="1200" b="0" i="0" u="none" strike="noStrike" cap="none">
                  <a:solidFill>
                    <a:schemeClr val="dk1"/>
                  </a:solidFill>
                  <a:latin typeface="Montserrat"/>
                  <a:ea typeface="Montserrat"/>
                  <a:cs typeface="Montserrat"/>
                  <a:sym typeface="Montserrat"/>
                </a:endParaRPr>
              </a:p>
            </p:txBody>
          </p:sp>
          <p:cxnSp>
            <p:nvCxnSpPr>
              <p:cNvPr id="408" name="Google Shape;408;p9"/>
              <p:cNvCxnSpPr>
                <a:stCxn id="409" idx="3"/>
                <a:endCxn id="407" idx="1"/>
              </p:cNvCxnSpPr>
              <p:nvPr/>
            </p:nvCxnSpPr>
            <p:spPr>
              <a:xfrm rot="10800000" flipH="1">
                <a:off x="7378970" y="1550093"/>
                <a:ext cx="295800" cy="2400"/>
              </a:xfrm>
              <a:prstGeom prst="straightConnector1">
                <a:avLst/>
              </a:prstGeom>
              <a:noFill/>
              <a:ln w="9525" cap="flat" cmpd="sng">
                <a:solidFill>
                  <a:srgbClr val="3B7FF2"/>
                </a:solidFill>
                <a:prstDash val="solid"/>
                <a:round/>
                <a:headEnd type="none" w="sm" len="sm"/>
                <a:tailEnd type="none" w="sm" len="sm"/>
              </a:ln>
            </p:spPr>
          </p:cxnSp>
          <p:cxnSp>
            <p:nvCxnSpPr>
              <p:cNvPr id="410" name="Google Shape;410;p9"/>
              <p:cNvCxnSpPr>
                <a:stCxn id="411" idx="3"/>
                <a:endCxn id="406" idx="1"/>
              </p:cNvCxnSpPr>
              <p:nvPr/>
            </p:nvCxnSpPr>
            <p:spPr>
              <a:xfrm>
                <a:off x="7388921" y="1283941"/>
                <a:ext cx="314400" cy="0"/>
              </a:xfrm>
              <a:prstGeom prst="straightConnector1">
                <a:avLst/>
              </a:prstGeom>
              <a:noFill/>
              <a:ln w="9525" cap="flat" cmpd="sng">
                <a:solidFill>
                  <a:srgbClr val="3B7FF2"/>
                </a:solidFill>
                <a:prstDash val="solid"/>
                <a:round/>
                <a:headEnd type="none" w="sm" len="sm"/>
                <a:tailEnd type="none" w="sm" len="sm"/>
              </a:ln>
            </p:spPr>
          </p:cxnSp>
          <p:cxnSp>
            <p:nvCxnSpPr>
              <p:cNvPr id="412" name="Google Shape;412;p9"/>
              <p:cNvCxnSpPr>
                <a:stCxn id="404" idx="3"/>
                <a:endCxn id="405" idx="1"/>
              </p:cNvCxnSpPr>
              <p:nvPr/>
            </p:nvCxnSpPr>
            <p:spPr>
              <a:xfrm>
                <a:off x="7377926" y="1016432"/>
                <a:ext cx="290100" cy="1200"/>
              </a:xfrm>
              <a:prstGeom prst="straightConnector1">
                <a:avLst/>
              </a:prstGeom>
              <a:noFill/>
              <a:ln w="9525" cap="flat" cmpd="sng">
                <a:solidFill>
                  <a:srgbClr val="3B7FF2"/>
                </a:solidFill>
                <a:prstDash val="solid"/>
                <a:round/>
                <a:headEnd type="none" w="sm" len="sm"/>
                <a:tailEnd type="none" w="sm" len="sm"/>
              </a:ln>
            </p:spPr>
          </p:cxnSp>
          <p:pic>
            <p:nvPicPr>
              <p:cNvPr id="411" name="Google Shape;411;p9"/>
              <p:cNvPicPr preferRelativeResize="0"/>
              <p:nvPr/>
            </p:nvPicPr>
            <p:blipFill rotWithShape="1">
              <a:blip r:embed="rId9">
                <a:alphaModFix/>
              </a:blip>
              <a:srcRect/>
              <a:stretch/>
            </p:blipFill>
            <p:spPr>
              <a:xfrm>
                <a:off x="7150931" y="1164945"/>
                <a:ext cx="237990" cy="237991"/>
              </a:xfrm>
              <a:prstGeom prst="rect">
                <a:avLst/>
              </a:prstGeom>
              <a:noFill/>
              <a:ln>
                <a:noFill/>
              </a:ln>
            </p:spPr>
          </p:pic>
          <p:pic>
            <p:nvPicPr>
              <p:cNvPr id="409" name="Google Shape;409;p9"/>
              <p:cNvPicPr preferRelativeResize="0"/>
              <p:nvPr/>
            </p:nvPicPr>
            <p:blipFill rotWithShape="1">
              <a:blip r:embed="rId10">
                <a:alphaModFix/>
              </a:blip>
              <a:srcRect/>
              <a:stretch/>
            </p:blipFill>
            <p:spPr>
              <a:xfrm>
                <a:off x="7160883" y="1443449"/>
                <a:ext cx="218087" cy="218088"/>
              </a:xfrm>
              <a:prstGeom prst="rect">
                <a:avLst/>
              </a:prstGeom>
              <a:noFill/>
              <a:ln>
                <a:noFill/>
              </a:ln>
            </p:spPr>
          </p:pic>
          <p:sp>
            <p:nvSpPr>
              <p:cNvPr id="413" name="Google Shape;413;p9"/>
              <p:cNvSpPr/>
              <p:nvPr/>
            </p:nvSpPr>
            <p:spPr>
              <a:xfrm>
                <a:off x="7020796" y="830142"/>
                <a:ext cx="864353" cy="960312"/>
              </a:xfrm>
              <a:prstGeom prst="rect">
                <a:avLst/>
              </a:prstGeom>
              <a:noFill/>
              <a:ln w="25400" cap="flat" cmpd="sng">
                <a:solidFill>
                  <a:srgbClr val="F4FF8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pic>
        <p:nvPicPr>
          <p:cNvPr id="414" name="Google Shape;414;p9">
            <a:hlinkClick r:id="rId11" action="ppaction://hlinksldjump"/>
          </p:cNvPr>
          <p:cNvPicPr preferRelativeResize="0"/>
          <p:nvPr/>
        </p:nvPicPr>
        <p:blipFill rotWithShape="1">
          <a:blip r:embed="rId12">
            <a:alphaModFix/>
          </a:blip>
          <a:srcRect/>
          <a:stretch/>
        </p:blipFill>
        <p:spPr>
          <a:xfrm>
            <a:off x="2895660" y="4397783"/>
            <a:ext cx="415011" cy="415011"/>
          </a:xfrm>
          <a:prstGeom prst="rect">
            <a:avLst/>
          </a:prstGeom>
          <a:noFill/>
          <a:ln>
            <a:noFill/>
          </a:ln>
        </p:spPr>
      </p:pic>
      <p:grpSp>
        <p:nvGrpSpPr>
          <p:cNvPr id="415" name="Google Shape;415;p9"/>
          <p:cNvGrpSpPr/>
          <p:nvPr/>
        </p:nvGrpSpPr>
        <p:grpSpPr>
          <a:xfrm>
            <a:off x="7682204" y="2720319"/>
            <a:ext cx="1290757" cy="422848"/>
            <a:chOff x="7860125" y="2355692"/>
            <a:chExt cx="1290757" cy="422848"/>
          </a:xfrm>
        </p:grpSpPr>
        <p:sp>
          <p:nvSpPr>
            <p:cNvPr id="416" name="Google Shape;416;p9"/>
            <p:cNvSpPr txBox="1"/>
            <p:nvPr/>
          </p:nvSpPr>
          <p:spPr>
            <a:xfrm>
              <a:off x="8136959" y="2355692"/>
              <a:ext cx="932981" cy="3385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600" b="1" i="0" u="none" strike="noStrike" cap="none">
                  <a:solidFill>
                    <a:srgbClr val="0D5BDC"/>
                  </a:solidFill>
                  <a:latin typeface="Montserrat"/>
                  <a:ea typeface="Montserrat"/>
                  <a:cs typeface="Montserrat"/>
                  <a:sym typeface="Montserrat"/>
                </a:rPr>
                <a:t>95,83%</a:t>
              </a:r>
              <a:endParaRPr sz="1200" b="0" i="0" u="none" strike="noStrike" cap="none">
                <a:solidFill>
                  <a:srgbClr val="0D5BDC"/>
                </a:solidFill>
                <a:latin typeface="Montserrat"/>
                <a:ea typeface="Montserrat"/>
                <a:cs typeface="Montserrat"/>
                <a:sym typeface="Montserrat"/>
              </a:endParaRPr>
            </a:p>
          </p:txBody>
        </p:sp>
        <p:sp>
          <p:nvSpPr>
            <p:cNvPr id="417" name="Google Shape;417;p9"/>
            <p:cNvSpPr txBox="1"/>
            <p:nvPr/>
          </p:nvSpPr>
          <p:spPr>
            <a:xfrm>
              <a:off x="8191781" y="2578485"/>
              <a:ext cx="959101" cy="20005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700" b="0" i="0" u="none" strike="noStrike" cap="none">
                  <a:solidFill>
                    <a:srgbClr val="000000"/>
                  </a:solidFill>
                  <a:latin typeface="Montserrat"/>
                  <a:ea typeface="Montserrat"/>
                  <a:cs typeface="Montserrat"/>
                  <a:sym typeface="Montserrat"/>
                </a:rPr>
                <a:t>Cumplimiento </a:t>
              </a:r>
              <a:endParaRPr sz="700" b="0" i="0" u="none" strike="noStrike" cap="none">
                <a:solidFill>
                  <a:srgbClr val="000000"/>
                </a:solidFill>
                <a:latin typeface="Montserrat"/>
                <a:ea typeface="Montserrat"/>
                <a:cs typeface="Montserrat"/>
                <a:sym typeface="Montserrat"/>
              </a:endParaRPr>
            </a:p>
          </p:txBody>
        </p:sp>
        <p:pic>
          <p:nvPicPr>
            <p:cNvPr id="418" name="Google Shape;418;p9"/>
            <p:cNvPicPr preferRelativeResize="0"/>
            <p:nvPr/>
          </p:nvPicPr>
          <p:blipFill rotWithShape="1">
            <a:blip r:embed="rId9">
              <a:alphaModFix/>
            </a:blip>
            <a:srcRect/>
            <a:stretch/>
          </p:blipFill>
          <p:spPr>
            <a:xfrm>
              <a:off x="7860125" y="2368699"/>
              <a:ext cx="359999" cy="360000"/>
            </a:xfrm>
            <a:prstGeom prst="rect">
              <a:avLst/>
            </a:prstGeom>
            <a:noFill/>
            <a:ln>
              <a:noFill/>
            </a:ln>
          </p:spPr>
        </p:pic>
      </p:grpSp>
      <p:sp>
        <p:nvSpPr>
          <p:cNvPr id="419" name="Google Shape;419;p9"/>
          <p:cNvSpPr txBox="1"/>
          <p:nvPr/>
        </p:nvSpPr>
        <p:spPr>
          <a:xfrm>
            <a:off x="4572000" y="724971"/>
            <a:ext cx="4348237" cy="1061829"/>
          </a:xfrm>
          <a:prstGeom prst="rect">
            <a:avLst/>
          </a:prstGeom>
          <a:noFill/>
          <a:ln>
            <a:noFill/>
          </a:ln>
        </p:spPr>
        <p:txBody>
          <a:bodyPr spcFirstLastPara="1" wrap="square" lIns="91425" tIns="45700" rIns="91425" bIns="45700" anchor="t" anchorCtr="0">
            <a:spAutoFit/>
          </a:bodyPr>
          <a:lstStyle/>
          <a:p>
            <a:pPr marL="180975" marR="0" lvl="0" indent="-180975" algn="just" rtl="0">
              <a:lnSpc>
                <a:spcPct val="100000"/>
              </a:lnSpc>
              <a:spcBef>
                <a:spcPts val="0"/>
              </a:spcBef>
              <a:spcAft>
                <a:spcPts val="0"/>
              </a:spcAft>
              <a:buClr>
                <a:srgbClr val="000000"/>
              </a:buClr>
              <a:buSzPts val="1050"/>
              <a:buFont typeface="Arial"/>
              <a:buAutoNum type="arabicPeriod"/>
            </a:pPr>
            <a:r>
              <a:rPr lang="es-ES" sz="1050" b="0" i="0" u="none" strike="noStrike" cap="none">
                <a:solidFill>
                  <a:srgbClr val="000000"/>
                </a:solidFill>
                <a:latin typeface="Montserrat"/>
                <a:ea typeface="Montserrat"/>
                <a:cs typeface="Montserrat"/>
                <a:sym typeface="Montserrat"/>
              </a:rPr>
              <a:t>Programa Anual de Auditorías Internas - PAAI 2023 en formato Excel aprobado y publicado en sitio web.</a:t>
            </a:r>
            <a:endParaRPr/>
          </a:p>
          <a:p>
            <a:pPr marL="180975" marR="0" lvl="0" indent="-180975" algn="just" rtl="0">
              <a:lnSpc>
                <a:spcPct val="100000"/>
              </a:lnSpc>
              <a:spcBef>
                <a:spcPts val="0"/>
              </a:spcBef>
              <a:spcAft>
                <a:spcPts val="0"/>
              </a:spcAft>
              <a:buClr>
                <a:srgbClr val="000000"/>
              </a:buClr>
              <a:buSzPts val="1050"/>
              <a:buFont typeface="Arial"/>
              <a:buAutoNum type="arabicPeriod"/>
            </a:pPr>
            <a:r>
              <a:rPr lang="es-ES" sz="1050" b="0" i="0" u="none" strike="noStrike" cap="none">
                <a:solidFill>
                  <a:srgbClr val="000000"/>
                </a:solidFill>
                <a:latin typeface="Montserrat"/>
                <a:ea typeface="Montserrat"/>
                <a:cs typeface="Montserrat"/>
                <a:sym typeface="Montserrat"/>
              </a:rPr>
              <a:t>Informes de Auditoría en formato Word.</a:t>
            </a:r>
            <a:endParaRPr/>
          </a:p>
          <a:p>
            <a:pPr marL="180975" marR="0" lvl="0" indent="-180975" algn="just" rtl="0">
              <a:lnSpc>
                <a:spcPct val="100000"/>
              </a:lnSpc>
              <a:spcBef>
                <a:spcPts val="0"/>
              </a:spcBef>
              <a:spcAft>
                <a:spcPts val="0"/>
              </a:spcAft>
              <a:buClr>
                <a:srgbClr val="000000"/>
              </a:buClr>
              <a:buSzPts val="1050"/>
              <a:buFont typeface="Arial"/>
              <a:buAutoNum type="arabicPeriod"/>
            </a:pPr>
            <a:r>
              <a:rPr lang="es-ES" sz="1050" b="0" i="0" u="none" strike="noStrike" cap="none">
                <a:solidFill>
                  <a:srgbClr val="000000"/>
                </a:solidFill>
                <a:latin typeface="Montserrat"/>
                <a:ea typeface="Montserrat"/>
                <a:cs typeface="Montserrat"/>
                <a:sym typeface="Montserrat"/>
              </a:rPr>
              <a:t>Informes de ley en formato Word o el establecido por el ente rector.</a:t>
            </a:r>
            <a:endParaRPr/>
          </a:p>
          <a:p>
            <a:pPr marL="180975" marR="0" lvl="0" indent="-180975" algn="just" rtl="0">
              <a:lnSpc>
                <a:spcPct val="100000"/>
              </a:lnSpc>
              <a:spcBef>
                <a:spcPts val="0"/>
              </a:spcBef>
              <a:spcAft>
                <a:spcPts val="0"/>
              </a:spcAft>
              <a:buClr>
                <a:srgbClr val="000000"/>
              </a:buClr>
              <a:buSzPts val="1050"/>
              <a:buFont typeface="Arial"/>
              <a:buAutoNum type="arabicPeriod"/>
            </a:pPr>
            <a:r>
              <a:rPr lang="es-ES" sz="1050" b="0" i="0" u="none" strike="noStrike" cap="none">
                <a:solidFill>
                  <a:srgbClr val="000000"/>
                </a:solidFill>
                <a:latin typeface="Montserrat"/>
                <a:ea typeface="Montserrat"/>
                <a:cs typeface="Montserrat"/>
                <a:sym typeface="Montserrat"/>
              </a:rPr>
              <a:t>Seguimientos de ley en formato Word o Excel.</a:t>
            </a:r>
            <a:endParaRPr sz="800" b="0" i="0" u="none" strike="noStrike" cap="none">
              <a:solidFill>
                <a:srgbClr val="000000"/>
              </a:solidFill>
              <a:latin typeface="Montserrat"/>
              <a:ea typeface="Montserrat"/>
              <a:cs typeface="Montserrat"/>
              <a:sym typeface="Montserrat"/>
            </a:endParaRPr>
          </a:p>
        </p:txBody>
      </p:sp>
      <p:sp>
        <p:nvSpPr>
          <p:cNvPr id="423" name="Google Shape;423;p9"/>
          <p:cNvSpPr/>
          <p:nvPr/>
        </p:nvSpPr>
        <p:spPr>
          <a:xfrm>
            <a:off x="278216" y="597242"/>
            <a:ext cx="2828753" cy="29628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2400" b="1" i="0" u="none" strike="noStrike" cap="none">
                <a:solidFill>
                  <a:srgbClr val="004148"/>
                </a:solidFill>
                <a:latin typeface="Montserrat"/>
                <a:ea typeface="Montserrat"/>
                <a:cs typeface="Montserrat"/>
                <a:sym typeface="Montserrat"/>
              </a:rPr>
              <a:t>Control </a:t>
            </a:r>
            <a:r>
              <a:rPr lang="es-ES" sz="2400" b="1" i="0" u="none" strike="noStrike" cap="none">
                <a:solidFill>
                  <a:srgbClr val="BFCC04"/>
                </a:solidFill>
                <a:latin typeface="Montserrat"/>
                <a:ea typeface="Montserrat"/>
                <a:cs typeface="Montserrat"/>
                <a:sym typeface="Montserrat"/>
              </a:rPr>
              <a:t>Interno </a:t>
            </a:r>
            <a:endParaRPr sz="2400" b="1" i="0" u="none" strike="noStrike" cap="none">
              <a:solidFill>
                <a:srgbClr val="BFCC04"/>
              </a:solidFill>
              <a:latin typeface="Montserrat"/>
              <a:ea typeface="Montserrat"/>
              <a:cs typeface="Montserrat"/>
              <a:sym typeface="Montserrat"/>
            </a:endParaRPr>
          </a:p>
        </p:txBody>
      </p:sp>
      <p:sp>
        <p:nvSpPr>
          <p:cNvPr id="424" name="Google Shape;424;p9"/>
          <p:cNvSpPr/>
          <p:nvPr/>
        </p:nvSpPr>
        <p:spPr>
          <a:xfrm>
            <a:off x="5619531" y="1887771"/>
            <a:ext cx="3231506" cy="1797073"/>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64" y="52393"/>
                </a:moveTo>
                <a:lnTo>
                  <a:pt x="-6199" y="52403"/>
                </a:lnTo>
              </a:path>
            </a:pathLst>
          </a:custGeom>
          <a:noFill/>
          <a:ln w="25400" cap="flat" cmpd="sng">
            <a:solidFill>
              <a:srgbClr val="F5FF8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25" name="Google Shape;425;p9"/>
          <p:cNvSpPr txBox="1"/>
          <p:nvPr/>
        </p:nvSpPr>
        <p:spPr>
          <a:xfrm>
            <a:off x="3448882" y="3947516"/>
            <a:ext cx="5504220" cy="10618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050" b="0" i="0" u="none" strike="noStrike" cap="none">
                <a:solidFill>
                  <a:srgbClr val="000000"/>
                </a:solidFill>
                <a:latin typeface="Montserrat"/>
                <a:ea typeface="Montserrat"/>
                <a:cs typeface="Montserrat"/>
                <a:sym typeface="Montserrat"/>
              </a:rPr>
              <a:t>Se finalizaron los informes pendientes del tercer trimestre (Evaluación del Desempeño, ITA, Ley de Cuotas y Mapas de Riesgos de Corrupción). Se solicitó la información y se ejecutaron tres (03) seguimientos de los cuatro (4) programados (Planes de Mejoramiento Auditorías Memorando 20231000058793, Caja Menor Memorando 20231000059343, SUIT - Reporte Excel de la plataforma).</a:t>
            </a:r>
            <a:endParaRPr sz="1050" b="0" i="0" u="none" strike="noStrike" cap="none">
              <a:solidFill>
                <a:srgbClr val="000000"/>
              </a:solidFill>
              <a:latin typeface="Montserrat"/>
              <a:ea typeface="Montserrat"/>
              <a:cs typeface="Montserrat"/>
              <a:sym typeface="Montserrat"/>
            </a:endParaRPr>
          </a:p>
        </p:txBody>
      </p:sp>
      <p:grpSp>
        <p:nvGrpSpPr>
          <p:cNvPr id="3" name="Grupo 2">
            <a:extLst>
              <a:ext uri="{FF2B5EF4-FFF2-40B4-BE49-F238E27FC236}">
                <a16:creationId xmlns:a16="http://schemas.microsoft.com/office/drawing/2014/main" xmlns="" id="{E2EB6AC5-E7B0-F567-DCD0-F326EA8C0E78}"/>
              </a:ext>
            </a:extLst>
          </p:cNvPr>
          <p:cNvGrpSpPr/>
          <p:nvPr/>
        </p:nvGrpSpPr>
        <p:grpSpPr>
          <a:xfrm>
            <a:off x="278216" y="1038130"/>
            <a:ext cx="3047291" cy="2985924"/>
            <a:chOff x="278216" y="1038130"/>
            <a:chExt cx="3047291" cy="2985924"/>
          </a:xfrm>
        </p:grpSpPr>
        <p:grpSp>
          <p:nvGrpSpPr>
            <p:cNvPr id="420" name="Google Shape;420;p9"/>
            <p:cNvGrpSpPr/>
            <p:nvPr/>
          </p:nvGrpSpPr>
          <p:grpSpPr>
            <a:xfrm>
              <a:off x="278216" y="1038130"/>
              <a:ext cx="3047291" cy="2985924"/>
              <a:chOff x="589304" y="11394"/>
              <a:chExt cx="1878826" cy="1429242"/>
            </a:xfrm>
          </p:grpSpPr>
          <p:graphicFrame>
            <p:nvGraphicFramePr>
              <p:cNvPr id="421" name="Google Shape;421;p9"/>
              <p:cNvGraphicFramePr/>
              <p:nvPr/>
            </p:nvGraphicFramePr>
            <p:xfrm>
              <a:off x="589304" y="11394"/>
              <a:ext cx="1878826" cy="1429242"/>
            </p:xfrm>
            <a:graphic>
              <a:graphicData uri="http://schemas.openxmlformats.org/drawingml/2006/chart">
                <c:chart xmlns:c="http://schemas.openxmlformats.org/drawingml/2006/chart" xmlns:r="http://schemas.openxmlformats.org/officeDocument/2006/relationships" r:id="rId13"/>
              </a:graphicData>
            </a:graphic>
          </p:graphicFrame>
          <p:sp>
            <p:nvSpPr>
              <p:cNvPr id="422" name="Google Shape;422;p9"/>
              <p:cNvSpPr/>
              <p:nvPr/>
            </p:nvSpPr>
            <p:spPr>
              <a:xfrm>
                <a:off x="989798" y="651179"/>
                <a:ext cx="1014235" cy="20650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a:t> </a:t>
                </a:r>
                <a:endParaRPr sz="4400" b="1" i="0" u="none" strike="noStrike" cap="none">
                  <a:solidFill>
                    <a:srgbClr val="0070C0"/>
                  </a:solidFill>
                  <a:latin typeface="Montserrat"/>
                  <a:ea typeface="Montserrat"/>
                  <a:cs typeface="Montserrat"/>
                  <a:sym typeface="Montserrat"/>
                </a:endParaRPr>
              </a:p>
            </p:txBody>
          </p:sp>
        </p:grpSp>
        <p:sp>
          <p:nvSpPr>
            <p:cNvPr id="2" name="Google Shape;361;p8">
              <a:extLst>
                <a:ext uri="{FF2B5EF4-FFF2-40B4-BE49-F238E27FC236}">
                  <a16:creationId xmlns:a16="http://schemas.microsoft.com/office/drawing/2014/main" xmlns="" id="{4F2A7B36-15D9-4F55-E963-9C6BF0BF1176}"/>
                </a:ext>
              </a:extLst>
            </p:cNvPr>
            <p:cNvSpPr/>
            <p:nvPr/>
          </p:nvSpPr>
          <p:spPr>
            <a:xfrm>
              <a:off x="939582" y="2212731"/>
              <a:ext cx="1724557" cy="31836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4400" b="1" i="0" u="none" strike="noStrike" cap="none" dirty="0">
                  <a:solidFill>
                    <a:srgbClr val="0D5BDC"/>
                  </a:solidFill>
                  <a:latin typeface="Montserrat"/>
                  <a:ea typeface="Montserrat"/>
                  <a:cs typeface="Montserrat"/>
                  <a:sym typeface="Montserrat"/>
                </a:rPr>
                <a:t>99%</a:t>
              </a:r>
              <a:endParaRPr sz="4400" b="1" i="0" u="none" strike="noStrike" cap="none" dirty="0">
                <a:solidFill>
                  <a:srgbClr val="0D5BDC"/>
                </a:solidFill>
                <a:latin typeface="Montserrat"/>
                <a:ea typeface="Montserrat"/>
                <a:cs typeface="Montserrat"/>
                <a:sym typeface="Montserrat"/>
              </a:endParaRPr>
            </a:p>
          </p:txBody>
        </p:sp>
      </p:grpSp>
    </p:spTree>
    <p:extLst>
      <p:ext uri="{BB962C8B-B14F-4D97-AF65-F5344CB8AC3E}">
        <p14:creationId xmlns:p14="http://schemas.microsoft.com/office/powerpoint/2010/main" val="336286729"/>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D335D"/>
        </a:solidFill>
        <a:effectLst/>
      </p:bgPr>
    </p:bg>
    <p:spTree>
      <p:nvGrpSpPr>
        <p:cNvPr id="1" name="Shape 1646"/>
        <p:cNvGrpSpPr/>
        <p:nvPr/>
      </p:nvGrpSpPr>
      <p:grpSpPr>
        <a:xfrm>
          <a:off x="0" y="0"/>
          <a:ext cx="0" cy="0"/>
          <a:chOff x="0" y="0"/>
          <a:chExt cx="0" cy="0"/>
        </a:xfrm>
      </p:grpSpPr>
      <p:pic>
        <p:nvPicPr>
          <p:cNvPr id="1647" name="Google Shape;1647;p76"/>
          <p:cNvPicPr preferRelativeResize="0"/>
          <p:nvPr/>
        </p:nvPicPr>
        <p:blipFill rotWithShape="1">
          <a:blip r:embed="rId3">
            <a:alphaModFix/>
          </a:blip>
          <a:srcRect/>
          <a:stretch/>
        </p:blipFill>
        <p:spPr>
          <a:xfrm>
            <a:off x="372125" y="2397258"/>
            <a:ext cx="3092900" cy="1738263"/>
          </a:xfrm>
          <a:prstGeom prst="rect">
            <a:avLst/>
          </a:prstGeom>
          <a:noFill/>
          <a:ln>
            <a:noFill/>
          </a:ln>
        </p:spPr>
      </p:pic>
      <p:sp>
        <p:nvSpPr>
          <p:cNvPr id="1648" name="Google Shape;1648;p76"/>
          <p:cNvSpPr txBox="1"/>
          <p:nvPr/>
        </p:nvSpPr>
        <p:spPr>
          <a:xfrm>
            <a:off x="3591000" y="4534225"/>
            <a:ext cx="19620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chemeClr val="lt1"/>
                </a:solidFill>
                <a:latin typeface="Montserrat"/>
                <a:ea typeface="Montserrat"/>
                <a:cs typeface="Montserrat"/>
                <a:sym typeface="Montserrat"/>
              </a:rPr>
              <a:t>www.</a:t>
            </a:r>
            <a:r>
              <a:rPr lang="es-ES" sz="1400" b="1" i="0" u="none" strike="noStrike" cap="none">
                <a:solidFill>
                  <a:schemeClr val="lt1"/>
                </a:solidFill>
                <a:latin typeface="Montserrat"/>
                <a:ea typeface="Montserrat"/>
                <a:cs typeface="Montserrat"/>
                <a:sym typeface="Montserrat"/>
              </a:rPr>
              <a:t>upme</a:t>
            </a:r>
            <a:r>
              <a:rPr lang="es-ES" sz="1400" b="0" i="0" u="none" strike="noStrike" cap="none">
                <a:solidFill>
                  <a:schemeClr val="lt1"/>
                </a:solidFill>
                <a:latin typeface="Montserrat"/>
                <a:ea typeface="Montserrat"/>
                <a:cs typeface="Montserrat"/>
                <a:sym typeface="Montserrat"/>
              </a:rPr>
              <a:t>.gov.co</a:t>
            </a:r>
            <a:endParaRPr sz="1400" b="0" i="0" u="none" strike="noStrike" cap="none">
              <a:solidFill>
                <a:schemeClr val="lt1"/>
              </a:solidFill>
              <a:latin typeface="Montserrat"/>
              <a:ea typeface="Montserrat"/>
              <a:cs typeface="Montserrat"/>
              <a:sym typeface="Montserrat"/>
            </a:endParaRPr>
          </a:p>
        </p:txBody>
      </p:sp>
      <p:sp>
        <p:nvSpPr>
          <p:cNvPr id="1649" name="Google Shape;1649;p76"/>
          <p:cNvSpPr txBox="1"/>
          <p:nvPr/>
        </p:nvSpPr>
        <p:spPr>
          <a:xfrm>
            <a:off x="1519200" y="828075"/>
            <a:ext cx="6105600" cy="1231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800"/>
              <a:buFont typeface="Arial"/>
              <a:buNone/>
            </a:pPr>
            <a:r>
              <a:rPr lang="es-ES" sz="6800" b="1" i="0" u="none" strike="noStrike" cap="none">
                <a:solidFill>
                  <a:srgbClr val="BFCC04"/>
                </a:solidFill>
                <a:latin typeface="Montserrat"/>
                <a:ea typeface="Montserrat"/>
                <a:cs typeface="Montserrat"/>
                <a:sym typeface="Montserrat"/>
              </a:rPr>
              <a:t>Gracias!</a:t>
            </a:r>
            <a:endParaRPr sz="6800" b="1" i="0" u="none" strike="noStrike" cap="none">
              <a:solidFill>
                <a:srgbClr val="BFCC04"/>
              </a:solidFill>
              <a:latin typeface="Montserrat"/>
              <a:ea typeface="Montserrat"/>
              <a:cs typeface="Montserrat"/>
              <a:sym typeface="Montserrat"/>
            </a:endParaRPr>
          </a:p>
        </p:txBody>
      </p:sp>
      <p:cxnSp>
        <p:nvCxnSpPr>
          <p:cNvPr id="1650" name="Google Shape;1650;p76"/>
          <p:cNvCxnSpPr/>
          <p:nvPr/>
        </p:nvCxnSpPr>
        <p:spPr>
          <a:xfrm>
            <a:off x="3465025" y="2723500"/>
            <a:ext cx="0" cy="1100100"/>
          </a:xfrm>
          <a:prstGeom prst="straightConnector1">
            <a:avLst/>
          </a:prstGeom>
          <a:noFill/>
          <a:ln w="28575" cap="flat" cmpd="sng">
            <a:solidFill>
              <a:srgbClr val="BFCC04"/>
            </a:solidFill>
            <a:prstDash val="solid"/>
            <a:round/>
            <a:headEnd type="none" w="sm" len="sm"/>
            <a:tailEnd type="none" w="sm" len="sm"/>
          </a:ln>
        </p:spPr>
      </p:cxnSp>
      <p:sp>
        <p:nvSpPr>
          <p:cNvPr id="1651" name="Google Shape;1651;p76"/>
          <p:cNvSpPr txBox="1"/>
          <p:nvPr/>
        </p:nvSpPr>
        <p:spPr>
          <a:xfrm>
            <a:off x="3852025" y="2805000"/>
            <a:ext cx="4074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2" name="Google Shape;1652;p76"/>
          <p:cNvSpPr txBox="1"/>
          <p:nvPr/>
        </p:nvSpPr>
        <p:spPr>
          <a:xfrm>
            <a:off x="3709425" y="3348500"/>
            <a:ext cx="48381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ES" sz="1100" b="1" i="0" u="none" strike="noStrike" cap="none">
                <a:solidFill>
                  <a:schemeClr val="lt1"/>
                </a:solidFill>
                <a:latin typeface="Montserrat"/>
                <a:ea typeface="Montserrat"/>
                <a:cs typeface="Montserrat"/>
                <a:sym typeface="Montserrat"/>
              </a:rPr>
              <a:t>@upmecol      @upmeoficial     @upmeoficial     @upmeoficial</a:t>
            </a:r>
            <a:endParaRPr sz="1100" b="1" i="0" u="none" strike="noStrike" cap="none">
              <a:solidFill>
                <a:schemeClr val="lt1"/>
              </a:solidFill>
              <a:latin typeface="Montserrat"/>
              <a:ea typeface="Montserrat"/>
              <a:cs typeface="Montserrat"/>
              <a:sym typeface="Montserrat"/>
            </a:endParaRPr>
          </a:p>
        </p:txBody>
      </p:sp>
      <p:pic>
        <p:nvPicPr>
          <p:cNvPr id="1653" name="Google Shape;1653;p76"/>
          <p:cNvPicPr preferRelativeResize="0"/>
          <p:nvPr/>
        </p:nvPicPr>
        <p:blipFill rotWithShape="1">
          <a:blip r:embed="rId4">
            <a:alphaModFix/>
          </a:blip>
          <a:srcRect/>
          <a:stretch/>
        </p:blipFill>
        <p:spPr>
          <a:xfrm>
            <a:off x="3928225" y="2867211"/>
            <a:ext cx="527588" cy="511750"/>
          </a:xfrm>
          <a:prstGeom prst="rect">
            <a:avLst/>
          </a:prstGeom>
          <a:noFill/>
          <a:ln>
            <a:noFill/>
          </a:ln>
        </p:spPr>
      </p:pic>
      <p:pic>
        <p:nvPicPr>
          <p:cNvPr id="1654" name="Google Shape;1654;p76"/>
          <p:cNvPicPr preferRelativeResize="0"/>
          <p:nvPr/>
        </p:nvPicPr>
        <p:blipFill rotWithShape="1">
          <a:blip r:embed="rId5">
            <a:alphaModFix/>
          </a:blip>
          <a:srcRect/>
          <a:stretch/>
        </p:blipFill>
        <p:spPr>
          <a:xfrm>
            <a:off x="5050306" y="2853625"/>
            <a:ext cx="555610" cy="538923"/>
          </a:xfrm>
          <a:prstGeom prst="rect">
            <a:avLst/>
          </a:prstGeom>
          <a:noFill/>
          <a:ln>
            <a:noFill/>
          </a:ln>
        </p:spPr>
      </p:pic>
      <p:pic>
        <p:nvPicPr>
          <p:cNvPr id="1655" name="Google Shape;1655;p76"/>
          <p:cNvPicPr preferRelativeResize="0"/>
          <p:nvPr/>
        </p:nvPicPr>
        <p:blipFill rotWithShape="1">
          <a:blip r:embed="rId6">
            <a:alphaModFix/>
          </a:blip>
          <a:srcRect/>
          <a:stretch/>
        </p:blipFill>
        <p:spPr>
          <a:xfrm>
            <a:off x="6276603" y="2853633"/>
            <a:ext cx="555603" cy="538915"/>
          </a:xfrm>
          <a:prstGeom prst="rect">
            <a:avLst/>
          </a:prstGeom>
          <a:noFill/>
          <a:ln>
            <a:noFill/>
          </a:ln>
        </p:spPr>
      </p:pic>
      <p:pic>
        <p:nvPicPr>
          <p:cNvPr id="1656" name="Google Shape;1656;p76"/>
          <p:cNvPicPr preferRelativeResize="0"/>
          <p:nvPr/>
        </p:nvPicPr>
        <p:blipFill rotWithShape="1">
          <a:blip r:embed="rId7">
            <a:alphaModFix/>
          </a:blip>
          <a:srcRect/>
          <a:stretch/>
        </p:blipFill>
        <p:spPr>
          <a:xfrm>
            <a:off x="7419147" y="2878490"/>
            <a:ext cx="555603" cy="53890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FCC04"/>
        </a:solidFill>
        <a:effectLst/>
      </p:bgPr>
    </p:bg>
    <p:spTree>
      <p:nvGrpSpPr>
        <p:cNvPr id="1" name="Shape 61"/>
        <p:cNvGrpSpPr/>
        <p:nvPr/>
      </p:nvGrpSpPr>
      <p:grpSpPr>
        <a:xfrm>
          <a:off x="0" y="0"/>
          <a:ext cx="0" cy="0"/>
          <a:chOff x="0" y="0"/>
          <a:chExt cx="0" cy="0"/>
        </a:xfrm>
      </p:grpSpPr>
      <p:sp>
        <p:nvSpPr>
          <p:cNvPr id="62" name="Google Shape;62;p2"/>
          <p:cNvSpPr/>
          <p:nvPr/>
        </p:nvSpPr>
        <p:spPr>
          <a:xfrm>
            <a:off x="-8150" y="4075"/>
            <a:ext cx="4787100" cy="5143500"/>
          </a:xfrm>
          <a:prstGeom prst="rect">
            <a:avLst/>
          </a:prstGeom>
          <a:solidFill>
            <a:srgbClr val="1D335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D335D"/>
              </a:solidFill>
              <a:latin typeface="Arial"/>
              <a:ea typeface="Arial"/>
              <a:cs typeface="Arial"/>
              <a:sym typeface="Arial"/>
            </a:endParaRPr>
          </a:p>
        </p:txBody>
      </p:sp>
      <p:sp>
        <p:nvSpPr>
          <p:cNvPr id="63" name="Google Shape;63;p2"/>
          <p:cNvSpPr txBox="1"/>
          <p:nvPr/>
        </p:nvSpPr>
        <p:spPr>
          <a:xfrm>
            <a:off x="164625" y="1836900"/>
            <a:ext cx="4882575"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s-ES" sz="2000" b="1" i="0" u="none" strike="noStrike" cap="none" dirty="0" smtClean="0">
                <a:solidFill>
                  <a:schemeClr val="lt1"/>
                </a:solidFill>
                <a:latin typeface="Montserrat"/>
                <a:ea typeface="Montserrat"/>
                <a:cs typeface="Montserrat"/>
                <a:sym typeface="Montserrat"/>
              </a:rPr>
              <a:t>Resultados Plan de Acción 2023</a:t>
            </a:r>
            <a:endParaRPr dirty="0"/>
          </a:p>
          <a:p>
            <a:pPr marL="0" marR="0" lvl="0" indent="0" algn="l" rtl="0">
              <a:lnSpc>
                <a:spcPct val="100000"/>
              </a:lnSpc>
              <a:spcBef>
                <a:spcPts val="0"/>
              </a:spcBef>
              <a:spcAft>
                <a:spcPts val="0"/>
              </a:spcAft>
              <a:buNone/>
            </a:pPr>
            <a:r>
              <a:rPr lang="es-ES" sz="1600" b="1" i="0" u="none" strike="noStrike" cap="none" dirty="0" smtClean="0">
                <a:solidFill>
                  <a:srgbClr val="BFCC04"/>
                </a:solidFill>
                <a:latin typeface="Montserrat"/>
                <a:ea typeface="Montserrat"/>
                <a:cs typeface="Montserrat"/>
                <a:sym typeface="Montserrat"/>
              </a:rPr>
              <a:t>Unidad de Planeación </a:t>
            </a:r>
            <a:r>
              <a:rPr lang="es-ES" sz="1600" b="1" dirty="0">
                <a:solidFill>
                  <a:srgbClr val="BFCC04"/>
                </a:solidFill>
                <a:latin typeface="Montserrat"/>
                <a:ea typeface="Montserrat"/>
                <a:cs typeface="Montserrat"/>
                <a:sym typeface="Montserrat"/>
              </a:rPr>
              <a:t>M</a:t>
            </a:r>
            <a:r>
              <a:rPr lang="es-ES" sz="1600" b="1" i="0" u="none" strike="noStrike" cap="none" dirty="0" smtClean="0">
                <a:solidFill>
                  <a:srgbClr val="BFCC04"/>
                </a:solidFill>
                <a:latin typeface="Montserrat"/>
                <a:ea typeface="Montserrat"/>
                <a:cs typeface="Montserrat"/>
                <a:sym typeface="Montserrat"/>
              </a:rPr>
              <a:t>inero Energética</a:t>
            </a:r>
            <a:endParaRPr dirty="0"/>
          </a:p>
        </p:txBody>
      </p:sp>
      <p:pic>
        <p:nvPicPr>
          <p:cNvPr id="64" name="Google Shape;64;p2"/>
          <p:cNvPicPr preferRelativeResize="0"/>
          <p:nvPr/>
        </p:nvPicPr>
        <p:blipFill rotWithShape="1">
          <a:blip r:embed="rId3">
            <a:alphaModFix/>
          </a:blip>
          <a:srcRect/>
          <a:stretch/>
        </p:blipFill>
        <p:spPr>
          <a:xfrm>
            <a:off x="0" y="4373070"/>
            <a:ext cx="1366851" cy="768200"/>
          </a:xfrm>
          <a:prstGeom prst="rect">
            <a:avLst/>
          </a:prstGeom>
          <a:noFill/>
          <a:ln>
            <a:noFill/>
          </a:ln>
        </p:spPr>
      </p:pic>
      <p:sp>
        <p:nvSpPr>
          <p:cNvPr id="65" name="Google Shape;65;p2"/>
          <p:cNvSpPr/>
          <p:nvPr/>
        </p:nvSpPr>
        <p:spPr>
          <a:xfrm>
            <a:off x="8673548" y="4989443"/>
            <a:ext cx="470452" cy="1538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
              <a:buFont typeface="Arial"/>
              <a:buNone/>
            </a:pPr>
            <a:r>
              <a:rPr lang="es-ES" sz="400" b="0" i="0" u="none" strike="noStrike" cap="none">
                <a:solidFill>
                  <a:schemeClr val="dk1"/>
                </a:solidFill>
                <a:latin typeface="Roboto"/>
                <a:ea typeface="Roboto"/>
                <a:cs typeface="Roboto"/>
                <a:sym typeface="Roboto"/>
              </a:rPr>
              <a:t>F-CE-01_V4</a:t>
            </a:r>
            <a:endParaRPr sz="4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8"/>
          <p:cNvSpPr txBox="1"/>
          <p:nvPr/>
        </p:nvSpPr>
        <p:spPr>
          <a:xfrm>
            <a:off x="61629" y="28968"/>
            <a:ext cx="4773746" cy="4924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s-ES" sz="2000" b="1" i="0" u="none" strike="noStrike" cap="none">
                <a:solidFill>
                  <a:srgbClr val="004148"/>
                </a:solidFill>
                <a:latin typeface="Montserrat"/>
                <a:ea typeface="Montserrat"/>
                <a:cs typeface="Montserrat"/>
                <a:sym typeface="Montserrat"/>
              </a:rPr>
              <a:t>Resultados -</a:t>
            </a:r>
            <a:r>
              <a:rPr lang="es-ES" sz="2000" b="1" i="0" u="none" strike="noStrike" cap="none">
                <a:solidFill>
                  <a:srgbClr val="BFCC04"/>
                </a:solidFill>
                <a:latin typeface="Montserrat"/>
                <a:ea typeface="Montserrat"/>
                <a:cs typeface="Montserrat"/>
                <a:sym typeface="Montserrat"/>
              </a:rPr>
              <a:t> </a:t>
            </a:r>
            <a:r>
              <a:rPr lang="es-ES" sz="2000" b="1" i="0" u="none" strike="noStrike" cap="none">
                <a:solidFill>
                  <a:srgbClr val="DDE47B"/>
                </a:solidFill>
                <a:latin typeface="Montserrat"/>
                <a:ea typeface="Montserrat"/>
                <a:cs typeface="Montserrat"/>
                <a:sym typeface="Montserrat"/>
              </a:rPr>
              <a:t>Plan de Acción 2023</a:t>
            </a:r>
            <a:endParaRPr sz="2000" b="1" i="0" u="none" strike="noStrike" cap="none">
              <a:solidFill>
                <a:srgbClr val="DDE47B"/>
              </a:solidFill>
              <a:latin typeface="Montserrat"/>
              <a:ea typeface="Montserrat"/>
              <a:cs typeface="Montserrat"/>
              <a:sym typeface="Montserrat"/>
            </a:endParaRPr>
          </a:p>
        </p:txBody>
      </p:sp>
      <p:sp>
        <p:nvSpPr>
          <p:cNvPr id="115" name="Google Shape;115;p8"/>
          <p:cNvSpPr txBox="1"/>
          <p:nvPr/>
        </p:nvSpPr>
        <p:spPr>
          <a:xfrm>
            <a:off x="2448923" y="604039"/>
            <a:ext cx="1094834"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700" b="0" i="0" u="none" strike="noStrike" cap="none">
                <a:solidFill>
                  <a:srgbClr val="000000"/>
                </a:solidFill>
                <a:latin typeface="Montserrat"/>
                <a:ea typeface="Montserrat"/>
                <a:cs typeface="Montserrat"/>
                <a:sym typeface="Montserrat"/>
              </a:rPr>
              <a:t>Planeación</a:t>
            </a:r>
            <a:endParaRPr/>
          </a:p>
        </p:txBody>
      </p:sp>
      <p:sp>
        <p:nvSpPr>
          <p:cNvPr id="116" name="Google Shape;116;p8"/>
          <p:cNvSpPr/>
          <p:nvPr/>
        </p:nvSpPr>
        <p:spPr>
          <a:xfrm>
            <a:off x="6891963" y="588751"/>
            <a:ext cx="2125715" cy="4397919"/>
          </a:xfrm>
          <a:prstGeom prst="rect">
            <a:avLst/>
          </a:prstGeom>
          <a:noFill/>
          <a:ln w="9525" cap="flat" cmpd="sng">
            <a:solidFill>
              <a:srgbClr val="BFCC0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7" name="Google Shape;117;p8"/>
          <p:cNvSpPr/>
          <p:nvPr/>
        </p:nvSpPr>
        <p:spPr>
          <a:xfrm>
            <a:off x="154668" y="588751"/>
            <a:ext cx="2160000" cy="1368000"/>
          </a:xfrm>
          <a:prstGeom prst="rect">
            <a:avLst/>
          </a:prstGeom>
          <a:noFill/>
          <a:ln w="9525" cap="flat" cmpd="sng">
            <a:solidFill>
              <a:srgbClr val="BFCC0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18" name="Google Shape;118;p8"/>
          <p:cNvGrpSpPr/>
          <p:nvPr/>
        </p:nvGrpSpPr>
        <p:grpSpPr>
          <a:xfrm>
            <a:off x="1386694" y="648144"/>
            <a:ext cx="600538" cy="587028"/>
            <a:chOff x="1008731" y="571885"/>
            <a:chExt cx="600538" cy="587028"/>
          </a:xfrm>
        </p:grpSpPr>
        <p:grpSp>
          <p:nvGrpSpPr>
            <p:cNvPr id="119" name="Google Shape;119;p8"/>
            <p:cNvGrpSpPr/>
            <p:nvPr/>
          </p:nvGrpSpPr>
          <p:grpSpPr>
            <a:xfrm>
              <a:off x="1073058" y="571885"/>
              <a:ext cx="382406" cy="448139"/>
              <a:chOff x="1073058" y="571885"/>
              <a:chExt cx="382406" cy="448139"/>
            </a:xfrm>
          </p:grpSpPr>
          <p:grpSp>
            <p:nvGrpSpPr>
              <p:cNvPr id="120" name="Google Shape;120;p8"/>
              <p:cNvGrpSpPr/>
              <p:nvPr/>
            </p:nvGrpSpPr>
            <p:grpSpPr>
              <a:xfrm>
                <a:off x="1131464" y="696024"/>
                <a:ext cx="324000" cy="324000"/>
                <a:chOff x="1054322" y="682191"/>
                <a:chExt cx="324000" cy="324000"/>
              </a:xfrm>
            </p:grpSpPr>
            <p:sp>
              <p:nvSpPr>
                <p:cNvPr id="121" name="Google Shape;121;p8"/>
                <p:cNvSpPr/>
                <p:nvPr/>
              </p:nvSpPr>
              <p:spPr>
                <a:xfrm>
                  <a:off x="1234919" y="682191"/>
                  <a:ext cx="45719" cy="51449"/>
                </a:xfrm>
                <a:prstGeom prst="rect">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22" name="Google Shape;122;p8"/>
                <p:cNvPicPr preferRelativeResize="0"/>
                <p:nvPr/>
              </p:nvPicPr>
              <p:blipFill rotWithShape="1">
                <a:blip r:embed="rId3">
                  <a:alphaModFix/>
                </a:blip>
                <a:srcRect/>
                <a:stretch/>
              </p:blipFill>
              <p:spPr>
                <a:xfrm>
                  <a:off x="1054322" y="682191"/>
                  <a:ext cx="324000" cy="324000"/>
                </a:xfrm>
                <a:prstGeom prst="rect">
                  <a:avLst/>
                </a:prstGeom>
                <a:noFill/>
                <a:ln>
                  <a:noFill/>
                </a:ln>
              </p:spPr>
            </p:pic>
          </p:grpSp>
          <p:sp>
            <p:nvSpPr>
              <p:cNvPr id="123" name="Google Shape;123;p8"/>
              <p:cNvSpPr txBox="1"/>
              <p:nvPr/>
            </p:nvSpPr>
            <p:spPr>
              <a:xfrm>
                <a:off x="1073058" y="571885"/>
                <a:ext cx="181755"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000" b="0" i="0" u="none" strike="noStrike" cap="none">
                    <a:solidFill>
                      <a:srgbClr val="1D335D"/>
                    </a:solidFill>
                    <a:latin typeface="Impact"/>
                    <a:ea typeface="Impact"/>
                    <a:cs typeface="Impact"/>
                    <a:sym typeface="Impact"/>
                  </a:rPr>
                  <a:t>4</a:t>
                </a:r>
                <a:endParaRPr sz="2000" b="0" i="0" u="none" strike="noStrike" cap="none">
                  <a:solidFill>
                    <a:srgbClr val="1D335D"/>
                  </a:solidFill>
                  <a:latin typeface="Impact"/>
                  <a:ea typeface="Impact"/>
                  <a:cs typeface="Impact"/>
                  <a:sym typeface="Impact"/>
                </a:endParaRPr>
              </a:p>
            </p:txBody>
          </p:sp>
        </p:grpSp>
        <p:sp>
          <p:nvSpPr>
            <p:cNvPr id="124" name="Google Shape;124;p8"/>
            <p:cNvSpPr txBox="1"/>
            <p:nvPr/>
          </p:nvSpPr>
          <p:spPr>
            <a:xfrm>
              <a:off x="1008731" y="974247"/>
              <a:ext cx="600538" cy="1846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600" b="1" i="0" u="none" strike="noStrike" cap="none">
                  <a:solidFill>
                    <a:srgbClr val="1F1F1F"/>
                  </a:solidFill>
                  <a:latin typeface="Montserrat"/>
                  <a:ea typeface="Montserrat"/>
                  <a:cs typeface="Montserrat"/>
                  <a:sym typeface="Montserrat"/>
                </a:rPr>
                <a:t>Productos</a:t>
              </a:r>
              <a:endParaRPr sz="600" b="1" i="0" u="none" strike="noStrike" cap="none">
                <a:solidFill>
                  <a:srgbClr val="000000"/>
                </a:solidFill>
                <a:latin typeface="Montserrat"/>
                <a:ea typeface="Montserrat"/>
                <a:cs typeface="Montserrat"/>
                <a:sym typeface="Montserrat"/>
              </a:endParaRPr>
            </a:p>
          </p:txBody>
        </p:sp>
      </p:grpSp>
      <p:grpSp>
        <p:nvGrpSpPr>
          <p:cNvPr id="125" name="Google Shape;125;p8"/>
          <p:cNvGrpSpPr/>
          <p:nvPr/>
        </p:nvGrpSpPr>
        <p:grpSpPr>
          <a:xfrm>
            <a:off x="1321425" y="1222510"/>
            <a:ext cx="714859" cy="727920"/>
            <a:chOff x="1215252" y="1300613"/>
            <a:chExt cx="714859" cy="727920"/>
          </a:xfrm>
        </p:grpSpPr>
        <p:sp>
          <p:nvSpPr>
            <p:cNvPr id="126" name="Google Shape;126;p8"/>
            <p:cNvSpPr txBox="1"/>
            <p:nvPr/>
          </p:nvSpPr>
          <p:spPr>
            <a:xfrm>
              <a:off x="1215252" y="1566868"/>
              <a:ext cx="71485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600" b="0" i="0" u="none" strike="noStrike" cap="none">
                  <a:solidFill>
                    <a:srgbClr val="1F1F1F"/>
                  </a:solidFill>
                  <a:latin typeface="Montserrat"/>
                  <a:ea typeface="Montserrat"/>
                  <a:cs typeface="Montserrat"/>
                  <a:sym typeface="Montserrat"/>
                </a:rPr>
                <a:t>Actividades clave para materializar del producto</a:t>
              </a:r>
              <a:endParaRPr sz="600" b="0" i="0" u="none" strike="noStrike" cap="none">
                <a:solidFill>
                  <a:srgbClr val="000000"/>
                </a:solidFill>
                <a:latin typeface="Montserrat"/>
                <a:ea typeface="Montserrat"/>
                <a:cs typeface="Montserrat"/>
                <a:sym typeface="Montserrat"/>
              </a:endParaRPr>
            </a:p>
          </p:txBody>
        </p:sp>
        <p:sp>
          <p:nvSpPr>
            <p:cNvPr id="127" name="Google Shape;127;p8"/>
            <p:cNvSpPr txBox="1"/>
            <p:nvPr/>
          </p:nvSpPr>
          <p:spPr>
            <a:xfrm>
              <a:off x="1626435" y="1300613"/>
              <a:ext cx="18857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800" b="0" i="0" u="none" strike="noStrike" cap="none">
                  <a:solidFill>
                    <a:srgbClr val="1D335D"/>
                  </a:solidFill>
                  <a:latin typeface="Impact"/>
                  <a:ea typeface="Impact"/>
                  <a:cs typeface="Impact"/>
                  <a:sym typeface="Impact"/>
                </a:rPr>
                <a:t>9</a:t>
              </a:r>
              <a:endParaRPr sz="1800" b="0" i="0" u="none" strike="noStrike" cap="none">
                <a:solidFill>
                  <a:srgbClr val="1D335D"/>
                </a:solidFill>
                <a:latin typeface="Impact"/>
                <a:ea typeface="Impact"/>
                <a:cs typeface="Impact"/>
                <a:sym typeface="Impact"/>
              </a:endParaRPr>
            </a:p>
          </p:txBody>
        </p:sp>
        <p:grpSp>
          <p:nvGrpSpPr>
            <p:cNvPr id="128" name="Google Shape;128;p8"/>
            <p:cNvGrpSpPr/>
            <p:nvPr/>
          </p:nvGrpSpPr>
          <p:grpSpPr>
            <a:xfrm>
              <a:off x="1338490" y="1303419"/>
              <a:ext cx="324000" cy="324000"/>
              <a:chOff x="1544673" y="835874"/>
              <a:chExt cx="360000" cy="360000"/>
            </a:xfrm>
          </p:grpSpPr>
          <p:sp>
            <p:nvSpPr>
              <p:cNvPr id="129" name="Google Shape;129;p8"/>
              <p:cNvSpPr/>
              <p:nvPr/>
            </p:nvSpPr>
            <p:spPr>
              <a:xfrm>
                <a:off x="1602879" y="971550"/>
                <a:ext cx="121953" cy="141659"/>
              </a:xfrm>
              <a:prstGeom prst="flowChartConnector">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30" name="Google Shape;130;p8" descr="Forma&#10;&#10;Descripción generada automáticamente con confianza baja"/>
              <p:cNvPicPr preferRelativeResize="0"/>
              <p:nvPr/>
            </p:nvPicPr>
            <p:blipFill rotWithShape="1">
              <a:blip r:embed="rId4">
                <a:alphaModFix/>
              </a:blip>
              <a:srcRect/>
              <a:stretch/>
            </p:blipFill>
            <p:spPr>
              <a:xfrm>
                <a:off x="1544673" y="835874"/>
                <a:ext cx="360000" cy="360000"/>
              </a:xfrm>
              <a:prstGeom prst="rect">
                <a:avLst/>
              </a:prstGeom>
              <a:noFill/>
              <a:ln>
                <a:noFill/>
              </a:ln>
            </p:spPr>
          </p:pic>
        </p:grpSp>
      </p:grpSp>
      <p:grpSp>
        <p:nvGrpSpPr>
          <p:cNvPr id="131" name="Google Shape;131;p8"/>
          <p:cNvGrpSpPr/>
          <p:nvPr/>
        </p:nvGrpSpPr>
        <p:grpSpPr>
          <a:xfrm>
            <a:off x="1952498" y="1264230"/>
            <a:ext cx="292264" cy="580838"/>
            <a:chOff x="1932202" y="1276761"/>
            <a:chExt cx="292264" cy="580838"/>
          </a:xfrm>
        </p:grpSpPr>
        <p:sp>
          <p:nvSpPr>
            <p:cNvPr id="132" name="Google Shape;132;p8"/>
            <p:cNvSpPr txBox="1"/>
            <p:nvPr/>
          </p:nvSpPr>
          <p:spPr>
            <a:xfrm>
              <a:off x="1932202" y="1276761"/>
              <a:ext cx="188578"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7</a:t>
              </a:r>
              <a:endParaRPr sz="1000" b="0" i="0" u="none" strike="noStrike" cap="none">
                <a:solidFill>
                  <a:schemeClr val="dk1"/>
                </a:solidFill>
                <a:latin typeface="Montserrat"/>
                <a:ea typeface="Montserrat"/>
                <a:cs typeface="Montserrat"/>
                <a:sym typeface="Montserrat"/>
              </a:endParaRPr>
            </a:p>
          </p:txBody>
        </p:sp>
        <p:sp>
          <p:nvSpPr>
            <p:cNvPr id="133" name="Google Shape;133;p8"/>
            <p:cNvSpPr txBox="1"/>
            <p:nvPr/>
          </p:nvSpPr>
          <p:spPr>
            <a:xfrm>
              <a:off x="1932202" y="1444070"/>
              <a:ext cx="188578"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2</a:t>
              </a:r>
              <a:endParaRPr sz="1000" b="0" i="0" u="none" strike="noStrike" cap="none">
                <a:solidFill>
                  <a:schemeClr val="dk1"/>
                </a:solidFill>
                <a:latin typeface="Montserrat"/>
                <a:ea typeface="Montserrat"/>
                <a:cs typeface="Montserrat"/>
                <a:sym typeface="Montserrat"/>
              </a:endParaRPr>
            </a:p>
          </p:txBody>
        </p:sp>
        <p:sp>
          <p:nvSpPr>
            <p:cNvPr id="134" name="Google Shape;134;p8"/>
            <p:cNvSpPr txBox="1"/>
            <p:nvPr/>
          </p:nvSpPr>
          <p:spPr>
            <a:xfrm>
              <a:off x="1932202" y="1611378"/>
              <a:ext cx="188578"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0</a:t>
              </a:r>
              <a:endParaRPr sz="1000" b="0" i="0" u="none" strike="noStrike" cap="none">
                <a:solidFill>
                  <a:schemeClr val="dk1"/>
                </a:solidFill>
                <a:latin typeface="Montserrat"/>
                <a:ea typeface="Montserrat"/>
                <a:cs typeface="Montserrat"/>
                <a:sym typeface="Montserrat"/>
              </a:endParaRPr>
            </a:p>
          </p:txBody>
        </p:sp>
        <p:pic>
          <p:nvPicPr>
            <p:cNvPr id="135" name="Google Shape;135;p8"/>
            <p:cNvPicPr preferRelativeResize="0"/>
            <p:nvPr/>
          </p:nvPicPr>
          <p:blipFill rotWithShape="1">
            <a:blip r:embed="rId5">
              <a:alphaModFix/>
            </a:blip>
            <a:srcRect/>
            <a:stretch/>
          </p:blipFill>
          <p:spPr>
            <a:xfrm>
              <a:off x="2083508" y="1332228"/>
              <a:ext cx="137917" cy="137917"/>
            </a:xfrm>
            <a:prstGeom prst="rect">
              <a:avLst/>
            </a:prstGeom>
            <a:noFill/>
            <a:ln>
              <a:noFill/>
            </a:ln>
          </p:spPr>
        </p:pic>
        <p:pic>
          <p:nvPicPr>
            <p:cNvPr id="136" name="Google Shape;136;p8"/>
            <p:cNvPicPr preferRelativeResize="0"/>
            <p:nvPr/>
          </p:nvPicPr>
          <p:blipFill rotWithShape="1">
            <a:blip r:embed="rId6">
              <a:alphaModFix/>
            </a:blip>
            <a:srcRect/>
            <a:stretch/>
          </p:blipFill>
          <p:spPr>
            <a:xfrm>
              <a:off x="2080466" y="1499514"/>
              <a:ext cx="144000" cy="144000"/>
            </a:xfrm>
            <a:prstGeom prst="rect">
              <a:avLst/>
            </a:prstGeom>
            <a:noFill/>
            <a:ln>
              <a:noFill/>
            </a:ln>
          </p:spPr>
        </p:pic>
        <p:pic>
          <p:nvPicPr>
            <p:cNvPr id="137" name="Google Shape;137;p8"/>
            <p:cNvPicPr preferRelativeResize="0"/>
            <p:nvPr/>
          </p:nvPicPr>
          <p:blipFill rotWithShape="1">
            <a:blip r:embed="rId7">
              <a:alphaModFix/>
            </a:blip>
            <a:srcRect/>
            <a:stretch/>
          </p:blipFill>
          <p:spPr>
            <a:xfrm>
              <a:off x="2083881" y="1669688"/>
              <a:ext cx="129600" cy="129600"/>
            </a:xfrm>
            <a:prstGeom prst="rect">
              <a:avLst/>
            </a:prstGeom>
            <a:noFill/>
            <a:ln>
              <a:noFill/>
            </a:ln>
          </p:spPr>
        </p:pic>
      </p:grpSp>
      <p:sp>
        <p:nvSpPr>
          <p:cNvPr id="138" name="Google Shape;138;p8"/>
          <p:cNvSpPr/>
          <p:nvPr/>
        </p:nvSpPr>
        <p:spPr>
          <a:xfrm>
            <a:off x="2398232" y="585441"/>
            <a:ext cx="2160000" cy="1368000"/>
          </a:xfrm>
          <a:prstGeom prst="rect">
            <a:avLst/>
          </a:prstGeom>
          <a:noFill/>
          <a:ln w="9525" cap="flat" cmpd="sng">
            <a:solidFill>
              <a:srgbClr val="BFCC0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39" name="Google Shape;139;p8"/>
          <p:cNvGrpSpPr/>
          <p:nvPr/>
        </p:nvGrpSpPr>
        <p:grpSpPr>
          <a:xfrm>
            <a:off x="3627998" y="607678"/>
            <a:ext cx="600538" cy="587028"/>
            <a:chOff x="1008731" y="571885"/>
            <a:chExt cx="600538" cy="587028"/>
          </a:xfrm>
        </p:grpSpPr>
        <p:grpSp>
          <p:nvGrpSpPr>
            <p:cNvPr id="140" name="Google Shape;140;p8"/>
            <p:cNvGrpSpPr/>
            <p:nvPr/>
          </p:nvGrpSpPr>
          <p:grpSpPr>
            <a:xfrm>
              <a:off x="1073058" y="571885"/>
              <a:ext cx="382406" cy="448139"/>
              <a:chOff x="1073058" y="571885"/>
              <a:chExt cx="382406" cy="448139"/>
            </a:xfrm>
          </p:grpSpPr>
          <p:grpSp>
            <p:nvGrpSpPr>
              <p:cNvPr id="141" name="Google Shape;141;p8"/>
              <p:cNvGrpSpPr/>
              <p:nvPr/>
            </p:nvGrpSpPr>
            <p:grpSpPr>
              <a:xfrm>
                <a:off x="1131464" y="696024"/>
                <a:ext cx="324000" cy="324000"/>
                <a:chOff x="1054322" y="682191"/>
                <a:chExt cx="324000" cy="324000"/>
              </a:xfrm>
            </p:grpSpPr>
            <p:sp>
              <p:nvSpPr>
                <p:cNvPr id="142" name="Google Shape;142;p8"/>
                <p:cNvSpPr/>
                <p:nvPr/>
              </p:nvSpPr>
              <p:spPr>
                <a:xfrm>
                  <a:off x="1234919" y="682191"/>
                  <a:ext cx="45719" cy="51449"/>
                </a:xfrm>
                <a:prstGeom prst="rect">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43" name="Google Shape;143;p8"/>
                <p:cNvPicPr preferRelativeResize="0"/>
                <p:nvPr/>
              </p:nvPicPr>
              <p:blipFill rotWithShape="1">
                <a:blip r:embed="rId3">
                  <a:alphaModFix/>
                </a:blip>
                <a:srcRect/>
                <a:stretch/>
              </p:blipFill>
              <p:spPr>
                <a:xfrm>
                  <a:off x="1054322" y="682191"/>
                  <a:ext cx="324000" cy="324000"/>
                </a:xfrm>
                <a:prstGeom prst="rect">
                  <a:avLst/>
                </a:prstGeom>
                <a:noFill/>
                <a:ln>
                  <a:noFill/>
                </a:ln>
              </p:spPr>
            </p:pic>
          </p:grpSp>
          <p:sp>
            <p:nvSpPr>
              <p:cNvPr id="144" name="Google Shape;144;p8"/>
              <p:cNvSpPr txBox="1"/>
              <p:nvPr/>
            </p:nvSpPr>
            <p:spPr>
              <a:xfrm>
                <a:off x="1073058" y="571885"/>
                <a:ext cx="181755"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000" b="0" i="0" u="none" strike="noStrike" cap="none">
                    <a:solidFill>
                      <a:srgbClr val="1D335D"/>
                    </a:solidFill>
                    <a:latin typeface="Impact"/>
                    <a:ea typeface="Impact"/>
                    <a:cs typeface="Impact"/>
                    <a:sym typeface="Impact"/>
                  </a:rPr>
                  <a:t>3</a:t>
                </a:r>
                <a:endParaRPr sz="2000" b="0" i="0" u="none" strike="noStrike" cap="none">
                  <a:solidFill>
                    <a:srgbClr val="1D335D"/>
                  </a:solidFill>
                  <a:latin typeface="Impact"/>
                  <a:ea typeface="Impact"/>
                  <a:cs typeface="Impact"/>
                  <a:sym typeface="Impact"/>
                </a:endParaRPr>
              </a:p>
            </p:txBody>
          </p:sp>
        </p:grpSp>
        <p:sp>
          <p:nvSpPr>
            <p:cNvPr id="145" name="Google Shape;145;p8"/>
            <p:cNvSpPr txBox="1"/>
            <p:nvPr/>
          </p:nvSpPr>
          <p:spPr>
            <a:xfrm>
              <a:off x="1008731" y="974247"/>
              <a:ext cx="600538" cy="1846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600" b="1" i="0" u="none" strike="noStrike" cap="none">
                  <a:solidFill>
                    <a:srgbClr val="1F1F1F"/>
                  </a:solidFill>
                  <a:latin typeface="Montserrat"/>
                  <a:ea typeface="Montserrat"/>
                  <a:cs typeface="Montserrat"/>
                  <a:sym typeface="Montserrat"/>
                </a:rPr>
                <a:t>Productos</a:t>
              </a:r>
              <a:endParaRPr sz="600" b="1" i="0" u="none" strike="noStrike" cap="none">
                <a:solidFill>
                  <a:srgbClr val="000000"/>
                </a:solidFill>
                <a:latin typeface="Montserrat"/>
                <a:ea typeface="Montserrat"/>
                <a:cs typeface="Montserrat"/>
                <a:sym typeface="Montserrat"/>
              </a:endParaRPr>
            </a:p>
          </p:txBody>
        </p:sp>
      </p:grpSp>
      <p:grpSp>
        <p:nvGrpSpPr>
          <p:cNvPr id="146" name="Google Shape;146;p8"/>
          <p:cNvGrpSpPr/>
          <p:nvPr/>
        </p:nvGrpSpPr>
        <p:grpSpPr>
          <a:xfrm>
            <a:off x="3513227" y="1175481"/>
            <a:ext cx="800273" cy="738415"/>
            <a:chOff x="1191156" y="1291545"/>
            <a:chExt cx="800273" cy="738415"/>
          </a:xfrm>
        </p:grpSpPr>
        <p:sp>
          <p:nvSpPr>
            <p:cNvPr id="147" name="Google Shape;147;p8"/>
            <p:cNvSpPr txBox="1"/>
            <p:nvPr/>
          </p:nvSpPr>
          <p:spPr>
            <a:xfrm>
              <a:off x="1191156" y="1568295"/>
              <a:ext cx="71485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600" b="0" i="0" u="none" strike="noStrike" cap="none">
                  <a:solidFill>
                    <a:srgbClr val="1F1F1F"/>
                  </a:solidFill>
                  <a:latin typeface="Montserrat"/>
                  <a:ea typeface="Montserrat"/>
                  <a:cs typeface="Montserrat"/>
                  <a:sym typeface="Montserrat"/>
                </a:rPr>
                <a:t>Actividades clave para materializar del producto</a:t>
              </a:r>
              <a:endParaRPr sz="600" b="0" i="0" u="none" strike="noStrike" cap="none">
                <a:solidFill>
                  <a:srgbClr val="000000"/>
                </a:solidFill>
                <a:latin typeface="Montserrat"/>
                <a:ea typeface="Montserrat"/>
                <a:cs typeface="Montserrat"/>
                <a:sym typeface="Montserrat"/>
              </a:endParaRPr>
            </a:p>
          </p:txBody>
        </p:sp>
        <p:sp>
          <p:nvSpPr>
            <p:cNvPr id="148" name="Google Shape;148;p8"/>
            <p:cNvSpPr txBox="1"/>
            <p:nvPr/>
          </p:nvSpPr>
          <p:spPr>
            <a:xfrm>
              <a:off x="1561951" y="1291545"/>
              <a:ext cx="42947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800" b="0" i="0" u="none" strike="noStrike" cap="none">
                  <a:solidFill>
                    <a:srgbClr val="1D335D"/>
                  </a:solidFill>
                  <a:latin typeface="Impact"/>
                  <a:ea typeface="Impact"/>
                  <a:cs typeface="Impact"/>
                  <a:sym typeface="Impact"/>
                </a:rPr>
                <a:t>10</a:t>
              </a:r>
              <a:endParaRPr/>
            </a:p>
          </p:txBody>
        </p:sp>
        <p:grpSp>
          <p:nvGrpSpPr>
            <p:cNvPr id="149" name="Google Shape;149;p8"/>
            <p:cNvGrpSpPr/>
            <p:nvPr/>
          </p:nvGrpSpPr>
          <p:grpSpPr>
            <a:xfrm>
              <a:off x="1338490" y="1303419"/>
              <a:ext cx="324000" cy="324000"/>
              <a:chOff x="1544673" y="835874"/>
              <a:chExt cx="360000" cy="360000"/>
            </a:xfrm>
          </p:grpSpPr>
          <p:sp>
            <p:nvSpPr>
              <p:cNvPr id="150" name="Google Shape;150;p8"/>
              <p:cNvSpPr/>
              <p:nvPr/>
            </p:nvSpPr>
            <p:spPr>
              <a:xfrm>
                <a:off x="1602879" y="971550"/>
                <a:ext cx="121953" cy="141659"/>
              </a:xfrm>
              <a:prstGeom prst="flowChartConnector">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51" name="Google Shape;151;p8" descr="Forma&#10;&#10;Descripción generada automáticamente con confianza baja"/>
              <p:cNvPicPr preferRelativeResize="0"/>
              <p:nvPr/>
            </p:nvPicPr>
            <p:blipFill rotWithShape="1">
              <a:blip r:embed="rId4">
                <a:alphaModFix/>
              </a:blip>
              <a:srcRect/>
              <a:stretch/>
            </p:blipFill>
            <p:spPr>
              <a:xfrm>
                <a:off x="1544673" y="835874"/>
                <a:ext cx="360000" cy="360000"/>
              </a:xfrm>
              <a:prstGeom prst="rect">
                <a:avLst/>
              </a:prstGeom>
              <a:noFill/>
              <a:ln>
                <a:noFill/>
              </a:ln>
            </p:spPr>
          </p:pic>
        </p:grpSp>
      </p:grpSp>
      <p:grpSp>
        <p:nvGrpSpPr>
          <p:cNvPr id="152" name="Google Shape;152;p8"/>
          <p:cNvGrpSpPr/>
          <p:nvPr/>
        </p:nvGrpSpPr>
        <p:grpSpPr>
          <a:xfrm>
            <a:off x="4142889" y="1226573"/>
            <a:ext cx="377310" cy="580663"/>
            <a:chOff x="1885229" y="1276936"/>
            <a:chExt cx="377310" cy="580663"/>
          </a:xfrm>
        </p:grpSpPr>
        <p:sp>
          <p:nvSpPr>
            <p:cNvPr id="153" name="Google Shape;153;p8"/>
            <p:cNvSpPr txBox="1"/>
            <p:nvPr/>
          </p:nvSpPr>
          <p:spPr>
            <a:xfrm>
              <a:off x="1885229" y="1276936"/>
              <a:ext cx="324511"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10</a:t>
              </a:r>
              <a:endParaRPr sz="1000" b="0" i="0" u="none" strike="noStrike" cap="none">
                <a:solidFill>
                  <a:schemeClr val="dk1"/>
                </a:solidFill>
                <a:latin typeface="Montserrat"/>
                <a:ea typeface="Montserrat"/>
                <a:cs typeface="Montserrat"/>
                <a:sym typeface="Montserrat"/>
              </a:endParaRPr>
            </a:p>
          </p:txBody>
        </p:sp>
        <p:sp>
          <p:nvSpPr>
            <p:cNvPr id="154" name="Google Shape;154;p8"/>
            <p:cNvSpPr txBox="1"/>
            <p:nvPr/>
          </p:nvSpPr>
          <p:spPr>
            <a:xfrm>
              <a:off x="1951252" y="1444070"/>
              <a:ext cx="188578"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2</a:t>
              </a:r>
              <a:endParaRPr sz="1000" b="0" i="0" u="none" strike="noStrike" cap="none">
                <a:solidFill>
                  <a:schemeClr val="dk1"/>
                </a:solidFill>
                <a:latin typeface="Montserrat"/>
                <a:ea typeface="Montserrat"/>
                <a:cs typeface="Montserrat"/>
                <a:sym typeface="Montserrat"/>
              </a:endParaRPr>
            </a:p>
          </p:txBody>
        </p:sp>
        <p:sp>
          <p:nvSpPr>
            <p:cNvPr id="155" name="Google Shape;155;p8"/>
            <p:cNvSpPr txBox="1"/>
            <p:nvPr/>
          </p:nvSpPr>
          <p:spPr>
            <a:xfrm>
              <a:off x="1951252" y="1611378"/>
              <a:ext cx="188578"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0</a:t>
              </a:r>
              <a:endParaRPr sz="1000" b="0" i="0" u="none" strike="noStrike" cap="none">
                <a:solidFill>
                  <a:schemeClr val="dk1"/>
                </a:solidFill>
                <a:latin typeface="Montserrat"/>
                <a:ea typeface="Montserrat"/>
                <a:cs typeface="Montserrat"/>
                <a:sym typeface="Montserrat"/>
              </a:endParaRPr>
            </a:p>
          </p:txBody>
        </p:sp>
        <p:pic>
          <p:nvPicPr>
            <p:cNvPr id="156" name="Google Shape;156;p8"/>
            <p:cNvPicPr preferRelativeResize="0"/>
            <p:nvPr/>
          </p:nvPicPr>
          <p:blipFill rotWithShape="1">
            <a:blip r:embed="rId5">
              <a:alphaModFix/>
            </a:blip>
            <a:srcRect/>
            <a:stretch/>
          </p:blipFill>
          <p:spPr>
            <a:xfrm>
              <a:off x="2121581" y="1331473"/>
              <a:ext cx="137917" cy="137917"/>
            </a:xfrm>
            <a:prstGeom prst="rect">
              <a:avLst/>
            </a:prstGeom>
            <a:noFill/>
            <a:ln>
              <a:noFill/>
            </a:ln>
          </p:spPr>
        </p:pic>
        <p:pic>
          <p:nvPicPr>
            <p:cNvPr id="157" name="Google Shape;157;p8"/>
            <p:cNvPicPr preferRelativeResize="0"/>
            <p:nvPr/>
          </p:nvPicPr>
          <p:blipFill rotWithShape="1">
            <a:blip r:embed="rId6">
              <a:alphaModFix/>
            </a:blip>
            <a:srcRect/>
            <a:stretch/>
          </p:blipFill>
          <p:spPr>
            <a:xfrm>
              <a:off x="2118539" y="1498759"/>
              <a:ext cx="144000" cy="144000"/>
            </a:xfrm>
            <a:prstGeom prst="rect">
              <a:avLst/>
            </a:prstGeom>
            <a:noFill/>
            <a:ln>
              <a:noFill/>
            </a:ln>
          </p:spPr>
        </p:pic>
        <p:pic>
          <p:nvPicPr>
            <p:cNvPr id="158" name="Google Shape;158;p8"/>
            <p:cNvPicPr preferRelativeResize="0"/>
            <p:nvPr/>
          </p:nvPicPr>
          <p:blipFill rotWithShape="1">
            <a:blip r:embed="rId7">
              <a:alphaModFix/>
            </a:blip>
            <a:srcRect/>
            <a:stretch/>
          </p:blipFill>
          <p:spPr>
            <a:xfrm>
              <a:off x="2121954" y="1668933"/>
              <a:ext cx="129600" cy="129600"/>
            </a:xfrm>
            <a:prstGeom prst="rect">
              <a:avLst/>
            </a:prstGeom>
            <a:noFill/>
            <a:ln>
              <a:noFill/>
            </a:ln>
          </p:spPr>
        </p:pic>
      </p:grpSp>
      <p:sp>
        <p:nvSpPr>
          <p:cNvPr id="159" name="Google Shape;159;p8"/>
          <p:cNvSpPr/>
          <p:nvPr/>
        </p:nvSpPr>
        <p:spPr>
          <a:xfrm>
            <a:off x="4647715" y="588751"/>
            <a:ext cx="2160000" cy="1368000"/>
          </a:xfrm>
          <a:prstGeom prst="rect">
            <a:avLst/>
          </a:prstGeom>
          <a:noFill/>
          <a:ln w="9525" cap="flat" cmpd="sng">
            <a:solidFill>
              <a:srgbClr val="BFCC0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60" name="Google Shape;160;p8"/>
          <p:cNvGrpSpPr/>
          <p:nvPr/>
        </p:nvGrpSpPr>
        <p:grpSpPr>
          <a:xfrm>
            <a:off x="5913499" y="566045"/>
            <a:ext cx="600538" cy="576959"/>
            <a:chOff x="1020280" y="560071"/>
            <a:chExt cx="600538" cy="576959"/>
          </a:xfrm>
        </p:grpSpPr>
        <p:grpSp>
          <p:nvGrpSpPr>
            <p:cNvPr id="161" name="Google Shape;161;p8"/>
            <p:cNvGrpSpPr/>
            <p:nvPr/>
          </p:nvGrpSpPr>
          <p:grpSpPr>
            <a:xfrm>
              <a:off x="1043409" y="560071"/>
              <a:ext cx="412616" cy="448659"/>
              <a:chOff x="1043409" y="560071"/>
              <a:chExt cx="412616" cy="448659"/>
            </a:xfrm>
          </p:grpSpPr>
          <p:grpSp>
            <p:nvGrpSpPr>
              <p:cNvPr id="162" name="Google Shape;162;p8"/>
              <p:cNvGrpSpPr/>
              <p:nvPr/>
            </p:nvGrpSpPr>
            <p:grpSpPr>
              <a:xfrm>
                <a:off x="1132025" y="684730"/>
                <a:ext cx="324000" cy="324000"/>
                <a:chOff x="1054883" y="670897"/>
                <a:chExt cx="324000" cy="324000"/>
              </a:xfrm>
            </p:grpSpPr>
            <p:sp>
              <p:nvSpPr>
                <p:cNvPr id="163" name="Google Shape;163;p8"/>
                <p:cNvSpPr/>
                <p:nvPr/>
              </p:nvSpPr>
              <p:spPr>
                <a:xfrm>
                  <a:off x="1234919" y="682191"/>
                  <a:ext cx="45719" cy="51449"/>
                </a:xfrm>
                <a:prstGeom prst="rect">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64" name="Google Shape;164;p8"/>
                <p:cNvPicPr preferRelativeResize="0"/>
                <p:nvPr/>
              </p:nvPicPr>
              <p:blipFill rotWithShape="1">
                <a:blip r:embed="rId3">
                  <a:alphaModFix/>
                </a:blip>
                <a:srcRect/>
                <a:stretch/>
              </p:blipFill>
              <p:spPr>
                <a:xfrm>
                  <a:off x="1054883" y="670897"/>
                  <a:ext cx="324000" cy="324000"/>
                </a:xfrm>
                <a:prstGeom prst="rect">
                  <a:avLst/>
                </a:prstGeom>
                <a:noFill/>
                <a:ln>
                  <a:noFill/>
                </a:ln>
              </p:spPr>
            </p:pic>
          </p:grpSp>
          <p:sp>
            <p:nvSpPr>
              <p:cNvPr id="165" name="Google Shape;165;p8"/>
              <p:cNvSpPr txBox="1"/>
              <p:nvPr/>
            </p:nvSpPr>
            <p:spPr>
              <a:xfrm>
                <a:off x="1043409" y="560071"/>
                <a:ext cx="238143"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000" b="0" i="0" u="none" strike="noStrike" cap="none">
                    <a:solidFill>
                      <a:srgbClr val="1D335D"/>
                    </a:solidFill>
                    <a:latin typeface="Impact"/>
                    <a:ea typeface="Impact"/>
                    <a:cs typeface="Impact"/>
                    <a:sym typeface="Impact"/>
                  </a:rPr>
                  <a:t>1</a:t>
                </a:r>
                <a:endParaRPr/>
              </a:p>
            </p:txBody>
          </p:sp>
        </p:grpSp>
        <p:sp>
          <p:nvSpPr>
            <p:cNvPr id="166" name="Google Shape;166;p8"/>
            <p:cNvSpPr txBox="1"/>
            <p:nvPr/>
          </p:nvSpPr>
          <p:spPr>
            <a:xfrm>
              <a:off x="1020280" y="952364"/>
              <a:ext cx="600538" cy="1846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600" b="1" i="0" u="none" strike="noStrike" cap="none">
                  <a:solidFill>
                    <a:srgbClr val="1F1F1F"/>
                  </a:solidFill>
                  <a:latin typeface="Montserrat"/>
                  <a:ea typeface="Montserrat"/>
                  <a:cs typeface="Montserrat"/>
                  <a:sym typeface="Montserrat"/>
                </a:rPr>
                <a:t>Productos</a:t>
              </a:r>
              <a:endParaRPr sz="600" b="1" i="0" u="none" strike="noStrike" cap="none">
                <a:solidFill>
                  <a:srgbClr val="000000"/>
                </a:solidFill>
                <a:latin typeface="Montserrat"/>
                <a:ea typeface="Montserrat"/>
                <a:cs typeface="Montserrat"/>
                <a:sym typeface="Montserrat"/>
              </a:endParaRPr>
            </a:p>
          </p:txBody>
        </p:sp>
      </p:grpSp>
      <p:grpSp>
        <p:nvGrpSpPr>
          <p:cNvPr id="167" name="Google Shape;167;p8"/>
          <p:cNvGrpSpPr/>
          <p:nvPr/>
        </p:nvGrpSpPr>
        <p:grpSpPr>
          <a:xfrm>
            <a:off x="5817479" y="1150343"/>
            <a:ext cx="714859" cy="758617"/>
            <a:chOff x="1215252" y="1269916"/>
            <a:chExt cx="714859" cy="758617"/>
          </a:xfrm>
        </p:grpSpPr>
        <p:sp>
          <p:nvSpPr>
            <p:cNvPr id="168" name="Google Shape;168;p8"/>
            <p:cNvSpPr txBox="1"/>
            <p:nvPr/>
          </p:nvSpPr>
          <p:spPr>
            <a:xfrm>
              <a:off x="1215252" y="1566868"/>
              <a:ext cx="71485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600" b="0" i="0" u="none" strike="noStrike" cap="none">
                  <a:solidFill>
                    <a:srgbClr val="1F1F1F"/>
                  </a:solidFill>
                  <a:latin typeface="Montserrat"/>
                  <a:ea typeface="Montserrat"/>
                  <a:cs typeface="Montserrat"/>
                  <a:sym typeface="Montserrat"/>
                </a:rPr>
                <a:t>Actividades clave para materializar del producto</a:t>
              </a:r>
              <a:endParaRPr sz="600" b="0" i="0" u="none" strike="noStrike" cap="none">
                <a:solidFill>
                  <a:srgbClr val="000000"/>
                </a:solidFill>
                <a:latin typeface="Montserrat"/>
                <a:ea typeface="Montserrat"/>
                <a:cs typeface="Montserrat"/>
                <a:sym typeface="Montserrat"/>
              </a:endParaRPr>
            </a:p>
          </p:txBody>
        </p:sp>
        <p:sp>
          <p:nvSpPr>
            <p:cNvPr id="169" name="Google Shape;169;p8"/>
            <p:cNvSpPr txBox="1"/>
            <p:nvPr/>
          </p:nvSpPr>
          <p:spPr>
            <a:xfrm>
              <a:off x="1669018" y="1269916"/>
              <a:ext cx="17730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000" b="0" i="0" u="none" strike="noStrike" cap="none">
                  <a:solidFill>
                    <a:srgbClr val="1D335D"/>
                  </a:solidFill>
                  <a:latin typeface="Impact"/>
                  <a:ea typeface="Impact"/>
                  <a:cs typeface="Impact"/>
                  <a:sym typeface="Impact"/>
                </a:rPr>
                <a:t>3</a:t>
              </a:r>
              <a:endParaRPr sz="2000" b="0" i="0" u="none" strike="noStrike" cap="none">
                <a:solidFill>
                  <a:srgbClr val="1D335D"/>
                </a:solidFill>
                <a:latin typeface="Impact"/>
                <a:ea typeface="Impact"/>
                <a:cs typeface="Impact"/>
                <a:sym typeface="Impact"/>
              </a:endParaRPr>
            </a:p>
          </p:txBody>
        </p:sp>
        <p:grpSp>
          <p:nvGrpSpPr>
            <p:cNvPr id="170" name="Google Shape;170;p8"/>
            <p:cNvGrpSpPr/>
            <p:nvPr/>
          </p:nvGrpSpPr>
          <p:grpSpPr>
            <a:xfrm>
              <a:off x="1338490" y="1303419"/>
              <a:ext cx="324000" cy="324000"/>
              <a:chOff x="1544673" y="835874"/>
              <a:chExt cx="360000" cy="360000"/>
            </a:xfrm>
          </p:grpSpPr>
          <p:sp>
            <p:nvSpPr>
              <p:cNvPr id="171" name="Google Shape;171;p8"/>
              <p:cNvSpPr/>
              <p:nvPr/>
            </p:nvSpPr>
            <p:spPr>
              <a:xfrm>
                <a:off x="1602879" y="971550"/>
                <a:ext cx="121953" cy="141659"/>
              </a:xfrm>
              <a:prstGeom prst="flowChartConnector">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72" name="Google Shape;172;p8" descr="Forma&#10;&#10;Descripción generada automáticamente con confianza baja"/>
              <p:cNvPicPr preferRelativeResize="0"/>
              <p:nvPr/>
            </p:nvPicPr>
            <p:blipFill rotWithShape="1">
              <a:blip r:embed="rId4">
                <a:alphaModFix/>
              </a:blip>
              <a:srcRect/>
              <a:stretch/>
            </p:blipFill>
            <p:spPr>
              <a:xfrm>
                <a:off x="1544673" y="835874"/>
                <a:ext cx="360000" cy="360000"/>
              </a:xfrm>
              <a:prstGeom prst="rect">
                <a:avLst/>
              </a:prstGeom>
              <a:noFill/>
              <a:ln>
                <a:noFill/>
              </a:ln>
            </p:spPr>
          </p:pic>
        </p:grpSp>
      </p:grpSp>
      <p:grpSp>
        <p:nvGrpSpPr>
          <p:cNvPr id="173" name="Google Shape;173;p8"/>
          <p:cNvGrpSpPr/>
          <p:nvPr/>
        </p:nvGrpSpPr>
        <p:grpSpPr>
          <a:xfrm>
            <a:off x="6448552" y="1222760"/>
            <a:ext cx="292264" cy="580838"/>
            <a:chOff x="1932202" y="1276761"/>
            <a:chExt cx="292264" cy="580838"/>
          </a:xfrm>
        </p:grpSpPr>
        <p:sp>
          <p:nvSpPr>
            <p:cNvPr id="174" name="Google Shape;174;p8"/>
            <p:cNvSpPr txBox="1"/>
            <p:nvPr/>
          </p:nvSpPr>
          <p:spPr>
            <a:xfrm>
              <a:off x="1932202" y="1276761"/>
              <a:ext cx="188578"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3</a:t>
              </a:r>
              <a:endParaRPr sz="1000" b="0" i="0" u="none" strike="noStrike" cap="none">
                <a:solidFill>
                  <a:schemeClr val="dk1"/>
                </a:solidFill>
                <a:latin typeface="Montserrat"/>
                <a:ea typeface="Montserrat"/>
                <a:cs typeface="Montserrat"/>
                <a:sym typeface="Montserrat"/>
              </a:endParaRPr>
            </a:p>
          </p:txBody>
        </p:sp>
        <p:sp>
          <p:nvSpPr>
            <p:cNvPr id="175" name="Google Shape;175;p8"/>
            <p:cNvSpPr txBox="1"/>
            <p:nvPr/>
          </p:nvSpPr>
          <p:spPr>
            <a:xfrm>
              <a:off x="1932202" y="1444070"/>
              <a:ext cx="188578"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0</a:t>
              </a:r>
              <a:endParaRPr/>
            </a:p>
          </p:txBody>
        </p:sp>
        <p:sp>
          <p:nvSpPr>
            <p:cNvPr id="176" name="Google Shape;176;p8"/>
            <p:cNvSpPr txBox="1"/>
            <p:nvPr/>
          </p:nvSpPr>
          <p:spPr>
            <a:xfrm>
              <a:off x="1932202" y="1611378"/>
              <a:ext cx="188578"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0</a:t>
              </a:r>
              <a:endParaRPr sz="1000" b="0" i="0" u="none" strike="noStrike" cap="none">
                <a:solidFill>
                  <a:schemeClr val="dk1"/>
                </a:solidFill>
                <a:latin typeface="Montserrat"/>
                <a:ea typeface="Montserrat"/>
                <a:cs typeface="Montserrat"/>
                <a:sym typeface="Montserrat"/>
              </a:endParaRPr>
            </a:p>
          </p:txBody>
        </p:sp>
        <p:pic>
          <p:nvPicPr>
            <p:cNvPr id="177" name="Google Shape;177;p8"/>
            <p:cNvPicPr preferRelativeResize="0"/>
            <p:nvPr/>
          </p:nvPicPr>
          <p:blipFill rotWithShape="1">
            <a:blip r:embed="rId5">
              <a:alphaModFix/>
            </a:blip>
            <a:srcRect/>
            <a:stretch/>
          </p:blipFill>
          <p:spPr>
            <a:xfrm>
              <a:off x="2083508" y="1332228"/>
              <a:ext cx="137917" cy="137917"/>
            </a:xfrm>
            <a:prstGeom prst="rect">
              <a:avLst/>
            </a:prstGeom>
            <a:noFill/>
            <a:ln>
              <a:noFill/>
            </a:ln>
          </p:spPr>
        </p:pic>
        <p:pic>
          <p:nvPicPr>
            <p:cNvPr id="178" name="Google Shape;178;p8"/>
            <p:cNvPicPr preferRelativeResize="0"/>
            <p:nvPr/>
          </p:nvPicPr>
          <p:blipFill rotWithShape="1">
            <a:blip r:embed="rId6">
              <a:alphaModFix/>
            </a:blip>
            <a:srcRect/>
            <a:stretch/>
          </p:blipFill>
          <p:spPr>
            <a:xfrm>
              <a:off x="2080466" y="1499514"/>
              <a:ext cx="144000" cy="144000"/>
            </a:xfrm>
            <a:prstGeom prst="rect">
              <a:avLst/>
            </a:prstGeom>
            <a:noFill/>
            <a:ln>
              <a:noFill/>
            </a:ln>
          </p:spPr>
        </p:pic>
        <p:pic>
          <p:nvPicPr>
            <p:cNvPr id="179" name="Google Shape;179;p8"/>
            <p:cNvPicPr preferRelativeResize="0"/>
            <p:nvPr/>
          </p:nvPicPr>
          <p:blipFill rotWithShape="1">
            <a:blip r:embed="rId7">
              <a:alphaModFix/>
            </a:blip>
            <a:srcRect/>
            <a:stretch/>
          </p:blipFill>
          <p:spPr>
            <a:xfrm>
              <a:off x="2083881" y="1669688"/>
              <a:ext cx="129600" cy="129600"/>
            </a:xfrm>
            <a:prstGeom prst="rect">
              <a:avLst/>
            </a:prstGeom>
            <a:noFill/>
            <a:ln>
              <a:noFill/>
            </a:ln>
          </p:spPr>
        </p:pic>
      </p:grpSp>
      <p:sp>
        <p:nvSpPr>
          <p:cNvPr id="180" name="Google Shape;180;p8"/>
          <p:cNvSpPr/>
          <p:nvPr/>
        </p:nvSpPr>
        <p:spPr>
          <a:xfrm>
            <a:off x="154668" y="2107174"/>
            <a:ext cx="2160000" cy="1368000"/>
          </a:xfrm>
          <a:prstGeom prst="rect">
            <a:avLst/>
          </a:prstGeom>
          <a:noFill/>
          <a:ln w="9525" cap="flat" cmpd="sng">
            <a:solidFill>
              <a:srgbClr val="BFCC0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81" name="Google Shape;181;p8"/>
          <p:cNvGrpSpPr/>
          <p:nvPr/>
        </p:nvGrpSpPr>
        <p:grpSpPr>
          <a:xfrm>
            <a:off x="1381260" y="2157420"/>
            <a:ext cx="600538" cy="579518"/>
            <a:chOff x="1008731" y="579395"/>
            <a:chExt cx="600538" cy="579518"/>
          </a:xfrm>
        </p:grpSpPr>
        <p:grpSp>
          <p:nvGrpSpPr>
            <p:cNvPr id="182" name="Google Shape;182;p8"/>
            <p:cNvGrpSpPr/>
            <p:nvPr/>
          </p:nvGrpSpPr>
          <p:grpSpPr>
            <a:xfrm>
              <a:off x="1062476" y="579395"/>
              <a:ext cx="392988" cy="440629"/>
              <a:chOff x="1062476" y="579395"/>
              <a:chExt cx="392988" cy="440629"/>
            </a:xfrm>
          </p:grpSpPr>
          <p:grpSp>
            <p:nvGrpSpPr>
              <p:cNvPr id="183" name="Google Shape;183;p8"/>
              <p:cNvGrpSpPr/>
              <p:nvPr/>
            </p:nvGrpSpPr>
            <p:grpSpPr>
              <a:xfrm>
                <a:off x="1131464" y="696024"/>
                <a:ext cx="324000" cy="324000"/>
                <a:chOff x="1054322" y="682191"/>
                <a:chExt cx="324000" cy="324000"/>
              </a:xfrm>
            </p:grpSpPr>
            <p:sp>
              <p:nvSpPr>
                <p:cNvPr id="184" name="Google Shape;184;p8"/>
                <p:cNvSpPr/>
                <p:nvPr/>
              </p:nvSpPr>
              <p:spPr>
                <a:xfrm>
                  <a:off x="1234919" y="682191"/>
                  <a:ext cx="45719" cy="51449"/>
                </a:xfrm>
                <a:prstGeom prst="rect">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85" name="Google Shape;185;p8"/>
                <p:cNvPicPr preferRelativeResize="0"/>
                <p:nvPr/>
              </p:nvPicPr>
              <p:blipFill rotWithShape="1">
                <a:blip r:embed="rId3">
                  <a:alphaModFix/>
                </a:blip>
                <a:srcRect/>
                <a:stretch/>
              </p:blipFill>
              <p:spPr>
                <a:xfrm>
                  <a:off x="1054322" y="682191"/>
                  <a:ext cx="324000" cy="324000"/>
                </a:xfrm>
                <a:prstGeom prst="rect">
                  <a:avLst/>
                </a:prstGeom>
                <a:noFill/>
                <a:ln>
                  <a:noFill/>
                </a:ln>
              </p:spPr>
            </p:pic>
          </p:grpSp>
          <p:sp>
            <p:nvSpPr>
              <p:cNvPr id="186" name="Google Shape;186;p8"/>
              <p:cNvSpPr txBox="1"/>
              <p:nvPr/>
            </p:nvSpPr>
            <p:spPr>
              <a:xfrm>
                <a:off x="1062476" y="579395"/>
                <a:ext cx="20030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000" b="0" i="0" u="none" strike="noStrike" cap="none">
                    <a:solidFill>
                      <a:srgbClr val="1D335D"/>
                    </a:solidFill>
                    <a:latin typeface="Impact"/>
                    <a:ea typeface="Impact"/>
                    <a:cs typeface="Impact"/>
                    <a:sym typeface="Impact"/>
                  </a:rPr>
                  <a:t>3</a:t>
                </a:r>
                <a:endParaRPr/>
              </a:p>
            </p:txBody>
          </p:sp>
        </p:grpSp>
        <p:sp>
          <p:nvSpPr>
            <p:cNvPr id="187" name="Google Shape;187;p8"/>
            <p:cNvSpPr txBox="1"/>
            <p:nvPr/>
          </p:nvSpPr>
          <p:spPr>
            <a:xfrm>
              <a:off x="1008731" y="974247"/>
              <a:ext cx="600538" cy="1846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600" b="1" i="0" u="none" strike="noStrike" cap="none">
                  <a:solidFill>
                    <a:srgbClr val="1F1F1F"/>
                  </a:solidFill>
                  <a:latin typeface="Montserrat"/>
                  <a:ea typeface="Montserrat"/>
                  <a:cs typeface="Montserrat"/>
                  <a:sym typeface="Montserrat"/>
                </a:rPr>
                <a:t>Productos</a:t>
              </a:r>
              <a:endParaRPr sz="600" b="1" i="0" u="none" strike="noStrike" cap="none">
                <a:solidFill>
                  <a:srgbClr val="000000"/>
                </a:solidFill>
                <a:latin typeface="Montserrat"/>
                <a:ea typeface="Montserrat"/>
                <a:cs typeface="Montserrat"/>
                <a:sym typeface="Montserrat"/>
              </a:endParaRPr>
            </a:p>
          </p:txBody>
        </p:sp>
      </p:grpSp>
      <p:grpSp>
        <p:nvGrpSpPr>
          <p:cNvPr id="188" name="Google Shape;188;p8"/>
          <p:cNvGrpSpPr/>
          <p:nvPr/>
        </p:nvGrpSpPr>
        <p:grpSpPr>
          <a:xfrm>
            <a:off x="1321425" y="2672683"/>
            <a:ext cx="731188" cy="796170"/>
            <a:chOff x="1215252" y="1232363"/>
            <a:chExt cx="731188" cy="796170"/>
          </a:xfrm>
        </p:grpSpPr>
        <p:sp>
          <p:nvSpPr>
            <p:cNvPr id="189" name="Google Shape;189;p8"/>
            <p:cNvSpPr txBox="1"/>
            <p:nvPr/>
          </p:nvSpPr>
          <p:spPr>
            <a:xfrm>
              <a:off x="1215252" y="1566868"/>
              <a:ext cx="71485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600" b="0" i="0" u="none" strike="noStrike" cap="none">
                  <a:solidFill>
                    <a:srgbClr val="1F1F1F"/>
                  </a:solidFill>
                  <a:latin typeface="Montserrat"/>
                  <a:ea typeface="Montserrat"/>
                  <a:cs typeface="Montserrat"/>
                  <a:sym typeface="Montserrat"/>
                </a:rPr>
                <a:t>Actividades clave para materializar del producto</a:t>
              </a:r>
              <a:endParaRPr sz="600" b="0" i="0" u="none" strike="noStrike" cap="none">
                <a:solidFill>
                  <a:srgbClr val="000000"/>
                </a:solidFill>
                <a:latin typeface="Montserrat"/>
                <a:ea typeface="Montserrat"/>
                <a:cs typeface="Montserrat"/>
                <a:sym typeface="Montserrat"/>
              </a:endParaRPr>
            </a:p>
          </p:txBody>
        </p:sp>
        <p:sp>
          <p:nvSpPr>
            <p:cNvPr id="190" name="Google Shape;190;p8"/>
            <p:cNvSpPr txBox="1"/>
            <p:nvPr/>
          </p:nvSpPr>
          <p:spPr>
            <a:xfrm>
              <a:off x="1571036" y="1232363"/>
              <a:ext cx="375404"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800" b="0" i="0" u="none" strike="noStrike" cap="none">
                  <a:solidFill>
                    <a:srgbClr val="1D335D"/>
                  </a:solidFill>
                  <a:latin typeface="Impact"/>
                  <a:ea typeface="Impact"/>
                  <a:cs typeface="Impact"/>
                  <a:sym typeface="Impact"/>
                </a:rPr>
                <a:t>11</a:t>
              </a:r>
              <a:endParaRPr/>
            </a:p>
          </p:txBody>
        </p:sp>
        <p:grpSp>
          <p:nvGrpSpPr>
            <p:cNvPr id="191" name="Google Shape;191;p8"/>
            <p:cNvGrpSpPr/>
            <p:nvPr/>
          </p:nvGrpSpPr>
          <p:grpSpPr>
            <a:xfrm>
              <a:off x="1338490" y="1303419"/>
              <a:ext cx="324000" cy="324000"/>
              <a:chOff x="1544673" y="835874"/>
              <a:chExt cx="360000" cy="360000"/>
            </a:xfrm>
          </p:grpSpPr>
          <p:sp>
            <p:nvSpPr>
              <p:cNvPr id="192" name="Google Shape;192;p8"/>
              <p:cNvSpPr/>
              <p:nvPr/>
            </p:nvSpPr>
            <p:spPr>
              <a:xfrm>
                <a:off x="1602879" y="971550"/>
                <a:ext cx="121953" cy="141659"/>
              </a:xfrm>
              <a:prstGeom prst="flowChartConnector">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93" name="Google Shape;193;p8" descr="Forma&#10;&#10;Descripción generada automáticamente con confianza baja"/>
              <p:cNvPicPr preferRelativeResize="0"/>
              <p:nvPr/>
            </p:nvPicPr>
            <p:blipFill rotWithShape="1">
              <a:blip r:embed="rId4">
                <a:alphaModFix/>
              </a:blip>
              <a:srcRect/>
              <a:stretch/>
            </p:blipFill>
            <p:spPr>
              <a:xfrm>
                <a:off x="1544673" y="835874"/>
                <a:ext cx="360000" cy="360000"/>
              </a:xfrm>
              <a:prstGeom prst="rect">
                <a:avLst/>
              </a:prstGeom>
              <a:noFill/>
              <a:ln>
                <a:noFill/>
              </a:ln>
            </p:spPr>
          </p:pic>
        </p:grpSp>
      </p:grpSp>
      <p:grpSp>
        <p:nvGrpSpPr>
          <p:cNvPr id="194" name="Google Shape;194;p8"/>
          <p:cNvGrpSpPr/>
          <p:nvPr/>
        </p:nvGrpSpPr>
        <p:grpSpPr>
          <a:xfrm>
            <a:off x="1901092" y="2810821"/>
            <a:ext cx="366296" cy="577222"/>
            <a:chOff x="1858170" y="1280377"/>
            <a:chExt cx="366296" cy="577222"/>
          </a:xfrm>
        </p:grpSpPr>
        <p:sp>
          <p:nvSpPr>
            <p:cNvPr id="195" name="Google Shape;195;p8"/>
            <p:cNvSpPr txBox="1"/>
            <p:nvPr/>
          </p:nvSpPr>
          <p:spPr>
            <a:xfrm>
              <a:off x="1858170" y="1280377"/>
              <a:ext cx="314672"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11</a:t>
              </a:r>
              <a:endParaRPr sz="1000" b="0" i="0" u="none" strike="noStrike" cap="none">
                <a:solidFill>
                  <a:schemeClr val="dk1"/>
                </a:solidFill>
                <a:latin typeface="Montserrat"/>
                <a:ea typeface="Montserrat"/>
                <a:cs typeface="Montserrat"/>
                <a:sym typeface="Montserrat"/>
              </a:endParaRPr>
            </a:p>
          </p:txBody>
        </p:sp>
        <p:sp>
          <p:nvSpPr>
            <p:cNvPr id="196" name="Google Shape;196;p8"/>
            <p:cNvSpPr txBox="1"/>
            <p:nvPr/>
          </p:nvSpPr>
          <p:spPr>
            <a:xfrm>
              <a:off x="1932202" y="1444070"/>
              <a:ext cx="188578"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0</a:t>
              </a:r>
              <a:endParaRPr/>
            </a:p>
          </p:txBody>
        </p:sp>
        <p:sp>
          <p:nvSpPr>
            <p:cNvPr id="197" name="Google Shape;197;p8"/>
            <p:cNvSpPr txBox="1"/>
            <p:nvPr/>
          </p:nvSpPr>
          <p:spPr>
            <a:xfrm>
              <a:off x="1932202" y="1611378"/>
              <a:ext cx="188578"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0</a:t>
              </a:r>
              <a:endParaRPr sz="1000" b="0" i="0" u="none" strike="noStrike" cap="none">
                <a:solidFill>
                  <a:schemeClr val="dk1"/>
                </a:solidFill>
                <a:latin typeface="Montserrat"/>
                <a:ea typeface="Montserrat"/>
                <a:cs typeface="Montserrat"/>
                <a:sym typeface="Montserrat"/>
              </a:endParaRPr>
            </a:p>
          </p:txBody>
        </p:sp>
        <p:pic>
          <p:nvPicPr>
            <p:cNvPr id="198" name="Google Shape;198;p8"/>
            <p:cNvPicPr preferRelativeResize="0"/>
            <p:nvPr/>
          </p:nvPicPr>
          <p:blipFill rotWithShape="1">
            <a:blip r:embed="rId5">
              <a:alphaModFix/>
            </a:blip>
            <a:srcRect/>
            <a:stretch/>
          </p:blipFill>
          <p:spPr>
            <a:xfrm>
              <a:off x="2083508" y="1332228"/>
              <a:ext cx="137917" cy="137917"/>
            </a:xfrm>
            <a:prstGeom prst="rect">
              <a:avLst/>
            </a:prstGeom>
            <a:noFill/>
            <a:ln>
              <a:noFill/>
            </a:ln>
          </p:spPr>
        </p:pic>
        <p:pic>
          <p:nvPicPr>
            <p:cNvPr id="199" name="Google Shape;199;p8"/>
            <p:cNvPicPr preferRelativeResize="0"/>
            <p:nvPr/>
          </p:nvPicPr>
          <p:blipFill rotWithShape="1">
            <a:blip r:embed="rId6">
              <a:alphaModFix/>
            </a:blip>
            <a:srcRect/>
            <a:stretch/>
          </p:blipFill>
          <p:spPr>
            <a:xfrm>
              <a:off x="2080466" y="1499514"/>
              <a:ext cx="144000" cy="144000"/>
            </a:xfrm>
            <a:prstGeom prst="rect">
              <a:avLst/>
            </a:prstGeom>
            <a:noFill/>
            <a:ln>
              <a:noFill/>
            </a:ln>
          </p:spPr>
        </p:pic>
        <p:pic>
          <p:nvPicPr>
            <p:cNvPr id="200" name="Google Shape;200;p8"/>
            <p:cNvPicPr preferRelativeResize="0"/>
            <p:nvPr/>
          </p:nvPicPr>
          <p:blipFill rotWithShape="1">
            <a:blip r:embed="rId7">
              <a:alphaModFix/>
            </a:blip>
            <a:srcRect/>
            <a:stretch/>
          </p:blipFill>
          <p:spPr>
            <a:xfrm>
              <a:off x="2083881" y="1669688"/>
              <a:ext cx="129600" cy="129600"/>
            </a:xfrm>
            <a:prstGeom prst="rect">
              <a:avLst/>
            </a:prstGeom>
            <a:noFill/>
            <a:ln>
              <a:noFill/>
            </a:ln>
          </p:spPr>
        </p:pic>
      </p:grpSp>
      <p:sp>
        <p:nvSpPr>
          <p:cNvPr id="201" name="Google Shape;201;p8"/>
          <p:cNvSpPr/>
          <p:nvPr/>
        </p:nvSpPr>
        <p:spPr>
          <a:xfrm>
            <a:off x="2398232" y="2103864"/>
            <a:ext cx="2160000" cy="1368000"/>
          </a:xfrm>
          <a:prstGeom prst="rect">
            <a:avLst/>
          </a:prstGeom>
          <a:noFill/>
          <a:ln w="9525" cap="flat" cmpd="sng">
            <a:solidFill>
              <a:srgbClr val="BFCC0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02" name="Google Shape;202;p8"/>
          <p:cNvGrpSpPr/>
          <p:nvPr/>
        </p:nvGrpSpPr>
        <p:grpSpPr>
          <a:xfrm>
            <a:off x="3534199" y="2126101"/>
            <a:ext cx="694337" cy="587028"/>
            <a:chOff x="914932" y="571885"/>
            <a:chExt cx="694337" cy="587028"/>
          </a:xfrm>
        </p:grpSpPr>
        <p:grpSp>
          <p:nvGrpSpPr>
            <p:cNvPr id="203" name="Google Shape;203;p8"/>
            <p:cNvGrpSpPr/>
            <p:nvPr/>
          </p:nvGrpSpPr>
          <p:grpSpPr>
            <a:xfrm>
              <a:off x="914932" y="571885"/>
              <a:ext cx="540532" cy="448139"/>
              <a:chOff x="914932" y="571885"/>
              <a:chExt cx="540532" cy="448139"/>
            </a:xfrm>
          </p:grpSpPr>
          <p:grpSp>
            <p:nvGrpSpPr>
              <p:cNvPr id="204" name="Google Shape;204;p8"/>
              <p:cNvGrpSpPr/>
              <p:nvPr/>
            </p:nvGrpSpPr>
            <p:grpSpPr>
              <a:xfrm>
                <a:off x="1131464" y="696024"/>
                <a:ext cx="324000" cy="324000"/>
                <a:chOff x="1054322" y="682191"/>
                <a:chExt cx="324000" cy="324000"/>
              </a:xfrm>
            </p:grpSpPr>
            <p:sp>
              <p:nvSpPr>
                <p:cNvPr id="205" name="Google Shape;205;p8"/>
                <p:cNvSpPr/>
                <p:nvPr/>
              </p:nvSpPr>
              <p:spPr>
                <a:xfrm>
                  <a:off x="1234919" y="682191"/>
                  <a:ext cx="45719" cy="51449"/>
                </a:xfrm>
                <a:prstGeom prst="rect">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06" name="Google Shape;206;p8"/>
                <p:cNvPicPr preferRelativeResize="0"/>
                <p:nvPr/>
              </p:nvPicPr>
              <p:blipFill rotWithShape="1">
                <a:blip r:embed="rId3">
                  <a:alphaModFix/>
                </a:blip>
                <a:srcRect/>
                <a:stretch/>
              </p:blipFill>
              <p:spPr>
                <a:xfrm>
                  <a:off x="1054322" y="682191"/>
                  <a:ext cx="324000" cy="324000"/>
                </a:xfrm>
                <a:prstGeom prst="rect">
                  <a:avLst/>
                </a:prstGeom>
                <a:noFill/>
                <a:ln>
                  <a:noFill/>
                </a:ln>
              </p:spPr>
            </p:pic>
          </p:grpSp>
          <p:sp>
            <p:nvSpPr>
              <p:cNvPr id="207" name="Google Shape;207;p8"/>
              <p:cNvSpPr txBox="1"/>
              <p:nvPr/>
            </p:nvSpPr>
            <p:spPr>
              <a:xfrm>
                <a:off x="914932" y="571885"/>
                <a:ext cx="42633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000" b="0" i="0" u="none" strike="noStrike" cap="none">
                    <a:solidFill>
                      <a:srgbClr val="1D335D"/>
                    </a:solidFill>
                    <a:latin typeface="Impact"/>
                    <a:ea typeface="Impact"/>
                    <a:cs typeface="Impact"/>
                    <a:sym typeface="Impact"/>
                  </a:rPr>
                  <a:t>4</a:t>
                </a:r>
                <a:endParaRPr/>
              </a:p>
            </p:txBody>
          </p:sp>
        </p:grpSp>
        <p:sp>
          <p:nvSpPr>
            <p:cNvPr id="208" name="Google Shape;208;p8"/>
            <p:cNvSpPr txBox="1"/>
            <p:nvPr/>
          </p:nvSpPr>
          <p:spPr>
            <a:xfrm>
              <a:off x="1008731" y="974247"/>
              <a:ext cx="600538" cy="1846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600" b="1" i="0" u="none" strike="noStrike" cap="none">
                  <a:solidFill>
                    <a:srgbClr val="1F1F1F"/>
                  </a:solidFill>
                  <a:latin typeface="Montserrat"/>
                  <a:ea typeface="Montserrat"/>
                  <a:cs typeface="Montserrat"/>
                  <a:sym typeface="Montserrat"/>
                </a:rPr>
                <a:t>Productos</a:t>
              </a:r>
              <a:endParaRPr sz="600" b="1" i="0" u="none" strike="noStrike" cap="none">
                <a:solidFill>
                  <a:srgbClr val="000000"/>
                </a:solidFill>
                <a:latin typeface="Montserrat"/>
                <a:ea typeface="Montserrat"/>
                <a:cs typeface="Montserrat"/>
                <a:sym typeface="Montserrat"/>
              </a:endParaRPr>
            </a:p>
          </p:txBody>
        </p:sp>
      </p:grpSp>
      <p:grpSp>
        <p:nvGrpSpPr>
          <p:cNvPr id="209" name="Google Shape;209;p8"/>
          <p:cNvGrpSpPr/>
          <p:nvPr/>
        </p:nvGrpSpPr>
        <p:grpSpPr>
          <a:xfrm>
            <a:off x="3554741" y="2646244"/>
            <a:ext cx="737992" cy="781398"/>
            <a:chOff x="1269036" y="1243622"/>
            <a:chExt cx="737992" cy="781398"/>
          </a:xfrm>
        </p:grpSpPr>
        <p:sp>
          <p:nvSpPr>
            <p:cNvPr id="210" name="Google Shape;210;p8"/>
            <p:cNvSpPr txBox="1"/>
            <p:nvPr/>
          </p:nvSpPr>
          <p:spPr>
            <a:xfrm>
              <a:off x="1269036" y="1563355"/>
              <a:ext cx="73799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600" b="0" i="0" u="none" strike="noStrike" cap="none">
                  <a:solidFill>
                    <a:srgbClr val="1F1F1F"/>
                  </a:solidFill>
                  <a:latin typeface="Montserrat"/>
                  <a:ea typeface="Montserrat"/>
                  <a:cs typeface="Montserrat"/>
                  <a:sym typeface="Montserrat"/>
                </a:rPr>
                <a:t>Actividades clave para materializar del producto</a:t>
              </a:r>
              <a:endParaRPr sz="600" b="0" i="0" u="none" strike="noStrike" cap="none">
                <a:solidFill>
                  <a:srgbClr val="000000"/>
                </a:solidFill>
                <a:latin typeface="Montserrat"/>
                <a:ea typeface="Montserrat"/>
                <a:cs typeface="Montserrat"/>
                <a:sym typeface="Montserrat"/>
              </a:endParaRPr>
            </a:p>
          </p:txBody>
        </p:sp>
        <p:sp>
          <p:nvSpPr>
            <p:cNvPr id="211" name="Google Shape;211;p8"/>
            <p:cNvSpPr txBox="1"/>
            <p:nvPr/>
          </p:nvSpPr>
          <p:spPr>
            <a:xfrm>
              <a:off x="1572997" y="1243622"/>
              <a:ext cx="415256"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000" b="0" i="0" u="none" strike="noStrike" cap="none">
                  <a:solidFill>
                    <a:srgbClr val="1D335D"/>
                  </a:solidFill>
                  <a:latin typeface="Impact"/>
                  <a:ea typeface="Impact"/>
                  <a:cs typeface="Impact"/>
                  <a:sym typeface="Impact"/>
                </a:rPr>
                <a:t>12</a:t>
              </a:r>
              <a:endParaRPr sz="2000" b="0" i="0" u="none" strike="noStrike" cap="none">
                <a:solidFill>
                  <a:srgbClr val="1D335D"/>
                </a:solidFill>
                <a:latin typeface="Impact"/>
                <a:ea typeface="Impact"/>
                <a:cs typeface="Impact"/>
                <a:sym typeface="Impact"/>
              </a:endParaRPr>
            </a:p>
          </p:txBody>
        </p:sp>
        <p:grpSp>
          <p:nvGrpSpPr>
            <p:cNvPr id="212" name="Google Shape;212;p8"/>
            <p:cNvGrpSpPr/>
            <p:nvPr/>
          </p:nvGrpSpPr>
          <p:grpSpPr>
            <a:xfrm>
              <a:off x="1337459" y="1299133"/>
              <a:ext cx="324000" cy="324000"/>
              <a:chOff x="1543527" y="831112"/>
              <a:chExt cx="360000" cy="360000"/>
            </a:xfrm>
          </p:grpSpPr>
          <p:sp>
            <p:nvSpPr>
              <p:cNvPr id="213" name="Google Shape;213;p8"/>
              <p:cNvSpPr/>
              <p:nvPr/>
            </p:nvSpPr>
            <p:spPr>
              <a:xfrm>
                <a:off x="1602879" y="971550"/>
                <a:ext cx="121953" cy="141659"/>
              </a:xfrm>
              <a:prstGeom prst="flowChartConnector">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14" name="Google Shape;214;p8" descr="Forma&#10;&#10;Descripción generada automáticamente con confianza baja"/>
              <p:cNvPicPr preferRelativeResize="0"/>
              <p:nvPr/>
            </p:nvPicPr>
            <p:blipFill rotWithShape="1">
              <a:blip r:embed="rId4">
                <a:alphaModFix/>
              </a:blip>
              <a:srcRect/>
              <a:stretch/>
            </p:blipFill>
            <p:spPr>
              <a:xfrm>
                <a:off x="1543527" y="831112"/>
                <a:ext cx="360000" cy="360000"/>
              </a:xfrm>
              <a:prstGeom prst="rect">
                <a:avLst/>
              </a:prstGeom>
              <a:noFill/>
              <a:ln>
                <a:noFill/>
              </a:ln>
            </p:spPr>
          </p:pic>
        </p:grpSp>
      </p:grpSp>
      <p:grpSp>
        <p:nvGrpSpPr>
          <p:cNvPr id="215" name="Google Shape;215;p8"/>
          <p:cNvGrpSpPr/>
          <p:nvPr/>
        </p:nvGrpSpPr>
        <p:grpSpPr>
          <a:xfrm>
            <a:off x="4126815" y="2759892"/>
            <a:ext cx="388897" cy="580838"/>
            <a:chOff x="1835569" y="1276761"/>
            <a:chExt cx="388897" cy="580838"/>
          </a:xfrm>
        </p:grpSpPr>
        <p:sp>
          <p:nvSpPr>
            <p:cNvPr id="216" name="Google Shape;216;p8"/>
            <p:cNvSpPr txBox="1"/>
            <p:nvPr/>
          </p:nvSpPr>
          <p:spPr>
            <a:xfrm>
              <a:off x="1835569" y="1276761"/>
              <a:ext cx="285211"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11</a:t>
              </a:r>
              <a:endParaRPr/>
            </a:p>
          </p:txBody>
        </p:sp>
        <p:sp>
          <p:nvSpPr>
            <p:cNvPr id="217" name="Google Shape;217;p8"/>
            <p:cNvSpPr txBox="1"/>
            <p:nvPr/>
          </p:nvSpPr>
          <p:spPr>
            <a:xfrm>
              <a:off x="1932202" y="1444070"/>
              <a:ext cx="188578"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1</a:t>
              </a:r>
              <a:endParaRPr sz="1000" b="0" i="0" u="none" strike="noStrike" cap="none">
                <a:solidFill>
                  <a:schemeClr val="dk1"/>
                </a:solidFill>
                <a:latin typeface="Montserrat"/>
                <a:ea typeface="Montserrat"/>
                <a:cs typeface="Montserrat"/>
                <a:sym typeface="Montserrat"/>
              </a:endParaRPr>
            </a:p>
          </p:txBody>
        </p:sp>
        <p:sp>
          <p:nvSpPr>
            <p:cNvPr id="218" name="Google Shape;218;p8"/>
            <p:cNvSpPr txBox="1"/>
            <p:nvPr/>
          </p:nvSpPr>
          <p:spPr>
            <a:xfrm>
              <a:off x="1932202" y="1611378"/>
              <a:ext cx="188578"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0</a:t>
              </a:r>
              <a:endParaRPr sz="1000" b="0" i="0" u="none" strike="noStrike" cap="none">
                <a:solidFill>
                  <a:schemeClr val="dk1"/>
                </a:solidFill>
                <a:latin typeface="Montserrat"/>
                <a:ea typeface="Montserrat"/>
                <a:cs typeface="Montserrat"/>
                <a:sym typeface="Montserrat"/>
              </a:endParaRPr>
            </a:p>
          </p:txBody>
        </p:sp>
        <p:pic>
          <p:nvPicPr>
            <p:cNvPr id="219" name="Google Shape;219;p8"/>
            <p:cNvPicPr preferRelativeResize="0"/>
            <p:nvPr/>
          </p:nvPicPr>
          <p:blipFill rotWithShape="1">
            <a:blip r:embed="rId5">
              <a:alphaModFix/>
            </a:blip>
            <a:srcRect/>
            <a:stretch/>
          </p:blipFill>
          <p:spPr>
            <a:xfrm>
              <a:off x="2083508" y="1332228"/>
              <a:ext cx="137917" cy="137917"/>
            </a:xfrm>
            <a:prstGeom prst="rect">
              <a:avLst/>
            </a:prstGeom>
            <a:noFill/>
            <a:ln>
              <a:noFill/>
            </a:ln>
          </p:spPr>
        </p:pic>
        <p:pic>
          <p:nvPicPr>
            <p:cNvPr id="220" name="Google Shape;220;p8"/>
            <p:cNvPicPr preferRelativeResize="0"/>
            <p:nvPr/>
          </p:nvPicPr>
          <p:blipFill rotWithShape="1">
            <a:blip r:embed="rId6">
              <a:alphaModFix/>
            </a:blip>
            <a:srcRect/>
            <a:stretch/>
          </p:blipFill>
          <p:spPr>
            <a:xfrm>
              <a:off x="2080466" y="1499514"/>
              <a:ext cx="144000" cy="144000"/>
            </a:xfrm>
            <a:prstGeom prst="rect">
              <a:avLst/>
            </a:prstGeom>
            <a:noFill/>
            <a:ln>
              <a:noFill/>
            </a:ln>
          </p:spPr>
        </p:pic>
        <p:pic>
          <p:nvPicPr>
            <p:cNvPr id="221" name="Google Shape;221;p8"/>
            <p:cNvPicPr preferRelativeResize="0"/>
            <p:nvPr/>
          </p:nvPicPr>
          <p:blipFill rotWithShape="1">
            <a:blip r:embed="rId7">
              <a:alphaModFix/>
            </a:blip>
            <a:srcRect/>
            <a:stretch/>
          </p:blipFill>
          <p:spPr>
            <a:xfrm>
              <a:off x="2083881" y="1669688"/>
              <a:ext cx="129600" cy="129600"/>
            </a:xfrm>
            <a:prstGeom prst="rect">
              <a:avLst/>
            </a:prstGeom>
            <a:noFill/>
            <a:ln>
              <a:noFill/>
            </a:ln>
          </p:spPr>
        </p:pic>
      </p:grpSp>
      <p:sp>
        <p:nvSpPr>
          <p:cNvPr id="222" name="Google Shape;222;p8"/>
          <p:cNvSpPr/>
          <p:nvPr/>
        </p:nvSpPr>
        <p:spPr>
          <a:xfrm>
            <a:off x="4647715" y="2107174"/>
            <a:ext cx="2160000" cy="1368000"/>
          </a:xfrm>
          <a:prstGeom prst="rect">
            <a:avLst/>
          </a:prstGeom>
          <a:noFill/>
          <a:ln w="9525" cap="flat" cmpd="sng">
            <a:solidFill>
              <a:srgbClr val="BFCC0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23" name="Google Shape;223;p8"/>
          <p:cNvGrpSpPr/>
          <p:nvPr/>
        </p:nvGrpSpPr>
        <p:grpSpPr>
          <a:xfrm>
            <a:off x="5865414" y="2074142"/>
            <a:ext cx="600538" cy="632438"/>
            <a:chOff x="1008731" y="526475"/>
            <a:chExt cx="600538" cy="632438"/>
          </a:xfrm>
        </p:grpSpPr>
        <p:grpSp>
          <p:nvGrpSpPr>
            <p:cNvPr id="224" name="Google Shape;224;p8"/>
            <p:cNvGrpSpPr/>
            <p:nvPr/>
          </p:nvGrpSpPr>
          <p:grpSpPr>
            <a:xfrm>
              <a:off x="1068072" y="526475"/>
              <a:ext cx="387392" cy="493549"/>
              <a:chOff x="1068072" y="526475"/>
              <a:chExt cx="387392" cy="493549"/>
            </a:xfrm>
          </p:grpSpPr>
          <p:grpSp>
            <p:nvGrpSpPr>
              <p:cNvPr id="225" name="Google Shape;225;p8"/>
              <p:cNvGrpSpPr/>
              <p:nvPr/>
            </p:nvGrpSpPr>
            <p:grpSpPr>
              <a:xfrm>
                <a:off x="1131464" y="696024"/>
                <a:ext cx="324000" cy="324000"/>
                <a:chOff x="1054322" y="682191"/>
                <a:chExt cx="324000" cy="324000"/>
              </a:xfrm>
            </p:grpSpPr>
            <p:sp>
              <p:nvSpPr>
                <p:cNvPr id="226" name="Google Shape;226;p8"/>
                <p:cNvSpPr/>
                <p:nvPr/>
              </p:nvSpPr>
              <p:spPr>
                <a:xfrm>
                  <a:off x="1234919" y="682191"/>
                  <a:ext cx="45719" cy="51449"/>
                </a:xfrm>
                <a:prstGeom prst="rect">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27" name="Google Shape;227;p8"/>
                <p:cNvPicPr preferRelativeResize="0"/>
                <p:nvPr/>
              </p:nvPicPr>
              <p:blipFill rotWithShape="1">
                <a:blip r:embed="rId3">
                  <a:alphaModFix/>
                </a:blip>
                <a:srcRect/>
                <a:stretch/>
              </p:blipFill>
              <p:spPr>
                <a:xfrm>
                  <a:off x="1054322" y="682191"/>
                  <a:ext cx="324000" cy="324000"/>
                </a:xfrm>
                <a:prstGeom prst="rect">
                  <a:avLst/>
                </a:prstGeom>
                <a:noFill/>
                <a:ln>
                  <a:noFill/>
                </a:ln>
              </p:spPr>
            </p:pic>
          </p:grpSp>
          <p:sp>
            <p:nvSpPr>
              <p:cNvPr id="228" name="Google Shape;228;p8"/>
              <p:cNvSpPr txBox="1"/>
              <p:nvPr/>
            </p:nvSpPr>
            <p:spPr>
              <a:xfrm>
                <a:off x="1068072" y="526475"/>
                <a:ext cx="18175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400" b="0" i="0" u="none" strike="noStrike" cap="none">
                    <a:solidFill>
                      <a:srgbClr val="1D335D"/>
                    </a:solidFill>
                    <a:latin typeface="Impact"/>
                    <a:ea typeface="Impact"/>
                    <a:cs typeface="Impact"/>
                    <a:sym typeface="Impact"/>
                  </a:rPr>
                  <a:t>7</a:t>
                </a:r>
                <a:endParaRPr sz="2400" b="0" i="0" u="none" strike="noStrike" cap="none">
                  <a:solidFill>
                    <a:srgbClr val="1D335D"/>
                  </a:solidFill>
                  <a:latin typeface="Impact"/>
                  <a:ea typeface="Impact"/>
                  <a:cs typeface="Impact"/>
                  <a:sym typeface="Impact"/>
                </a:endParaRPr>
              </a:p>
            </p:txBody>
          </p:sp>
        </p:grpSp>
        <p:sp>
          <p:nvSpPr>
            <p:cNvPr id="229" name="Google Shape;229;p8"/>
            <p:cNvSpPr txBox="1"/>
            <p:nvPr/>
          </p:nvSpPr>
          <p:spPr>
            <a:xfrm>
              <a:off x="1008731" y="974247"/>
              <a:ext cx="600538" cy="1846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600" b="1" i="0" u="none" strike="noStrike" cap="none">
                  <a:solidFill>
                    <a:srgbClr val="1F1F1F"/>
                  </a:solidFill>
                  <a:latin typeface="Montserrat"/>
                  <a:ea typeface="Montserrat"/>
                  <a:cs typeface="Montserrat"/>
                  <a:sym typeface="Montserrat"/>
                </a:rPr>
                <a:t>Productos</a:t>
              </a:r>
              <a:endParaRPr sz="600" b="1" i="0" u="none" strike="noStrike" cap="none">
                <a:solidFill>
                  <a:srgbClr val="000000"/>
                </a:solidFill>
                <a:latin typeface="Montserrat"/>
                <a:ea typeface="Montserrat"/>
                <a:cs typeface="Montserrat"/>
                <a:sym typeface="Montserrat"/>
              </a:endParaRPr>
            </a:p>
          </p:txBody>
        </p:sp>
      </p:grpSp>
      <p:grpSp>
        <p:nvGrpSpPr>
          <p:cNvPr id="230" name="Google Shape;230;p8"/>
          <p:cNvGrpSpPr/>
          <p:nvPr/>
        </p:nvGrpSpPr>
        <p:grpSpPr>
          <a:xfrm>
            <a:off x="5761297" y="2644151"/>
            <a:ext cx="781544" cy="783491"/>
            <a:chOff x="1215252" y="1245042"/>
            <a:chExt cx="781544" cy="783491"/>
          </a:xfrm>
        </p:grpSpPr>
        <p:sp>
          <p:nvSpPr>
            <p:cNvPr id="231" name="Google Shape;231;p8"/>
            <p:cNvSpPr txBox="1"/>
            <p:nvPr/>
          </p:nvSpPr>
          <p:spPr>
            <a:xfrm>
              <a:off x="1215252" y="1566868"/>
              <a:ext cx="71485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600" b="0" i="0" u="none" strike="noStrike" cap="none">
                  <a:solidFill>
                    <a:srgbClr val="1F1F1F"/>
                  </a:solidFill>
                  <a:latin typeface="Montserrat"/>
                  <a:ea typeface="Montserrat"/>
                  <a:cs typeface="Montserrat"/>
                  <a:sym typeface="Montserrat"/>
                </a:rPr>
                <a:t>Actividades clave para materializar del producto</a:t>
              </a:r>
              <a:endParaRPr sz="600" b="0" i="0" u="none" strike="noStrike" cap="none">
                <a:solidFill>
                  <a:srgbClr val="000000"/>
                </a:solidFill>
                <a:latin typeface="Montserrat"/>
                <a:ea typeface="Montserrat"/>
                <a:cs typeface="Montserrat"/>
                <a:sym typeface="Montserrat"/>
              </a:endParaRPr>
            </a:p>
          </p:txBody>
        </p:sp>
        <p:sp>
          <p:nvSpPr>
            <p:cNvPr id="232" name="Google Shape;232;p8"/>
            <p:cNvSpPr txBox="1"/>
            <p:nvPr/>
          </p:nvSpPr>
          <p:spPr>
            <a:xfrm>
              <a:off x="1571871" y="1245042"/>
              <a:ext cx="42492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800" b="0" i="0" u="none" strike="noStrike" cap="none">
                  <a:solidFill>
                    <a:srgbClr val="1D335D"/>
                  </a:solidFill>
                  <a:latin typeface="Impact"/>
                  <a:ea typeface="Impact"/>
                  <a:cs typeface="Impact"/>
                  <a:sym typeface="Impact"/>
                </a:rPr>
                <a:t>20</a:t>
              </a:r>
              <a:endParaRPr sz="1800" b="0" i="0" u="none" strike="noStrike" cap="none">
                <a:solidFill>
                  <a:srgbClr val="1D335D"/>
                </a:solidFill>
                <a:latin typeface="Impact"/>
                <a:ea typeface="Impact"/>
                <a:cs typeface="Impact"/>
                <a:sym typeface="Impact"/>
              </a:endParaRPr>
            </a:p>
          </p:txBody>
        </p:sp>
        <p:grpSp>
          <p:nvGrpSpPr>
            <p:cNvPr id="233" name="Google Shape;233;p8"/>
            <p:cNvGrpSpPr/>
            <p:nvPr/>
          </p:nvGrpSpPr>
          <p:grpSpPr>
            <a:xfrm>
              <a:off x="1338490" y="1303419"/>
              <a:ext cx="324000" cy="324000"/>
              <a:chOff x="1544673" y="835874"/>
              <a:chExt cx="360000" cy="360000"/>
            </a:xfrm>
          </p:grpSpPr>
          <p:sp>
            <p:nvSpPr>
              <p:cNvPr id="234" name="Google Shape;234;p8"/>
              <p:cNvSpPr/>
              <p:nvPr/>
            </p:nvSpPr>
            <p:spPr>
              <a:xfrm>
                <a:off x="1602879" y="971550"/>
                <a:ext cx="121953" cy="141659"/>
              </a:xfrm>
              <a:prstGeom prst="flowChartConnector">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35" name="Google Shape;235;p8" descr="Forma&#10;&#10;Descripción generada automáticamente con confianza baja"/>
              <p:cNvPicPr preferRelativeResize="0"/>
              <p:nvPr/>
            </p:nvPicPr>
            <p:blipFill rotWithShape="1">
              <a:blip r:embed="rId4">
                <a:alphaModFix/>
              </a:blip>
              <a:srcRect/>
              <a:stretch/>
            </p:blipFill>
            <p:spPr>
              <a:xfrm>
                <a:off x="1544673" y="835874"/>
                <a:ext cx="360000" cy="360000"/>
              </a:xfrm>
              <a:prstGeom prst="rect">
                <a:avLst/>
              </a:prstGeom>
              <a:noFill/>
              <a:ln>
                <a:noFill/>
              </a:ln>
            </p:spPr>
          </p:pic>
        </p:grpSp>
      </p:grpSp>
      <p:grpSp>
        <p:nvGrpSpPr>
          <p:cNvPr id="236" name="Google Shape;236;p8"/>
          <p:cNvGrpSpPr/>
          <p:nvPr/>
        </p:nvGrpSpPr>
        <p:grpSpPr>
          <a:xfrm>
            <a:off x="6369014" y="2851920"/>
            <a:ext cx="398536" cy="575722"/>
            <a:chOff x="1825930" y="1281877"/>
            <a:chExt cx="398536" cy="575722"/>
          </a:xfrm>
        </p:grpSpPr>
        <p:sp>
          <p:nvSpPr>
            <p:cNvPr id="237" name="Google Shape;237;p8"/>
            <p:cNvSpPr txBox="1"/>
            <p:nvPr/>
          </p:nvSpPr>
          <p:spPr>
            <a:xfrm>
              <a:off x="1825930" y="1281877"/>
              <a:ext cx="334557"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900" b="0" i="0" u="none" strike="noStrike" cap="none">
                  <a:solidFill>
                    <a:schemeClr val="dk1"/>
                  </a:solidFill>
                  <a:latin typeface="Montserrat"/>
                  <a:ea typeface="Montserrat"/>
                  <a:cs typeface="Montserrat"/>
                  <a:sym typeface="Montserrat"/>
                </a:rPr>
                <a:t>20</a:t>
              </a:r>
              <a:endParaRPr sz="900" b="0" i="0" u="none" strike="noStrike" cap="none">
                <a:solidFill>
                  <a:schemeClr val="dk1"/>
                </a:solidFill>
                <a:latin typeface="Montserrat"/>
                <a:ea typeface="Montserrat"/>
                <a:cs typeface="Montserrat"/>
                <a:sym typeface="Montserrat"/>
              </a:endParaRPr>
            </a:p>
          </p:txBody>
        </p:sp>
        <p:sp>
          <p:nvSpPr>
            <p:cNvPr id="238" name="Google Shape;238;p8"/>
            <p:cNvSpPr txBox="1"/>
            <p:nvPr/>
          </p:nvSpPr>
          <p:spPr>
            <a:xfrm>
              <a:off x="1932202" y="1444070"/>
              <a:ext cx="188578"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0</a:t>
              </a:r>
              <a:endParaRPr sz="1000" b="0" i="0" u="none" strike="noStrike" cap="none">
                <a:solidFill>
                  <a:schemeClr val="dk1"/>
                </a:solidFill>
                <a:latin typeface="Montserrat"/>
                <a:ea typeface="Montserrat"/>
                <a:cs typeface="Montserrat"/>
                <a:sym typeface="Montserrat"/>
              </a:endParaRPr>
            </a:p>
          </p:txBody>
        </p:sp>
        <p:sp>
          <p:nvSpPr>
            <p:cNvPr id="239" name="Google Shape;239;p8"/>
            <p:cNvSpPr txBox="1"/>
            <p:nvPr/>
          </p:nvSpPr>
          <p:spPr>
            <a:xfrm>
              <a:off x="1932202" y="1611378"/>
              <a:ext cx="188578"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0</a:t>
              </a:r>
              <a:endParaRPr sz="1000" b="0" i="0" u="none" strike="noStrike" cap="none">
                <a:solidFill>
                  <a:schemeClr val="dk1"/>
                </a:solidFill>
                <a:latin typeface="Montserrat"/>
                <a:ea typeface="Montserrat"/>
                <a:cs typeface="Montserrat"/>
                <a:sym typeface="Montserrat"/>
              </a:endParaRPr>
            </a:p>
          </p:txBody>
        </p:sp>
        <p:pic>
          <p:nvPicPr>
            <p:cNvPr id="240" name="Google Shape;240;p8"/>
            <p:cNvPicPr preferRelativeResize="0"/>
            <p:nvPr/>
          </p:nvPicPr>
          <p:blipFill rotWithShape="1">
            <a:blip r:embed="rId5">
              <a:alphaModFix/>
            </a:blip>
            <a:srcRect/>
            <a:stretch/>
          </p:blipFill>
          <p:spPr>
            <a:xfrm>
              <a:off x="2083508" y="1332228"/>
              <a:ext cx="137917" cy="137917"/>
            </a:xfrm>
            <a:prstGeom prst="rect">
              <a:avLst/>
            </a:prstGeom>
            <a:noFill/>
            <a:ln>
              <a:noFill/>
            </a:ln>
          </p:spPr>
        </p:pic>
        <p:pic>
          <p:nvPicPr>
            <p:cNvPr id="241" name="Google Shape;241;p8"/>
            <p:cNvPicPr preferRelativeResize="0"/>
            <p:nvPr/>
          </p:nvPicPr>
          <p:blipFill rotWithShape="1">
            <a:blip r:embed="rId6">
              <a:alphaModFix/>
            </a:blip>
            <a:srcRect/>
            <a:stretch/>
          </p:blipFill>
          <p:spPr>
            <a:xfrm>
              <a:off x="2080466" y="1499514"/>
              <a:ext cx="144000" cy="144000"/>
            </a:xfrm>
            <a:prstGeom prst="rect">
              <a:avLst/>
            </a:prstGeom>
            <a:noFill/>
            <a:ln>
              <a:noFill/>
            </a:ln>
          </p:spPr>
        </p:pic>
        <p:pic>
          <p:nvPicPr>
            <p:cNvPr id="242" name="Google Shape;242;p8"/>
            <p:cNvPicPr preferRelativeResize="0"/>
            <p:nvPr/>
          </p:nvPicPr>
          <p:blipFill rotWithShape="1">
            <a:blip r:embed="rId7">
              <a:alphaModFix/>
            </a:blip>
            <a:srcRect/>
            <a:stretch/>
          </p:blipFill>
          <p:spPr>
            <a:xfrm>
              <a:off x="2083881" y="1669688"/>
              <a:ext cx="129600" cy="129600"/>
            </a:xfrm>
            <a:prstGeom prst="rect">
              <a:avLst/>
            </a:prstGeom>
            <a:noFill/>
            <a:ln>
              <a:noFill/>
            </a:ln>
          </p:spPr>
        </p:pic>
      </p:grpSp>
      <p:sp>
        <p:nvSpPr>
          <p:cNvPr id="243" name="Google Shape;243;p8"/>
          <p:cNvSpPr/>
          <p:nvPr/>
        </p:nvSpPr>
        <p:spPr>
          <a:xfrm>
            <a:off x="151491" y="3611923"/>
            <a:ext cx="2160000" cy="1368000"/>
          </a:xfrm>
          <a:prstGeom prst="rect">
            <a:avLst/>
          </a:prstGeom>
          <a:noFill/>
          <a:ln w="9525" cap="flat" cmpd="sng">
            <a:solidFill>
              <a:srgbClr val="BFCC0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44" name="Google Shape;244;p8"/>
          <p:cNvGrpSpPr/>
          <p:nvPr/>
        </p:nvGrpSpPr>
        <p:grpSpPr>
          <a:xfrm>
            <a:off x="1297795" y="3670589"/>
            <a:ext cx="707752" cy="600006"/>
            <a:chOff x="901517" y="558907"/>
            <a:chExt cx="707752" cy="600006"/>
          </a:xfrm>
        </p:grpSpPr>
        <p:grpSp>
          <p:nvGrpSpPr>
            <p:cNvPr id="245" name="Google Shape;245;p8"/>
            <p:cNvGrpSpPr/>
            <p:nvPr/>
          </p:nvGrpSpPr>
          <p:grpSpPr>
            <a:xfrm>
              <a:off x="901517" y="558907"/>
              <a:ext cx="553947" cy="461117"/>
              <a:chOff x="901517" y="558907"/>
              <a:chExt cx="553947" cy="461117"/>
            </a:xfrm>
          </p:grpSpPr>
          <p:grpSp>
            <p:nvGrpSpPr>
              <p:cNvPr id="246" name="Google Shape;246;p8"/>
              <p:cNvGrpSpPr/>
              <p:nvPr/>
            </p:nvGrpSpPr>
            <p:grpSpPr>
              <a:xfrm>
                <a:off x="1131464" y="696024"/>
                <a:ext cx="324000" cy="324000"/>
                <a:chOff x="1054322" y="682191"/>
                <a:chExt cx="324000" cy="324000"/>
              </a:xfrm>
            </p:grpSpPr>
            <p:sp>
              <p:nvSpPr>
                <p:cNvPr id="247" name="Google Shape;247;p8"/>
                <p:cNvSpPr/>
                <p:nvPr/>
              </p:nvSpPr>
              <p:spPr>
                <a:xfrm>
                  <a:off x="1234919" y="682191"/>
                  <a:ext cx="45719" cy="51449"/>
                </a:xfrm>
                <a:prstGeom prst="rect">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48" name="Google Shape;248;p8"/>
                <p:cNvPicPr preferRelativeResize="0"/>
                <p:nvPr/>
              </p:nvPicPr>
              <p:blipFill rotWithShape="1">
                <a:blip r:embed="rId3">
                  <a:alphaModFix/>
                </a:blip>
                <a:srcRect/>
                <a:stretch/>
              </p:blipFill>
              <p:spPr>
                <a:xfrm>
                  <a:off x="1054322" y="682191"/>
                  <a:ext cx="324000" cy="324000"/>
                </a:xfrm>
                <a:prstGeom prst="rect">
                  <a:avLst/>
                </a:prstGeom>
                <a:noFill/>
                <a:ln>
                  <a:noFill/>
                </a:ln>
              </p:spPr>
            </p:pic>
          </p:grpSp>
          <p:sp>
            <p:nvSpPr>
              <p:cNvPr id="249" name="Google Shape;249;p8"/>
              <p:cNvSpPr txBox="1"/>
              <p:nvPr/>
            </p:nvSpPr>
            <p:spPr>
              <a:xfrm>
                <a:off x="901517" y="558907"/>
                <a:ext cx="44849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000" b="0" i="0" u="none" strike="noStrike" cap="none">
                    <a:solidFill>
                      <a:srgbClr val="1D335D"/>
                    </a:solidFill>
                    <a:latin typeface="Impact"/>
                    <a:ea typeface="Impact"/>
                    <a:cs typeface="Impact"/>
                    <a:sym typeface="Impact"/>
                  </a:rPr>
                  <a:t>14</a:t>
                </a:r>
                <a:endParaRPr sz="2000" b="0" i="0" u="none" strike="noStrike" cap="none">
                  <a:solidFill>
                    <a:srgbClr val="1D335D"/>
                  </a:solidFill>
                  <a:latin typeface="Impact"/>
                  <a:ea typeface="Impact"/>
                  <a:cs typeface="Impact"/>
                  <a:sym typeface="Impact"/>
                </a:endParaRPr>
              </a:p>
            </p:txBody>
          </p:sp>
        </p:grpSp>
        <p:sp>
          <p:nvSpPr>
            <p:cNvPr id="250" name="Google Shape;250;p8"/>
            <p:cNvSpPr txBox="1"/>
            <p:nvPr/>
          </p:nvSpPr>
          <p:spPr>
            <a:xfrm>
              <a:off x="1008731" y="974247"/>
              <a:ext cx="600538" cy="1846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600" b="1" i="0" u="none" strike="noStrike" cap="none">
                  <a:solidFill>
                    <a:srgbClr val="1F1F1F"/>
                  </a:solidFill>
                  <a:latin typeface="Montserrat"/>
                  <a:ea typeface="Montserrat"/>
                  <a:cs typeface="Montserrat"/>
                  <a:sym typeface="Montserrat"/>
                </a:rPr>
                <a:t>Productos</a:t>
              </a:r>
              <a:endParaRPr sz="600" b="1" i="0" u="none" strike="noStrike" cap="none">
                <a:solidFill>
                  <a:srgbClr val="000000"/>
                </a:solidFill>
                <a:latin typeface="Montserrat"/>
                <a:ea typeface="Montserrat"/>
                <a:cs typeface="Montserrat"/>
                <a:sym typeface="Montserrat"/>
              </a:endParaRPr>
            </a:p>
          </p:txBody>
        </p:sp>
      </p:grpSp>
      <p:grpSp>
        <p:nvGrpSpPr>
          <p:cNvPr id="251" name="Google Shape;251;p8"/>
          <p:cNvGrpSpPr/>
          <p:nvPr/>
        </p:nvGrpSpPr>
        <p:grpSpPr>
          <a:xfrm>
            <a:off x="1305033" y="4183900"/>
            <a:ext cx="785349" cy="783099"/>
            <a:chOff x="1220718" y="1244476"/>
            <a:chExt cx="785349" cy="783099"/>
          </a:xfrm>
        </p:grpSpPr>
        <p:sp>
          <p:nvSpPr>
            <p:cNvPr id="252" name="Google Shape;252;p8"/>
            <p:cNvSpPr txBox="1"/>
            <p:nvPr/>
          </p:nvSpPr>
          <p:spPr>
            <a:xfrm>
              <a:off x="1220718" y="1565910"/>
              <a:ext cx="77940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600" b="0" i="0" u="none" strike="noStrike" cap="none">
                  <a:solidFill>
                    <a:srgbClr val="1F1F1F"/>
                  </a:solidFill>
                  <a:latin typeface="Montserrat"/>
                  <a:ea typeface="Montserrat"/>
                  <a:cs typeface="Montserrat"/>
                  <a:sym typeface="Montserrat"/>
                </a:rPr>
                <a:t>Actividades clave para materializar del producto</a:t>
              </a:r>
              <a:endParaRPr sz="600" b="0" i="0" u="none" strike="noStrike" cap="none">
                <a:solidFill>
                  <a:srgbClr val="000000"/>
                </a:solidFill>
                <a:latin typeface="Montserrat"/>
                <a:ea typeface="Montserrat"/>
                <a:cs typeface="Montserrat"/>
                <a:sym typeface="Montserrat"/>
              </a:endParaRPr>
            </a:p>
          </p:txBody>
        </p:sp>
        <p:sp>
          <p:nvSpPr>
            <p:cNvPr id="253" name="Google Shape;253;p8"/>
            <p:cNvSpPr txBox="1"/>
            <p:nvPr/>
          </p:nvSpPr>
          <p:spPr>
            <a:xfrm>
              <a:off x="1545228" y="1244476"/>
              <a:ext cx="46083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800" b="0" i="0" u="none" strike="noStrike" cap="none">
                  <a:solidFill>
                    <a:srgbClr val="1D335D"/>
                  </a:solidFill>
                  <a:latin typeface="Impact"/>
                  <a:ea typeface="Impact"/>
                  <a:cs typeface="Impact"/>
                  <a:sym typeface="Impact"/>
                </a:rPr>
                <a:t>46</a:t>
              </a:r>
              <a:endParaRPr sz="1800" b="0" i="0" u="none" strike="noStrike" cap="none">
                <a:solidFill>
                  <a:srgbClr val="1D335D"/>
                </a:solidFill>
                <a:latin typeface="Impact"/>
                <a:ea typeface="Impact"/>
                <a:cs typeface="Impact"/>
                <a:sym typeface="Impact"/>
              </a:endParaRPr>
            </a:p>
          </p:txBody>
        </p:sp>
        <p:grpSp>
          <p:nvGrpSpPr>
            <p:cNvPr id="254" name="Google Shape;254;p8"/>
            <p:cNvGrpSpPr/>
            <p:nvPr/>
          </p:nvGrpSpPr>
          <p:grpSpPr>
            <a:xfrm>
              <a:off x="1336987" y="1304682"/>
              <a:ext cx="324000" cy="324000"/>
              <a:chOff x="1543003" y="837277"/>
              <a:chExt cx="360000" cy="360000"/>
            </a:xfrm>
          </p:grpSpPr>
          <p:sp>
            <p:nvSpPr>
              <p:cNvPr id="255" name="Google Shape;255;p8"/>
              <p:cNvSpPr/>
              <p:nvPr/>
            </p:nvSpPr>
            <p:spPr>
              <a:xfrm>
                <a:off x="1602879" y="971550"/>
                <a:ext cx="121953" cy="141659"/>
              </a:xfrm>
              <a:prstGeom prst="flowChartConnector">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56" name="Google Shape;256;p8" descr="Forma&#10;&#10;Descripción generada automáticamente con confianza baja"/>
              <p:cNvPicPr preferRelativeResize="0"/>
              <p:nvPr/>
            </p:nvPicPr>
            <p:blipFill rotWithShape="1">
              <a:blip r:embed="rId4">
                <a:alphaModFix/>
              </a:blip>
              <a:srcRect/>
              <a:stretch/>
            </p:blipFill>
            <p:spPr>
              <a:xfrm>
                <a:off x="1543003" y="837277"/>
                <a:ext cx="360000" cy="360000"/>
              </a:xfrm>
              <a:prstGeom prst="rect">
                <a:avLst/>
              </a:prstGeom>
              <a:noFill/>
              <a:ln>
                <a:noFill/>
              </a:ln>
            </p:spPr>
          </p:pic>
        </p:grpSp>
      </p:grpSp>
      <p:grpSp>
        <p:nvGrpSpPr>
          <p:cNvPr id="257" name="Google Shape;257;p8"/>
          <p:cNvGrpSpPr/>
          <p:nvPr/>
        </p:nvGrpSpPr>
        <p:grpSpPr>
          <a:xfrm>
            <a:off x="1897814" y="4340234"/>
            <a:ext cx="378794" cy="569724"/>
            <a:chOff x="1845672" y="1287875"/>
            <a:chExt cx="378794" cy="569724"/>
          </a:xfrm>
        </p:grpSpPr>
        <p:sp>
          <p:nvSpPr>
            <p:cNvPr id="258" name="Google Shape;258;p8"/>
            <p:cNvSpPr txBox="1"/>
            <p:nvPr/>
          </p:nvSpPr>
          <p:spPr>
            <a:xfrm>
              <a:off x="1845672" y="1287875"/>
              <a:ext cx="330661"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900" b="0" i="0" u="none" strike="noStrike" cap="none">
                  <a:solidFill>
                    <a:schemeClr val="dk1"/>
                  </a:solidFill>
                  <a:latin typeface="Montserrat"/>
                  <a:ea typeface="Montserrat"/>
                  <a:cs typeface="Montserrat"/>
                  <a:sym typeface="Montserrat"/>
                </a:rPr>
                <a:t>36</a:t>
              </a:r>
              <a:endParaRPr/>
            </a:p>
          </p:txBody>
        </p:sp>
        <p:sp>
          <p:nvSpPr>
            <p:cNvPr id="259" name="Google Shape;259;p8"/>
            <p:cNvSpPr txBox="1"/>
            <p:nvPr/>
          </p:nvSpPr>
          <p:spPr>
            <a:xfrm>
              <a:off x="1932202" y="1444070"/>
              <a:ext cx="188578"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5</a:t>
              </a:r>
              <a:endParaRPr sz="1000" b="0" i="0" u="none" strike="noStrike" cap="none">
                <a:solidFill>
                  <a:schemeClr val="dk1"/>
                </a:solidFill>
                <a:latin typeface="Montserrat"/>
                <a:ea typeface="Montserrat"/>
                <a:cs typeface="Montserrat"/>
                <a:sym typeface="Montserrat"/>
              </a:endParaRPr>
            </a:p>
          </p:txBody>
        </p:sp>
        <p:sp>
          <p:nvSpPr>
            <p:cNvPr id="260" name="Google Shape;260;p8"/>
            <p:cNvSpPr txBox="1"/>
            <p:nvPr/>
          </p:nvSpPr>
          <p:spPr>
            <a:xfrm>
              <a:off x="1932202" y="1611378"/>
              <a:ext cx="188578"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5</a:t>
              </a:r>
              <a:endParaRPr/>
            </a:p>
          </p:txBody>
        </p:sp>
        <p:pic>
          <p:nvPicPr>
            <p:cNvPr id="261" name="Google Shape;261;p8"/>
            <p:cNvPicPr preferRelativeResize="0"/>
            <p:nvPr/>
          </p:nvPicPr>
          <p:blipFill rotWithShape="1">
            <a:blip r:embed="rId5">
              <a:alphaModFix/>
            </a:blip>
            <a:srcRect/>
            <a:stretch/>
          </p:blipFill>
          <p:spPr>
            <a:xfrm>
              <a:off x="2083508" y="1332228"/>
              <a:ext cx="137917" cy="137917"/>
            </a:xfrm>
            <a:prstGeom prst="rect">
              <a:avLst/>
            </a:prstGeom>
            <a:noFill/>
            <a:ln>
              <a:noFill/>
            </a:ln>
          </p:spPr>
        </p:pic>
        <p:pic>
          <p:nvPicPr>
            <p:cNvPr id="262" name="Google Shape;262;p8"/>
            <p:cNvPicPr preferRelativeResize="0"/>
            <p:nvPr/>
          </p:nvPicPr>
          <p:blipFill rotWithShape="1">
            <a:blip r:embed="rId6">
              <a:alphaModFix/>
            </a:blip>
            <a:srcRect/>
            <a:stretch/>
          </p:blipFill>
          <p:spPr>
            <a:xfrm>
              <a:off x="2080466" y="1499514"/>
              <a:ext cx="144000" cy="144000"/>
            </a:xfrm>
            <a:prstGeom prst="rect">
              <a:avLst/>
            </a:prstGeom>
            <a:noFill/>
            <a:ln>
              <a:noFill/>
            </a:ln>
          </p:spPr>
        </p:pic>
        <p:pic>
          <p:nvPicPr>
            <p:cNvPr id="263" name="Google Shape;263;p8"/>
            <p:cNvPicPr preferRelativeResize="0"/>
            <p:nvPr/>
          </p:nvPicPr>
          <p:blipFill rotWithShape="1">
            <a:blip r:embed="rId7">
              <a:alphaModFix/>
            </a:blip>
            <a:srcRect/>
            <a:stretch/>
          </p:blipFill>
          <p:spPr>
            <a:xfrm>
              <a:off x="2083881" y="1669688"/>
              <a:ext cx="129600" cy="129600"/>
            </a:xfrm>
            <a:prstGeom prst="rect">
              <a:avLst/>
            </a:prstGeom>
            <a:noFill/>
            <a:ln>
              <a:noFill/>
            </a:ln>
          </p:spPr>
        </p:pic>
      </p:grpSp>
      <p:sp>
        <p:nvSpPr>
          <p:cNvPr id="264" name="Google Shape;264;p8"/>
          <p:cNvSpPr/>
          <p:nvPr/>
        </p:nvSpPr>
        <p:spPr>
          <a:xfrm>
            <a:off x="2395055" y="3608613"/>
            <a:ext cx="2160000" cy="1368000"/>
          </a:xfrm>
          <a:prstGeom prst="rect">
            <a:avLst/>
          </a:prstGeom>
          <a:noFill/>
          <a:ln w="9525" cap="flat" cmpd="sng">
            <a:solidFill>
              <a:srgbClr val="BFCC0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65" name="Google Shape;265;p8"/>
          <p:cNvGrpSpPr/>
          <p:nvPr/>
        </p:nvGrpSpPr>
        <p:grpSpPr>
          <a:xfrm>
            <a:off x="3472861" y="3566706"/>
            <a:ext cx="752498" cy="651172"/>
            <a:chOff x="856771" y="507741"/>
            <a:chExt cx="752498" cy="651172"/>
          </a:xfrm>
        </p:grpSpPr>
        <p:grpSp>
          <p:nvGrpSpPr>
            <p:cNvPr id="266" name="Google Shape;266;p8"/>
            <p:cNvGrpSpPr/>
            <p:nvPr/>
          </p:nvGrpSpPr>
          <p:grpSpPr>
            <a:xfrm>
              <a:off x="856771" y="507741"/>
              <a:ext cx="598693" cy="512283"/>
              <a:chOff x="856771" y="507741"/>
              <a:chExt cx="598693" cy="512283"/>
            </a:xfrm>
          </p:grpSpPr>
          <p:grpSp>
            <p:nvGrpSpPr>
              <p:cNvPr id="267" name="Google Shape;267;p8"/>
              <p:cNvGrpSpPr/>
              <p:nvPr/>
            </p:nvGrpSpPr>
            <p:grpSpPr>
              <a:xfrm>
                <a:off x="1131464" y="696024"/>
                <a:ext cx="324000" cy="324000"/>
                <a:chOff x="1054322" y="682191"/>
                <a:chExt cx="324000" cy="324000"/>
              </a:xfrm>
            </p:grpSpPr>
            <p:sp>
              <p:nvSpPr>
                <p:cNvPr id="268" name="Google Shape;268;p8"/>
                <p:cNvSpPr/>
                <p:nvPr/>
              </p:nvSpPr>
              <p:spPr>
                <a:xfrm>
                  <a:off x="1234919" y="682191"/>
                  <a:ext cx="45719" cy="51449"/>
                </a:xfrm>
                <a:prstGeom prst="rect">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69" name="Google Shape;269;p8"/>
                <p:cNvPicPr preferRelativeResize="0"/>
                <p:nvPr/>
              </p:nvPicPr>
              <p:blipFill rotWithShape="1">
                <a:blip r:embed="rId3">
                  <a:alphaModFix/>
                </a:blip>
                <a:srcRect/>
                <a:stretch/>
              </p:blipFill>
              <p:spPr>
                <a:xfrm>
                  <a:off x="1054322" y="682191"/>
                  <a:ext cx="324000" cy="324000"/>
                </a:xfrm>
                <a:prstGeom prst="rect">
                  <a:avLst/>
                </a:prstGeom>
                <a:noFill/>
                <a:ln>
                  <a:noFill/>
                </a:ln>
              </p:spPr>
            </p:pic>
          </p:grpSp>
          <p:sp>
            <p:nvSpPr>
              <p:cNvPr id="270" name="Google Shape;270;p8"/>
              <p:cNvSpPr txBox="1"/>
              <p:nvPr/>
            </p:nvSpPr>
            <p:spPr>
              <a:xfrm>
                <a:off x="856771" y="507741"/>
                <a:ext cx="51474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400" b="0" i="0" u="none" strike="noStrike" cap="none">
                    <a:solidFill>
                      <a:srgbClr val="1D335D"/>
                    </a:solidFill>
                    <a:latin typeface="Impact"/>
                    <a:ea typeface="Impact"/>
                    <a:cs typeface="Impact"/>
                    <a:sym typeface="Impact"/>
                  </a:rPr>
                  <a:t>12</a:t>
                </a:r>
                <a:endParaRPr sz="2400" b="0" i="0" u="none" strike="noStrike" cap="none">
                  <a:solidFill>
                    <a:srgbClr val="1D335D"/>
                  </a:solidFill>
                  <a:latin typeface="Impact"/>
                  <a:ea typeface="Impact"/>
                  <a:cs typeface="Impact"/>
                  <a:sym typeface="Impact"/>
                </a:endParaRPr>
              </a:p>
            </p:txBody>
          </p:sp>
        </p:grpSp>
        <p:sp>
          <p:nvSpPr>
            <p:cNvPr id="271" name="Google Shape;271;p8"/>
            <p:cNvSpPr txBox="1"/>
            <p:nvPr/>
          </p:nvSpPr>
          <p:spPr>
            <a:xfrm>
              <a:off x="1008731" y="974247"/>
              <a:ext cx="600538" cy="1846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600" b="1" i="0" u="none" strike="noStrike" cap="none">
                  <a:solidFill>
                    <a:srgbClr val="1F1F1F"/>
                  </a:solidFill>
                  <a:latin typeface="Montserrat"/>
                  <a:ea typeface="Montserrat"/>
                  <a:cs typeface="Montserrat"/>
                  <a:sym typeface="Montserrat"/>
                </a:rPr>
                <a:t>Productos</a:t>
              </a:r>
              <a:endParaRPr sz="600" b="1" i="0" u="none" strike="noStrike" cap="none">
                <a:solidFill>
                  <a:srgbClr val="000000"/>
                </a:solidFill>
                <a:latin typeface="Montserrat"/>
                <a:ea typeface="Montserrat"/>
                <a:cs typeface="Montserrat"/>
                <a:sym typeface="Montserrat"/>
              </a:endParaRPr>
            </a:p>
          </p:txBody>
        </p:sp>
      </p:grpSp>
      <p:grpSp>
        <p:nvGrpSpPr>
          <p:cNvPr id="272" name="Google Shape;272;p8"/>
          <p:cNvGrpSpPr/>
          <p:nvPr/>
        </p:nvGrpSpPr>
        <p:grpSpPr>
          <a:xfrm>
            <a:off x="3467212" y="4180439"/>
            <a:ext cx="805094" cy="774487"/>
            <a:chOff x="1184078" y="1254236"/>
            <a:chExt cx="805094" cy="774487"/>
          </a:xfrm>
        </p:grpSpPr>
        <p:sp>
          <p:nvSpPr>
            <p:cNvPr id="273" name="Google Shape;273;p8"/>
            <p:cNvSpPr txBox="1"/>
            <p:nvPr/>
          </p:nvSpPr>
          <p:spPr>
            <a:xfrm>
              <a:off x="1184078" y="1567058"/>
              <a:ext cx="72102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600" b="0" i="0" u="none" strike="noStrike" cap="none">
                  <a:solidFill>
                    <a:srgbClr val="1F1F1F"/>
                  </a:solidFill>
                  <a:latin typeface="Montserrat"/>
                  <a:ea typeface="Montserrat"/>
                  <a:cs typeface="Montserrat"/>
                  <a:sym typeface="Montserrat"/>
                </a:rPr>
                <a:t>Actividades clave para materializar del producto</a:t>
              </a:r>
              <a:endParaRPr sz="600" b="0" i="0" u="none" strike="noStrike" cap="none">
                <a:solidFill>
                  <a:srgbClr val="000000"/>
                </a:solidFill>
                <a:latin typeface="Montserrat"/>
                <a:ea typeface="Montserrat"/>
                <a:cs typeface="Montserrat"/>
                <a:sym typeface="Montserrat"/>
              </a:endParaRPr>
            </a:p>
          </p:txBody>
        </p:sp>
        <p:sp>
          <p:nvSpPr>
            <p:cNvPr id="274" name="Google Shape;274;p8"/>
            <p:cNvSpPr txBox="1"/>
            <p:nvPr/>
          </p:nvSpPr>
          <p:spPr>
            <a:xfrm>
              <a:off x="1562293" y="1254236"/>
              <a:ext cx="426879"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000" b="0" i="0" u="none" strike="noStrike" cap="none">
                  <a:solidFill>
                    <a:srgbClr val="1D335D"/>
                  </a:solidFill>
                  <a:latin typeface="Impact"/>
                  <a:ea typeface="Impact"/>
                  <a:cs typeface="Impact"/>
                  <a:sym typeface="Impact"/>
                </a:rPr>
                <a:t>21</a:t>
              </a:r>
              <a:endParaRPr sz="2000" b="0" i="0" u="none" strike="noStrike" cap="none">
                <a:solidFill>
                  <a:srgbClr val="1D335D"/>
                </a:solidFill>
                <a:latin typeface="Impact"/>
                <a:ea typeface="Impact"/>
                <a:cs typeface="Impact"/>
                <a:sym typeface="Impact"/>
              </a:endParaRPr>
            </a:p>
          </p:txBody>
        </p:sp>
        <p:grpSp>
          <p:nvGrpSpPr>
            <p:cNvPr id="275" name="Google Shape;275;p8"/>
            <p:cNvGrpSpPr/>
            <p:nvPr/>
          </p:nvGrpSpPr>
          <p:grpSpPr>
            <a:xfrm>
              <a:off x="1338490" y="1303419"/>
              <a:ext cx="324000" cy="324000"/>
              <a:chOff x="1544673" y="835874"/>
              <a:chExt cx="360000" cy="360000"/>
            </a:xfrm>
          </p:grpSpPr>
          <p:sp>
            <p:nvSpPr>
              <p:cNvPr id="276" name="Google Shape;276;p8"/>
              <p:cNvSpPr/>
              <p:nvPr/>
            </p:nvSpPr>
            <p:spPr>
              <a:xfrm>
                <a:off x="1602879" y="971550"/>
                <a:ext cx="121953" cy="141659"/>
              </a:xfrm>
              <a:prstGeom prst="flowChartConnector">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77" name="Google Shape;277;p8" descr="Forma&#10;&#10;Descripción generada automáticamente con confianza baja"/>
              <p:cNvPicPr preferRelativeResize="0"/>
              <p:nvPr/>
            </p:nvPicPr>
            <p:blipFill rotWithShape="1">
              <a:blip r:embed="rId4">
                <a:alphaModFix/>
              </a:blip>
              <a:srcRect/>
              <a:stretch/>
            </p:blipFill>
            <p:spPr>
              <a:xfrm>
                <a:off x="1544673" y="835874"/>
                <a:ext cx="360000" cy="360000"/>
              </a:xfrm>
              <a:prstGeom prst="rect">
                <a:avLst/>
              </a:prstGeom>
              <a:noFill/>
              <a:ln>
                <a:noFill/>
              </a:ln>
            </p:spPr>
          </p:pic>
        </p:grpSp>
      </p:grpSp>
      <p:grpSp>
        <p:nvGrpSpPr>
          <p:cNvPr id="278" name="Google Shape;278;p8"/>
          <p:cNvGrpSpPr/>
          <p:nvPr/>
        </p:nvGrpSpPr>
        <p:grpSpPr>
          <a:xfrm>
            <a:off x="4108124" y="4348784"/>
            <a:ext cx="406249" cy="578922"/>
            <a:chOff x="1818217" y="1278677"/>
            <a:chExt cx="406249" cy="578922"/>
          </a:xfrm>
        </p:grpSpPr>
        <p:sp>
          <p:nvSpPr>
            <p:cNvPr id="279" name="Google Shape;279;p8"/>
            <p:cNvSpPr txBox="1"/>
            <p:nvPr/>
          </p:nvSpPr>
          <p:spPr>
            <a:xfrm>
              <a:off x="1818217" y="1278677"/>
              <a:ext cx="368891"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21</a:t>
              </a:r>
              <a:endParaRPr sz="1000" b="0" i="0" u="none" strike="noStrike" cap="none">
                <a:solidFill>
                  <a:schemeClr val="dk1"/>
                </a:solidFill>
                <a:latin typeface="Montserrat"/>
                <a:ea typeface="Montserrat"/>
                <a:cs typeface="Montserrat"/>
                <a:sym typeface="Montserrat"/>
              </a:endParaRPr>
            </a:p>
          </p:txBody>
        </p:sp>
        <p:sp>
          <p:nvSpPr>
            <p:cNvPr id="280" name="Google Shape;280;p8"/>
            <p:cNvSpPr txBox="1"/>
            <p:nvPr/>
          </p:nvSpPr>
          <p:spPr>
            <a:xfrm>
              <a:off x="1932202" y="1444070"/>
              <a:ext cx="188578"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0</a:t>
              </a:r>
              <a:endParaRPr/>
            </a:p>
          </p:txBody>
        </p:sp>
        <p:sp>
          <p:nvSpPr>
            <p:cNvPr id="281" name="Google Shape;281;p8"/>
            <p:cNvSpPr txBox="1"/>
            <p:nvPr/>
          </p:nvSpPr>
          <p:spPr>
            <a:xfrm>
              <a:off x="1932202" y="1611378"/>
              <a:ext cx="188578"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0</a:t>
              </a:r>
              <a:endParaRPr sz="1000" b="0" i="0" u="none" strike="noStrike" cap="none">
                <a:solidFill>
                  <a:schemeClr val="dk1"/>
                </a:solidFill>
                <a:latin typeface="Montserrat"/>
                <a:ea typeface="Montserrat"/>
                <a:cs typeface="Montserrat"/>
                <a:sym typeface="Montserrat"/>
              </a:endParaRPr>
            </a:p>
          </p:txBody>
        </p:sp>
        <p:pic>
          <p:nvPicPr>
            <p:cNvPr id="282" name="Google Shape;282;p8"/>
            <p:cNvPicPr preferRelativeResize="0"/>
            <p:nvPr/>
          </p:nvPicPr>
          <p:blipFill rotWithShape="1">
            <a:blip r:embed="rId5">
              <a:alphaModFix/>
            </a:blip>
            <a:srcRect/>
            <a:stretch/>
          </p:blipFill>
          <p:spPr>
            <a:xfrm>
              <a:off x="2083508" y="1332228"/>
              <a:ext cx="137917" cy="137917"/>
            </a:xfrm>
            <a:prstGeom prst="rect">
              <a:avLst/>
            </a:prstGeom>
            <a:noFill/>
            <a:ln>
              <a:noFill/>
            </a:ln>
          </p:spPr>
        </p:pic>
        <p:pic>
          <p:nvPicPr>
            <p:cNvPr id="283" name="Google Shape;283;p8"/>
            <p:cNvPicPr preferRelativeResize="0"/>
            <p:nvPr/>
          </p:nvPicPr>
          <p:blipFill rotWithShape="1">
            <a:blip r:embed="rId6">
              <a:alphaModFix/>
            </a:blip>
            <a:srcRect/>
            <a:stretch/>
          </p:blipFill>
          <p:spPr>
            <a:xfrm>
              <a:off x="2080466" y="1499514"/>
              <a:ext cx="144000" cy="144000"/>
            </a:xfrm>
            <a:prstGeom prst="rect">
              <a:avLst/>
            </a:prstGeom>
            <a:noFill/>
            <a:ln>
              <a:noFill/>
            </a:ln>
          </p:spPr>
        </p:pic>
        <p:pic>
          <p:nvPicPr>
            <p:cNvPr id="284" name="Google Shape;284;p8"/>
            <p:cNvPicPr preferRelativeResize="0"/>
            <p:nvPr/>
          </p:nvPicPr>
          <p:blipFill rotWithShape="1">
            <a:blip r:embed="rId7">
              <a:alphaModFix/>
            </a:blip>
            <a:srcRect/>
            <a:stretch/>
          </p:blipFill>
          <p:spPr>
            <a:xfrm>
              <a:off x="2083881" y="1669688"/>
              <a:ext cx="129600" cy="129600"/>
            </a:xfrm>
            <a:prstGeom prst="rect">
              <a:avLst/>
            </a:prstGeom>
            <a:noFill/>
            <a:ln>
              <a:noFill/>
            </a:ln>
          </p:spPr>
        </p:pic>
      </p:grpSp>
      <p:sp>
        <p:nvSpPr>
          <p:cNvPr id="285" name="Google Shape;285;p8"/>
          <p:cNvSpPr/>
          <p:nvPr/>
        </p:nvSpPr>
        <p:spPr>
          <a:xfrm>
            <a:off x="4644538" y="3611923"/>
            <a:ext cx="2160000" cy="1368000"/>
          </a:xfrm>
          <a:prstGeom prst="rect">
            <a:avLst/>
          </a:prstGeom>
          <a:noFill/>
          <a:ln w="9525" cap="flat" cmpd="sng">
            <a:solidFill>
              <a:srgbClr val="BFCC0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86" name="Google Shape;286;p8"/>
          <p:cNvGrpSpPr/>
          <p:nvPr/>
        </p:nvGrpSpPr>
        <p:grpSpPr>
          <a:xfrm>
            <a:off x="5759939" y="3632957"/>
            <a:ext cx="724110" cy="581283"/>
            <a:chOff x="885159" y="577630"/>
            <a:chExt cx="724110" cy="581283"/>
          </a:xfrm>
        </p:grpSpPr>
        <p:grpSp>
          <p:nvGrpSpPr>
            <p:cNvPr id="287" name="Google Shape;287;p8"/>
            <p:cNvGrpSpPr/>
            <p:nvPr/>
          </p:nvGrpSpPr>
          <p:grpSpPr>
            <a:xfrm>
              <a:off x="885159" y="577630"/>
              <a:ext cx="570305" cy="442394"/>
              <a:chOff x="885159" y="577630"/>
              <a:chExt cx="570305" cy="442394"/>
            </a:xfrm>
          </p:grpSpPr>
          <p:grpSp>
            <p:nvGrpSpPr>
              <p:cNvPr id="288" name="Google Shape;288;p8"/>
              <p:cNvGrpSpPr/>
              <p:nvPr/>
            </p:nvGrpSpPr>
            <p:grpSpPr>
              <a:xfrm>
                <a:off x="1131464" y="696024"/>
                <a:ext cx="324000" cy="324000"/>
                <a:chOff x="1054322" y="682191"/>
                <a:chExt cx="324000" cy="324000"/>
              </a:xfrm>
            </p:grpSpPr>
            <p:sp>
              <p:nvSpPr>
                <p:cNvPr id="289" name="Google Shape;289;p8"/>
                <p:cNvSpPr/>
                <p:nvPr/>
              </p:nvSpPr>
              <p:spPr>
                <a:xfrm>
                  <a:off x="1234919" y="682191"/>
                  <a:ext cx="45719" cy="51449"/>
                </a:xfrm>
                <a:prstGeom prst="rect">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90" name="Google Shape;290;p8"/>
                <p:cNvPicPr preferRelativeResize="0"/>
                <p:nvPr/>
              </p:nvPicPr>
              <p:blipFill rotWithShape="1">
                <a:blip r:embed="rId3">
                  <a:alphaModFix/>
                </a:blip>
                <a:srcRect/>
                <a:stretch/>
              </p:blipFill>
              <p:spPr>
                <a:xfrm>
                  <a:off x="1054322" y="682191"/>
                  <a:ext cx="324000" cy="324000"/>
                </a:xfrm>
                <a:prstGeom prst="rect">
                  <a:avLst/>
                </a:prstGeom>
                <a:noFill/>
                <a:ln>
                  <a:noFill/>
                </a:ln>
              </p:spPr>
            </p:pic>
          </p:grpSp>
          <p:sp>
            <p:nvSpPr>
              <p:cNvPr id="291" name="Google Shape;291;p8"/>
              <p:cNvSpPr txBox="1"/>
              <p:nvPr/>
            </p:nvSpPr>
            <p:spPr>
              <a:xfrm>
                <a:off x="885159" y="577630"/>
                <a:ext cx="46308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000" b="0" i="0" u="none" strike="noStrike" cap="none">
                    <a:solidFill>
                      <a:srgbClr val="1D335D"/>
                    </a:solidFill>
                    <a:latin typeface="Impact"/>
                    <a:ea typeface="Impact"/>
                    <a:cs typeface="Impact"/>
                    <a:sym typeface="Impact"/>
                  </a:rPr>
                  <a:t>10</a:t>
                </a:r>
                <a:endParaRPr/>
              </a:p>
            </p:txBody>
          </p:sp>
        </p:grpSp>
        <p:sp>
          <p:nvSpPr>
            <p:cNvPr id="292" name="Google Shape;292;p8"/>
            <p:cNvSpPr txBox="1"/>
            <p:nvPr/>
          </p:nvSpPr>
          <p:spPr>
            <a:xfrm>
              <a:off x="1008731" y="974247"/>
              <a:ext cx="600538" cy="1846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600" b="1" i="0" u="none" strike="noStrike" cap="none">
                  <a:solidFill>
                    <a:srgbClr val="1F1F1F"/>
                  </a:solidFill>
                  <a:latin typeface="Montserrat"/>
                  <a:ea typeface="Montserrat"/>
                  <a:cs typeface="Montserrat"/>
                  <a:sym typeface="Montserrat"/>
                </a:rPr>
                <a:t>Productos</a:t>
              </a:r>
              <a:endParaRPr sz="600" b="1" i="0" u="none" strike="noStrike" cap="none">
                <a:solidFill>
                  <a:srgbClr val="000000"/>
                </a:solidFill>
                <a:latin typeface="Montserrat"/>
                <a:ea typeface="Montserrat"/>
                <a:cs typeface="Montserrat"/>
                <a:sym typeface="Montserrat"/>
              </a:endParaRPr>
            </a:p>
          </p:txBody>
        </p:sp>
      </p:grpSp>
      <p:grpSp>
        <p:nvGrpSpPr>
          <p:cNvPr id="293" name="Google Shape;293;p8"/>
          <p:cNvGrpSpPr/>
          <p:nvPr/>
        </p:nvGrpSpPr>
        <p:grpSpPr>
          <a:xfrm>
            <a:off x="5768411" y="4202366"/>
            <a:ext cx="775218" cy="731480"/>
            <a:chOff x="1215252" y="1297053"/>
            <a:chExt cx="775218" cy="731480"/>
          </a:xfrm>
        </p:grpSpPr>
        <p:sp>
          <p:nvSpPr>
            <p:cNvPr id="294" name="Google Shape;294;p8"/>
            <p:cNvSpPr txBox="1"/>
            <p:nvPr/>
          </p:nvSpPr>
          <p:spPr>
            <a:xfrm>
              <a:off x="1215252" y="1566868"/>
              <a:ext cx="71485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600" b="0" i="0" u="none" strike="noStrike" cap="none">
                  <a:solidFill>
                    <a:srgbClr val="1F1F1F"/>
                  </a:solidFill>
                  <a:latin typeface="Montserrat"/>
                  <a:ea typeface="Montserrat"/>
                  <a:cs typeface="Montserrat"/>
                  <a:sym typeface="Montserrat"/>
                </a:rPr>
                <a:t>Actividades clave para materializar del producto</a:t>
              </a:r>
              <a:endParaRPr sz="600" b="0" i="0" u="none" strike="noStrike" cap="none">
                <a:solidFill>
                  <a:srgbClr val="000000"/>
                </a:solidFill>
                <a:latin typeface="Montserrat"/>
                <a:ea typeface="Montserrat"/>
                <a:cs typeface="Montserrat"/>
                <a:sym typeface="Montserrat"/>
              </a:endParaRPr>
            </a:p>
          </p:txBody>
        </p:sp>
        <p:sp>
          <p:nvSpPr>
            <p:cNvPr id="295" name="Google Shape;295;p8"/>
            <p:cNvSpPr txBox="1"/>
            <p:nvPr/>
          </p:nvSpPr>
          <p:spPr>
            <a:xfrm>
              <a:off x="1580763" y="1297053"/>
              <a:ext cx="409707"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800" b="0" i="0" u="none" strike="noStrike" cap="none">
                  <a:solidFill>
                    <a:srgbClr val="1D335D"/>
                  </a:solidFill>
                  <a:latin typeface="Impact"/>
                  <a:ea typeface="Impact"/>
                  <a:cs typeface="Impact"/>
                  <a:sym typeface="Impact"/>
                </a:rPr>
                <a:t>21</a:t>
              </a:r>
              <a:endParaRPr sz="1800" b="0" i="0" u="none" strike="noStrike" cap="none">
                <a:solidFill>
                  <a:srgbClr val="1D335D"/>
                </a:solidFill>
                <a:latin typeface="Impact"/>
                <a:ea typeface="Impact"/>
                <a:cs typeface="Impact"/>
                <a:sym typeface="Impact"/>
              </a:endParaRPr>
            </a:p>
          </p:txBody>
        </p:sp>
        <p:grpSp>
          <p:nvGrpSpPr>
            <p:cNvPr id="296" name="Google Shape;296;p8"/>
            <p:cNvGrpSpPr/>
            <p:nvPr/>
          </p:nvGrpSpPr>
          <p:grpSpPr>
            <a:xfrm>
              <a:off x="1338490" y="1303419"/>
              <a:ext cx="324000" cy="324000"/>
              <a:chOff x="1544673" y="835874"/>
              <a:chExt cx="360000" cy="360000"/>
            </a:xfrm>
          </p:grpSpPr>
          <p:sp>
            <p:nvSpPr>
              <p:cNvPr id="297" name="Google Shape;297;p8"/>
              <p:cNvSpPr/>
              <p:nvPr/>
            </p:nvSpPr>
            <p:spPr>
              <a:xfrm>
                <a:off x="1602879" y="971550"/>
                <a:ext cx="121953" cy="141659"/>
              </a:xfrm>
              <a:prstGeom prst="flowChartConnector">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98" name="Google Shape;298;p8" descr="Forma&#10;&#10;Descripción generada automáticamente con confianza baja"/>
              <p:cNvPicPr preferRelativeResize="0"/>
              <p:nvPr/>
            </p:nvPicPr>
            <p:blipFill rotWithShape="1">
              <a:blip r:embed="rId4">
                <a:alphaModFix/>
              </a:blip>
              <a:srcRect/>
              <a:stretch/>
            </p:blipFill>
            <p:spPr>
              <a:xfrm>
                <a:off x="1544673" y="835874"/>
                <a:ext cx="360000" cy="360000"/>
              </a:xfrm>
              <a:prstGeom prst="rect">
                <a:avLst/>
              </a:prstGeom>
              <a:noFill/>
              <a:ln>
                <a:noFill/>
              </a:ln>
            </p:spPr>
          </p:pic>
        </p:grpSp>
      </p:grpSp>
      <p:grpSp>
        <p:nvGrpSpPr>
          <p:cNvPr id="299" name="Google Shape;299;p8"/>
          <p:cNvGrpSpPr/>
          <p:nvPr/>
        </p:nvGrpSpPr>
        <p:grpSpPr>
          <a:xfrm>
            <a:off x="6375419" y="4351110"/>
            <a:ext cx="383749" cy="576937"/>
            <a:chOff x="1840717" y="1280662"/>
            <a:chExt cx="383749" cy="576937"/>
          </a:xfrm>
        </p:grpSpPr>
        <p:sp>
          <p:nvSpPr>
            <p:cNvPr id="300" name="Google Shape;300;p8"/>
            <p:cNvSpPr txBox="1"/>
            <p:nvPr/>
          </p:nvSpPr>
          <p:spPr>
            <a:xfrm>
              <a:off x="1840717" y="1280662"/>
              <a:ext cx="331447"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19</a:t>
              </a:r>
              <a:endParaRPr sz="1000" b="0" i="0" u="none" strike="noStrike" cap="none">
                <a:solidFill>
                  <a:schemeClr val="dk1"/>
                </a:solidFill>
                <a:latin typeface="Montserrat"/>
                <a:ea typeface="Montserrat"/>
                <a:cs typeface="Montserrat"/>
                <a:sym typeface="Montserrat"/>
              </a:endParaRPr>
            </a:p>
          </p:txBody>
        </p:sp>
        <p:sp>
          <p:nvSpPr>
            <p:cNvPr id="301" name="Google Shape;301;p8"/>
            <p:cNvSpPr txBox="1"/>
            <p:nvPr/>
          </p:nvSpPr>
          <p:spPr>
            <a:xfrm>
              <a:off x="1932202" y="1444070"/>
              <a:ext cx="188578"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2</a:t>
              </a:r>
              <a:endParaRPr sz="1000" b="0" i="0" u="none" strike="noStrike" cap="none">
                <a:solidFill>
                  <a:schemeClr val="dk1"/>
                </a:solidFill>
                <a:latin typeface="Montserrat"/>
                <a:ea typeface="Montserrat"/>
                <a:cs typeface="Montserrat"/>
                <a:sym typeface="Montserrat"/>
              </a:endParaRPr>
            </a:p>
          </p:txBody>
        </p:sp>
        <p:sp>
          <p:nvSpPr>
            <p:cNvPr id="302" name="Google Shape;302;p8"/>
            <p:cNvSpPr txBox="1"/>
            <p:nvPr/>
          </p:nvSpPr>
          <p:spPr>
            <a:xfrm>
              <a:off x="1932202" y="1611378"/>
              <a:ext cx="188578"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0</a:t>
              </a:r>
              <a:endParaRPr sz="1000" b="0" i="0" u="none" strike="noStrike" cap="none">
                <a:solidFill>
                  <a:schemeClr val="dk1"/>
                </a:solidFill>
                <a:latin typeface="Montserrat"/>
                <a:ea typeface="Montserrat"/>
                <a:cs typeface="Montserrat"/>
                <a:sym typeface="Montserrat"/>
              </a:endParaRPr>
            </a:p>
          </p:txBody>
        </p:sp>
        <p:pic>
          <p:nvPicPr>
            <p:cNvPr id="303" name="Google Shape;303;p8"/>
            <p:cNvPicPr preferRelativeResize="0"/>
            <p:nvPr/>
          </p:nvPicPr>
          <p:blipFill rotWithShape="1">
            <a:blip r:embed="rId5">
              <a:alphaModFix/>
            </a:blip>
            <a:srcRect/>
            <a:stretch/>
          </p:blipFill>
          <p:spPr>
            <a:xfrm>
              <a:off x="2083508" y="1332228"/>
              <a:ext cx="137917" cy="137917"/>
            </a:xfrm>
            <a:prstGeom prst="rect">
              <a:avLst/>
            </a:prstGeom>
            <a:noFill/>
            <a:ln>
              <a:noFill/>
            </a:ln>
          </p:spPr>
        </p:pic>
        <p:pic>
          <p:nvPicPr>
            <p:cNvPr id="304" name="Google Shape;304;p8"/>
            <p:cNvPicPr preferRelativeResize="0"/>
            <p:nvPr/>
          </p:nvPicPr>
          <p:blipFill rotWithShape="1">
            <a:blip r:embed="rId6">
              <a:alphaModFix/>
            </a:blip>
            <a:srcRect/>
            <a:stretch/>
          </p:blipFill>
          <p:spPr>
            <a:xfrm>
              <a:off x="2080466" y="1499514"/>
              <a:ext cx="144000" cy="144000"/>
            </a:xfrm>
            <a:prstGeom prst="rect">
              <a:avLst/>
            </a:prstGeom>
            <a:noFill/>
            <a:ln>
              <a:noFill/>
            </a:ln>
          </p:spPr>
        </p:pic>
        <p:pic>
          <p:nvPicPr>
            <p:cNvPr id="305" name="Google Shape;305;p8"/>
            <p:cNvPicPr preferRelativeResize="0"/>
            <p:nvPr/>
          </p:nvPicPr>
          <p:blipFill rotWithShape="1">
            <a:blip r:embed="rId7">
              <a:alphaModFix/>
            </a:blip>
            <a:srcRect/>
            <a:stretch/>
          </p:blipFill>
          <p:spPr>
            <a:xfrm>
              <a:off x="2083881" y="1669688"/>
              <a:ext cx="129600" cy="129600"/>
            </a:xfrm>
            <a:prstGeom prst="rect">
              <a:avLst/>
            </a:prstGeom>
            <a:noFill/>
            <a:ln>
              <a:noFill/>
            </a:ln>
          </p:spPr>
        </p:pic>
      </p:grpSp>
      <p:sp>
        <p:nvSpPr>
          <p:cNvPr id="306" name="Google Shape;306;p8"/>
          <p:cNvSpPr txBox="1"/>
          <p:nvPr/>
        </p:nvSpPr>
        <p:spPr>
          <a:xfrm>
            <a:off x="2427808" y="2119489"/>
            <a:ext cx="1173878"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700" b="0" i="0" u="none" strike="noStrike" cap="none">
                <a:solidFill>
                  <a:srgbClr val="000000"/>
                </a:solidFill>
                <a:latin typeface="Montserrat"/>
                <a:ea typeface="Montserrat"/>
                <a:cs typeface="Montserrat"/>
                <a:sym typeface="Montserrat"/>
              </a:rPr>
              <a:t>Secretaría General</a:t>
            </a:r>
            <a:endParaRPr/>
          </a:p>
        </p:txBody>
      </p:sp>
      <p:sp>
        <p:nvSpPr>
          <p:cNvPr id="307" name="Google Shape;307;p8"/>
          <p:cNvSpPr txBox="1"/>
          <p:nvPr/>
        </p:nvSpPr>
        <p:spPr>
          <a:xfrm>
            <a:off x="4835375" y="3637330"/>
            <a:ext cx="794999"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700" b="0" i="0" u="none" strike="noStrike" cap="none">
                <a:solidFill>
                  <a:srgbClr val="000000"/>
                </a:solidFill>
                <a:latin typeface="Montserrat"/>
                <a:ea typeface="Montserrat"/>
                <a:cs typeface="Montserrat"/>
                <a:sym typeface="Montserrat"/>
              </a:rPr>
              <a:t>Sub. Minería</a:t>
            </a:r>
            <a:endParaRPr/>
          </a:p>
        </p:txBody>
      </p:sp>
      <p:grpSp>
        <p:nvGrpSpPr>
          <p:cNvPr id="308" name="Google Shape;308;p8"/>
          <p:cNvGrpSpPr/>
          <p:nvPr/>
        </p:nvGrpSpPr>
        <p:grpSpPr>
          <a:xfrm>
            <a:off x="7429290" y="2599373"/>
            <a:ext cx="1080716" cy="964656"/>
            <a:chOff x="790739" y="565138"/>
            <a:chExt cx="1080716" cy="964656"/>
          </a:xfrm>
        </p:grpSpPr>
        <p:grpSp>
          <p:nvGrpSpPr>
            <p:cNvPr id="309" name="Google Shape;309;p8"/>
            <p:cNvGrpSpPr/>
            <p:nvPr/>
          </p:nvGrpSpPr>
          <p:grpSpPr>
            <a:xfrm>
              <a:off x="790739" y="565138"/>
              <a:ext cx="974615" cy="739446"/>
              <a:chOff x="790739" y="565138"/>
              <a:chExt cx="974615" cy="739446"/>
            </a:xfrm>
          </p:grpSpPr>
          <p:grpSp>
            <p:nvGrpSpPr>
              <p:cNvPr id="310" name="Google Shape;310;p8"/>
              <p:cNvGrpSpPr/>
              <p:nvPr/>
            </p:nvGrpSpPr>
            <p:grpSpPr>
              <a:xfrm>
                <a:off x="1153354" y="687272"/>
                <a:ext cx="612000" cy="617312"/>
                <a:chOff x="1076212" y="673439"/>
                <a:chExt cx="612000" cy="617312"/>
              </a:xfrm>
            </p:grpSpPr>
            <p:sp>
              <p:nvSpPr>
                <p:cNvPr id="311" name="Google Shape;311;p8"/>
                <p:cNvSpPr/>
                <p:nvPr/>
              </p:nvSpPr>
              <p:spPr>
                <a:xfrm>
                  <a:off x="1446105" y="673439"/>
                  <a:ext cx="56873" cy="135442"/>
                </a:xfrm>
                <a:prstGeom prst="rect">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312" name="Google Shape;312;p8"/>
                <p:cNvPicPr preferRelativeResize="0"/>
                <p:nvPr/>
              </p:nvPicPr>
              <p:blipFill rotWithShape="1">
                <a:blip r:embed="rId3">
                  <a:alphaModFix/>
                </a:blip>
                <a:srcRect/>
                <a:stretch/>
              </p:blipFill>
              <p:spPr>
                <a:xfrm>
                  <a:off x="1076212" y="678751"/>
                  <a:ext cx="612000" cy="612000"/>
                </a:xfrm>
                <a:prstGeom prst="rect">
                  <a:avLst/>
                </a:prstGeom>
                <a:noFill/>
                <a:ln>
                  <a:noFill/>
                </a:ln>
              </p:spPr>
            </p:pic>
          </p:grpSp>
          <p:sp>
            <p:nvSpPr>
              <p:cNvPr id="313" name="Google Shape;313;p8"/>
              <p:cNvSpPr txBox="1"/>
              <p:nvPr/>
            </p:nvSpPr>
            <p:spPr>
              <a:xfrm>
                <a:off x="790739" y="565138"/>
                <a:ext cx="629539"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3200" b="0" i="0" u="none" strike="noStrike" cap="none">
                    <a:solidFill>
                      <a:srgbClr val="1D335D"/>
                    </a:solidFill>
                    <a:latin typeface="Impact"/>
                    <a:ea typeface="Impact"/>
                    <a:cs typeface="Impact"/>
                    <a:sym typeface="Impact"/>
                  </a:rPr>
                  <a:t>58</a:t>
                </a:r>
                <a:endParaRPr sz="3200" b="0" i="0" u="none" strike="noStrike" cap="none">
                  <a:solidFill>
                    <a:srgbClr val="1D335D"/>
                  </a:solidFill>
                  <a:latin typeface="Impact"/>
                  <a:ea typeface="Impact"/>
                  <a:cs typeface="Impact"/>
                  <a:sym typeface="Impact"/>
                </a:endParaRPr>
              </a:p>
            </p:txBody>
          </p:sp>
        </p:grpSp>
        <p:sp>
          <p:nvSpPr>
            <p:cNvPr id="314" name="Google Shape;314;p8"/>
            <p:cNvSpPr txBox="1"/>
            <p:nvPr/>
          </p:nvSpPr>
          <p:spPr>
            <a:xfrm>
              <a:off x="860522" y="1283573"/>
              <a:ext cx="1010933"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1" i="0" u="none" strike="noStrike" cap="none">
                  <a:solidFill>
                    <a:srgbClr val="1F1F1F"/>
                  </a:solidFill>
                  <a:latin typeface="Montserrat"/>
                  <a:ea typeface="Montserrat"/>
                  <a:cs typeface="Montserrat"/>
                  <a:sym typeface="Montserrat"/>
                </a:rPr>
                <a:t>Productos</a:t>
              </a:r>
              <a:endParaRPr sz="1000" b="1" i="0" u="none" strike="noStrike" cap="none">
                <a:solidFill>
                  <a:srgbClr val="000000"/>
                </a:solidFill>
                <a:latin typeface="Montserrat"/>
                <a:ea typeface="Montserrat"/>
                <a:cs typeface="Montserrat"/>
                <a:sym typeface="Montserrat"/>
              </a:endParaRPr>
            </a:p>
          </p:txBody>
        </p:sp>
      </p:grpSp>
      <p:grpSp>
        <p:nvGrpSpPr>
          <p:cNvPr id="315" name="Google Shape;315;p8"/>
          <p:cNvGrpSpPr/>
          <p:nvPr/>
        </p:nvGrpSpPr>
        <p:grpSpPr>
          <a:xfrm>
            <a:off x="6939724" y="3789241"/>
            <a:ext cx="1414308" cy="1060708"/>
            <a:chOff x="1203954" y="1034390"/>
            <a:chExt cx="1414308" cy="1060708"/>
          </a:xfrm>
        </p:grpSpPr>
        <p:sp>
          <p:nvSpPr>
            <p:cNvPr id="316" name="Google Shape;316;p8"/>
            <p:cNvSpPr txBox="1"/>
            <p:nvPr/>
          </p:nvSpPr>
          <p:spPr>
            <a:xfrm>
              <a:off x="1203954" y="1679600"/>
              <a:ext cx="1010933" cy="4154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700" b="0" i="0" u="none" strike="noStrike" cap="none">
                  <a:solidFill>
                    <a:srgbClr val="1F1F1F"/>
                  </a:solidFill>
                  <a:latin typeface="Montserrat"/>
                  <a:ea typeface="Montserrat"/>
                  <a:cs typeface="Montserrat"/>
                  <a:sym typeface="Montserrat"/>
                </a:rPr>
                <a:t>Actividades clave para materializar del producto</a:t>
              </a:r>
              <a:endParaRPr sz="700" b="0" i="0" u="none" strike="noStrike" cap="none">
                <a:solidFill>
                  <a:srgbClr val="000000"/>
                </a:solidFill>
                <a:latin typeface="Montserrat"/>
                <a:ea typeface="Montserrat"/>
                <a:cs typeface="Montserrat"/>
                <a:sym typeface="Montserrat"/>
              </a:endParaRPr>
            </a:p>
          </p:txBody>
        </p:sp>
        <p:sp>
          <p:nvSpPr>
            <p:cNvPr id="317" name="Google Shape;317;p8"/>
            <p:cNvSpPr txBox="1"/>
            <p:nvPr/>
          </p:nvSpPr>
          <p:spPr>
            <a:xfrm>
              <a:off x="1684573" y="1034390"/>
              <a:ext cx="93368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800" b="0" i="0" u="none" strike="noStrike" cap="none">
                  <a:solidFill>
                    <a:srgbClr val="1D335D"/>
                  </a:solidFill>
                  <a:latin typeface="Impact"/>
                  <a:ea typeface="Impact"/>
                  <a:cs typeface="Impact"/>
                  <a:sym typeface="Impact"/>
                </a:rPr>
                <a:t>153</a:t>
              </a:r>
              <a:endParaRPr/>
            </a:p>
          </p:txBody>
        </p:sp>
        <p:grpSp>
          <p:nvGrpSpPr>
            <p:cNvPr id="318" name="Google Shape;318;p8"/>
            <p:cNvGrpSpPr/>
            <p:nvPr/>
          </p:nvGrpSpPr>
          <p:grpSpPr>
            <a:xfrm>
              <a:off x="1315534" y="1101531"/>
              <a:ext cx="576000" cy="576000"/>
              <a:chOff x="1519166" y="611550"/>
              <a:chExt cx="640000" cy="639999"/>
            </a:xfrm>
          </p:grpSpPr>
          <p:sp>
            <p:nvSpPr>
              <p:cNvPr id="319" name="Google Shape;319;p8"/>
              <p:cNvSpPr/>
              <p:nvPr/>
            </p:nvSpPr>
            <p:spPr>
              <a:xfrm>
                <a:off x="1607985" y="864927"/>
                <a:ext cx="240000" cy="240000"/>
              </a:xfrm>
              <a:prstGeom prst="flowChartConnector">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20" name="Google Shape;320;p8" descr="Forma&#10;&#10;Descripción generada automáticamente con confianza baja"/>
              <p:cNvPicPr preferRelativeResize="0"/>
              <p:nvPr/>
            </p:nvPicPr>
            <p:blipFill rotWithShape="1">
              <a:blip r:embed="rId4">
                <a:alphaModFix/>
              </a:blip>
              <a:srcRect/>
              <a:stretch/>
            </p:blipFill>
            <p:spPr>
              <a:xfrm>
                <a:off x="1519166" y="611550"/>
                <a:ext cx="640000" cy="639999"/>
              </a:xfrm>
              <a:prstGeom prst="rect">
                <a:avLst/>
              </a:prstGeom>
              <a:noFill/>
              <a:ln>
                <a:noFill/>
              </a:ln>
            </p:spPr>
          </p:pic>
        </p:grpSp>
      </p:grpSp>
      <p:grpSp>
        <p:nvGrpSpPr>
          <p:cNvPr id="321" name="Google Shape;321;p8"/>
          <p:cNvGrpSpPr/>
          <p:nvPr/>
        </p:nvGrpSpPr>
        <p:grpSpPr>
          <a:xfrm>
            <a:off x="8125723" y="3883185"/>
            <a:ext cx="762479" cy="921411"/>
            <a:chOff x="1860218" y="1305820"/>
            <a:chExt cx="441450" cy="533467"/>
          </a:xfrm>
        </p:grpSpPr>
        <p:sp>
          <p:nvSpPr>
            <p:cNvPr id="322" name="Google Shape;322;p8"/>
            <p:cNvSpPr txBox="1"/>
            <p:nvPr/>
          </p:nvSpPr>
          <p:spPr>
            <a:xfrm>
              <a:off x="1860218" y="1305820"/>
              <a:ext cx="361919" cy="1960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600" b="0" i="0" u="none" strike="noStrike" cap="none">
                  <a:solidFill>
                    <a:schemeClr val="dk1"/>
                  </a:solidFill>
                  <a:latin typeface="Montserrat"/>
                  <a:ea typeface="Montserrat"/>
                  <a:cs typeface="Montserrat"/>
                  <a:sym typeface="Montserrat"/>
                </a:rPr>
                <a:t>135</a:t>
              </a:r>
              <a:endParaRPr/>
            </a:p>
          </p:txBody>
        </p:sp>
        <p:sp>
          <p:nvSpPr>
            <p:cNvPr id="323" name="Google Shape;323;p8"/>
            <p:cNvSpPr txBox="1"/>
            <p:nvPr/>
          </p:nvSpPr>
          <p:spPr>
            <a:xfrm>
              <a:off x="1920542" y="1484858"/>
              <a:ext cx="229713" cy="1960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600" b="0" i="0" u="none" strike="noStrike" cap="none">
                  <a:solidFill>
                    <a:schemeClr val="dk1"/>
                  </a:solidFill>
                  <a:latin typeface="Montserrat"/>
                  <a:ea typeface="Montserrat"/>
                  <a:cs typeface="Montserrat"/>
                  <a:sym typeface="Montserrat"/>
                </a:rPr>
                <a:t>13</a:t>
              </a:r>
              <a:endParaRPr sz="1600" b="0" i="0" u="none" strike="noStrike" cap="none">
                <a:solidFill>
                  <a:schemeClr val="dk1"/>
                </a:solidFill>
                <a:latin typeface="Montserrat"/>
                <a:ea typeface="Montserrat"/>
                <a:cs typeface="Montserrat"/>
                <a:sym typeface="Montserrat"/>
              </a:endParaRPr>
            </a:p>
          </p:txBody>
        </p:sp>
        <p:sp>
          <p:nvSpPr>
            <p:cNvPr id="324" name="Google Shape;324;p8"/>
            <p:cNvSpPr txBox="1"/>
            <p:nvPr/>
          </p:nvSpPr>
          <p:spPr>
            <a:xfrm>
              <a:off x="1946761" y="1643275"/>
              <a:ext cx="188578" cy="1960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600" b="0" i="0" u="none" strike="noStrike" cap="none">
                  <a:solidFill>
                    <a:schemeClr val="dk1"/>
                  </a:solidFill>
                  <a:latin typeface="Montserrat"/>
                  <a:ea typeface="Montserrat"/>
                  <a:cs typeface="Montserrat"/>
                  <a:sym typeface="Montserrat"/>
                </a:rPr>
                <a:t>5</a:t>
              </a:r>
              <a:endParaRPr sz="1600" b="0" i="0" u="none" strike="noStrike" cap="none">
                <a:solidFill>
                  <a:schemeClr val="dk1"/>
                </a:solidFill>
                <a:latin typeface="Montserrat"/>
                <a:ea typeface="Montserrat"/>
                <a:cs typeface="Montserrat"/>
                <a:sym typeface="Montserrat"/>
              </a:endParaRPr>
            </a:p>
          </p:txBody>
        </p:sp>
        <p:pic>
          <p:nvPicPr>
            <p:cNvPr id="325" name="Google Shape;325;p8"/>
            <p:cNvPicPr preferRelativeResize="0"/>
            <p:nvPr/>
          </p:nvPicPr>
          <p:blipFill rotWithShape="1">
            <a:blip r:embed="rId5">
              <a:alphaModFix/>
            </a:blip>
            <a:srcRect/>
            <a:stretch/>
          </p:blipFill>
          <p:spPr>
            <a:xfrm>
              <a:off x="2160713" y="1332228"/>
              <a:ext cx="137917" cy="137917"/>
            </a:xfrm>
            <a:prstGeom prst="rect">
              <a:avLst/>
            </a:prstGeom>
            <a:noFill/>
            <a:ln>
              <a:noFill/>
            </a:ln>
          </p:spPr>
        </p:pic>
        <p:pic>
          <p:nvPicPr>
            <p:cNvPr id="326" name="Google Shape;326;p8"/>
            <p:cNvPicPr preferRelativeResize="0"/>
            <p:nvPr/>
          </p:nvPicPr>
          <p:blipFill rotWithShape="1">
            <a:blip r:embed="rId6">
              <a:alphaModFix/>
            </a:blip>
            <a:srcRect/>
            <a:stretch/>
          </p:blipFill>
          <p:spPr>
            <a:xfrm>
              <a:off x="2157668" y="1499514"/>
              <a:ext cx="144000" cy="144000"/>
            </a:xfrm>
            <a:prstGeom prst="rect">
              <a:avLst/>
            </a:prstGeom>
            <a:noFill/>
            <a:ln>
              <a:noFill/>
            </a:ln>
          </p:spPr>
        </p:pic>
        <p:pic>
          <p:nvPicPr>
            <p:cNvPr id="327" name="Google Shape;327;p8"/>
            <p:cNvPicPr preferRelativeResize="0"/>
            <p:nvPr/>
          </p:nvPicPr>
          <p:blipFill rotWithShape="1">
            <a:blip r:embed="rId7">
              <a:alphaModFix/>
            </a:blip>
            <a:srcRect/>
            <a:stretch/>
          </p:blipFill>
          <p:spPr>
            <a:xfrm>
              <a:off x="2161082" y="1669688"/>
              <a:ext cx="129600" cy="129600"/>
            </a:xfrm>
            <a:prstGeom prst="rect">
              <a:avLst/>
            </a:prstGeom>
            <a:noFill/>
            <a:ln>
              <a:noFill/>
            </a:ln>
          </p:spPr>
        </p:pic>
      </p:grpSp>
      <p:sp>
        <p:nvSpPr>
          <p:cNvPr id="331" name="Google Shape;331;p8"/>
          <p:cNvSpPr txBox="1"/>
          <p:nvPr/>
        </p:nvSpPr>
        <p:spPr>
          <a:xfrm>
            <a:off x="269788" y="596560"/>
            <a:ext cx="1038009"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700" b="0" i="0" u="none" strike="noStrike" cap="none">
                <a:solidFill>
                  <a:srgbClr val="1D335D"/>
                </a:solidFill>
                <a:latin typeface="Montserrat"/>
                <a:ea typeface="Montserrat"/>
                <a:cs typeface="Montserrat"/>
                <a:sym typeface="Montserrat"/>
              </a:rPr>
              <a:t>Control Interno</a:t>
            </a:r>
            <a:endParaRPr/>
          </a:p>
        </p:txBody>
      </p:sp>
      <p:sp>
        <p:nvSpPr>
          <p:cNvPr id="335" name="Google Shape;335;p8"/>
          <p:cNvSpPr txBox="1"/>
          <p:nvPr/>
        </p:nvSpPr>
        <p:spPr>
          <a:xfrm>
            <a:off x="4661295" y="555177"/>
            <a:ext cx="1215309"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700" b="0" i="0" u="none" strike="noStrike" cap="none">
                <a:solidFill>
                  <a:srgbClr val="000000"/>
                </a:solidFill>
                <a:latin typeface="Montserrat"/>
                <a:ea typeface="Montserrat"/>
                <a:cs typeface="Montserrat"/>
                <a:sym typeface="Montserrat"/>
              </a:rPr>
              <a:t>Ofic. Gestión de la Información</a:t>
            </a:r>
            <a:endParaRPr/>
          </a:p>
        </p:txBody>
      </p:sp>
      <p:sp>
        <p:nvSpPr>
          <p:cNvPr id="339" name="Google Shape;339;p8"/>
          <p:cNvSpPr txBox="1"/>
          <p:nvPr/>
        </p:nvSpPr>
        <p:spPr>
          <a:xfrm>
            <a:off x="231023" y="2133302"/>
            <a:ext cx="1025019"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700" b="0" i="0" u="none" strike="noStrike" cap="none">
                <a:solidFill>
                  <a:srgbClr val="000000"/>
                </a:solidFill>
                <a:latin typeface="Montserrat"/>
                <a:ea typeface="Montserrat"/>
                <a:cs typeface="Montserrat"/>
                <a:sym typeface="Montserrat"/>
              </a:rPr>
              <a:t>Ofic. Fondos</a:t>
            </a:r>
            <a:endParaRPr/>
          </a:p>
        </p:txBody>
      </p:sp>
      <p:grpSp>
        <p:nvGrpSpPr>
          <p:cNvPr id="343" name="Google Shape;343;p8"/>
          <p:cNvGrpSpPr/>
          <p:nvPr/>
        </p:nvGrpSpPr>
        <p:grpSpPr>
          <a:xfrm>
            <a:off x="4387109" y="2143691"/>
            <a:ext cx="1759037" cy="1510363"/>
            <a:chOff x="0" y="0"/>
            <a:chExt cx="2644588" cy="1736097"/>
          </a:xfrm>
        </p:grpSpPr>
        <p:graphicFrame>
          <p:nvGraphicFramePr>
            <p:cNvPr id="344" name="Google Shape;344;p8"/>
            <p:cNvGraphicFramePr/>
            <p:nvPr/>
          </p:nvGraphicFramePr>
          <p:xfrm>
            <a:off x="0" y="0"/>
            <a:ext cx="2644588" cy="1736097"/>
          </p:xfrm>
          <a:graphic>
            <a:graphicData uri="http://schemas.openxmlformats.org/drawingml/2006/chart">
              <c:chart xmlns:c="http://schemas.openxmlformats.org/drawingml/2006/chart" xmlns:r="http://schemas.openxmlformats.org/officeDocument/2006/relationships" r:id="rId8"/>
            </a:graphicData>
          </a:graphic>
        </p:graphicFrame>
        <p:sp>
          <p:nvSpPr>
            <p:cNvPr id="345" name="Google Shape;345;p8"/>
            <p:cNvSpPr/>
            <p:nvPr/>
          </p:nvSpPr>
          <p:spPr>
            <a:xfrm>
              <a:off x="803917" y="638600"/>
              <a:ext cx="1122336" cy="3113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sz="1600" b="1" i="0" u="none" strike="noStrike" cap="none" dirty="0">
                  <a:solidFill>
                    <a:srgbClr val="002060"/>
                  </a:solidFill>
                  <a:latin typeface="Montserrat"/>
                  <a:ea typeface="Montserrat"/>
                  <a:cs typeface="Montserrat"/>
                  <a:sym typeface="Montserrat"/>
                </a:rPr>
                <a:t>100%</a:t>
              </a:r>
              <a:endParaRPr sz="2800" b="1" i="0" u="none" strike="noStrike" cap="none" dirty="0">
                <a:solidFill>
                  <a:srgbClr val="002060"/>
                </a:solidFill>
                <a:latin typeface="Montserrat"/>
                <a:ea typeface="Montserrat"/>
                <a:cs typeface="Montserrat"/>
                <a:sym typeface="Montserrat"/>
              </a:endParaRPr>
            </a:p>
          </p:txBody>
        </p:sp>
      </p:grpSp>
      <p:sp>
        <p:nvSpPr>
          <p:cNvPr id="346" name="Google Shape;346;p8"/>
          <p:cNvSpPr txBox="1"/>
          <p:nvPr/>
        </p:nvSpPr>
        <p:spPr>
          <a:xfrm>
            <a:off x="4871298" y="2126101"/>
            <a:ext cx="774032"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700" b="0" i="0" u="none" strike="noStrike" cap="none">
                <a:solidFill>
                  <a:srgbClr val="000000"/>
                </a:solidFill>
                <a:latin typeface="Montserrat"/>
                <a:ea typeface="Montserrat"/>
                <a:cs typeface="Montserrat"/>
                <a:sym typeface="Montserrat"/>
              </a:rPr>
              <a:t>Demanda</a:t>
            </a:r>
            <a:endParaRPr/>
          </a:p>
        </p:txBody>
      </p:sp>
      <p:sp>
        <p:nvSpPr>
          <p:cNvPr id="350" name="Google Shape;350;p8"/>
          <p:cNvSpPr txBox="1"/>
          <p:nvPr/>
        </p:nvSpPr>
        <p:spPr>
          <a:xfrm>
            <a:off x="187007" y="3606383"/>
            <a:ext cx="1210264"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700" b="0" i="0" u="none" strike="noStrike" cap="none">
                <a:solidFill>
                  <a:srgbClr val="000000"/>
                </a:solidFill>
                <a:latin typeface="Montserrat"/>
                <a:ea typeface="Montserrat"/>
                <a:cs typeface="Montserrat"/>
                <a:sym typeface="Montserrat"/>
              </a:rPr>
              <a:t>Sub. Energía Eléctrica</a:t>
            </a:r>
            <a:endParaRPr/>
          </a:p>
        </p:txBody>
      </p:sp>
      <p:sp>
        <p:nvSpPr>
          <p:cNvPr id="351" name="Google Shape;351;p8"/>
          <p:cNvSpPr txBox="1"/>
          <p:nvPr/>
        </p:nvSpPr>
        <p:spPr>
          <a:xfrm>
            <a:off x="2509816" y="3637330"/>
            <a:ext cx="1063743"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700" b="0" i="0" u="none" strike="noStrike" cap="none">
                <a:solidFill>
                  <a:srgbClr val="000000"/>
                </a:solidFill>
                <a:latin typeface="Montserrat"/>
                <a:ea typeface="Montserrat"/>
                <a:cs typeface="Montserrat"/>
                <a:sym typeface="Montserrat"/>
              </a:rPr>
              <a:t>Sub. Hidrocarburos</a:t>
            </a:r>
            <a:endParaRPr/>
          </a:p>
        </p:txBody>
      </p:sp>
      <p:pic>
        <p:nvPicPr>
          <p:cNvPr id="358" name="Google Shape;358;p8"/>
          <p:cNvPicPr preferRelativeResize="0"/>
          <p:nvPr/>
        </p:nvPicPr>
        <p:blipFill rotWithShape="1">
          <a:blip r:embed="rId9">
            <a:alphaModFix/>
          </a:blip>
          <a:srcRect l="9455" t="22007" b="24168"/>
          <a:stretch/>
        </p:blipFill>
        <p:spPr>
          <a:xfrm>
            <a:off x="7497451" y="1565644"/>
            <a:ext cx="928257" cy="310114"/>
          </a:xfrm>
          <a:prstGeom prst="rect">
            <a:avLst/>
          </a:prstGeom>
          <a:noFill/>
          <a:ln>
            <a:noFill/>
          </a:ln>
        </p:spPr>
      </p:pic>
      <p:grpSp>
        <p:nvGrpSpPr>
          <p:cNvPr id="359" name="Google Shape;359;p8"/>
          <p:cNvGrpSpPr/>
          <p:nvPr/>
        </p:nvGrpSpPr>
        <p:grpSpPr>
          <a:xfrm>
            <a:off x="2055194" y="553225"/>
            <a:ext cx="1851139" cy="1538895"/>
            <a:chOff x="0" y="0"/>
            <a:chExt cx="2626178" cy="1607375"/>
          </a:xfrm>
        </p:grpSpPr>
        <p:graphicFrame>
          <p:nvGraphicFramePr>
            <p:cNvPr id="360" name="Google Shape;360;p8"/>
            <p:cNvGraphicFramePr/>
            <p:nvPr/>
          </p:nvGraphicFramePr>
          <p:xfrm>
            <a:off x="0" y="0"/>
            <a:ext cx="2626178" cy="1607375"/>
          </p:xfrm>
          <a:graphic>
            <a:graphicData uri="http://schemas.openxmlformats.org/drawingml/2006/chart">
              <c:chart xmlns:c="http://schemas.openxmlformats.org/drawingml/2006/chart" xmlns:r="http://schemas.openxmlformats.org/officeDocument/2006/relationships" r:id="rId10"/>
            </a:graphicData>
          </a:graphic>
        </p:graphicFrame>
        <p:sp>
          <p:nvSpPr>
            <p:cNvPr id="361" name="Google Shape;361;p8"/>
            <p:cNvSpPr/>
            <p:nvPr/>
          </p:nvSpPr>
          <p:spPr>
            <a:xfrm>
              <a:off x="746390" y="615852"/>
              <a:ext cx="1268129" cy="33252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2000" b="1" i="0" u="none" strike="noStrike" cap="none" dirty="0">
                  <a:solidFill>
                    <a:srgbClr val="75F2FF"/>
                  </a:solidFill>
                  <a:latin typeface="Montserrat"/>
                  <a:ea typeface="Montserrat"/>
                  <a:cs typeface="Montserrat"/>
                  <a:sym typeface="Montserrat"/>
                </a:rPr>
                <a:t>100%</a:t>
              </a:r>
              <a:endParaRPr sz="2000" b="1" i="0" u="none" strike="noStrike" cap="none" dirty="0">
                <a:solidFill>
                  <a:srgbClr val="75F2FF"/>
                </a:solidFill>
                <a:latin typeface="Montserrat"/>
                <a:ea typeface="Montserrat"/>
                <a:cs typeface="Montserrat"/>
                <a:sym typeface="Montserrat"/>
              </a:endParaRPr>
            </a:p>
          </p:txBody>
        </p:sp>
      </p:grpSp>
      <p:grpSp>
        <p:nvGrpSpPr>
          <p:cNvPr id="362" name="Google Shape;362;p8"/>
          <p:cNvGrpSpPr/>
          <p:nvPr/>
        </p:nvGrpSpPr>
        <p:grpSpPr>
          <a:xfrm>
            <a:off x="2149482" y="3652834"/>
            <a:ext cx="1710751" cy="1517128"/>
            <a:chOff x="0" y="0"/>
            <a:chExt cx="2577352" cy="1755147"/>
          </a:xfrm>
        </p:grpSpPr>
        <p:graphicFrame>
          <p:nvGraphicFramePr>
            <p:cNvPr id="363" name="Google Shape;363;p8"/>
            <p:cNvGraphicFramePr/>
            <p:nvPr/>
          </p:nvGraphicFramePr>
          <p:xfrm>
            <a:off x="0" y="0"/>
            <a:ext cx="2577352" cy="1755147"/>
          </p:xfrm>
          <a:graphic>
            <a:graphicData uri="http://schemas.openxmlformats.org/drawingml/2006/chart">
              <c:chart xmlns:c="http://schemas.openxmlformats.org/drawingml/2006/chart" xmlns:r="http://schemas.openxmlformats.org/officeDocument/2006/relationships" r:id="rId11"/>
            </a:graphicData>
          </a:graphic>
        </p:graphicFrame>
        <p:sp>
          <p:nvSpPr>
            <p:cNvPr id="364" name="Google Shape;364;p8"/>
            <p:cNvSpPr/>
            <p:nvPr/>
          </p:nvSpPr>
          <p:spPr>
            <a:xfrm>
              <a:off x="659190" y="631189"/>
              <a:ext cx="1315486" cy="3665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sz="2000" b="1" i="0" u="none" strike="noStrike" cap="none" dirty="0">
                  <a:solidFill>
                    <a:srgbClr val="91A000"/>
                  </a:solidFill>
                  <a:latin typeface="Montserrat"/>
                  <a:ea typeface="Montserrat"/>
                  <a:cs typeface="Montserrat"/>
                  <a:sym typeface="Montserrat"/>
                </a:rPr>
                <a:t>100%</a:t>
              </a:r>
              <a:endParaRPr sz="2000" b="1" i="0" u="none" strike="noStrike" cap="none" dirty="0">
                <a:solidFill>
                  <a:srgbClr val="91A000"/>
                </a:solidFill>
                <a:latin typeface="Montserrat"/>
                <a:ea typeface="Montserrat"/>
                <a:cs typeface="Montserrat"/>
                <a:sym typeface="Montserrat"/>
              </a:endParaRPr>
            </a:p>
          </p:txBody>
        </p:sp>
      </p:grpSp>
      <p:grpSp>
        <p:nvGrpSpPr>
          <p:cNvPr id="3" name="Grupo 2">
            <a:extLst>
              <a:ext uri="{FF2B5EF4-FFF2-40B4-BE49-F238E27FC236}">
                <a16:creationId xmlns:a16="http://schemas.microsoft.com/office/drawing/2014/main" xmlns="" id="{2082FC88-F4BE-D763-F4B8-654F818DCEF7}"/>
              </a:ext>
            </a:extLst>
          </p:cNvPr>
          <p:cNvGrpSpPr/>
          <p:nvPr/>
        </p:nvGrpSpPr>
        <p:grpSpPr>
          <a:xfrm>
            <a:off x="104591" y="584625"/>
            <a:ext cx="1396115" cy="1368000"/>
            <a:chOff x="104591" y="584625"/>
            <a:chExt cx="1396115" cy="1368000"/>
          </a:xfrm>
        </p:grpSpPr>
        <p:grpSp>
          <p:nvGrpSpPr>
            <p:cNvPr id="328" name="Google Shape;328;p8"/>
            <p:cNvGrpSpPr/>
            <p:nvPr/>
          </p:nvGrpSpPr>
          <p:grpSpPr>
            <a:xfrm>
              <a:off x="104591" y="584625"/>
              <a:ext cx="1396115" cy="1368000"/>
              <a:chOff x="589304" y="11394"/>
              <a:chExt cx="1878826" cy="1429242"/>
            </a:xfrm>
          </p:grpSpPr>
          <p:graphicFrame>
            <p:nvGraphicFramePr>
              <p:cNvPr id="329" name="Google Shape;329;p8"/>
              <p:cNvGraphicFramePr/>
              <p:nvPr/>
            </p:nvGraphicFramePr>
            <p:xfrm>
              <a:off x="589304" y="11394"/>
              <a:ext cx="1878826" cy="1429242"/>
            </p:xfrm>
            <a:graphic>
              <a:graphicData uri="http://schemas.openxmlformats.org/drawingml/2006/chart">
                <c:chart xmlns:c="http://schemas.openxmlformats.org/drawingml/2006/chart" xmlns:r="http://schemas.openxmlformats.org/officeDocument/2006/relationships" r:id="rId12"/>
              </a:graphicData>
            </a:graphic>
          </p:graphicFrame>
          <p:sp>
            <p:nvSpPr>
              <p:cNvPr id="330" name="Google Shape;330;p8"/>
              <p:cNvSpPr/>
              <p:nvPr/>
            </p:nvSpPr>
            <p:spPr>
              <a:xfrm>
                <a:off x="1056520" y="691064"/>
                <a:ext cx="1014235" cy="20650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a:t> </a:t>
                </a:r>
                <a:endParaRPr sz="2000" b="1" i="0" u="none" strike="noStrike" cap="none">
                  <a:solidFill>
                    <a:srgbClr val="0070C0"/>
                  </a:solidFill>
                  <a:latin typeface="Montserrat"/>
                  <a:ea typeface="Montserrat"/>
                  <a:cs typeface="Montserrat"/>
                  <a:sym typeface="Montserrat"/>
                </a:endParaRPr>
              </a:p>
            </p:txBody>
          </p:sp>
        </p:grpSp>
        <p:sp>
          <p:nvSpPr>
            <p:cNvPr id="2" name="Google Shape;361;p8">
              <a:extLst>
                <a:ext uri="{FF2B5EF4-FFF2-40B4-BE49-F238E27FC236}">
                  <a16:creationId xmlns:a16="http://schemas.microsoft.com/office/drawing/2014/main" xmlns="" id="{97701D5F-B3DD-BD37-29FA-08E647CE404C}"/>
                </a:ext>
              </a:extLst>
            </p:cNvPr>
            <p:cNvSpPr/>
            <p:nvPr/>
          </p:nvSpPr>
          <p:spPr>
            <a:xfrm>
              <a:off x="380204" y="1147539"/>
              <a:ext cx="893878" cy="31836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2000" b="1" i="0" u="none" strike="noStrike" cap="none" dirty="0">
                  <a:solidFill>
                    <a:srgbClr val="0D5BDC"/>
                  </a:solidFill>
                  <a:latin typeface="Montserrat"/>
                  <a:ea typeface="Montserrat"/>
                  <a:cs typeface="Montserrat"/>
                  <a:sym typeface="Montserrat"/>
                </a:rPr>
                <a:t>99%</a:t>
              </a:r>
              <a:endParaRPr sz="2000" b="1" i="0" u="none" strike="noStrike" cap="none" dirty="0">
                <a:solidFill>
                  <a:srgbClr val="0D5BDC"/>
                </a:solidFill>
                <a:latin typeface="Montserrat"/>
                <a:ea typeface="Montserrat"/>
                <a:cs typeface="Montserrat"/>
                <a:sym typeface="Montserrat"/>
              </a:endParaRPr>
            </a:p>
          </p:txBody>
        </p:sp>
      </p:grpSp>
      <p:grpSp>
        <p:nvGrpSpPr>
          <p:cNvPr id="5" name="Grupo 4">
            <a:extLst>
              <a:ext uri="{FF2B5EF4-FFF2-40B4-BE49-F238E27FC236}">
                <a16:creationId xmlns:a16="http://schemas.microsoft.com/office/drawing/2014/main" xmlns="" id="{0184261E-FE9F-4712-B53C-2C95589DC91A}"/>
              </a:ext>
            </a:extLst>
          </p:cNvPr>
          <p:cNvGrpSpPr/>
          <p:nvPr/>
        </p:nvGrpSpPr>
        <p:grpSpPr>
          <a:xfrm>
            <a:off x="4265863" y="553654"/>
            <a:ext cx="1844380" cy="1566862"/>
            <a:chOff x="4265863" y="553654"/>
            <a:chExt cx="1844380" cy="1566862"/>
          </a:xfrm>
        </p:grpSpPr>
        <p:grpSp>
          <p:nvGrpSpPr>
            <p:cNvPr id="332" name="Google Shape;332;p8"/>
            <p:cNvGrpSpPr/>
            <p:nvPr/>
          </p:nvGrpSpPr>
          <p:grpSpPr>
            <a:xfrm>
              <a:off x="4265863" y="553654"/>
              <a:ext cx="1844380" cy="1566862"/>
              <a:chOff x="0" y="0"/>
              <a:chExt cx="3009751" cy="1787237"/>
            </a:xfrm>
          </p:grpSpPr>
          <p:graphicFrame>
            <p:nvGraphicFramePr>
              <p:cNvPr id="333" name="Google Shape;333;p8"/>
              <p:cNvGraphicFramePr/>
              <p:nvPr/>
            </p:nvGraphicFramePr>
            <p:xfrm>
              <a:off x="0" y="0"/>
              <a:ext cx="3009751" cy="1787237"/>
            </p:xfrm>
            <a:graphic>
              <a:graphicData uri="http://schemas.openxmlformats.org/drawingml/2006/chart">
                <c:chart xmlns:c="http://schemas.openxmlformats.org/drawingml/2006/chart" xmlns:r="http://schemas.openxmlformats.org/officeDocument/2006/relationships" r:id="rId13"/>
              </a:graphicData>
            </a:graphic>
          </p:graphicFrame>
          <p:sp>
            <p:nvSpPr>
              <p:cNvPr id="334" name="Google Shape;334;p8"/>
              <p:cNvSpPr/>
              <p:nvPr/>
            </p:nvSpPr>
            <p:spPr>
              <a:xfrm>
                <a:off x="979441" y="733740"/>
                <a:ext cx="1335132" cy="3596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a:t> </a:t>
                </a:r>
                <a:endParaRPr sz="2000" b="1" i="0" u="none" strike="noStrike" cap="none">
                  <a:solidFill>
                    <a:srgbClr val="EEFF41"/>
                  </a:solidFill>
                  <a:latin typeface="Montserrat"/>
                  <a:ea typeface="Montserrat"/>
                  <a:cs typeface="Montserrat"/>
                  <a:sym typeface="Montserrat"/>
                </a:endParaRPr>
              </a:p>
            </p:txBody>
          </p:sp>
        </p:grpSp>
        <p:sp>
          <p:nvSpPr>
            <p:cNvPr id="4" name="Google Shape;361;p8">
              <a:extLst>
                <a:ext uri="{FF2B5EF4-FFF2-40B4-BE49-F238E27FC236}">
                  <a16:creationId xmlns:a16="http://schemas.microsoft.com/office/drawing/2014/main" xmlns="" id="{5F2B8B61-91F0-D456-BB6C-2D4A2CAD9250}"/>
                </a:ext>
              </a:extLst>
            </p:cNvPr>
            <p:cNvSpPr/>
            <p:nvPr/>
          </p:nvSpPr>
          <p:spPr>
            <a:xfrm>
              <a:off x="4823873" y="1189192"/>
              <a:ext cx="893878" cy="31836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2000" b="1" i="0" u="none" strike="noStrike" cap="none" dirty="0">
                  <a:solidFill>
                    <a:srgbClr val="EEFF41"/>
                  </a:solidFill>
                  <a:latin typeface="Montserrat"/>
                  <a:ea typeface="Montserrat"/>
                  <a:cs typeface="Montserrat"/>
                  <a:sym typeface="Montserrat"/>
                </a:rPr>
                <a:t>100%</a:t>
              </a:r>
              <a:endParaRPr sz="2000" b="1" i="0" u="none" strike="noStrike" cap="none" dirty="0">
                <a:solidFill>
                  <a:srgbClr val="EEFF41"/>
                </a:solidFill>
                <a:latin typeface="Montserrat"/>
                <a:ea typeface="Montserrat"/>
                <a:cs typeface="Montserrat"/>
                <a:sym typeface="Montserrat"/>
              </a:endParaRPr>
            </a:p>
          </p:txBody>
        </p:sp>
      </p:grpSp>
      <p:grpSp>
        <p:nvGrpSpPr>
          <p:cNvPr id="7" name="Grupo 6">
            <a:extLst>
              <a:ext uri="{FF2B5EF4-FFF2-40B4-BE49-F238E27FC236}">
                <a16:creationId xmlns:a16="http://schemas.microsoft.com/office/drawing/2014/main" xmlns="" id="{DD26ADE2-3E9A-AB4A-D7B8-672D2B1277B6}"/>
              </a:ext>
            </a:extLst>
          </p:cNvPr>
          <p:cNvGrpSpPr/>
          <p:nvPr/>
        </p:nvGrpSpPr>
        <p:grpSpPr>
          <a:xfrm>
            <a:off x="42966" y="2279863"/>
            <a:ext cx="1460468" cy="1301599"/>
            <a:chOff x="42966" y="2279863"/>
            <a:chExt cx="1460468" cy="1301599"/>
          </a:xfrm>
        </p:grpSpPr>
        <p:grpSp>
          <p:nvGrpSpPr>
            <p:cNvPr id="340" name="Google Shape;340;p8"/>
            <p:cNvGrpSpPr/>
            <p:nvPr/>
          </p:nvGrpSpPr>
          <p:grpSpPr>
            <a:xfrm>
              <a:off x="42966" y="2279863"/>
              <a:ext cx="1460468" cy="1301599"/>
              <a:chOff x="0" y="0"/>
              <a:chExt cx="2644586" cy="1643395"/>
            </a:xfrm>
          </p:grpSpPr>
          <p:graphicFrame>
            <p:nvGraphicFramePr>
              <p:cNvPr id="341" name="Google Shape;341;p8"/>
              <p:cNvGraphicFramePr/>
              <p:nvPr/>
            </p:nvGraphicFramePr>
            <p:xfrm>
              <a:off x="0" y="0"/>
              <a:ext cx="2644586" cy="1643395"/>
            </p:xfrm>
            <a:graphic>
              <a:graphicData uri="http://schemas.openxmlformats.org/drawingml/2006/chart">
                <c:chart xmlns:c="http://schemas.openxmlformats.org/drawingml/2006/chart" xmlns:r="http://schemas.openxmlformats.org/officeDocument/2006/relationships" r:id="rId14"/>
              </a:graphicData>
            </a:graphic>
          </p:graphicFrame>
          <p:sp>
            <p:nvSpPr>
              <p:cNvPr id="342" name="Google Shape;342;p8"/>
              <p:cNvSpPr/>
              <p:nvPr/>
            </p:nvSpPr>
            <p:spPr>
              <a:xfrm>
                <a:off x="749469" y="563282"/>
                <a:ext cx="1300935" cy="34668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a:t> </a:t>
                </a:r>
                <a:endParaRPr sz="1800" b="1" i="0" u="none" strike="noStrike" cap="none">
                  <a:solidFill>
                    <a:srgbClr val="7030A0"/>
                  </a:solidFill>
                  <a:latin typeface="Montserrat"/>
                  <a:ea typeface="Montserrat"/>
                  <a:cs typeface="Montserrat"/>
                  <a:sym typeface="Montserrat"/>
                </a:endParaRPr>
              </a:p>
            </p:txBody>
          </p:sp>
        </p:grpSp>
        <p:sp>
          <p:nvSpPr>
            <p:cNvPr id="6" name="Google Shape;361;p8">
              <a:extLst>
                <a:ext uri="{FF2B5EF4-FFF2-40B4-BE49-F238E27FC236}">
                  <a16:creationId xmlns:a16="http://schemas.microsoft.com/office/drawing/2014/main" xmlns="" id="{A911F2BC-6AAB-2FF0-48BD-2A9EFF479BF9}"/>
                </a:ext>
              </a:extLst>
            </p:cNvPr>
            <p:cNvSpPr/>
            <p:nvPr/>
          </p:nvSpPr>
          <p:spPr>
            <a:xfrm>
              <a:off x="340966" y="2670548"/>
              <a:ext cx="893878" cy="31836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2000" b="1" i="0" u="none" strike="noStrike" cap="none" dirty="0">
                  <a:solidFill>
                    <a:srgbClr val="6A4288"/>
                  </a:solidFill>
                  <a:latin typeface="Montserrat"/>
                  <a:ea typeface="Montserrat"/>
                  <a:cs typeface="Montserrat"/>
                  <a:sym typeface="Montserrat"/>
                </a:rPr>
                <a:t>100%</a:t>
              </a:r>
              <a:endParaRPr sz="2000" b="1" i="0" u="none" strike="noStrike" cap="none" dirty="0">
                <a:solidFill>
                  <a:srgbClr val="6A4288"/>
                </a:solidFill>
                <a:latin typeface="Montserrat"/>
                <a:ea typeface="Montserrat"/>
                <a:cs typeface="Montserrat"/>
                <a:sym typeface="Montserrat"/>
              </a:endParaRPr>
            </a:p>
          </p:txBody>
        </p:sp>
      </p:grpSp>
      <p:grpSp>
        <p:nvGrpSpPr>
          <p:cNvPr id="9" name="Grupo 8">
            <a:extLst>
              <a:ext uri="{FF2B5EF4-FFF2-40B4-BE49-F238E27FC236}">
                <a16:creationId xmlns:a16="http://schemas.microsoft.com/office/drawing/2014/main" xmlns="" id="{8496640E-B87E-6ECD-804D-A08D20F4CE46}"/>
              </a:ext>
            </a:extLst>
          </p:cNvPr>
          <p:cNvGrpSpPr/>
          <p:nvPr/>
        </p:nvGrpSpPr>
        <p:grpSpPr>
          <a:xfrm>
            <a:off x="2109871" y="1914025"/>
            <a:ext cx="1937581" cy="1816435"/>
            <a:chOff x="2109871" y="1914025"/>
            <a:chExt cx="1937581" cy="1816435"/>
          </a:xfrm>
        </p:grpSpPr>
        <p:grpSp>
          <p:nvGrpSpPr>
            <p:cNvPr id="336" name="Google Shape;336;p8"/>
            <p:cNvGrpSpPr/>
            <p:nvPr/>
          </p:nvGrpSpPr>
          <p:grpSpPr>
            <a:xfrm>
              <a:off x="2109871" y="1914025"/>
              <a:ext cx="1937581" cy="1816435"/>
              <a:chOff x="0" y="0"/>
              <a:chExt cx="2719403" cy="1755147"/>
            </a:xfrm>
          </p:grpSpPr>
          <p:graphicFrame>
            <p:nvGraphicFramePr>
              <p:cNvPr id="337" name="Google Shape;337;p8"/>
              <p:cNvGraphicFramePr/>
              <p:nvPr/>
            </p:nvGraphicFramePr>
            <p:xfrm>
              <a:off x="0" y="0"/>
              <a:ext cx="2719403" cy="1755147"/>
            </p:xfrm>
            <a:graphic>
              <a:graphicData uri="http://schemas.openxmlformats.org/drawingml/2006/chart">
                <c:chart xmlns:c="http://schemas.openxmlformats.org/drawingml/2006/chart" xmlns:r="http://schemas.openxmlformats.org/officeDocument/2006/relationships" r:id="rId15"/>
              </a:graphicData>
            </a:graphic>
          </p:graphicFrame>
          <p:sp>
            <p:nvSpPr>
              <p:cNvPr id="338" name="Google Shape;338;p8"/>
              <p:cNvSpPr/>
              <p:nvPr/>
            </p:nvSpPr>
            <p:spPr>
              <a:xfrm>
                <a:off x="750000" y="723488"/>
                <a:ext cx="1179023" cy="39999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a:t> </a:t>
                </a:r>
                <a:endParaRPr sz="1800" b="1" i="0" u="none" strike="noStrike" cap="none">
                  <a:solidFill>
                    <a:srgbClr val="FFC000"/>
                  </a:solidFill>
                  <a:latin typeface="Montserrat"/>
                  <a:ea typeface="Montserrat"/>
                  <a:cs typeface="Montserrat"/>
                  <a:sym typeface="Montserrat"/>
                </a:endParaRPr>
              </a:p>
            </p:txBody>
          </p:sp>
        </p:grpSp>
        <p:sp>
          <p:nvSpPr>
            <p:cNvPr id="8" name="Google Shape;361;p8">
              <a:extLst>
                <a:ext uri="{FF2B5EF4-FFF2-40B4-BE49-F238E27FC236}">
                  <a16:creationId xmlns:a16="http://schemas.microsoft.com/office/drawing/2014/main" xmlns="" id="{371CF17A-2AE3-6204-768F-FB974A594A29}"/>
                </a:ext>
              </a:extLst>
            </p:cNvPr>
            <p:cNvSpPr/>
            <p:nvPr/>
          </p:nvSpPr>
          <p:spPr>
            <a:xfrm>
              <a:off x="2559654" y="2680346"/>
              <a:ext cx="994220" cy="31836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1600" b="1" i="0" u="none" strike="noStrike" cap="none" dirty="0">
                  <a:solidFill>
                    <a:srgbClr val="FFAB40"/>
                  </a:solidFill>
                  <a:latin typeface="Montserrat"/>
                  <a:ea typeface="Montserrat"/>
                  <a:cs typeface="Montserrat"/>
                  <a:sym typeface="Montserrat"/>
                </a:rPr>
                <a:t>99,8%</a:t>
              </a:r>
              <a:endParaRPr sz="1600" b="1" i="0" u="none" strike="noStrike" cap="none" dirty="0">
                <a:solidFill>
                  <a:srgbClr val="FFAB40"/>
                </a:solidFill>
                <a:latin typeface="Montserrat"/>
                <a:ea typeface="Montserrat"/>
                <a:cs typeface="Montserrat"/>
                <a:sym typeface="Montserrat"/>
              </a:endParaRPr>
            </a:p>
          </p:txBody>
        </p:sp>
      </p:grpSp>
      <p:grpSp>
        <p:nvGrpSpPr>
          <p:cNvPr id="11" name="Grupo 10">
            <a:extLst>
              <a:ext uri="{FF2B5EF4-FFF2-40B4-BE49-F238E27FC236}">
                <a16:creationId xmlns:a16="http://schemas.microsoft.com/office/drawing/2014/main" xmlns="" id="{AE678621-8290-E6A0-EA98-B38FDD807FC9}"/>
              </a:ext>
            </a:extLst>
          </p:cNvPr>
          <p:cNvGrpSpPr/>
          <p:nvPr/>
        </p:nvGrpSpPr>
        <p:grpSpPr>
          <a:xfrm>
            <a:off x="-9012" y="3685883"/>
            <a:ext cx="1370808" cy="1386321"/>
            <a:chOff x="-9012" y="3685883"/>
            <a:chExt cx="1370808" cy="1386321"/>
          </a:xfrm>
        </p:grpSpPr>
        <p:grpSp>
          <p:nvGrpSpPr>
            <p:cNvPr id="347" name="Google Shape;347;p8"/>
            <p:cNvGrpSpPr/>
            <p:nvPr/>
          </p:nvGrpSpPr>
          <p:grpSpPr>
            <a:xfrm>
              <a:off x="-9012" y="3685883"/>
              <a:ext cx="1370808" cy="1386321"/>
              <a:chOff x="0" y="0"/>
              <a:chExt cx="2524124" cy="1724890"/>
            </a:xfrm>
          </p:grpSpPr>
          <p:graphicFrame>
            <p:nvGraphicFramePr>
              <p:cNvPr id="348" name="Google Shape;348;p8"/>
              <p:cNvGraphicFramePr/>
              <p:nvPr/>
            </p:nvGraphicFramePr>
            <p:xfrm>
              <a:off x="0" y="0"/>
              <a:ext cx="2524124" cy="1724890"/>
            </p:xfrm>
            <a:graphic>
              <a:graphicData uri="http://schemas.openxmlformats.org/drawingml/2006/chart">
                <c:chart xmlns:c="http://schemas.openxmlformats.org/drawingml/2006/chart" xmlns:r="http://schemas.openxmlformats.org/officeDocument/2006/relationships" r:id="rId16"/>
              </a:graphicData>
            </a:graphic>
          </p:graphicFrame>
          <p:sp>
            <p:nvSpPr>
              <p:cNvPr id="349" name="Google Shape;349;p8"/>
              <p:cNvSpPr/>
              <p:nvPr/>
            </p:nvSpPr>
            <p:spPr>
              <a:xfrm>
                <a:off x="784254" y="648213"/>
                <a:ext cx="1249909" cy="36722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a:t> </a:t>
                </a:r>
                <a:endParaRPr sz="1400" b="1" i="0" u="none" strike="noStrike" cap="none">
                  <a:solidFill>
                    <a:srgbClr val="191919"/>
                  </a:solidFill>
                  <a:latin typeface="Montserrat"/>
                  <a:ea typeface="Montserrat"/>
                  <a:cs typeface="Montserrat"/>
                  <a:sym typeface="Montserrat"/>
                </a:endParaRPr>
              </a:p>
            </p:txBody>
          </p:sp>
        </p:grpSp>
        <p:sp>
          <p:nvSpPr>
            <p:cNvPr id="10" name="Google Shape;361;p8">
              <a:extLst>
                <a:ext uri="{FF2B5EF4-FFF2-40B4-BE49-F238E27FC236}">
                  <a16:creationId xmlns:a16="http://schemas.microsoft.com/office/drawing/2014/main" xmlns="" id="{135ECC94-4E1B-2F75-3F4B-C7D11218A51F}"/>
                </a:ext>
              </a:extLst>
            </p:cNvPr>
            <p:cNvSpPr/>
            <p:nvPr/>
          </p:nvSpPr>
          <p:spPr>
            <a:xfrm>
              <a:off x="275085" y="4197191"/>
              <a:ext cx="994220" cy="31836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1600" b="1" i="0" u="none" strike="noStrike" cap="none" dirty="0">
                  <a:solidFill>
                    <a:srgbClr val="191919"/>
                  </a:solidFill>
                  <a:latin typeface="Montserrat"/>
                  <a:ea typeface="Montserrat"/>
                  <a:cs typeface="Montserrat"/>
                  <a:sym typeface="Montserrat"/>
                </a:rPr>
                <a:t>83,1%</a:t>
              </a:r>
              <a:endParaRPr sz="1600" b="1" i="0" u="none" strike="noStrike" cap="none" dirty="0">
                <a:solidFill>
                  <a:srgbClr val="191919"/>
                </a:solidFill>
                <a:latin typeface="Montserrat"/>
                <a:ea typeface="Montserrat"/>
                <a:cs typeface="Montserrat"/>
                <a:sym typeface="Montserrat"/>
              </a:endParaRPr>
            </a:p>
          </p:txBody>
        </p:sp>
      </p:grpSp>
      <p:grpSp>
        <p:nvGrpSpPr>
          <p:cNvPr id="13" name="Grupo 12">
            <a:extLst>
              <a:ext uri="{FF2B5EF4-FFF2-40B4-BE49-F238E27FC236}">
                <a16:creationId xmlns:a16="http://schemas.microsoft.com/office/drawing/2014/main" xmlns="" id="{284B6728-1C0B-9AB6-451A-78B9A9A89AAA}"/>
              </a:ext>
            </a:extLst>
          </p:cNvPr>
          <p:cNvGrpSpPr/>
          <p:nvPr/>
        </p:nvGrpSpPr>
        <p:grpSpPr>
          <a:xfrm>
            <a:off x="4568943" y="3794618"/>
            <a:ext cx="1315511" cy="1148788"/>
            <a:chOff x="4568943" y="3794618"/>
            <a:chExt cx="1315511" cy="1148788"/>
          </a:xfrm>
        </p:grpSpPr>
        <p:grpSp>
          <p:nvGrpSpPr>
            <p:cNvPr id="352" name="Google Shape;352;p8"/>
            <p:cNvGrpSpPr/>
            <p:nvPr/>
          </p:nvGrpSpPr>
          <p:grpSpPr>
            <a:xfrm>
              <a:off x="4568943" y="3794618"/>
              <a:ext cx="1315511" cy="1148788"/>
              <a:chOff x="0" y="0"/>
              <a:chExt cx="2706221" cy="1788763"/>
            </a:xfrm>
          </p:grpSpPr>
          <p:graphicFrame>
            <p:nvGraphicFramePr>
              <p:cNvPr id="353" name="Google Shape;353;p8"/>
              <p:cNvGraphicFramePr/>
              <p:nvPr/>
            </p:nvGraphicFramePr>
            <p:xfrm>
              <a:off x="0" y="0"/>
              <a:ext cx="2706221" cy="1788763"/>
            </p:xfrm>
            <a:graphic>
              <a:graphicData uri="http://schemas.openxmlformats.org/drawingml/2006/chart">
                <c:chart xmlns:c="http://schemas.openxmlformats.org/drawingml/2006/chart" xmlns:r="http://schemas.openxmlformats.org/officeDocument/2006/relationships" r:id="rId17"/>
              </a:graphicData>
            </a:graphic>
          </p:graphicFrame>
          <p:sp>
            <p:nvSpPr>
              <p:cNvPr id="354" name="Google Shape;354;p8"/>
              <p:cNvSpPr/>
              <p:nvPr/>
            </p:nvSpPr>
            <p:spPr>
              <a:xfrm>
                <a:off x="570888" y="638833"/>
                <a:ext cx="1661613" cy="3489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a:t> </a:t>
                </a:r>
                <a:endParaRPr sz="71400" b="1" i="0" u="none" strike="noStrike" cap="none">
                  <a:solidFill>
                    <a:srgbClr val="C00000"/>
                  </a:solidFill>
                  <a:latin typeface="Montserrat"/>
                  <a:ea typeface="Montserrat"/>
                  <a:cs typeface="Montserrat"/>
                  <a:sym typeface="Montserrat"/>
                </a:endParaRPr>
              </a:p>
            </p:txBody>
          </p:sp>
        </p:grpSp>
        <p:sp>
          <p:nvSpPr>
            <p:cNvPr id="12" name="Google Shape;364;p8">
              <a:extLst>
                <a:ext uri="{FF2B5EF4-FFF2-40B4-BE49-F238E27FC236}">
                  <a16:creationId xmlns:a16="http://schemas.microsoft.com/office/drawing/2014/main" xmlns="" id="{9AF2B4EA-756E-16C8-30C9-676AD05E0DD8}"/>
                </a:ext>
              </a:extLst>
            </p:cNvPr>
            <p:cNvSpPr/>
            <p:nvPr/>
          </p:nvSpPr>
          <p:spPr>
            <a:xfrm>
              <a:off x="4809765" y="4202366"/>
              <a:ext cx="996257" cy="35394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b="1" dirty="0">
                  <a:solidFill>
                    <a:srgbClr val="C00000"/>
                  </a:solidFill>
                  <a:latin typeface="Montserrat"/>
                  <a:ea typeface="Montserrat"/>
                  <a:cs typeface="Montserrat"/>
                  <a:sym typeface="Montserrat"/>
                </a:rPr>
                <a:t>96,3%</a:t>
              </a:r>
              <a:r>
                <a:rPr lang="es-ES" b="1" i="0" u="none" strike="noStrike" cap="none" dirty="0">
                  <a:solidFill>
                    <a:srgbClr val="C00000"/>
                  </a:solidFill>
                  <a:latin typeface="Montserrat"/>
                  <a:ea typeface="Montserrat"/>
                  <a:cs typeface="Montserrat"/>
                  <a:sym typeface="Montserrat"/>
                </a:rPr>
                <a:t>%</a:t>
              </a:r>
              <a:endParaRPr b="1" i="0" u="none" strike="noStrike" cap="none" dirty="0">
                <a:solidFill>
                  <a:srgbClr val="C00000"/>
                </a:solidFill>
                <a:latin typeface="Montserrat"/>
                <a:ea typeface="Montserrat"/>
                <a:cs typeface="Montserrat"/>
                <a:sym typeface="Montserrat"/>
              </a:endParaRPr>
            </a:p>
          </p:txBody>
        </p:sp>
      </p:grpSp>
      <mc:AlternateContent xmlns:mc="http://schemas.openxmlformats.org/markup-compatibility/2006">
        <mc:Choice xmlns:pslz="http://schemas.microsoft.com/office/powerpoint/2016/slidezoom" xmlns="" Requires="pslz">
          <p:graphicFrame>
            <p:nvGraphicFramePr>
              <p:cNvPr id="15" name="Vista general de diapositiva 14">
                <a:extLst>
                  <a:ext uri="{FF2B5EF4-FFF2-40B4-BE49-F238E27FC236}">
                    <a16:creationId xmlns:a16="http://schemas.microsoft.com/office/drawing/2014/main" id="{D763B0CE-71C4-8EC5-3418-20C92CF59822}"/>
                  </a:ext>
                </a:extLst>
              </p:cNvPr>
              <p:cNvGraphicFramePr>
                <a:graphicFrameLocks noChangeAspect="1"/>
              </p:cNvGraphicFramePr>
              <p:nvPr>
                <p:extLst>
                  <p:ext uri="{D42A27DB-BD31-4B8C-83A1-F6EECF244321}">
                    <p14:modId xmlns:p14="http://schemas.microsoft.com/office/powerpoint/2010/main" val="196930931"/>
                  </p:ext>
                </p:extLst>
              </p:nvPr>
            </p:nvGraphicFramePr>
            <p:xfrm>
              <a:off x="1854543" y="738481"/>
              <a:ext cx="439280" cy="247095"/>
            </p:xfrm>
            <a:graphic>
              <a:graphicData uri="http://schemas.microsoft.com/office/powerpoint/2016/slidezoom">
                <pslz:sldZm>
                  <pslz:sldZmObj sldId="264" cId="0">
                    <pslz:zmPr id="{4A514C53-B982-4C5D-8750-41F8EEC66815}" returnToParent="0" transitionDur="1000">
                      <p166:blipFill xmlns:p166="http://schemas.microsoft.com/office/powerpoint/2016/6/main">
                        <a:blip r:embed="rId20"/>
                        <a:stretch>
                          <a:fillRect/>
                        </a:stretch>
                      </p166:blipFill>
                      <p166:spPr xmlns:p166="http://schemas.microsoft.com/office/powerpoint/2016/6/main">
                        <a:xfrm>
                          <a:off x="0" y="0"/>
                          <a:ext cx="439280" cy="247095"/>
                        </a:xfrm>
                        <a:prstGeom prst="rect">
                          <a:avLst/>
                        </a:prstGeom>
                        <a:ln w="3175">
                          <a:solidFill>
                            <a:prstClr val="ltGray"/>
                          </a:solidFill>
                        </a:ln>
                      </p166:spPr>
                    </pslz:zmPr>
                  </pslz:sldZmObj>
                </pslz:sldZm>
              </a:graphicData>
            </a:graphic>
          </p:graphicFrame>
        </mc:Choice>
        <mc:Fallback>
          <p:pic>
            <p:nvPicPr>
              <p:cNvPr id="15" name="Vista general de diapositiva 14">
                <a:extLst>
                  <a:ext uri="{FF2B5EF4-FFF2-40B4-BE49-F238E27FC236}">
                    <a16:creationId xmlns:a16="http://schemas.microsoft.com/office/drawing/2014/main" xmlns="" xmlns:pslz="http://schemas.microsoft.com/office/powerpoint/2016/slidezoom" id="{D763B0CE-71C4-8EC5-3418-20C92CF59822}"/>
                  </a:ext>
                </a:extLst>
              </p:cNvPr>
              <p:cNvPicPr>
                <a:picLocks noGrp="1" noRot="1" noChangeAspect="1" noMove="1" noResize="1" noEditPoints="1" noAdjustHandles="1" noChangeArrowheads="1" noChangeShapeType="1"/>
              </p:cNvPicPr>
              <p:nvPr/>
            </p:nvPicPr>
            <p:blipFill>
              <a:blip r:embed="rId21"/>
              <a:stretch>
                <a:fillRect/>
              </a:stretch>
            </p:blipFill>
            <p:spPr>
              <a:xfrm>
                <a:off x="1854543" y="738481"/>
                <a:ext cx="439280" cy="247095"/>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xmlns="" Requires="pslz">
          <p:graphicFrame>
            <p:nvGraphicFramePr>
              <p:cNvPr id="17" name="Vista general de diapositiva 16">
                <a:extLst>
                  <a:ext uri="{FF2B5EF4-FFF2-40B4-BE49-F238E27FC236}">
                    <a16:creationId xmlns:a16="http://schemas.microsoft.com/office/drawing/2014/main" id="{BA753B4F-5E2D-42B1-DF89-A8167260E6A8}"/>
                  </a:ext>
                </a:extLst>
              </p:cNvPr>
              <p:cNvGraphicFramePr>
                <a:graphicFrameLocks noChangeAspect="1"/>
              </p:cNvGraphicFramePr>
              <p:nvPr>
                <p:extLst>
                  <p:ext uri="{D42A27DB-BD31-4B8C-83A1-F6EECF244321}">
                    <p14:modId xmlns:p14="http://schemas.microsoft.com/office/powerpoint/2010/main" val="972434144"/>
                  </p:ext>
                </p:extLst>
              </p:nvPr>
            </p:nvGraphicFramePr>
            <p:xfrm>
              <a:off x="4153670" y="733214"/>
              <a:ext cx="381536" cy="214614"/>
            </p:xfrm>
            <a:graphic>
              <a:graphicData uri="http://schemas.microsoft.com/office/powerpoint/2016/slidezoom">
                <pslz:sldZm>
                  <pslz:sldZmObj sldId="265" cId="0">
                    <pslz:zmPr id="{DBF8343B-6EA3-45D5-B4BC-683A1C06D067}" returnToParent="0" transitionDur="1000">
                      <p166:blipFill xmlns:p166="http://schemas.microsoft.com/office/powerpoint/2016/6/main">
                        <a:blip r:embed="rId22"/>
                        <a:stretch>
                          <a:fillRect/>
                        </a:stretch>
                      </p166:blipFill>
                      <p166:spPr xmlns:p166="http://schemas.microsoft.com/office/powerpoint/2016/6/main">
                        <a:xfrm>
                          <a:off x="0" y="0"/>
                          <a:ext cx="381536" cy="214614"/>
                        </a:xfrm>
                        <a:prstGeom prst="rect">
                          <a:avLst/>
                        </a:prstGeom>
                        <a:ln w="3175">
                          <a:solidFill>
                            <a:prstClr val="ltGray"/>
                          </a:solidFill>
                        </a:ln>
                      </p166:spPr>
                    </pslz:zmPr>
                  </pslz:sldZmObj>
                </pslz:sldZm>
              </a:graphicData>
            </a:graphic>
          </p:graphicFrame>
        </mc:Choice>
        <mc:Fallback>
          <p:pic>
            <p:nvPicPr>
              <p:cNvPr id="17" name="Vista general de diapositiva 16">
                <a:extLst>
                  <a:ext uri="{FF2B5EF4-FFF2-40B4-BE49-F238E27FC236}">
                    <a16:creationId xmlns:a16="http://schemas.microsoft.com/office/drawing/2014/main" xmlns="" xmlns:pslz="http://schemas.microsoft.com/office/powerpoint/2016/slidezoom" id="{BA753B4F-5E2D-42B1-DF89-A8167260E6A8}"/>
                  </a:ext>
                </a:extLst>
              </p:cNvPr>
              <p:cNvPicPr>
                <a:picLocks noGrp="1" noRot="1" noChangeAspect="1" noMove="1" noResize="1" noEditPoints="1" noAdjustHandles="1" noChangeArrowheads="1" noChangeShapeType="1"/>
              </p:cNvPicPr>
              <p:nvPr/>
            </p:nvPicPr>
            <p:blipFill>
              <a:blip r:embed="rId23"/>
              <a:stretch>
                <a:fillRect/>
              </a:stretch>
            </p:blipFill>
            <p:spPr>
              <a:xfrm>
                <a:off x="4153670" y="733214"/>
                <a:ext cx="381536" cy="214614"/>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xmlns="" Requires="pslz">
          <p:graphicFrame>
            <p:nvGraphicFramePr>
              <p:cNvPr id="19" name="Vista general de diapositiva 18">
                <a:extLst>
                  <a:ext uri="{FF2B5EF4-FFF2-40B4-BE49-F238E27FC236}">
                    <a16:creationId xmlns:a16="http://schemas.microsoft.com/office/drawing/2014/main" id="{A5D49BA9-8ED7-C2C0-FC10-FA608E4AB771}"/>
                  </a:ext>
                </a:extLst>
              </p:cNvPr>
              <p:cNvGraphicFramePr>
                <a:graphicFrameLocks noChangeAspect="1"/>
              </p:cNvGraphicFramePr>
              <p:nvPr>
                <p:extLst>
                  <p:ext uri="{D42A27DB-BD31-4B8C-83A1-F6EECF244321}">
                    <p14:modId xmlns:p14="http://schemas.microsoft.com/office/powerpoint/2010/main" val="2762168866"/>
                  </p:ext>
                </p:extLst>
              </p:nvPr>
            </p:nvGraphicFramePr>
            <p:xfrm>
              <a:off x="6369743" y="686907"/>
              <a:ext cx="406412" cy="228607"/>
            </p:xfrm>
            <a:graphic>
              <a:graphicData uri="http://schemas.microsoft.com/office/powerpoint/2016/slidezoom">
                <pslz:sldZm>
                  <pslz:sldZmObj sldId="266" cId="0">
                    <pslz:zmPr id="{8B000D38-C573-4709-BC65-A7D1AA02D85D}" returnToParent="0" transitionDur="1000">
                      <p166:blipFill xmlns:p166="http://schemas.microsoft.com/office/powerpoint/2016/6/main">
                        <a:blip r:embed="rId24"/>
                        <a:stretch>
                          <a:fillRect/>
                        </a:stretch>
                      </p166:blipFill>
                      <p166:spPr xmlns:p166="http://schemas.microsoft.com/office/powerpoint/2016/6/main">
                        <a:xfrm>
                          <a:off x="0" y="0"/>
                          <a:ext cx="406412" cy="228607"/>
                        </a:xfrm>
                        <a:prstGeom prst="rect">
                          <a:avLst/>
                        </a:prstGeom>
                        <a:ln w="3175">
                          <a:solidFill>
                            <a:prstClr val="ltGray"/>
                          </a:solidFill>
                        </a:ln>
                      </p166:spPr>
                    </pslz:zmPr>
                  </pslz:sldZmObj>
                </pslz:sldZm>
              </a:graphicData>
            </a:graphic>
          </p:graphicFrame>
        </mc:Choice>
        <mc:Fallback>
          <p:pic>
            <p:nvPicPr>
              <p:cNvPr id="19" name="Vista general de diapositiva 18">
                <a:extLst>
                  <a:ext uri="{FF2B5EF4-FFF2-40B4-BE49-F238E27FC236}">
                    <a16:creationId xmlns:a16="http://schemas.microsoft.com/office/drawing/2014/main" xmlns="" xmlns:pslz="http://schemas.microsoft.com/office/powerpoint/2016/slidezoom" id="{A5D49BA9-8ED7-C2C0-FC10-FA608E4AB771}"/>
                  </a:ext>
                </a:extLst>
              </p:cNvPr>
              <p:cNvPicPr>
                <a:picLocks noGrp="1" noRot="1" noChangeAspect="1" noMove="1" noResize="1" noEditPoints="1" noAdjustHandles="1" noChangeArrowheads="1" noChangeShapeType="1"/>
              </p:cNvPicPr>
              <p:nvPr/>
            </p:nvPicPr>
            <p:blipFill>
              <a:blip r:embed="rId25"/>
              <a:stretch>
                <a:fillRect/>
              </a:stretch>
            </p:blipFill>
            <p:spPr>
              <a:xfrm>
                <a:off x="6369743" y="686907"/>
                <a:ext cx="406412" cy="228607"/>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xmlns="" Requires="pslz">
          <p:graphicFrame>
            <p:nvGraphicFramePr>
              <p:cNvPr id="21" name="Vista general de diapositiva 20">
                <a:extLst>
                  <a:ext uri="{FF2B5EF4-FFF2-40B4-BE49-F238E27FC236}">
                    <a16:creationId xmlns:a16="http://schemas.microsoft.com/office/drawing/2014/main" id="{55944699-11E6-BD1C-0346-5D631279142D}"/>
                  </a:ext>
                </a:extLst>
              </p:cNvPr>
              <p:cNvGraphicFramePr>
                <a:graphicFrameLocks noChangeAspect="1"/>
              </p:cNvGraphicFramePr>
              <p:nvPr>
                <p:extLst>
                  <p:ext uri="{D42A27DB-BD31-4B8C-83A1-F6EECF244321}">
                    <p14:modId xmlns:p14="http://schemas.microsoft.com/office/powerpoint/2010/main" val="707282653"/>
                  </p:ext>
                </p:extLst>
              </p:nvPr>
            </p:nvGraphicFramePr>
            <p:xfrm>
              <a:off x="1883843" y="2273090"/>
              <a:ext cx="401193" cy="225671"/>
            </p:xfrm>
            <a:graphic>
              <a:graphicData uri="http://schemas.microsoft.com/office/powerpoint/2016/slidezoom">
                <pslz:sldZm>
                  <pslz:sldZmObj sldId="267" cId="0">
                    <pslz:zmPr id="{551DCADB-BC19-442D-8A8E-86E83E642784}" returnToParent="0" transitionDur="1000">
                      <p166:blipFill xmlns:p166="http://schemas.microsoft.com/office/powerpoint/2016/6/main">
                        <a:blip r:embed="rId26"/>
                        <a:stretch>
                          <a:fillRect/>
                        </a:stretch>
                      </p166:blipFill>
                      <p166:spPr xmlns:p166="http://schemas.microsoft.com/office/powerpoint/2016/6/main">
                        <a:xfrm>
                          <a:off x="0" y="0"/>
                          <a:ext cx="401193" cy="225671"/>
                        </a:xfrm>
                        <a:prstGeom prst="rect">
                          <a:avLst/>
                        </a:prstGeom>
                        <a:ln w="3175">
                          <a:solidFill>
                            <a:prstClr val="ltGray"/>
                          </a:solidFill>
                        </a:ln>
                      </p166:spPr>
                    </pslz:zmPr>
                  </pslz:sldZmObj>
                </pslz:sldZm>
              </a:graphicData>
            </a:graphic>
          </p:graphicFrame>
        </mc:Choice>
        <mc:Fallback>
          <p:pic>
            <p:nvPicPr>
              <p:cNvPr id="21" name="Vista general de diapositiva 20">
                <a:extLst>
                  <a:ext uri="{FF2B5EF4-FFF2-40B4-BE49-F238E27FC236}">
                    <a16:creationId xmlns:a16="http://schemas.microsoft.com/office/drawing/2014/main" xmlns="" xmlns:pslz="http://schemas.microsoft.com/office/powerpoint/2016/slidezoom" id="{55944699-11E6-BD1C-0346-5D631279142D}"/>
                  </a:ext>
                </a:extLst>
              </p:cNvPr>
              <p:cNvPicPr>
                <a:picLocks noGrp="1" noRot="1" noChangeAspect="1" noMove="1" noResize="1" noEditPoints="1" noAdjustHandles="1" noChangeArrowheads="1" noChangeShapeType="1"/>
              </p:cNvPicPr>
              <p:nvPr/>
            </p:nvPicPr>
            <p:blipFill>
              <a:blip r:embed="rId27"/>
              <a:stretch>
                <a:fillRect/>
              </a:stretch>
            </p:blipFill>
            <p:spPr>
              <a:xfrm>
                <a:off x="1883843" y="2273090"/>
                <a:ext cx="401193" cy="225671"/>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xmlns="" Requires="pslz">
          <p:graphicFrame>
            <p:nvGraphicFramePr>
              <p:cNvPr id="23" name="Vista general de diapositiva 22">
                <a:extLst>
                  <a:ext uri="{FF2B5EF4-FFF2-40B4-BE49-F238E27FC236}">
                    <a16:creationId xmlns:a16="http://schemas.microsoft.com/office/drawing/2014/main" id="{2668E13A-5C15-6FD1-70C4-C47E0492AF95}"/>
                  </a:ext>
                </a:extLst>
              </p:cNvPr>
              <p:cNvGraphicFramePr>
                <a:graphicFrameLocks noChangeAspect="1"/>
              </p:cNvGraphicFramePr>
              <p:nvPr>
                <p:extLst>
                  <p:ext uri="{D42A27DB-BD31-4B8C-83A1-F6EECF244321}">
                    <p14:modId xmlns:p14="http://schemas.microsoft.com/office/powerpoint/2010/main" val="3239764312"/>
                  </p:ext>
                </p:extLst>
              </p:nvPr>
            </p:nvGraphicFramePr>
            <p:xfrm>
              <a:off x="4086370" y="2200798"/>
              <a:ext cx="443376" cy="249399"/>
            </p:xfrm>
            <a:graphic>
              <a:graphicData uri="http://schemas.microsoft.com/office/powerpoint/2016/slidezoom">
                <pslz:sldZm>
                  <pslz:sldZmObj sldId="268" cId="0">
                    <pslz:zmPr id="{ACA0F05A-D2B0-45EC-B8F5-2F263D9C6243}" returnToParent="0" transitionDur="1000">
                      <p166:blipFill xmlns:p166="http://schemas.microsoft.com/office/powerpoint/2016/6/main">
                        <a:blip r:embed="rId28"/>
                        <a:stretch>
                          <a:fillRect/>
                        </a:stretch>
                      </p166:blipFill>
                      <p166:spPr xmlns:p166="http://schemas.microsoft.com/office/powerpoint/2016/6/main">
                        <a:xfrm>
                          <a:off x="0" y="0"/>
                          <a:ext cx="443376" cy="249399"/>
                        </a:xfrm>
                        <a:prstGeom prst="rect">
                          <a:avLst/>
                        </a:prstGeom>
                        <a:ln w="3175">
                          <a:solidFill>
                            <a:prstClr val="ltGray"/>
                          </a:solidFill>
                        </a:ln>
                      </p166:spPr>
                    </pslz:zmPr>
                  </pslz:sldZmObj>
                </pslz:sldZm>
              </a:graphicData>
            </a:graphic>
          </p:graphicFrame>
        </mc:Choice>
        <mc:Fallback>
          <p:pic>
            <p:nvPicPr>
              <p:cNvPr id="23" name="Vista general de diapositiva 22">
                <a:extLst>
                  <a:ext uri="{FF2B5EF4-FFF2-40B4-BE49-F238E27FC236}">
                    <a16:creationId xmlns:a16="http://schemas.microsoft.com/office/drawing/2014/main" xmlns="" xmlns:pslz="http://schemas.microsoft.com/office/powerpoint/2016/slidezoom" id="{2668E13A-5C15-6FD1-70C4-C47E0492AF95}"/>
                  </a:ext>
                </a:extLst>
              </p:cNvPr>
              <p:cNvPicPr>
                <a:picLocks noGrp="1" noRot="1" noChangeAspect="1" noMove="1" noResize="1" noEditPoints="1" noAdjustHandles="1" noChangeArrowheads="1" noChangeShapeType="1"/>
              </p:cNvPicPr>
              <p:nvPr/>
            </p:nvPicPr>
            <p:blipFill>
              <a:blip r:embed="rId29"/>
              <a:stretch>
                <a:fillRect/>
              </a:stretch>
            </p:blipFill>
            <p:spPr>
              <a:xfrm>
                <a:off x="4086370" y="2200798"/>
                <a:ext cx="443376" cy="249399"/>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xmlns="" Requires="pslz">
          <p:graphicFrame>
            <p:nvGraphicFramePr>
              <p:cNvPr id="25" name="Vista general de diapositiva 24">
                <a:extLst>
                  <a:ext uri="{FF2B5EF4-FFF2-40B4-BE49-F238E27FC236}">
                    <a16:creationId xmlns:a16="http://schemas.microsoft.com/office/drawing/2014/main" id="{E1529E00-AAE7-87B2-7855-6D03AAF39C54}"/>
                  </a:ext>
                </a:extLst>
              </p:cNvPr>
              <p:cNvGraphicFramePr>
                <a:graphicFrameLocks noChangeAspect="1"/>
              </p:cNvGraphicFramePr>
              <p:nvPr>
                <p:extLst>
                  <p:ext uri="{D42A27DB-BD31-4B8C-83A1-F6EECF244321}">
                    <p14:modId xmlns:p14="http://schemas.microsoft.com/office/powerpoint/2010/main" val="3902724000"/>
                  </p:ext>
                </p:extLst>
              </p:nvPr>
            </p:nvGraphicFramePr>
            <p:xfrm>
              <a:off x="6343833" y="2198795"/>
              <a:ext cx="440725" cy="247908"/>
            </p:xfrm>
            <a:graphic>
              <a:graphicData uri="http://schemas.microsoft.com/office/powerpoint/2016/slidezoom">
                <pslz:sldZm>
                  <pslz:sldZmObj sldId="269" cId="0">
                    <pslz:zmPr id="{537974B1-5967-4B1B-8D77-2C7FF280FBD0}" returnToParent="0" transitionDur="1000">
                      <p166:blipFill xmlns:p166="http://schemas.microsoft.com/office/powerpoint/2016/6/main">
                        <a:blip r:embed="rId30"/>
                        <a:stretch>
                          <a:fillRect/>
                        </a:stretch>
                      </p166:blipFill>
                      <p166:spPr xmlns:p166="http://schemas.microsoft.com/office/powerpoint/2016/6/main">
                        <a:xfrm>
                          <a:off x="0" y="0"/>
                          <a:ext cx="440725" cy="247908"/>
                        </a:xfrm>
                        <a:prstGeom prst="rect">
                          <a:avLst/>
                        </a:prstGeom>
                        <a:ln w="3175">
                          <a:solidFill>
                            <a:prstClr val="ltGray"/>
                          </a:solidFill>
                        </a:ln>
                      </p166:spPr>
                    </pslz:zmPr>
                  </pslz:sldZmObj>
                </pslz:sldZm>
              </a:graphicData>
            </a:graphic>
          </p:graphicFrame>
        </mc:Choice>
        <mc:Fallback>
          <p:pic>
            <p:nvPicPr>
              <p:cNvPr id="25" name="Vista general de diapositiva 24">
                <a:extLst>
                  <a:ext uri="{FF2B5EF4-FFF2-40B4-BE49-F238E27FC236}">
                    <a16:creationId xmlns:a16="http://schemas.microsoft.com/office/drawing/2014/main" xmlns="" xmlns:pslz="http://schemas.microsoft.com/office/powerpoint/2016/slidezoom" id="{E1529E00-AAE7-87B2-7855-6D03AAF39C54}"/>
                  </a:ext>
                </a:extLst>
              </p:cNvPr>
              <p:cNvPicPr>
                <a:picLocks noGrp="1" noRot="1" noChangeAspect="1" noMove="1" noResize="1" noEditPoints="1" noAdjustHandles="1" noChangeArrowheads="1" noChangeShapeType="1"/>
              </p:cNvPicPr>
              <p:nvPr/>
            </p:nvPicPr>
            <p:blipFill>
              <a:blip r:embed="rId31"/>
              <a:stretch>
                <a:fillRect/>
              </a:stretch>
            </p:blipFill>
            <p:spPr>
              <a:xfrm>
                <a:off x="6343833" y="2198795"/>
                <a:ext cx="440725" cy="247908"/>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xmlns="" Requires="pslz">
          <p:graphicFrame>
            <p:nvGraphicFramePr>
              <p:cNvPr id="27" name="Vista general de diapositiva 26">
                <a:extLst>
                  <a:ext uri="{FF2B5EF4-FFF2-40B4-BE49-F238E27FC236}">
                    <a16:creationId xmlns:a16="http://schemas.microsoft.com/office/drawing/2014/main" id="{925C69FC-E94B-C0E3-0145-13EDB9F66B4B}"/>
                  </a:ext>
                </a:extLst>
              </p:cNvPr>
              <p:cNvGraphicFramePr>
                <a:graphicFrameLocks noChangeAspect="1"/>
              </p:cNvGraphicFramePr>
              <p:nvPr>
                <p:extLst>
                  <p:ext uri="{D42A27DB-BD31-4B8C-83A1-F6EECF244321}">
                    <p14:modId xmlns:p14="http://schemas.microsoft.com/office/powerpoint/2010/main" val="172352838"/>
                  </p:ext>
                </p:extLst>
              </p:nvPr>
            </p:nvGraphicFramePr>
            <p:xfrm>
              <a:off x="1851372" y="3714265"/>
              <a:ext cx="431303" cy="242608"/>
            </p:xfrm>
            <a:graphic>
              <a:graphicData uri="http://schemas.microsoft.com/office/powerpoint/2016/slidezoom">
                <pslz:sldZm>
                  <pslz:sldZmObj sldId="270" cId="0">
                    <pslz:zmPr id="{E374356F-9EA8-4675-B870-2F4BC03F4D50}" returnToParent="0" transitionDur="1000">
                      <p166:blipFill xmlns:p166="http://schemas.microsoft.com/office/powerpoint/2016/6/main">
                        <a:blip r:embed="rId32"/>
                        <a:stretch>
                          <a:fillRect/>
                        </a:stretch>
                      </p166:blipFill>
                      <p166:spPr xmlns:p166="http://schemas.microsoft.com/office/powerpoint/2016/6/main">
                        <a:xfrm>
                          <a:off x="0" y="0"/>
                          <a:ext cx="431303" cy="242608"/>
                        </a:xfrm>
                        <a:prstGeom prst="rect">
                          <a:avLst/>
                        </a:prstGeom>
                        <a:ln w="3175">
                          <a:solidFill>
                            <a:prstClr val="ltGray"/>
                          </a:solidFill>
                        </a:ln>
                      </p166:spPr>
                    </pslz:zmPr>
                  </pslz:sldZmObj>
                </pslz:sldZm>
              </a:graphicData>
            </a:graphic>
          </p:graphicFrame>
        </mc:Choice>
        <mc:Fallback>
          <p:pic>
            <p:nvPicPr>
              <p:cNvPr id="27" name="Vista general de diapositiva 26">
                <a:extLst>
                  <a:ext uri="{FF2B5EF4-FFF2-40B4-BE49-F238E27FC236}">
                    <a16:creationId xmlns:a16="http://schemas.microsoft.com/office/drawing/2014/main" xmlns="" xmlns:pslz="http://schemas.microsoft.com/office/powerpoint/2016/slidezoom" id="{925C69FC-E94B-C0E3-0145-13EDB9F66B4B}"/>
                  </a:ext>
                </a:extLst>
              </p:cNvPr>
              <p:cNvPicPr>
                <a:picLocks noGrp="1" noRot="1" noChangeAspect="1" noMove="1" noResize="1" noEditPoints="1" noAdjustHandles="1" noChangeArrowheads="1" noChangeShapeType="1"/>
              </p:cNvPicPr>
              <p:nvPr/>
            </p:nvPicPr>
            <p:blipFill>
              <a:blip r:embed="rId33"/>
              <a:stretch>
                <a:fillRect/>
              </a:stretch>
            </p:blipFill>
            <p:spPr>
              <a:xfrm>
                <a:off x="1851372" y="3714265"/>
                <a:ext cx="431303" cy="242608"/>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xmlns="" Requires="pslz">
          <p:graphicFrame>
            <p:nvGraphicFramePr>
              <p:cNvPr id="29" name="Vista general de diapositiva 28">
                <a:extLst>
                  <a:ext uri="{FF2B5EF4-FFF2-40B4-BE49-F238E27FC236}">
                    <a16:creationId xmlns:a16="http://schemas.microsoft.com/office/drawing/2014/main" id="{D7AB37C3-44EC-C347-985A-0F0B73C871BA}"/>
                  </a:ext>
                </a:extLst>
              </p:cNvPr>
              <p:cNvGraphicFramePr>
                <a:graphicFrameLocks noChangeAspect="1"/>
              </p:cNvGraphicFramePr>
              <p:nvPr>
                <p:extLst>
                  <p:ext uri="{D42A27DB-BD31-4B8C-83A1-F6EECF244321}">
                    <p14:modId xmlns:p14="http://schemas.microsoft.com/office/powerpoint/2010/main" val="3304711341"/>
                  </p:ext>
                </p:extLst>
              </p:nvPr>
            </p:nvGraphicFramePr>
            <p:xfrm>
              <a:off x="4054075" y="3687296"/>
              <a:ext cx="461047" cy="259339"/>
            </p:xfrm>
            <a:graphic>
              <a:graphicData uri="http://schemas.microsoft.com/office/powerpoint/2016/slidezoom">
                <pslz:sldZm>
                  <pslz:sldZmObj sldId="271" cId="0">
                    <pslz:zmPr id="{FA806DD5-D55E-4E14-AE8B-3A2A70389448}" returnToParent="0" transitionDur="1000">
                      <p166:blipFill xmlns:p166="http://schemas.microsoft.com/office/powerpoint/2016/6/main">
                        <a:blip r:embed="rId34"/>
                        <a:stretch>
                          <a:fillRect/>
                        </a:stretch>
                      </p166:blipFill>
                      <p166:spPr xmlns:p166="http://schemas.microsoft.com/office/powerpoint/2016/6/main">
                        <a:xfrm>
                          <a:off x="0" y="0"/>
                          <a:ext cx="461047" cy="259339"/>
                        </a:xfrm>
                        <a:prstGeom prst="rect">
                          <a:avLst/>
                        </a:prstGeom>
                        <a:ln w="3175">
                          <a:solidFill>
                            <a:prstClr val="ltGray"/>
                          </a:solidFill>
                        </a:ln>
                      </p166:spPr>
                    </pslz:zmPr>
                  </pslz:sldZmObj>
                </pslz:sldZm>
              </a:graphicData>
            </a:graphic>
          </p:graphicFrame>
        </mc:Choice>
        <mc:Fallback>
          <p:pic>
            <p:nvPicPr>
              <p:cNvPr id="29" name="Vista general de diapositiva 28">
                <a:extLst>
                  <a:ext uri="{FF2B5EF4-FFF2-40B4-BE49-F238E27FC236}">
                    <a16:creationId xmlns:a16="http://schemas.microsoft.com/office/drawing/2014/main" xmlns="" xmlns:pslz="http://schemas.microsoft.com/office/powerpoint/2016/slidezoom" id="{D7AB37C3-44EC-C347-985A-0F0B73C871BA}"/>
                  </a:ext>
                </a:extLst>
              </p:cNvPr>
              <p:cNvPicPr>
                <a:picLocks noGrp="1" noRot="1" noChangeAspect="1" noMove="1" noResize="1" noEditPoints="1" noAdjustHandles="1" noChangeArrowheads="1" noChangeShapeType="1"/>
              </p:cNvPicPr>
              <p:nvPr/>
            </p:nvPicPr>
            <p:blipFill>
              <a:blip r:embed="rId35"/>
              <a:stretch>
                <a:fillRect/>
              </a:stretch>
            </p:blipFill>
            <p:spPr>
              <a:xfrm>
                <a:off x="4054075" y="3687296"/>
                <a:ext cx="461047" cy="259339"/>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xmlns="" Requires="pslz">
          <p:graphicFrame>
            <p:nvGraphicFramePr>
              <p:cNvPr id="31" name="Vista general de diapositiva 30">
                <a:extLst>
                  <a:ext uri="{FF2B5EF4-FFF2-40B4-BE49-F238E27FC236}">
                    <a16:creationId xmlns:a16="http://schemas.microsoft.com/office/drawing/2014/main" id="{9D48B563-FAC7-C53E-22BA-EF28673684EC}"/>
                  </a:ext>
                </a:extLst>
              </p:cNvPr>
              <p:cNvGraphicFramePr>
                <a:graphicFrameLocks noChangeAspect="1"/>
              </p:cNvGraphicFramePr>
              <p:nvPr>
                <p:extLst>
                  <p:ext uri="{D42A27DB-BD31-4B8C-83A1-F6EECF244321}">
                    <p14:modId xmlns:p14="http://schemas.microsoft.com/office/powerpoint/2010/main" val="496252846"/>
                  </p:ext>
                </p:extLst>
              </p:nvPr>
            </p:nvGraphicFramePr>
            <p:xfrm>
              <a:off x="6348261" y="3681049"/>
              <a:ext cx="431303" cy="242608"/>
            </p:xfrm>
            <a:graphic>
              <a:graphicData uri="http://schemas.microsoft.com/office/powerpoint/2016/slidezoom">
                <pslz:sldZm>
                  <pslz:sldZmObj sldId="272" cId="0">
                    <pslz:zmPr id="{9E577520-F596-428D-97C8-19EF719D1D41}" returnToParent="0" transitionDur="1000">
                      <p166:blipFill xmlns:p166="http://schemas.microsoft.com/office/powerpoint/2016/6/main">
                        <a:blip r:embed="rId36"/>
                        <a:stretch>
                          <a:fillRect/>
                        </a:stretch>
                      </p166:blipFill>
                      <p166:spPr xmlns:p166="http://schemas.microsoft.com/office/powerpoint/2016/6/main">
                        <a:xfrm>
                          <a:off x="0" y="0"/>
                          <a:ext cx="431303" cy="242608"/>
                        </a:xfrm>
                        <a:prstGeom prst="rect">
                          <a:avLst/>
                        </a:prstGeom>
                        <a:ln w="3175">
                          <a:solidFill>
                            <a:prstClr val="ltGray"/>
                          </a:solidFill>
                        </a:ln>
                      </p166:spPr>
                    </pslz:zmPr>
                  </pslz:sldZmObj>
                </pslz:sldZm>
              </a:graphicData>
            </a:graphic>
          </p:graphicFrame>
        </mc:Choice>
        <mc:Fallback>
          <p:pic>
            <p:nvPicPr>
              <p:cNvPr id="31" name="Vista general de diapositiva 30">
                <a:extLst>
                  <a:ext uri="{FF2B5EF4-FFF2-40B4-BE49-F238E27FC236}">
                    <a16:creationId xmlns:a16="http://schemas.microsoft.com/office/drawing/2014/main" xmlns="" xmlns:pslz="http://schemas.microsoft.com/office/powerpoint/2016/slidezoom" id="{9D48B563-FAC7-C53E-22BA-EF28673684EC}"/>
                  </a:ext>
                </a:extLst>
              </p:cNvPr>
              <p:cNvPicPr>
                <a:picLocks noGrp="1" noRot="1" noChangeAspect="1" noMove="1" noResize="1" noEditPoints="1" noAdjustHandles="1" noChangeArrowheads="1" noChangeShapeType="1"/>
              </p:cNvPicPr>
              <p:nvPr/>
            </p:nvPicPr>
            <p:blipFill>
              <a:blip r:embed="rId37"/>
              <a:stretch>
                <a:fillRect/>
              </a:stretch>
            </p:blipFill>
            <p:spPr>
              <a:xfrm>
                <a:off x="6348261" y="3681049"/>
                <a:ext cx="431303" cy="242608"/>
              </a:xfrm>
              <a:prstGeom prst="rect">
                <a:avLst/>
              </a:prstGeom>
              <a:ln w="3175">
                <a:solidFill>
                  <a:prstClr val="ltGray"/>
                </a:solidFill>
              </a:ln>
            </p:spPr>
          </p:pic>
        </mc:Fallback>
      </mc:AlternateContent>
      <p:grpSp>
        <p:nvGrpSpPr>
          <p:cNvPr id="33" name="Grupo 32">
            <a:extLst>
              <a:ext uri="{FF2B5EF4-FFF2-40B4-BE49-F238E27FC236}">
                <a16:creationId xmlns:a16="http://schemas.microsoft.com/office/drawing/2014/main" xmlns="" id="{C94813FF-7337-F614-9029-42798A2364DB}"/>
              </a:ext>
            </a:extLst>
          </p:cNvPr>
          <p:cNvGrpSpPr/>
          <p:nvPr/>
        </p:nvGrpSpPr>
        <p:grpSpPr>
          <a:xfrm>
            <a:off x="6668816" y="516626"/>
            <a:ext cx="2395758" cy="2063863"/>
            <a:chOff x="6668816" y="516626"/>
            <a:chExt cx="2395758" cy="2063863"/>
          </a:xfrm>
        </p:grpSpPr>
        <p:grpSp>
          <p:nvGrpSpPr>
            <p:cNvPr id="355" name="Google Shape;355;p8"/>
            <p:cNvGrpSpPr/>
            <p:nvPr/>
          </p:nvGrpSpPr>
          <p:grpSpPr>
            <a:xfrm>
              <a:off x="6668816" y="516626"/>
              <a:ext cx="2395758" cy="2063863"/>
              <a:chOff x="243058" y="83352"/>
              <a:chExt cx="3841162" cy="2045850"/>
            </a:xfrm>
          </p:grpSpPr>
          <p:graphicFrame>
            <p:nvGraphicFramePr>
              <p:cNvPr id="356" name="Google Shape;356;p8"/>
              <p:cNvGraphicFramePr/>
              <p:nvPr/>
            </p:nvGraphicFramePr>
            <p:xfrm>
              <a:off x="243058" y="83352"/>
              <a:ext cx="3841162" cy="2045850"/>
            </p:xfrm>
            <a:graphic>
              <a:graphicData uri="http://schemas.openxmlformats.org/drawingml/2006/chart">
                <c:chart xmlns:c="http://schemas.openxmlformats.org/drawingml/2006/chart" xmlns:r="http://schemas.openxmlformats.org/officeDocument/2006/relationships" r:id="rId38"/>
              </a:graphicData>
            </a:graphic>
          </p:graphicFrame>
          <p:sp>
            <p:nvSpPr>
              <p:cNvPr id="357" name="Google Shape;357;p8"/>
              <p:cNvSpPr txBox="1"/>
              <p:nvPr/>
            </p:nvSpPr>
            <p:spPr>
              <a:xfrm>
                <a:off x="1612734" y="869273"/>
                <a:ext cx="1469723" cy="24946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a:t> </a:t>
                </a:r>
                <a:endParaRPr sz="2100" b="1" i="0" u="none" strike="noStrike" cap="none">
                  <a:solidFill>
                    <a:schemeClr val="dk1"/>
                  </a:solidFill>
                  <a:latin typeface="Montserrat"/>
                  <a:ea typeface="Montserrat"/>
                  <a:cs typeface="Montserrat"/>
                  <a:sym typeface="Montserrat"/>
                </a:endParaRPr>
              </a:p>
            </p:txBody>
          </p:sp>
        </p:grpSp>
        <p:sp>
          <p:nvSpPr>
            <p:cNvPr id="32" name="Google Shape;361;p8">
              <a:extLst>
                <a:ext uri="{FF2B5EF4-FFF2-40B4-BE49-F238E27FC236}">
                  <a16:creationId xmlns:a16="http://schemas.microsoft.com/office/drawing/2014/main" xmlns="" id="{BC8607BD-8030-1393-DC59-451B2A8C22AD}"/>
                </a:ext>
              </a:extLst>
            </p:cNvPr>
            <p:cNvSpPr/>
            <p:nvPr/>
          </p:nvSpPr>
          <p:spPr>
            <a:xfrm>
              <a:off x="7544071" y="1196187"/>
              <a:ext cx="893878" cy="31836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2000" b="1" i="0" u="none" strike="noStrike" cap="none" dirty="0">
                  <a:solidFill>
                    <a:srgbClr val="002060"/>
                  </a:solidFill>
                  <a:latin typeface="Montserrat"/>
                  <a:ea typeface="Montserrat"/>
                  <a:cs typeface="Montserrat"/>
                  <a:sym typeface="Montserrat"/>
                </a:rPr>
                <a:t>98%</a:t>
              </a:r>
              <a:endParaRPr sz="2000" b="1" i="0" u="none" strike="noStrike" cap="none" dirty="0">
                <a:solidFill>
                  <a:srgbClr val="002060"/>
                </a:solidFill>
                <a:latin typeface="Montserrat"/>
                <a:ea typeface="Montserrat"/>
                <a:cs typeface="Montserrat"/>
                <a:sym typeface="Montserrat"/>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pic>
        <p:nvPicPr>
          <p:cNvPr id="568" name="Google Shape;568;p13"/>
          <p:cNvPicPr preferRelativeResize="0"/>
          <p:nvPr/>
        </p:nvPicPr>
        <p:blipFill rotWithShape="1">
          <a:blip r:embed="rId3">
            <a:alphaModFix/>
          </a:blip>
          <a:srcRect/>
          <a:stretch/>
        </p:blipFill>
        <p:spPr>
          <a:xfrm>
            <a:off x="7725653" y="-111912"/>
            <a:ext cx="1366876" cy="768200"/>
          </a:xfrm>
          <a:prstGeom prst="rect">
            <a:avLst/>
          </a:prstGeom>
          <a:noFill/>
          <a:ln>
            <a:noFill/>
          </a:ln>
        </p:spPr>
      </p:pic>
      <p:sp>
        <p:nvSpPr>
          <p:cNvPr id="569" name="Google Shape;569;p13"/>
          <p:cNvSpPr/>
          <p:nvPr/>
        </p:nvSpPr>
        <p:spPr>
          <a:xfrm rot="10800000" flipH="1">
            <a:off x="3092554" y="552996"/>
            <a:ext cx="5822884" cy="4389985"/>
          </a:xfrm>
          <a:prstGeom prst="rect">
            <a:avLst/>
          </a:prstGeom>
          <a:noFill/>
          <a:ln w="9525" cap="flat" cmpd="sng">
            <a:solidFill>
              <a:srgbClr val="BFCC0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70" name="Google Shape;570;p13"/>
          <p:cNvSpPr txBox="1"/>
          <p:nvPr/>
        </p:nvSpPr>
        <p:spPr>
          <a:xfrm>
            <a:off x="5356013" y="2935550"/>
            <a:ext cx="2104749"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000" b="1" i="0" u="none" strike="noStrike" cap="none">
                <a:solidFill>
                  <a:srgbClr val="000000"/>
                </a:solidFill>
                <a:latin typeface="Montserrat"/>
                <a:ea typeface="Montserrat"/>
                <a:cs typeface="Montserrat"/>
                <a:sym typeface="Montserrat"/>
              </a:rPr>
              <a:t>110-1-1</a:t>
            </a:r>
            <a:r>
              <a:rPr lang="es-ES" sz="1000" b="0" i="0" u="none" strike="noStrike" cap="none">
                <a:solidFill>
                  <a:srgbClr val="000000"/>
                </a:solidFill>
                <a:latin typeface="Montserrat"/>
                <a:ea typeface="Montserrat"/>
                <a:cs typeface="Montserrat"/>
                <a:sym typeface="Montserrat"/>
              </a:rPr>
              <a:t> Hacer el seguimiento detallado a cada uno de los planes.</a:t>
            </a:r>
            <a:endParaRPr sz="1000" b="0" i="0" u="none" strike="noStrike" cap="none">
              <a:solidFill>
                <a:srgbClr val="000000"/>
              </a:solidFill>
              <a:latin typeface="Montserrat"/>
              <a:ea typeface="Montserrat"/>
              <a:cs typeface="Montserrat"/>
              <a:sym typeface="Montserrat"/>
            </a:endParaRPr>
          </a:p>
        </p:txBody>
      </p:sp>
      <p:sp>
        <p:nvSpPr>
          <p:cNvPr id="571" name="Google Shape;571;p13"/>
          <p:cNvSpPr txBox="1"/>
          <p:nvPr/>
        </p:nvSpPr>
        <p:spPr>
          <a:xfrm>
            <a:off x="5347492" y="2092416"/>
            <a:ext cx="3492047" cy="6001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200" b="1" i="0" u="none" strike="noStrike" cap="none">
                <a:solidFill>
                  <a:srgbClr val="000000"/>
                </a:solidFill>
                <a:latin typeface="Montserrat"/>
                <a:ea typeface="Montserrat"/>
                <a:cs typeface="Montserrat"/>
                <a:sym typeface="Montserrat"/>
              </a:rPr>
              <a:t>Entregable 1:</a:t>
            </a:r>
            <a:r>
              <a:rPr lang="es-ES" sz="1050" b="1" i="0" u="none" strike="noStrike" cap="none">
                <a:solidFill>
                  <a:srgbClr val="000000"/>
                </a:solidFill>
                <a:latin typeface="Montserrat"/>
                <a:ea typeface="Montserrat"/>
                <a:cs typeface="Montserrat"/>
                <a:sym typeface="Montserrat"/>
              </a:rPr>
              <a:t> </a:t>
            </a:r>
            <a:r>
              <a:rPr lang="es-ES" sz="1050" b="0" i="0" u="none" strike="noStrike" cap="none">
                <a:solidFill>
                  <a:srgbClr val="000000"/>
                </a:solidFill>
                <a:latin typeface="Montserrat"/>
                <a:ea typeface="Montserrat"/>
                <a:cs typeface="Montserrat"/>
                <a:sym typeface="Montserrat"/>
              </a:rPr>
              <a:t>Informe trimestral del avance de los planes según decreto 612 del 2018 a cargo de Talento Humano.</a:t>
            </a:r>
            <a:endParaRPr sz="1050" b="0" i="0" u="none" strike="noStrike" cap="none">
              <a:solidFill>
                <a:srgbClr val="000000"/>
              </a:solidFill>
              <a:latin typeface="Montserrat"/>
              <a:ea typeface="Montserrat"/>
              <a:cs typeface="Montserrat"/>
              <a:sym typeface="Montserrat"/>
            </a:endParaRPr>
          </a:p>
        </p:txBody>
      </p:sp>
      <p:sp>
        <p:nvSpPr>
          <p:cNvPr id="572" name="Google Shape;572;p13"/>
          <p:cNvSpPr txBox="1"/>
          <p:nvPr/>
        </p:nvSpPr>
        <p:spPr>
          <a:xfrm>
            <a:off x="3161829" y="3757373"/>
            <a:ext cx="5724313"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000" b="0" i="0" u="none" strike="noStrike" cap="none">
                <a:solidFill>
                  <a:srgbClr val="000000"/>
                </a:solidFill>
                <a:latin typeface="Montserrat"/>
                <a:ea typeface="Montserrat"/>
                <a:cs typeface="Montserrat"/>
                <a:sym typeface="Montserrat"/>
              </a:rPr>
              <a:t>Se consolidó el avance de cada plan proyectado y se aportaron las evidencias correspondientes a cada actividad. Concluyendo el siguiente avance acumulado con corte al segundo trimestre por plan:</a:t>
            </a:r>
            <a:endParaRPr/>
          </a:p>
        </p:txBody>
      </p:sp>
      <p:sp>
        <p:nvSpPr>
          <p:cNvPr id="573" name="Google Shape;573;p13"/>
          <p:cNvSpPr txBox="1"/>
          <p:nvPr/>
        </p:nvSpPr>
        <p:spPr>
          <a:xfrm>
            <a:off x="5316343" y="2725415"/>
            <a:ext cx="1555218" cy="26161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100" b="1" i="0" u="none" strike="noStrike" cap="none">
                <a:solidFill>
                  <a:srgbClr val="004148"/>
                </a:solidFill>
                <a:latin typeface="Montserrat"/>
                <a:ea typeface="Montserrat"/>
                <a:cs typeface="Montserrat"/>
                <a:sym typeface="Montserrat"/>
              </a:rPr>
              <a:t>Actividades:</a:t>
            </a:r>
            <a:endParaRPr sz="1100" b="1" i="0" u="none" strike="noStrike" cap="none">
              <a:solidFill>
                <a:srgbClr val="004148"/>
              </a:solidFill>
              <a:latin typeface="Montserrat"/>
              <a:ea typeface="Montserrat"/>
              <a:cs typeface="Montserrat"/>
              <a:sym typeface="Montserrat"/>
            </a:endParaRPr>
          </a:p>
        </p:txBody>
      </p:sp>
      <p:grpSp>
        <p:nvGrpSpPr>
          <p:cNvPr id="574" name="Google Shape;574;p13"/>
          <p:cNvGrpSpPr/>
          <p:nvPr/>
        </p:nvGrpSpPr>
        <p:grpSpPr>
          <a:xfrm>
            <a:off x="379749" y="4390006"/>
            <a:ext cx="2398052" cy="430569"/>
            <a:chOff x="464594" y="4216206"/>
            <a:chExt cx="2398052" cy="430569"/>
          </a:xfrm>
        </p:grpSpPr>
        <p:pic>
          <p:nvPicPr>
            <p:cNvPr id="575" name="Google Shape;575;p13" descr="Icono&#10;&#10;Descripción generada automáticamente">
              <a:hlinkClick r:id="rId4"/>
            </p:cNvPr>
            <p:cNvPicPr preferRelativeResize="0"/>
            <p:nvPr/>
          </p:nvPicPr>
          <p:blipFill rotWithShape="1">
            <a:blip r:embed="rId5">
              <a:alphaModFix/>
            </a:blip>
            <a:srcRect/>
            <a:stretch/>
          </p:blipFill>
          <p:spPr>
            <a:xfrm>
              <a:off x="464594" y="4216206"/>
              <a:ext cx="430569" cy="430569"/>
            </a:xfrm>
            <a:prstGeom prst="rect">
              <a:avLst/>
            </a:prstGeom>
            <a:noFill/>
            <a:ln>
              <a:noFill/>
            </a:ln>
          </p:spPr>
        </p:pic>
        <p:sp>
          <p:nvSpPr>
            <p:cNvPr id="576" name="Google Shape;576;p13"/>
            <p:cNvSpPr txBox="1"/>
            <p:nvPr/>
          </p:nvSpPr>
          <p:spPr>
            <a:xfrm>
              <a:off x="895162" y="4308379"/>
              <a:ext cx="1967484" cy="24622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000" b="0" i="0" u="none" strike="noStrike" cap="none">
                  <a:solidFill>
                    <a:srgbClr val="000000"/>
                  </a:solidFill>
                  <a:latin typeface="Montserrat"/>
                  <a:ea typeface="Montserrat"/>
                  <a:cs typeface="Montserrat"/>
                  <a:sym typeface="Montserrat"/>
                </a:rPr>
                <a:t>Plan de Acción - 2023.</a:t>
              </a:r>
              <a:endParaRPr sz="800" b="0" i="0" u="none" strike="noStrike" cap="none">
                <a:solidFill>
                  <a:srgbClr val="000000"/>
                </a:solidFill>
                <a:latin typeface="Montserrat"/>
                <a:ea typeface="Montserrat"/>
                <a:cs typeface="Montserrat"/>
                <a:sym typeface="Montserrat"/>
              </a:endParaRPr>
            </a:p>
          </p:txBody>
        </p:sp>
      </p:grpSp>
      <p:sp>
        <p:nvSpPr>
          <p:cNvPr id="577" name="Google Shape;577;p13"/>
          <p:cNvSpPr txBox="1"/>
          <p:nvPr/>
        </p:nvSpPr>
        <p:spPr>
          <a:xfrm>
            <a:off x="3159465" y="3595792"/>
            <a:ext cx="2123395" cy="26161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100" b="1" i="0" u="none" strike="noStrike" cap="none">
                <a:solidFill>
                  <a:srgbClr val="000000"/>
                </a:solidFill>
                <a:latin typeface="Montserrat"/>
                <a:ea typeface="Montserrat"/>
                <a:cs typeface="Montserrat"/>
                <a:sym typeface="Montserrat"/>
              </a:rPr>
              <a:t>Reporte de Seguimiento:</a:t>
            </a:r>
            <a:endParaRPr sz="1000" b="0" i="0" u="none" strike="noStrike" cap="none">
              <a:solidFill>
                <a:srgbClr val="000000"/>
              </a:solidFill>
              <a:latin typeface="Montserrat"/>
              <a:ea typeface="Montserrat"/>
              <a:cs typeface="Montserrat"/>
              <a:sym typeface="Montserrat"/>
            </a:endParaRPr>
          </a:p>
        </p:txBody>
      </p:sp>
      <p:grpSp>
        <p:nvGrpSpPr>
          <p:cNvPr id="578" name="Google Shape;578;p13"/>
          <p:cNvGrpSpPr/>
          <p:nvPr/>
        </p:nvGrpSpPr>
        <p:grpSpPr>
          <a:xfrm>
            <a:off x="2967425" y="665461"/>
            <a:ext cx="1380576" cy="1176004"/>
            <a:chOff x="998306" y="590253"/>
            <a:chExt cx="600538" cy="511551"/>
          </a:xfrm>
        </p:grpSpPr>
        <p:grpSp>
          <p:nvGrpSpPr>
            <p:cNvPr id="579" name="Google Shape;579;p13"/>
            <p:cNvGrpSpPr/>
            <p:nvPr/>
          </p:nvGrpSpPr>
          <p:grpSpPr>
            <a:xfrm>
              <a:off x="1078841" y="590253"/>
              <a:ext cx="422165" cy="433779"/>
              <a:chOff x="1078841" y="590253"/>
              <a:chExt cx="422165" cy="433779"/>
            </a:xfrm>
          </p:grpSpPr>
          <p:grpSp>
            <p:nvGrpSpPr>
              <p:cNvPr id="580" name="Google Shape;580;p13"/>
              <p:cNvGrpSpPr/>
              <p:nvPr/>
            </p:nvGrpSpPr>
            <p:grpSpPr>
              <a:xfrm>
                <a:off x="1109514" y="632540"/>
                <a:ext cx="391492" cy="391492"/>
                <a:chOff x="1032372" y="618707"/>
                <a:chExt cx="391492" cy="391492"/>
              </a:xfrm>
            </p:grpSpPr>
            <p:sp>
              <p:nvSpPr>
                <p:cNvPr id="581" name="Google Shape;581;p13"/>
                <p:cNvSpPr/>
                <p:nvPr/>
              </p:nvSpPr>
              <p:spPr>
                <a:xfrm>
                  <a:off x="1261997" y="633199"/>
                  <a:ext cx="45719" cy="51449"/>
                </a:xfrm>
                <a:prstGeom prst="rect">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82" name="Google Shape;582;p13"/>
                <p:cNvPicPr preferRelativeResize="0"/>
                <p:nvPr/>
              </p:nvPicPr>
              <p:blipFill rotWithShape="1">
                <a:blip r:embed="rId6">
                  <a:alphaModFix/>
                </a:blip>
                <a:srcRect/>
                <a:stretch/>
              </p:blipFill>
              <p:spPr>
                <a:xfrm>
                  <a:off x="1032372" y="618707"/>
                  <a:ext cx="391492" cy="391492"/>
                </a:xfrm>
                <a:prstGeom prst="rect">
                  <a:avLst/>
                </a:prstGeom>
                <a:noFill/>
                <a:ln>
                  <a:noFill/>
                </a:ln>
              </p:spPr>
            </p:pic>
          </p:grpSp>
          <p:sp>
            <p:nvSpPr>
              <p:cNvPr id="583" name="Google Shape;583;p13"/>
              <p:cNvSpPr txBox="1"/>
              <p:nvPr/>
            </p:nvSpPr>
            <p:spPr>
              <a:xfrm>
                <a:off x="1078841" y="590253"/>
                <a:ext cx="181755" cy="3079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000" b="0" i="0" u="none" strike="noStrike" cap="none">
                    <a:solidFill>
                      <a:srgbClr val="1D335D"/>
                    </a:solidFill>
                    <a:latin typeface="Impact"/>
                    <a:ea typeface="Impact"/>
                    <a:cs typeface="Impact"/>
                    <a:sym typeface="Impact"/>
                  </a:rPr>
                  <a:t>4</a:t>
                </a:r>
                <a:endParaRPr sz="4000" b="0" i="0" u="none" strike="noStrike" cap="none">
                  <a:solidFill>
                    <a:srgbClr val="1D335D"/>
                  </a:solidFill>
                  <a:latin typeface="Impact"/>
                  <a:ea typeface="Impact"/>
                  <a:cs typeface="Impact"/>
                  <a:sym typeface="Impact"/>
                </a:endParaRPr>
              </a:p>
            </p:txBody>
          </p:sp>
        </p:grpSp>
        <p:sp>
          <p:nvSpPr>
            <p:cNvPr id="584" name="Google Shape;584;p13"/>
            <p:cNvSpPr txBox="1"/>
            <p:nvPr/>
          </p:nvSpPr>
          <p:spPr>
            <a:xfrm>
              <a:off x="998306" y="981312"/>
              <a:ext cx="600538" cy="1204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1" i="0" u="none" strike="noStrike" cap="none">
                  <a:solidFill>
                    <a:srgbClr val="1F1F1F"/>
                  </a:solidFill>
                  <a:latin typeface="Montserrat"/>
                  <a:ea typeface="Montserrat"/>
                  <a:cs typeface="Montserrat"/>
                  <a:sym typeface="Montserrat"/>
                </a:rPr>
                <a:t>Productos</a:t>
              </a:r>
              <a:endParaRPr sz="1200" b="1" i="0" u="none" strike="noStrike" cap="none">
                <a:solidFill>
                  <a:srgbClr val="000000"/>
                </a:solidFill>
                <a:latin typeface="Montserrat"/>
                <a:ea typeface="Montserrat"/>
                <a:cs typeface="Montserrat"/>
                <a:sym typeface="Montserrat"/>
              </a:endParaRPr>
            </a:p>
          </p:txBody>
        </p:sp>
      </p:grpSp>
      <p:pic>
        <p:nvPicPr>
          <p:cNvPr id="585" name="Google Shape;585;p13">
            <a:hlinkClick r:id="rId7" action="ppaction://hlinksldjump"/>
          </p:cNvPr>
          <p:cNvPicPr preferRelativeResize="0"/>
          <p:nvPr/>
        </p:nvPicPr>
        <p:blipFill rotWithShape="1">
          <a:blip r:embed="rId8">
            <a:alphaModFix/>
          </a:blip>
          <a:srcRect/>
          <a:stretch/>
        </p:blipFill>
        <p:spPr>
          <a:xfrm>
            <a:off x="2641179" y="4476727"/>
            <a:ext cx="415011" cy="415011"/>
          </a:xfrm>
          <a:prstGeom prst="rect">
            <a:avLst/>
          </a:prstGeom>
          <a:noFill/>
          <a:ln>
            <a:noFill/>
          </a:ln>
        </p:spPr>
      </p:pic>
      <p:grpSp>
        <p:nvGrpSpPr>
          <p:cNvPr id="586" name="Google Shape;586;p13"/>
          <p:cNvGrpSpPr/>
          <p:nvPr/>
        </p:nvGrpSpPr>
        <p:grpSpPr>
          <a:xfrm>
            <a:off x="7614606" y="2874006"/>
            <a:ext cx="1123898" cy="445606"/>
            <a:chOff x="7964874" y="2333402"/>
            <a:chExt cx="1123898" cy="445606"/>
          </a:xfrm>
        </p:grpSpPr>
        <p:sp>
          <p:nvSpPr>
            <p:cNvPr id="587" name="Google Shape;587;p13"/>
            <p:cNvSpPr txBox="1"/>
            <p:nvPr/>
          </p:nvSpPr>
          <p:spPr>
            <a:xfrm>
              <a:off x="8317794" y="2333402"/>
              <a:ext cx="635687" cy="3385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600" b="1" i="0" u="none" strike="noStrike" cap="none">
                  <a:solidFill>
                    <a:srgbClr val="0D5BDC"/>
                  </a:solidFill>
                  <a:latin typeface="Montserrat"/>
                  <a:ea typeface="Montserrat"/>
                  <a:cs typeface="Montserrat"/>
                  <a:sym typeface="Montserrat"/>
                </a:rPr>
                <a:t>98%</a:t>
              </a:r>
              <a:endParaRPr sz="1200" b="0" i="0" u="none" strike="noStrike" cap="none">
                <a:solidFill>
                  <a:srgbClr val="0D5BDC"/>
                </a:solidFill>
                <a:latin typeface="Montserrat"/>
                <a:ea typeface="Montserrat"/>
                <a:cs typeface="Montserrat"/>
                <a:sym typeface="Montserrat"/>
              </a:endParaRPr>
            </a:p>
          </p:txBody>
        </p:sp>
        <p:sp>
          <p:nvSpPr>
            <p:cNvPr id="588" name="Google Shape;588;p13"/>
            <p:cNvSpPr txBox="1"/>
            <p:nvPr/>
          </p:nvSpPr>
          <p:spPr>
            <a:xfrm>
              <a:off x="8240607" y="2578953"/>
              <a:ext cx="848165" cy="20005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700" b="0" i="0" u="none" strike="noStrike" cap="none">
                  <a:solidFill>
                    <a:srgbClr val="000000"/>
                  </a:solidFill>
                  <a:latin typeface="Montserrat"/>
                  <a:ea typeface="Montserrat"/>
                  <a:cs typeface="Montserrat"/>
                  <a:sym typeface="Montserrat"/>
                </a:rPr>
                <a:t>Cumplimiento </a:t>
              </a:r>
              <a:endParaRPr sz="700" b="0" i="0" u="none" strike="noStrike" cap="none">
                <a:solidFill>
                  <a:srgbClr val="000000"/>
                </a:solidFill>
                <a:latin typeface="Montserrat"/>
                <a:ea typeface="Montserrat"/>
                <a:cs typeface="Montserrat"/>
                <a:sym typeface="Montserrat"/>
              </a:endParaRPr>
            </a:p>
          </p:txBody>
        </p:sp>
        <p:pic>
          <p:nvPicPr>
            <p:cNvPr id="589" name="Google Shape;589;p13"/>
            <p:cNvPicPr preferRelativeResize="0"/>
            <p:nvPr/>
          </p:nvPicPr>
          <p:blipFill rotWithShape="1">
            <a:blip r:embed="rId9">
              <a:alphaModFix/>
            </a:blip>
            <a:srcRect/>
            <a:stretch/>
          </p:blipFill>
          <p:spPr>
            <a:xfrm>
              <a:off x="7964874" y="2340427"/>
              <a:ext cx="359999" cy="360000"/>
            </a:xfrm>
            <a:prstGeom prst="rect">
              <a:avLst/>
            </a:prstGeom>
            <a:noFill/>
            <a:ln>
              <a:noFill/>
            </a:ln>
          </p:spPr>
        </p:pic>
      </p:grpSp>
      <p:sp>
        <p:nvSpPr>
          <p:cNvPr id="590" name="Google Shape;590;p13"/>
          <p:cNvSpPr txBox="1"/>
          <p:nvPr/>
        </p:nvSpPr>
        <p:spPr>
          <a:xfrm>
            <a:off x="4148552" y="627289"/>
            <a:ext cx="4720938" cy="1400383"/>
          </a:xfrm>
          <a:prstGeom prst="rect">
            <a:avLst/>
          </a:prstGeom>
          <a:noFill/>
          <a:ln>
            <a:noFill/>
          </a:ln>
        </p:spPr>
        <p:txBody>
          <a:bodyPr spcFirstLastPara="1" wrap="square" lIns="91425" tIns="45700" rIns="91425" bIns="45700" anchor="t" anchorCtr="0">
            <a:spAutoFit/>
          </a:bodyPr>
          <a:lstStyle/>
          <a:p>
            <a:pPr marL="177800" marR="0" lvl="0" indent="-177800" algn="just" rtl="0">
              <a:lnSpc>
                <a:spcPct val="100000"/>
              </a:lnSpc>
              <a:spcBef>
                <a:spcPts val="0"/>
              </a:spcBef>
              <a:spcAft>
                <a:spcPts val="0"/>
              </a:spcAft>
              <a:buClr>
                <a:srgbClr val="000000"/>
              </a:buClr>
              <a:buSzPts val="1050"/>
              <a:buFont typeface="Arial"/>
              <a:buAutoNum type="arabicPeriod"/>
            </a:pPr>
            <a:r>
              <a:rPr lang="es-ES" sz="1050" b="0" i="0" u="none" strike="noStrike" cap="none">
                <a:solidFill>
                  <a:srgbClr val="000000"/>
                </a:solidFill>
                <a:latin typeface="Montserrat"/>
                <a:ea typeface="Montserrat"/>
                <a:cs typeface="Montserrat"/>
                <a:sym typeface="Montserrat"/>
              </a:rPr>
              <a:t>Informe trimestral del avance de los planes según decreto 612 del 2018 a cargo de Talento Humano: </a:t>
            </a:r>
            <a:r>
              <a:rPr lang="es-ES" sz="800" b="0" i="1" u="none" strike="noStrike" cap="none">
                <a:solidFill>
                  <a:srgbClr val="000000"/>
                </a:solidFill>
                <a:latin typeface="Montserrat"/>
                <a:ea typeface="Montserrat"/>
                <a:cs typeface="Montserrat"/>
                <a:sym typeface="Montserrat"/>
              </a:rPr>
              <a:t>1. Plan Estratégico del Talento Humano, Plan de Previsión de Recursos Humanos, 3. Plan Anual de Vacantes, 4. Plan de Seguridad y Salud en el Trabajo, 5. Plan de Bienestar e Incentivos, 6. Plan Institucional de Capacitación.</a:t>
            </a:r>
            <a:endParaRPr/>
          </a:p>
          <a:p>
            <a:pPr marL="177800" marR="0" lvl="0" indent="-177800" algn="just" rtl="0">
              <a:lnSpc>
                <a:spcPct val="100000"/>
              </a:lnSpc>
              <a:spcBef>
                <a:spcPts val="0"/>
              </a:spcBef>
              <a:spcAft>
                <a:spcPts val="0"/>
              </a:spcAft>
              <a:buClr>
                <a:srgbClr val="000000"/>
              </a:buClr>
              <a:buSzPts val="1000"/>
              <a:buFont typeface="Arial"/>
              <a:buAutoNum type="arabicPeriod"/>
            </a:pPr>
            <a:r>
              <a:rPr lang="es-ES" sz="1000" b="0" i="0" u="none" strike="noStrike" cap="none">
                <a:solidFill>
                  <a:srgbClr val="000000"/>
                </a:solidFill>
                <a:latin typeface="Montserrat"/>
                <a:ea typeface="Montserrat"/>
                <a:cs typeface="Montserrat"/>
                <a:sym typeface="Montserrat"/>
              </a:rPr>
              <a:t>Estudio técnico para la creación de la planta temporal presentado a las partes interesadas.</a:t>
            </a:r>
            <a:endParaRPr/>
          </a:p>
          <a:p>
            <a:pPr marL="177800" marR="0" lvl="0" indent="-177800" algn="just" rtl="0">
              <a:lnSpc>
                <a:spcPct val="100000"/>
              </a:lnSpc>
              <a:spcBef>
                <a:spcPts val="0"/>
              </a:spcBef>
              <a:spcAft>
                <a:spcPts val="0"/>
              </a:spcAft>
              <a:buClr>
                <a:srgbClr val="000000"/>
              </a:buClr>
              <a:buSzPts val="1000"/>
              <a:buFont typeface="Arial"/>
              <a:buAutoNum type="arabicPeriod"/>
            </a:pPr>
            <a:r>
              <a:rPr lang="es-ES" sz="1000" b="0" i="0" u="none" strike="noStrike" cap="none">
                <a:solidFill>
                  <a:srgbClr val="FF0000"/>
                </a:solidFill>
                <a:latin typeface="Montserrat"/>
                <a:ea typeface="Montserrat"/>
                <a:cs typeface="Montserrat"/>
                <a:sym typeface="Montserrat"/>
              </a:rPr>
              <a:t>xxx</a:t>
            </a:r>
            <a:endParaRPr sz="1000" b="0" i="0" u="none" strike="noStrike" cap="none">
              <a:solidFill>
                <a:srgbClr val="FF0000"/>
              </a:solidFill>
              <a:latin typeface="Montserrat"/>
              <a:ea typeface="Montserrat"/>
              <a:cs typeface="Montserrat"/>
              <a:sym typeface="Montserrat"/>
            </a:endParaRPr>
          </a:p>
          <a:p>
            <a:pPr marL="177800" marR="0" lvl="0" indent="-177800" algn="just" rtl="0">
              <a:lnSpc>
                <a:spcPct val="100000"/>
              </a:lnSpc>
              <a:spcBef>
                <a:spcPts val="0"/>
              </a:spcBef>
              <a:spcAft>
                <a:spcPts val="0"/>
              </a:spcAft>
              <a:buClr>
                <a:srgbClr val="000000"/>
              </a:buClr>
              <a:buSzPts val="1000"/>
              <a:buFont typeface="Arial"/>
              <a:buAutoNum type="arabicPeriod"/>
            </a:pPr>
            <a:r>
              <a:rPr lang="es-ES" sz="1000" b="0" i="0" u="none" strike="noStrike" cap="none">
                <a:solidFill>
                  <a:srgbClr val="000000"/>
                </a:solidFill>
                <a:latin typeface="Montserrat"/>
                <a:ea typeface="Montserrat"/>
                <a:cs typeface="Montserrat"/>
                <a:sym typeface="Montserrat"/>
              </a:rPr>
              <a:t>Manual de contratación y su procedimiento actualizado.</a:t>
            </a:r>
            <a:endParaRPr sz="1000" b="0" i="0" u="none" strike="noStrike" cap="none">
              <a:solidFill>
                <a:srgbClr val="000000"/>
              </a:solidFill>
              <a:latin typeface="Montserrat"/>
              <a:ea typeface="Montserrat"/>
              <a:cs typeface="Montserrat"/>
              <a:sym typeface="Montserrat"/>
            </a:endParaRPr>
          </a:p>
        </p:txBody>
      </p:sp>
      <p:sp>
        <p:nvSpPr>
          <p:cNvPr id="591" name="Google Shape;591;p13"/>
          <p:cNvSpPr/>
          <p:nvPr/>
        </p:nvSpPr>
        <p:spPr>
          <a:xfrm>
            <a:off x="161335" y="750618"/>
            <a:ext cx="2750657" cy="32729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2000" b="1" i="0" u="none" strike="noStrike" cap="none">
                <a:solidFill>
                  <a:srgbClr val="004148"/>
                </a:solidFill>
                <a:latin typeface="Montserrat"/>
                <a:ea typeface="Montserrat"/>
                <a:cs typeface="Montserrat"/>
                <a:sym typeface="Montserrat"/>
              </a:rPr>
              <a:t>Secretaría </a:t>
            </a:r>
            <a:r>
              <a:rPr lang="es-ES" sz="2000" b="1" i="0" u="none" strike="noStrike" cap="none">
                <a:solidFill>
                  <a:srgbClr val="BFCC04"/>
                </a:solidFill>
                <a:latin typeface="Montserrat"/>
                <a:ea typeface="Montserrat"/>
                <a:cs typeface="Montserrat"/>
                <a:sym typeface="Montserrat"/>
              </a:rPr>
              <a:t>General</a:t>
            </a:r>
            <a:endParaRPr sz="2000" b="1" i="0" u="none" strike="noStrike" cap="none">
              <a:solidFill>
                <a:srgbClr val="BFCC04"/>
              </a:solidFill>
              <a:latin typeface="Montserrat"/>
              <a:ea typeface="Montserrat"/>
              <a:cs typeface="Montserrat"/>
              <a:sym typeface="Montserrat"/>
            </a:endParaRPr>
          </a:p>
        </p:txBody>
      </p:sp>
      <p:sp>
        <p:nvSpPr>
          <p:cNvPr id="592" name="Google Shape;592;p13"/>
          <p:cNvSpPr/>
          <p:nvPr/>
        </p:nvSpPr>
        <p:spPr>
          <a:xfrm>
            <a:off x="5336641" y="2027673"/>
            <a:ext cx="3492047" cy="156812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559" y="53218"/>
                </a:moveTo>
                <a:lnTo>
                  <a:pt x="-4877" y="53227"/>
                </a:lnTo>
              </a:path>
            </a:pathLst>
          </a:custGeom>
          <a:noFill/>
          <a:ln w="25400" cap="flat" cmpd="sng">
            <a:solidFill>
              <a:srgbClr val="F5FF8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593" name="Google Shape;593;p13"/>
          <p:cNvGrpSpPr/>
          <p:nvPr/>
        </p:nvGrpSpPr>
        <p:grpSpPr>
          <a:xfrm>
            <a:off x="3140404" y="2127838"/>
            <a:ext cx="2050702" cy="1386495"/>
            <a:chOff x="3438305" y="2050518"/>
            <a:chExt cx="2050702" cy="1386495"/>
          </a:xfrm>
        </p:grpSpPr>
        <p:grpSp>
          <p:nvGrpSpPr>
            <p:cNvPr id="594" name="Google Shape;594;p13"/>
            <p:cNvGrpSpPr/>
            <p:nvPr/>
          </p:nvGrpSpPr>
          <p:grpSpPr>
            <a:xfrm>
              <a:off x="3438305" y="2050518"/>
              <a:ext cx="2018482" cy="1386495"/>
              <a:chOff x="8523130" y="1358286"/>
              <a:chExt cx="2300781" cy="1580406"/>
            </a:xfrm>
          </p:grpSpPr>
          <p:sp>
            <p:nvSpPr>
              <p:cNvPr id="595" name="Google Shape;595;p13"/>
              <p:cNvSpPr txBox="1"/>
              <p:nvPr/>
            </p:nvSpPr>
            <p:spPr>
              <a:xfrm>
                <a:off x="8523130" y="2359837"/>
                <a:ext cx="1483102" cy="5788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900" b="1" i="0" u="none" strike="noStrike" cap="none">
                    <a:solidFill>
                      <a:srgbClr val="1F1F1F"/>
                    </a:solidFill>
                    <a:latin typeface="Montserrat"/>
                    <a:ea typeface="Montserrat"/>
                    <a:cs typeface="Montserrat"/>
                    <a:sym typeface="Montserrat"/>
                  </a:rPr>
                  <a:t>Actividades clave para materializar del producto</a:t>
                </a:r>
                <a:endParaRPr sz="900" b="1" i="0" u="none" strike="noStrike" cap="none">
                  <a:solidFill>
                    <a:srgbClr val="000000"/>
                  </a:solidFill>
                  <a:latin typeface="Montserrat"/>
                  <a:ea typeface="Montserrat"/>
                  <a:cs typeface="Montserrat"/>
                  <a:sym typeface="Montserrat"/>
                </a:endParaRPr>
              </a:p>
            </p:txBody>
          </p:sp>
          <p:sp>
            <p:nvSpPr>
              <p:cNvPr id="596" name="Google Shape;596;p13"/>
              <p:cNvSpPr txBox="1"/>
              <p:nvPr/>
            </p:nvSpPr>
            <p:spPr>
              <a:xfrm>
                <a:off x="9212683" y="1358286"/>
                <a:ext cx="900002" cy="8770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400" b="0" i="0" u="none" strike="noStrike" cap="none">
                    <a:solidFill>
                      <a:srgbClr val="1D335D"/>
                    </a:solidFill>
                    <a:latin typeface="Impact"/>
                    <a:ea typeface="Impact"/>
                    <a:cs typeface="Impact"/>
                    <a:sym typeface="Impact"/>
                  </a:rPr>
                  <a:t>12</a:t>
                </a:r>
                <a:endParaRPr sz="4400" b="0" i="0" u="none" strike="noStrike" cap="none">
                  <a:solidFill>
                    <a:srgbClr val="1D335D"/>
                  </a:solidFill>
                  <a:latin typeface="Impact"/>
                  <a:ea typeface="Impact"/>
                  <a:cs typeface="Impact"/>
                  <a:sym typeface="Impact"/>
                </a:endParaRPr>
              </a:p>
            </p:txBody>
          </p:sp>
          <p:grpSp>
            <p:nvGrpSpPr>
              <p:cNvPr id="597" name="Google Shape;597;p13"/>
              <p:cNvGrpSpPr/>
              <p:nvPr/>
            </p:nvGrpSpPr>
            <p:grpSpPr>
              <a:xfrm>
                <a:off x="8542334" y="1542641"/>
                <a:ext cx="900001" cy="900001"/>
                <a:chOff x="6018069" y="504025"/>
                <a:chExt cx="744844" cy="744844"/>
              </a:xfrm>
            </p:grpSpPr>
            <p:sp>
              <p:nvSpPr>
                <p:cNvPr id="598" name="Google Shape;598;p13"/>
                <p:cNvSpPr/>
                <p:nvPr/>
              </p:nvSpPr>
              <p:spPr>
                <a:xfrm>
                  <a:off x="6138495" y="784740"/>
                  <a:ext cx="252322" cy="293094"/>
                </a:xfrm>
                <a:prstGeom prst="flowChartConnector">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99" name="Google Shape;599;p13" descr="Forma&#10;&#10;Descripción generada automáticamente con confianza baja"/>
                <p:cNvPicPr preferRelativeResize="0"/>
                <p:nvPr/>
              </p:nvPicPr>
              <p:blipFill rotWithShape="1">
                <a:blip r:embed="rId10">
                  <a:alphaModFix/>
                </a:blip>
                <a:srcRect/>
                <a:stretch/>
              </p:blipFill>
              <p:spPr>
                <a:xfrm>
                  <a:off x="6018069" y="504025"/>
                  <a:ext cx="744844" cy="744844"/>
                </a:xfrm>
                <a:prstGeom prst="rect">
                  <a:avLst/>
                </a:prstGeom>
                <a:noFill/>
                <a:ln>
                  <a:noFill/>
                </a:ln>
              </p:spPr>
            </p:pic>
          </p:grpSp>
          <p:grpSp>
            <p:nvGrpSpPr>
              <p:cNvPr id="600" name="Google Shape;600;p13"/>
              <p:cNvGrpSpPr/>
              <p:nvPr/>
            </p:nvGrpSpPr>
            <p:grpSpPr>
              <a:xfrm>
                <a:off x="10042958" y="1669961"/>
                <a:ext cx="780953" cy="989784"/>
                <a:chOff x="7104196" y="830142"/>
                <a:chExt cx="780953" cy="989784"/>
              </a:xfrm>
            </p:grpSpPr>
            <p:pic>
              <p:nvPicPr>
                <p:cNvPr id="601" name="Google Shape;601;p13"/>
                <p:cNvPicPr preferRelativeResize="0"/>
                <p:nvPr/>
              </p:nvPicPr>
              <p:blipFill rotWithShape="1">
                <a:blip r:embed="rId11">
                  <a:alphaModFix/>
                </a:blip>
                <a:srcRect/>
                <a:stretch/>
              </p:blipFill>
              <p:spPr>
                <a:xfrm>
                  <a:off x="7161926" y="908431"/>
                  <a:ext cx="216000" cy="216001"/>
                </a:xfrm>
                <a:prstGeom prst="rect">
                  <a:avLst/>
                </a:prstGeom>
                <a:noFill/>
                <a:ln>
                  <a:noFill/>
                </a:ln>
              </p:spPr>
            </p:pic>
            <p:cxnSp>
              <p:nvCxnSpPr>
                <p:cNvPr id="602" name="Google Shape;602;p13"/>
                <p:cNvCxnSpPr>
                  <a:stCxn id="603" idx="3"/>
                  <a:endCxn id="604" idx="1"/>
                </p:cNvCxnSpPr>
                <p:nvPr/>
              </p:nvCxnSpPr>
              <p:spPr>
                <a:xfrm rot="10800000" flipH="1">
                  <a:off x="7378970" y="1551593"/>
                  <a:ext cx="273900" cy="900"/>
                </a:xfrm>
                <a:prstGeom prst="straightConnector1">
                  <a:avLst/>
                </a:prstGeom>
                <a:noFill/>
                <a:ln w="9525" cap="flat" cmpd="sng">
                  <a:solidFill>
                    <a:srgbClr val="3B7FF2"/>
                  </a:solidFill>
                  <a:prstDash val="solid"/>
                  <a:round/>
                  <a:headEnd type="none" w="sm" len="sm"/>
                  <a:tailEnd type="none" w="sm" len="sm"/>
                </a:ln>
              </p:spPr>
            </p:cxnSp>
            <p:cxnSp>
              <p:nvCxnSpPr>
                <p:cNvPr id="605" name="Google Shape;605;p13"/>
                <p:cNvCxnSpPr>
                  <a:stCxn id="606" idx="3"/>
                  <a:endCxn id="607" idx="1"/>
                </p:cNvCxnSpPr>
                <p:nvPr/>
              </p:nvCxnSpPr>
              <p:spPr>
                <a:xfrm rot="10800000" flipH="1">
                  <a:off x="7388921" y="1282741"/>
                  <a:ext cx="266400" cy="1200"/>
                </a:xfrm>
                <a:prstGeom prst="straightConnector1">
                  <a:avLst/>
                </a:prstGeom>
                <a:noFill/>
                <a:ln w="9525" cap="flat" cmpd="sng">
                  <a:solidFill>
                    <a:srgbClr val="3B7FF2"/>
                  </a:solidFill>
                  <a:prstDash val="solid"/>
                  <a:round/>
                  <a:headEnd type="none" w="sm" len="sm"/>
                  <a:tailEnd type="none" w="sm" len="sm"/>
                </a:ln>
              </p:spPr>
            </p:cxnSp>
            <p:cxnSp>
              <p:nvCxnSpPr>
                <p:cNvPr id="608" name="Google Shape;608;p13"/>
                <p:cNvCxnSpPr>
                  <a:stCxn id="601" idx="3"/>
                  <a:endCxn id="609" idx="1"/>
                </p:cNvCxnSpPr>
                <p:nvPr/>
              </p:nvCxnSpPr>
              <p:spPr>
                <a:xfrm rot="10800000" flipH="1">
                  <a:off x="7377926" y="1014632"/>
                  <a:ext cx="277800" cy="1800"/>
                </a:xfrm>
                <a:prstGeom prst="straightConnector1">
                  <a:avLst/>
                </a:prstGeom>
                <a:noFill/>
                <a:ln w="9525" cap="flat" cmpd="sng">
                  <a:solidFill>
                    <a:srgbClr val="3B7FF2"/>
                  </a:solidFill>
                  <a:prstDash val="solid"/>
                  <a:round/>
                  <a:headEnd type="none" w="sm" len="sm"/>
                  <a:tailEnd type="none" w="sm" len="sm"/>
                </a:ln>
              </p:spPr>
            </p:cxnSp>
            <p:pic>
              <p:nvPicPr>
                <p:cNvPr id="606" name="Google Shape;606;p13"/>
                <p:cNvPicPr preferRelativeResize="0"/>
                <p:nvPr/>
              </p:nvPicPr>
              <p:blipFill rotWithShape="1">
                <a:blip r:embed="rId9">
                  <a:alphaModFix/>
                </a:blip>
                <a:srcRect/>
                <a:stretch/>
              </p:blipFill>
              <p:spPr>
                <a:xfrm>
                  <a:off x="7150931" y="1164945"/>
                  <a:ext cx="237990" cy="237991"/>
                </a:xfrm>
                <a:prstGeom prst="rect">
                  <a:avLst/>
                </a:prstGeom>
                <a:noFill/>
                <a:ln>
                  <a:noFill/>
                </a:ln>
              </p:spPr>
            </p:pic>
            <p:pic>
              <p:nvPicPr>
                <p:cNvPr id="603" name="Google Shape;603;p13"/>
                <p:cNvPicPr preferRelativeResize="0"/>
                <p:nvPr/>
              </p:nvPicPr>
              <p:blipFill rotWithShape="1">
                <a:blip r:embed="rId12">
                  <a:alphaModFix/>
                </a:blip>
                <a:srcRect/>
                <a:stretch/>
              </p:blipFill>
              <p:spPr>
                <a:xfrm>
                  <a:off x="7160883" y="1443449"/>
                  <a:ext cx="218087" cy="218088"/>
                </a:xfrm>
                <a:prstGeom prst="rect">
                  <a:avLst/>
                </a:prstGeom>
                <a:noFill/>
                <a:ln>
                  <a:noFill/>
                </a:ln>
              </p:spPr>
            </p:pic>
            <p:sp>
              <p:nvSpPr>
                <p:cNvPr id="610" name="Google Shape;610;p13"/>
                <p:cNvSpPr/>
                <p:nvPr/>
              </p:nvSpPr>
              <p:spPr>
                <a:xfrm>
                  <a:off x="7104196" y="830142"/>
                  <a:ext cx="780953" cy="989784"/>
                </a:xfrm>
                <a:prstGeom prst="rect">
                  <a:avLst/>
                </a:prstGeom>
                <a:noFill/>
                <a:ln w="25400" cap="flat" cmpd="sng">
                  <a:solidFill>
                    <a:srgbClr val="F4FF8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grpSp>
          <p:nvGrpSpPr>
            <p:cNvPr id="611" name="Google Shape;611;p13"/>
            <p:cNvGrpSpPr/>
            <p:nvPr/>
          </p:nvGrpSpPr>
          <p:grpSpPr>
            <a:xfrm>
              <a:off x="5182569" y="2350450"/>
              <a:ext cx="306438" cy="276999"/>
              <a:chOff x="5182569" y="2350450"/>
              <a:chExt cx="306438" cy="276999"/>
            </a:xfrm>
          </p:grpSpPr>
          <p:sp>
            <p:nvSpPr>
              <p:cNvPr id="609" name="Google Shape;609;p13"/>
              <p:cNvSpPr/>
              <p:nvPr/>
            </p:nvSpPr>
            <p:spPr>
              <a:xfrm>
                <a:off x="5255419" y="2407915"/>
                <a:ext cx="147637" cy="155829"/>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12" name="Google Shape;612;p13"/>
              <p:cNvSpPr txBox="1"/>
              <p:nvPr/>
            </p:nvSpPr>
            <p:spPr>
              <a:xfrm>
                <a:off x="5182569" y="2350450"/>
                <a:ext cx="30643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11</a:t>
                </a:r>
                <a:endParaRPr/>
              </a:p>
            </p:txBody>
          </p:sp>
        </p:grpSp>
        <p:grpSp>
          <p:nvGrpSpPr>
            <p:cNvPr id="613" name="Google Shape;613;p13"/>
            <p:cNvGrpSpPr/>
            <p:nvPr/>
          </p:nvGrpSpPr>
          <p:grpSpPr>
            <a:xfrm>
              <a:off x="5255236" y="2585402"/>
              <a:ext cx="147637" cy="276999"/>
              <a:chOff x="5237925" y="2354862"/>
              <a:chExt cx="147637" cy="276999"/>
            </a:xfrm>
          </p:grpSpPr>
          <p:sp>
            <p:nvSpPr>
              <p:cNvPr id="607" name="Google Shape;607;p13"/>
              <p:cNvSpPr/>
              <p:nvPr/>
            </p:nvSpPr>
            <p:spPr>
              <a:xfrm>
                <a:off x="5237925" y="2412677"/>
                <a:ext cx="147637" cy="155829"/>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14" name="Google Shape;614;p13"/>
              <p:cNvSpPr txBox="1"/>
              <p:nvPr/>
            </p:nvSpPr>
            <p:spPr>
              <a:xfrm>
                <a:off x="5254799" y="2354862"/>
                <a:ext cx="11388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1</a:t>
                </a:r>
                <a:endParaRPr/>
              </a:p>
            </p:txBody>
          </p:sp>
        </p:grpSp>
        <p:grpSp>
          <p:nvGrpSpPr>
            <p:cNvPr id="615" name="Google Shape;615;p13"/>
            <p:cNvGrpSpPr/>
            <p:nvPr/>
          </p:nvGrpSpPr>
          <p:grpSpPr>
            <a:xfrm>
              <a:off x="5253114" y="2826465"/>
              <a:ext cx="147637" cy="276999"/>
              <a:chOff x="5237925" y="2366353"/>
              <a:chExt cx="147637" cy="276999"/>
            </a:xfrm>
          </p:grpSpPr>
          <p:sp>
            <p:nvSpPr>
              <p:cNvPr id="604" name="Google Shape;604;p13"/>
              <p:cNvSpPr/>
              <p:nvPr/>
            </p:nvSpPr>
            <p:spPr>
              <a:xfrm>
                <a:off x="5237925" y="2418821"/>
                <a:ext cx="147637" cy="155829"/>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16" name="Google Shape;616;p13"/>
              <p:cNvSpPr txBox="1"/>
              <p:nvPr/>
            </p:nvSpPr>
            <p:spPr>
              <a:xfrm>
                <a:off x="5257343" y="2366353"/>
                <a:ext cx="11388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0</a:t>
                </a:r>
                <a:endParaRPr/>
              </a:p>
            </p:txBody>
          </p:sp>
        </p:grpSp>
      </p:grpSp>
      <p:sp>
        <p:nvSpPr>
          <p:cNvPr id="620" name="Google Shape;620;p13"/>
          <p:cNvSpPr txBox="1"/>
          <p:nvPr/>
        </p:nvSpPr>
        <p:spPr>
          <a:xfrm>
            <a:off x="3260691" y="4260275"/>
            <a:ext cx="5725260" cy="1061829"/>
          </a:xfrm>
          <a:prstGeom prst="rect">
            <a:avLst/>
          </a:prstGeom>
          <a:noFill/>
          <a:ln>
            <a:noFill/>
          </a:ln>
        </p:spPr>
        <p:txBody>
          <a:bodyPr spcFirstLastPara="1" wrap="square" lIns="91425" tIns="45700" rIns="91425" bIns="45700" anchor="ctr" anchorCtr="0">
            <a:spAutoFit/>
          </a:bodyPr>
          <a:lstStyle/>
          <a:p>
            <a:pPr marL="85725" marR="0" lvl="0" indent="-85725" algn="just" rtl="0">
              <a:lnSpc>
                <a:spcPct val="100000"/>
              </a:lnSpc>
              <a:spcBef>
                <a:spcPts val="0"/>
              </a:spcBef>
              <a:spcAft>
                <a:spcPts val="0"/>
              </a:spcAft>
              <a:buClr>
                <a:srgbClr val="000000"/>
              </a:buClr>
              <a:buSzPts val="900"/>
              <a:buFont typeface="Arial"/>
              <a:buChar char="•"/>
            </a:pPr>
            <a:r>
              <a:rPr lang="es-ES" sz="900" b="0" i="0" u="none" strike="noStrike" cap="none">
                <a:solidFill>
                  <a:srgbClr val="000000"/>
                </a:solidFill>
                <a:latin typeface="Montserrat"/>
                <a:ea typeface="Montserrat"/>
                <a:cs typeface="Montserrat"/>
                <a:sym typeface="Montserrat"/>
              </a:rPr>
              <a:t>Plan Estratégico de Talento Humano: 100%</a:t>
            </a:r>
            <a:endParaRPr/>
          </a:p>
          <a:p>
            <a:pPr marL="85725" marR="0" lvl="0" indent="-85725" algn="just" rtl="0">
              <a:lnSpc>
                <a:spcPct val="100000"/>
              </a:lnSpc>
              <a:spcBef>
                <a:spcPts val="0"/>
              </a:spcBef>
              <a:spcAft>
                <a:spcPts val="0"/>
              </a:spcAft>
              <a:buClr>
                <a:srgbClr val="000000"/>
              </a:buClr>
              <a:buSzPts val="900"/>
              <a:buFont typeface="Arial"/>
              <a:buChar char="•"/>
            </a:pPr>
            <a:r>
              <a:rPr lang="es-ES" sz="900" b="0" i="0" u="none" strike="noStrike" cap="none">
                <a:solidFill>
                  <a:srgbClr val="000000"/>
                </a:solidFill>
                <a:latin typeface="Montserrat"/>
                <a:ea typeface="Montserrat"/>
                <a:cs typeface="Montserrat"/>
                <a:sym typeface="Montserrat"/>
              </a:rPr>
              <a:t>Plan de Bienestar e Incentivos: 100%</a:t>
            </a:r>
            <a:endParaRPr/>
          </a:p>
          <a:p>
            <a:pPr marL="85725" marR="0" lvl="0" indent="-85725" algn="just" rtl="0">
              <a:lnSpc>
                <a:spcPct val="100000"/>
              </a:lnSpc>
              <a:spcBef>
                <a:spcPts val="0"/>
              </a:spcBef>
              <a:spcAft>
                <a:spcPts val="0"/>
              </a:spcAft>
              <a:buClr>
                <a:srgbClr val="000000"/>
              </a:buClr>
              <a:buSzPts val="900"/>
              <a:buFont typeface="Arial"/>
              <a:buChar char="•"/>
            </a:pPr>
            <a:r>
              <a:rPr lang="es-ES" sz="900" b="0" i="0" u="none" strike="noStrike" cap="none">
                <a:solidFill>
                  <a:srgbClr val="000000"/>
                </a:solidFill>
                <a:latin typeface="Montserrat"/>
                <a:ea typeface="Montserrat"/>
                <a:cs typeface="Montserrat"/>
                <a:sym typeface="Montserrat"/>
              </a:rPr>
              <a:t>Plan Anual de Vacantes: 100%</a:t>
            </a:r>
            <a:endParaRPr/>
          </a:p>
          <a:p>
            <a:pPr marL="85725" marR="0" lvl="0" indent="-85725" algn="just" rtl="0">
              <a:lnSpc>
                <a:spcPct val="100000"/>
              </a:lnSpc>
              <a:spcBef>
                <a:spcPts val="0"/>
              </a:spcBef>
              <a:spcAft>
                <a:spcPts val="0"/>
              </a:spcAft>
              <a:buClr>
                <a:srgbClr val="000000"/>
              </a:buClr>
              <a:buSzPts val="900"/>
              <a:buFont typeface="Arial"/>
              <a:buChar char="•"/>
            </a:pPr>
            <a:r>
              <a:rPr lang="es-ES" sz="900" b="0" i="0" u="none" strike="noStrike" cap="none">
                <a:solidFill>
                  <a:srgbClr val="000000"/>
                </a:solidFill>
                <a:latin typeface="Montserrat"/>
                <a:ea typeface="Montserrat"/>
                <a:cs typeface="Montserrat"/>
                <a:sym typeface="Montserrat"/>
              </a:rPr>
              <a:t>Plan Previsión Recursos Humanos: 100%.</a:t>
            </a:r>
            <a:endParaRPr/>
          </a:p>
          <a:p>
            <a:pPr marL="85725" marR="0" lvl="0" indent="-28575" algn="just"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Montserrat"/>
              <a:ea typeface="Montserrat"/>
              <a:cs typeface="Montserrat"/>
              <a:sym typeface="Montserrat"/>
            </a:endParaRPr>
          </a:p>
          <a:p>
            <a:pPr marL="0" marR="0" lvl="0" indent="0" algn="just" rtl="0">
              <a:lnSpc>
                <a:spcPct val="100000"/>
              </a:lnSpc>
              <a:spcBef>
                <a:spcPts val="0"/>
              </a:spcBef>
              <a:spcAft>
                <a:spcPts val="0"/>
              </a:spcAft>
              <a:buNone/>
            </a:pPr>
            <a:endParaRPr sz="900" b="0" i="0" u="none" strike="noStrike" cap="none">
              <a:solidFill>
                <a:srgbClr val="000000"/>
              </a:solidFill>
              <a:latin typeface="Montserrat"/>
              <a:ea typeface="Montserrat"/>
              <a:cs typeface="Montserrat"/>
              <a:sym typeface="Montserrat"/>
            </a:endParaRPr>
          </a:p>
          <a:p>
            <a:pPr marL="171450" marR="0" lvl="0" indent="-114300" algn="just"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Montserrat"/>
              <a:ea typeface="Montserrat"/>
              <a:cs typeface="Montserrat"/>
              <a:sym typeface="Montserrat"/>
            </a:endParaRPr>
          </a:p>
          <a:p>
            <a:pPr marL="85725" marR="0" lvl="0" indent="-85725" algn="just" rtl="0">
              <a:lnSpc>
                <a:spcPct val="100000"/>
              </a:lnSpc>
              <a:spcBef>
                <a:spcPts val="0"/>
              </a:spcBef>
              <a:spcAft>
                <a:spcPts val="0"/>
              </a:spcAft>
              <a:buClr>
                <a:srgbClr val="000000"/>
              </a:buClr>
              <a:buSzPts val="900"/>
              <a:buFont typeface="Arial"/>
              <a:buChar char="•"/>
            </a:pPr>
            <a:r>
              <a:rPr lang="es-ES" sz="900" b="0" i="0" u="none" strike="noStrike" cap="none">
                <a:solidFill>
                  <a:srgbClr val="000000"/>
                </a:solidFill>
                <a:latin typeface="Montserrat"/>
                <a:ea typeface="Montserrat"/>
                <a:cs typeface="Montserrat"/>
                <a:sym typeface="Montserrat"/>
              </a:rPr>
              <a:t>Plan de Seguridad y Salud en el Trabajo: 97%</a:t>
            </a:r>
            <a:endParaRPr/>
          </a:p>
          <a:p>
            <a:pPr marL="85725" marR="0" lvl="0" indent="-85725" algn="just" rtl="0">
              <a:lnSpc>
                <a:spcPct val="100000"/>
              </a:lnSpc>
              <a:spcBef>
                <a:spcPts val="0"/>
              </a:spcBef>
              <a:spcAft>
                <a:spcPts val="0"/>
              </a:spcAft>
              <a:buClr>
                <a:srgbClr val="000000"/>
              </a:buClr>
              <a:buSzPts val="900"/>
              <a:buFont typeface="Arial"/>
              <a:buChar char="•"/>
            </a:pPr>
            <a:r>
              <a:rPr lang="es-ES" sz="900" b="0" i="0" u="none" strike="noStrike" cap="none">
                <a:solidFill>
                  <a:srgbClr val="000000"/>
                </a:solidFill>
                <a:latin typeface="Montserrat"/>
                <a:ea typeface="Montserrat"/>
                <a:cs typeface="Montserrat"/>
                <a:sym typeface="Montserrat"/>
              </a:rPr>
              <a:t>Plan Institucional de Capacitación: 97%</a:t>
            </a:r>
            <a:endParaRPr/>
          </a:p>
          <a:p>
            <a:pPr marL="85725" marR="0" lvl="0" indent="-85725" algn="just" rtl="0">
              <a:lnSpc>
                <a:spcPct val="100000"/>
              </a:lnSpc>
              <a:spcBef>
                <a:spcPts val="0"/>
              </a:spcBef>
              <a:spcAft>
                <a:spcPts val="0"/>
              </a:spcAft>
              <a:buClr>
                <a:srgbClr val="000000"/>
              </a:buClr>
              <a:buSzPts val="900"/>
              <a:buFont typeface="Arial"/>
              <a:buChar char="•"/>
            </a:pPr>
            <a:r>
              <a:rPr lang="es-ES" sz="900" b="0" i="0" u="none" strike="noStrike" cap="none">
                <a:solidFill>
                  <a:srgbClr val="000000"/>
                </a:solidFill>
                <a:latin typeface="Montserrat"/>
                <a:ea typeface="Montserrat"/>
                <a:cs typeface="Montserrat"/>
                <a:sym typeface="Montserrat"/>
              </a:rPr>
              <a:t>Actividades Atención al Ciudadano: 90%</a:t>
            </a:r>
            <a:endParaRPr/>
          </a:p>
        </p:txBody>
      </p:sp>
      <p:grpSp>
        <p:nvGrpSpPr>
          <p:cNvPr id="3" name="Grupo 2">
            <a:extLst>
              <a:ext uri="{FF2B5EF4-FFF2-40B4-BE49-F238E27FC236}">
                <a16:creationId xmlns:a16="http://schemas.microsoft.com/office/drawing/2014/main" xmlns="" id="{C56F9532-D9EF-7D99-444A-A7E1E119E263}"/>
              </a:ext>
            </a:extLst>
          </p:cNvPr>
          <p:cNvGrpSpPr/>
          <p:nvPr/>
        </p:nvGrpSpPr>
        <p:grpSpPr>
          <a:xfrm>
            <a:off x="240851" y="1210553"/>
            <a:ext cx="2862383" cy="3123425"/>
            <a:chOff x="240851" y="1210553"/>
            <a:chExt cx="2862383" cy="3123425"/>
          </a:xfrm>
        </p:grpSpPr>
        <p:grpSp>
          <p:nvGrpSpPr>
            <p:cNvPr id="617" name="Google Shape;617;p13"/>
            <p:cNvGrpSpPr/>
            <p:nvPr/>
          </p:nvGrpSpPr>
          <p:grpSpPr>
            <a:xfrm>
              <a:off x="240851" y="1210553"/>
              <a:ext cx="2862383" cy="3123425"/>
              <a:chOff x="0" y="0"/>
              <a:chExt cx="2719403" cy="1755147"/>
            </a:xfrm>
          </p:grpSpPr>
          <p:graphicFrame>
            <p:nvGraphicFramePr>
              <p:cNvPr id="618" name="Google Shape;618;p13"/>
              <p:cNvGraphicFramePr/>
              <p:nvPr/>
            </p:nvGraphicFramePr>
            <p:xfrm>
              <a:off x="0" y="0"/>
              <a:ext cx="2719403" cy="1755147"/>
            </p:xfrm>
            <a:graphic>
              <a:graphicData uri="http://schemas.openxmlformats.org/drawingml/2006/chart">
                <c:chart xmlns:c="http://schemas.openxmlformats.org/drawingml/2006/chart" xmlns:r="http://schemas.openxmlformats.org/officeDocument/2006/relationships" r:id="rId13"/>
              </a:graphicData>
            </a:graphic>
          </p:graphicFrame>
          <p:sp>
            <p:nvSpPr>
              <p:cNvPr id="619" name="Google Shape;619;p13"/>
              <p:cNvSpPr/>
              <p:nvPr/>
            </p:nvSpPr>
            <p:spPr>
              <a:xfrm>
                <a:off x="501481" y="739792"/>
                <a:ext cx="1558138" cy="26380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a:t> </a:t>
                </a:r>
                <a:endParaRPr sz="4000" b="1" i="0" u="none" strike="noStrike" cap="none">
                  <a:solidFill>
                    <a:srgbClr val="FFAB40"/>
                  </a:solidFill>
                  <a:latin typeface="Montserrat"/>
                  <a:ea typeface="Montserrat"/>
                  <a:cs typeface="Montserrat"/>
                  <a:sym typeface="Montserrat"/>
                </a:endParaRPr>
              </a:p>
            </p:txBody>
          </p:sp>
        </p:grpSp>
        <p:sp>
          <p:nvSpPr>
            <p:cNvPr id="2" name="Google Shape;361;p8">
              <a:extLst>
                <a:ext uri="{FF2B5EF4-FFF2-40B4-BE49-F238E27FC236}">
                  <a16:creationId xmlns:a16="http://schemas.microsoft.com/office/drawing/2014/main" xmlns="" id="{F6BFED23-796B-B499-01AA-FF03186EA2F1}"/>
                </a:ext>
              </a:extLst>
            </p:cNvPr>
            <p:cNvSpPr/>
            <p:nvPr/>
          </p:nvSpPr>
          <p:spPr>
            <a:xfrm>
              <a:off x="799048" y="2394177"/>
              <a:ext cx="1660359" cy="31836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3600" b="1" i="0" u="none" strike="noStrike" cap="none" dirty="0">
                  <a:solidFill>
                    <a:srgbClr val="FFAB40"/>
                  </a:solidFill>
                  <a:latin typeface="Montserrat"/>
                  <a:ea typeface="Montserrat"/>
                  <a:cs typeface="Montserrat"/>
                  <a:sym typeface="Montserrat"/>
                </a:rPr>
                <a:t>99,8%</a:t>
              </a:r>
              <a:endParaRPr sz="3600" b="1" i="0" u="none" strike="noStrike" cap="none" dirty="0">
                <a:solidFill>
                  <a:srgbClr val="FFAB40"/>
                </a:solidFill>
                <a:latin typeface="Montserrat"/>
                <a:ea typeface="Montserrat"/>
                <a:cs typeface="Montserrat"/>
                <a:sym typeface="Montserrat"/>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grpSp>
        <p:nvGrpSpPr>
          <p:cNvPr id="625" name="Google Shape;625;p14"/>
          <p:cNvGrpSpPr/>
          <p:nvPr/>
        </p:nvGrpSpPr>
        <p:grpSpPr>
          <a:xfrm>
            <a:off x="447924" y="4397716"/>
            <a:ext cx="2398052" cy="430569"/>
            <a:chOff x="464594" y="4216206"/>
            <a:chExt cx="2398052" cy="430569"/>
          </a:xfrm>
        </p:grpSpPr>
        <p:pic>
          <p:nvPicPr>
            <p:cNvPr id="626" name="Google Shape;626;p14" descr="Icono&#10;&#10;Descripción generada automáticamente">
              <a:hlinkClick r:id="rId3"/>
            </p:cNvPr>
            <p:cNvPicPr preferRelativeResize="0"/>
            <p:nvPr/>
          </p:nvPicPr>
          <p:blipFill rotWithShape="1">
            <a:blip r:embed="rId4">
              <a:alphaModFix/>
            </a:blip>
            <a:srcRect/>
            <a:stretch/>
          </p:blipFill>
          <p:spPr>
            <a:xfrm>
              <a:off x="464594" y="4216206"/>
              <a:ext cx="430569" cy="430569"/>
            </a:xfrm>
            <a:prstGeom prst="rect">
              <a:avLst/>
            </a:prstGeom>
            <a:noFill/>
            <a:ln>
              <a:noFill/>
            </a:ln>
          </p:spPr>
        </p:pic>
        <p:sp>
          <p:nvSpPr>
            <p:cNvPr id="627" name="Google Shape;627;p14"/>
            <p:cNvSpPr txBox="1"/>
            <p:nvPr/>
          </p:nvSpPr>
          <p:spPr>
            <a:xfrm>
              <a:off x="895162" y="4308379"/>
              <a:ext cx="1967484" cy="24622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000" b="0" i="0" u="none" strike="noStrike" cap="none">
                  <a:solidFill>
                    <a:srgbClr val="000000"/>
                  </a:solidFill>
                  <a:latin typeface="Montserrat"/>
                  <a:ea typeface="Montserrat"/>
                  <a:cs typeface="Montserrat"/>
                  <a:sym typeface="Montserrat"/>
                </a:rPr>
                <a:t>Plan de Acción - 2023.</a:t>
              </a:r>
              <a:endParaRPr sz="800" b="0" i="0" u="none" strike="noStrike" cap="none">
                <a:solidFill>
                  <a:srgbClr val="000000"/>
                </a:solidFill>
                <a:latin typeface="Montserrat"/>
                <a:ea typeface="Montserrat"/>
                <a:cs typeface="Montserrat"/>
                <a:sym typeface="Montserrat"/>
              </a:endParaRPr>
            </a:p>
          </p:txBody>
        </p:sp>
      </p:grpSp>
      <p:pic>
        <p:nvPicPr>
          <p:cNvPr id="628" name="Google Shape;628;p14"/>
          <p:cNvPicPr preferRelativeResize="0"/>
          <p:nvPr/>
        </p:nvPicPr>
        <p:blipFill rotWithShape="1">
          <a:blip r:embed="rId5">
            <a:alphaModFix/>
          </a:blip>
          <a:srcRect/>
          <a:stretch/>
        </p:blipFill>
        <p:spPr>
          <a:xfrm>
            <a:off x="7725653" y="-111912"/>
            <a:ext cx="1366876" cy="768200"/>
          </a:xfrm>
          <a:prstGeom prst="rect">
            <a:avLst/>
          </a:prstGeom>
          <a:noFill/>
          <a:ln>
            <a:noFill/>
          </a:ln>
        </p:spPr>
      </p:pic>
      <p:sp>
        <p:nvSpPr>
          <p:cNvPr id="629" name="Google Shape;629;p14"/>
          <p:cNvSpPr/>
          <p:nvPr/>
        </p:nvSpPr>
        <p:spPr>
          <a:xfrm>
            <a:off x="278216" y="597242"/>
            <a:ext cx="2828753" cy="29628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2400" b="1" i="0" u="none" strike="noStrike" cap="none">
                <a:solidFill>
                  <a:srgbClr val="004148"/>
                </a:solidFill>
                <a:latin typeface="Montserrat"/>
                <a:ea typeface="Montserrat"/>
                <a:cs typeface="Montserrat"/>
                <a:sym typeface="Montserrat"/>
              </a:rPr>
              <a:t>Demanda</a:t>
            </a:r>
            <a:endParaRPr sz="2400" b="1" i="0" u="none" strike="noStrike" cap="none">
              <a:solidFill>
                <a:srgbClr val="BFCC04"/>
              </a:solidFill>
              <a:latin typeface="Montserrat"/>
              <a:ea typeface="Montserrat"/>
              <a:cs typeface="Montserrat"/>
              <a:sym typeface="Montserrat"/>
            </a:endParaRPr>
          </a:p>
        </p:txBody>
      </p:sp>
      <p:grpSp>
        <p:nvGrpSpPr>
          <p:cNvPr id="630" name="Google Shape;630;p14"/>
          <p:cNvGrpSpPr/>
          <p:nvPr/>
        </p:nvGrpSpPr>
        <p:grpSpPr>
          <a:xfrm>
            <a:off x="92234" y="1124171"/>
            <a:ext cx="3197114" cy="2803153"/>
            <a:chOff x="-181617" y="-38503"/>
            <a:chExt cx="2644588" cy="1736097"/>
          </a:xfrm>
        </p:grpSpPr>
        <p:graphicFrame>
          <p:nvGraphicFramePr>
            <p:cNvPr id="631" name="Google Shape;631;p14"/>
            <p:cNvGraphicFramePr/>
            <p:nvPr/>
          </p:nvGraphicFramePr>
          <p:xfrm>
            <a:off x="-181617" y="-38503"/>
            <a:ext cx="2644588" cy="1736097"/>
          </p:xfrm>
          <a:graphic>
            <a:graphicData uri="http://schemas.openxmlformats.org/drawingml/2006/chart">
              <c:chart xmlns:c="http://schemas.openxmlformats.org/drawingml/2006/chart" xmlns:r="http://schemas.openxmlformats.org/officeDocument/2006/relationships" r:id="rId6"/>
            </a:graphicData>
          </a:graphic>
        </p:graphicFrame>
        <p:sp>
          <p:nvSpPr>
            <p:cNvPr id="632" name="Google Shape;632;p14"/>
            <p:cNvSpPr/>
            <p:nvPr/>
          </p:nvSpPr>
          <p:spPr>
            <a:xfrm>
              <a:off x="647659" y="659411"/>
              <a:ext cx="1156879" cy="3113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sz="3600" b="1" i="0" u="none" strike="noStrike" cap="none">
                  <a:solidFill>
                    <a:srgbClr val="002060"/>
                  </a:solidFill>
                  <a:latin typeface="Montserrat"/>
                  <a:ea typeface="Montserrat"/>
                  <a:cs typeface="Montserrat"/>
                  <a:sym typeface="Montserrat"/>
                </a:rPr>
                <a:t>100%</a:t>
              </a:r>
              <a:endParaRPr sz="5400" b="1" i="0" u="none" strike="noStrike" cap="none">
                <a:solidFill>
                  <a:srgbClr val="002060"/>
                </a:solidFill>
                <a:latin typeface="Montserrat"/>
                <a:ea typeface="Montserrat"/>
                <a:cs typeface="Montserrat"/>
                <a:sym typeface="Montserrat"/>
              </a:endParaRPr>
            </a:p>
          </p:txBody>
        </p:sp>
      </p:grpSp>
      <p:sp>
        <p:nvSpPr>
          <p:cNvPr id="633" name="Google Shape;633;p14"/>
          <p:cNvSpPr/>
          <p:nvPr/>
        </p:nvSpPr>
        <p:spPr>
          <a:xfrm rot="10800000" flipH="1">
            <a:off x="3409434" y="656281"/>
            <a:ext cx="5436856" cy="4226871"/>
          </a:xfrm>
          <a:prstGeom prst="rect">
            <a:avLst/>
          </a:prstGeom>
          <a:noFill/>
          <a:ln w="9525" cap="flat" cmpd="sng">
            <a:solidFill>
              <a:srgbClr val="BFCC0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34" name="Google Shape;634;p14">
            <a:hlinkClick r:id="rId7" action="ppaction://hlinksldjump"/>
          </p:cNvPr>
          <p:cNvPicPr preferRelativeResize="0"/>
          <p:nvPr/>
        </p:nvPicPr>
        <p:blipFill rotWithShape="1">
          <a:blip r:embed="rId8">
            <a:alphaModFix/>
          </a:blip>
          <a:srcRect/>
          <a:stretch/>
        </p:blipFill>
        <p:spPr>
          <a:xfrm>
            <a:off x="2919349" y="4413946"/>
            <a:ext cx="415011" cy="415011"/>
          </a:xfrm>
          <a:prstGeom prst="rect">
            <a:avLst/>
          </a:prstGeom>
          <a:noFill/>
          <a:ln>
            <a:noFill/>
          </a:ln>
        </p:spPr>
      </p:pic>
      <p:sp>
        <p:nvSpPr>
          <p:cNvPr id="635" name="Google Shape;635;p14"/>
          <p:cNvSpPr txBox="1"/>
          <p:nvPr/>
        </p:nvSpPr>
        <p:spPr>
          <a:xfrm>
            <a:off x="4424273" y="796763"/>
            <a:ext cx="4382852" cy="2708434"/>
          </a:xfrm>
          <a:prstGeom prst="rect">
            <a:avLst/>
          </a:prstGeom>
          <a:noFill/>
          <a:ln>
            <a:noFill/>
          </a:ln>
        </p:spPr>
        <p:txBody>
          <a:bodyPr spcFirstLastPara="1" wrap="square" lIns="91425" tIns="45700" rIns="91425" bIns="45700" anchor="t" anchorCtr="0">
            <a:spAutoFit/>
          </a:bodyPr>
          <a:lstStyle/>
          <a:p>
            <a:pPr marL="180975" marR="0" lvl="1" indent="-180975" algn="just" rtl="0">
              <a:lnSpc>
                <a:spcPct val="100000"/>
              </a:lnSpc>
              <a:spcBef>
                <a:spcPts val="0"/>
              </a:spcBef>
              <a:spcAft>
                <a:spcPts val="0"/>
              </a:spcAft>
              <a:buClr>
                <a:srgbClr val="000000"/>
              </a:buClr>
              <a:buSzPts val="1000"/>
              <a:buFont typeface="Arial"/>
              <a:buAutoNum type="arabicPeriod"/>
            </a:pPr>
            <a:r>
              <a:rPr lang="es-ES" sz="1000" b="0" i="0" u="none" strike="noStrike" cap="none">
                <a:solidFill>
                  <a:srgbClr val="000000"/>
                </a:solidFill>
                <a:latin typeface="Montserrat"/>
                <a:ea typeface="Montserrat"/>
                <a:cs typeface="Montserrat"/>
                <a:sym typeface="Montserrat"/>
              </a:rPr>
              <a:t>Plan Energético Nacional - PEN 2022 - 2052, actualizado y publicado</a:t>
            </a:r>
            <a:endParaRPr/>
          </a:p>
          <a:p>
            <a:pPr marL="180975" marR="0" lvl="1" indent="-180975" algn="just" rtl="0">
              <a:lnSpc>
                <a:spcPct val="100000"/>
              </a:lnSpc>
              <a:spcBef>
                <a:spcPts val="0"/>
              </a:spcBef>
              <a:spcAft>
                <a:spcPts val="0"/>
              </a:spcAft>
              <a:buClr>
                <a:srgbClr val="000000"/>
              </a:buClr>
              <a:buSzPts val="1000"/>
              <a:buFont typeface="Arial"/>
              <a:buAutoNum type="arabicPeriod"/>
            </a:pPr>
            <a:r>
              <a:rPr lang="es-ES" sz="1000" b="0" i="0" u="none" strike="noStrike" cap="none">
                <a:solidFill>
                  <a:srgbClr val="000000"/>
                </a:solidFill>
                <a:latin typeface="Montserrat"/>
                <a:ea typeface="Montserrat"/>
                <a:cs typeface="Montserrat"/>
                <a:sym typeface="Montserrat"/>
              </a:rPr>
              <a:t>Factores de Emisión de Combustibles Colombianos - FECOC +, actualizados y Publicados.</a:t>
            </a:r>
            <a:endParaRPr/>
          </a:p>
          <a:p>
            <a:pPr marL="180975" marR="0" lvl="1" indent="-180975" algn="just" rtl="0">
              <a:lnSpc>
                <a:spcPct val="100000"/>
              </a:lnSpc>
              <a:spcBef>
                <a:spcPts val="0"/>
              </a:spcBef>
              <a:spcAft>
                <a:spcPts val="0"/>
              </a:spcAft>
              <a:buClr>
                <a:srgbClr val="000000"/>
              </a:buClr>
              <a:buSzPts val="1000"/>
              <a:buFont typeface="Arial"/>
              <a:buAutoNum type="arabicPeriod"/>
            </a:pPr>
            <a:r>
              <a:rPr lang="es-ES" sz="1000" b="0" i="0" u="none" strike="noStrike" cap="none">
                <a:solidFill>
                  <a:srgbClr val="000000"/>
                </a:solidFill>
                <a:latin typeface="Montserrat"/>
                <a:ea typeface="Montserrat"/>
                <a:cs typeface="Montserrat"/>
                <a:sym typeface="Montserrat"/>
              </a:rPr>
              <a:t>Caracterización energética y análisis y propuestas de medidas de eficiencia energética, en algunos de los sectores priorizados del PAI PROURE (Res MME 40156 de 2021); como insumo al BECO, PEN, PROURE y proyecciones de demanda, publicados.</a:t>
            </a:r>
            <a:endParaRPr/>
          </a:p>
          <a:p>
            <a:pPr marL="180975" marR="0" lvl="1" indent="-180975" algn="just" rtl="0">
              <a:lnSpc>
                <a:spcPct val="100000"/>
              </a:lnSpc>
              <a:spcBef>
                <a:spcPts val="0"/>
              </a:spcBef>
              <a:spcAft>
                <a:spcPts val="0"/>
              </a:spcAft>
              <a:buClr>
                <a:srgbClr val="000000"/>
              </a:buClr>
              <a:buSzPts val="1000"/>
              <a:buFont typeface="Arial"/>
              <a:buAutoNum type="arabicPeriod"/>
            </a:pPr>
            <a:r>
              <a:rPr lang="es-ES" sz="1000" b="0" i="0" u="none" strike="noStrike" cap="none">
                <a:solidFill>
                  <a:srgbClr val="000000"/>
                </a:solidFill>
                <a:latin typeface="Montserrat"/>
                <a:ea typeface="Montserrat"/>
                <a:cs typeface="Montserrat"/>
                <a:sym typeface="Montserrat"/>
              </a:rPr>
              <a:t>"Balance Energético Nacional BECO 2022 publicado. (Matriz producción-utilización para 19 energéticos para el año 2022)"</a:t>
            </a:r>
            <a:endParaRPr/>
          </a:p>
          <a:p>
            <a:pPr marL="180975" marR="0" lvl="1" indent="-180975" algn="just" rtl="0">
              <a:lnSpc>
                <a:spcPct val="100000"/>
              </a:lnSpc>
              <a:spcBef>
                <a:spcPts val="0"/>
              </a:spcBef>
              <a:spcAft>
                <a:spcPts val="0"/>
              </a:spcAft>
              <a:buClr>
                <a:srgbClr val="000000"/>
              </a:buClr>
              <a:buSzPts val="1000"/>
              <a:buFont typeface="Arial"/>
              <a:buAutoNum type="arabicPeriod"/>
            </a:pPr>
            <a:r>
              <a:rPr lang="es-ES" sz="1000" b="0" i="0" u="none" strike="noStrike" cap="none">
                <a:solidFill>
                  <a:srgbClr val="000000"/>
                </a:solidFill>
                <a:latin typeface="Montserrat"/>
                <a:ea typeface="Montserrat"/>
                <a:cs typeface="Montserrat"/>
                <a:sym typeface="Montserrat"/>
              </a:rPr>
              <a:t>Informe de proyección de demanda de energéticos: energía eléctrica, gas natural y combustibles líquidos para el periodo 2023-2038, actualizado, diagramado y publicado.</a:t>
            </a:r>
            <a:endParaRPr/>
          </a:p>
          <a:p>
            <a:pPr marL="180975" marR="0" lvl="1" indent="-180975" algn="just" rtl="0">
              <a:lnSpc>
                <a:spcPct val="100000"/>
              </a:lnSpc>
              <a:spcBef>
                <a:spcPts val="0"/>
              </a:spcBef>
              <a:spcAft>
                <a:spcPts val="0"/>
              </a:spcAft>
              <a:buClr>
                <a:srgbClr val="000000"/>
              </a:buClr>
              <a:buSzPts val="1000"/>
              <a:buFont typeface="Arial"/>
              <a:buAutoNum type="arabicPeriod"/>
            </a:pPr>
            <a:r>
              <a:rPr lang="es-ES" sz="1000" b="0" i="0" u="none" strike="noStrike" cap="none">
                <a:solidFill>
                  <a:srgbClr val="000000"/>
                </a:solidFill>
                <a:latin typeface="Montserrat"/>
                <a:ea typeface="Montserrat"/>
                <a:cs typeface="Montserrat"/>
                <a:sym typeface="Montserrat"/>
              </a:rPr>
              <a:t>Conceptos de incentivos tributarios por FNCE, GEE e H2, emitidos.</a:t>
            </a:r>
            <a:endParaRPr/>
          </a:p>
          <a:p>
            <a:pPr marL="180975" marR="0" lvl="1" indent="-180975" algn="just" rtl="0">
              <a:lnSpc>
                <a:spcPct val="100000"/>
              </a:lnSpc>
              <a:spcBef>
                <a:spcPts val="0"/>
              </a:spcBef>
              <a:spcAft>
                <a:spcPts val="0"/>
              </a:spcAft>
              <a:buClr>
                <a:srgbClr val="000000"/>
              </a:buClr>
              <a:buSzPts val="1000"/>
              <a:buFont typeface="Arial"/>
              <a:buAutoNum type="arabicPeriod"/>
            </a:pPr>
            <a:r>
              <a:rPr lang="es-ES" sz="1000" b="0" i="0" u="none" strike="noStrike" cap="none">
                <a:solidFill>
                  <a:srgbClr val="000000"/>
                </a:solidFill>
                <a:latin typeface="Montserrat"/>
                <a:ea typeface="Montserrat"/>
                <a:cs typeface="Montserrat"/>
                <a:sym typeface="Montserrat"/>
              </a:rPr>
              <a:t>Procedimiento para incentivos tributarios para proyectos a partir de hidrógeno verde o azul, formalizado en el SIGUEME.</a:t>
            </a:r>
            <a:endParaRPr/>
          </a:p>
        </p:txBody>
      </p:sp>
      <p:grpSp>
        <p:nvGrpSpPr>
          <p:cNvPr id="636" name="Google Shape;636;p14"/>
          <p:cNvGrpSpPr/>
          <p:nvPr/>
        </p:nvGrpSpPr>
        <p:grpSpPr>
          <a:xfrm>
            <a:off x="5000219" y="3447531"/>
            <a:ext cx="2321981" cy="1357671"/>
            <a:chOff x="3350329" y="2088536"/>
            <a:chExt cx="2321981" cy="1357671"/>
          </a:xfrm>
        </p:grpSpPr>
        <p:grpSp>
          <p:nvGrpSpPr>
            <p:cNvPr id="637" name="Google Shape;637;p14"/>
            <p:cNvGrpSpPr/>
            <p:nvPr/>
          </p:nvGrpSpPr>
          <p:grpSpPr>
            <a:xfrm>
              <a:off x="3350329" y="2088536"/>
              <a:ext cx="2279323" cy="1357671"/>
              <a:chOff x="8422848" y="1401621"/>
              <a:chExt cx="2598102" cy="1547551"/>
            </a:xfrm>
          </p:grpSpPr>
          <p:sp>
            <p:nvSpPr>
              <p:cNvPr id="638" name="Google Shape;638;p14"/>
              <p:cNvSpPr txBox="1"/>
              <p:nvPr/>
            </p:nvSpPr>
            <p:spPr>
              <a:xfrm>
                <a:off x="8422848" y="2370317"/>
                <a:ext cx="1483102" cy="5788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900" b="1" i="0" u="none" strike="noStrike" cap="none">
                    <a:solidFill>
                      <a:srgbClr val="1F1F1F"/>
                    </a:solidFill>
                    <a:latin typeface="Montserrat"/>
                    <a:ea typeface="Montserrat"/>
                    <a:cs typeface="Montserrat"/>
                    <a:sym typeface="Montserrat"/>
                  </a:rPr>
                  <a:t>Actividades clave para materializar del producto</a:t>
                </a:r>
                <a:endParaRPr sz="900" b="1" i="0" u="none" strike="noStrike" cap="none">
                  <a:solidFill>
                    <a:srgbClr val="000000"/>
                  </a:solidFill>
                  <a:latin typeface="Montserrat"/>
                  <a:ea typeface="Montserrat"/>
                  <a:cs typeface="Montserrat"/>
                  <a:sym typeface="Montserrat"/>
                </a:endParaRPr>
              </a:p>
            </p:txBody>
          </p:sp>
          <p:sp>
            <p:nvSpPr>
              <p:cNvPr id="639" name="Google Shape;639;p14"/>
              <p:cNvSpPr txBox="1"/>
              <p:nvPr/>
            </p:nvSpPr>
            <p:spPr>
              <a:xfrm>
                <a:off x="9294436" y="1401621"/>
                <a:ext cx="900002" cy="8770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400" b="0" i="0" u="none" strike="noStrike" cap="none">
                    <a:solidFill>
                      <a:srgbClr val="1D335D"/>
                    </a:solidFill>
                    <a:latin typeface="Impact"/>
                    <a:ea typeface="Impact"/>
                    <a:cs typeface="Impact"/>
                    <a:sym typeface="Impact"/>
                  </a:rPr>
                  <a:t>20</a:t>
                </a:r>
                <a:endParaRPr/>
              </a:p>
            </p:txBody>
          </p:sp>
          <p:grpSp>
            <p:nvGrpSpPr>
              <p:cNvPr id="640" name="Google Shape;640;p14"/>
              <p:cNvGrpSpPr/>
              <p:nvPr/>
            </p:nvGrpSpPr>
            <p:grpSpPr>
              <a:xfrm>
                <a:off x="8542334" y="1542641"/>
                <a:ext cx="900001" cy="900001"/>
                <a:chOff x="6018069" y="504025"/>
                <a:chExt cx="744844" cy="744844"/>
              </a:xfrm>
            </p:grpSpPr>
            <p:sp>
              <p:nvSpPr>
                <p:cNvPr id="641" name="Google Shape;641;p14"/>
                <p:cNvSpPr/>
                <p:nvPr/>
              </p:nvSpPr>
              <p:spPr>
                <a:xfrm>
                  <a:off x="6138495" y="784740"/>
                  <a:ext cx="252322" cy="293094"/>
                </a:xfrm>
                <a:prstGeom prst="flowChartConnector">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42" name="Google Shape;642;p14" descr="Forma&#10;&#10;Descripción generada automáticamente con confianza baja"/>
                <p:cNvPicPr preferRelativeResize="0"/>
                <p:nvPr/>
              </p:nvPicPr>
              <p:blipFill rotWithShape="1">
                <a:blip r:embed="rId9">
                  <a:alphaModFix/>
                </a:blip>
                <a:srcRect/>
                <a:stretch/>
              </p:blipFill>
              <p:spPr>
                <a:xfrm>
                  <a:off x="6018069" y="504025"/>
                  <a:ext cx="744844" cy="744844"/>
                </a:xfrm>
                <a:prstGeom prst="rect">
                  <a:avLst/>
                </a:prstGeom>
                <a:noFill/>
                <a:ln>
                  <a:noFill/>
                </a:ln>
              </p:spPr>
            </p:pic>
          </p:grpSp>
          <p:grpSp>
            <p:nvGrpSpPr>
              <p:cNvPr id="643" name="Google Shape;643;p14"/>
              <p:cNvGrpSpPr/>
              <p:nvPr/>
            </p:nvGrpSpPr>
            <p:grpSpPr>
              <a:xfrm>
                <a:off x="10120949" y="1636367"/>
                <a:ext cx="900001" cy="989784"/>
                <a:chOff x="7182187" y="796548"/>
                <a:chExt cx="900001" cy="989784"/>
              </a:xfrm>
            </p:grpSpPr>
            <p:pic>
              <p:nvPicPr>
                <p:cNvPr id="644" name="Google Shape;644;p14"/>
                <p:cNvPicPr preferRelativeResize="0"/>
                <p:nvPr/>
              </p:nvPicPr>
              <p:blipFill rotWithShape="1">
                <a:blip r:embed="rId10">
                  <a:alphaModFix/>
                </a:blip>
                <a:srcRect/>
                <a:stretch/>
              </p:blipFill>
              <p:spPr>
                <a:xfrm>
                  <a:off x="7254211" y="908431"/>
                  <a:ext cx="216000" cy="216001"/>
                </a:xfrm>
                <a:prstGeom prst="rect">
                  <a:avLst/>
                </a:prstGeom>
                <a:noFill/>
                <a:ln>
                  <a:noFill/>
                </a:ln>
              </p:spPr>
            </p:pic>
            <p:cxnSp>
              <p:nvCxnSpPr>
                <p:cNvPr id="645" name="Google Shape;645;p14"/>
                <p:cNvCxnSpPr>
                  <a:stCxn id="646" idx="3"/>
                  <a:endCxn id="647" idx="1"/>
                </p:cNvCxnSpPr>
                <p:nvPr/>
              </p:nvCxnSpPr>
              <p:spPr>
                <a:xfrm rot="10800000" flipH="1">
                  <a:off x="7471256" y="1551593"/>
                  <a:ext cx="304800" cy="900"/>
                </a:xfrm>
                <a:prstGeom prst="straightConnector1">
                  <a:avLst/>
                </a:prstGeom>
                <a:noFill/>
                <a:ln w="9525" cap="flat" cmpd="sng">
                  <a:solidFill>
                    <a:srgbClr val="3B7FF2"/>
                  </a:solidFill>
                  <a:prstDash val="solid"/>
                  <a:round/>
                  <a:headEnd type="none" w="sm" len="sm"/>
                  <a:tailEnd type="none" w="sm" len="sm"/>
                </a:ln>
              </p:spPr>
            </p:cxnSp>
            <p:cxnSp>
              <p:nvCxnSpPr>
                <p:cNvPr id="648" name="Google Shape;648;p14"/>
                <p:cNvCxnSpPr>
                  <a:stCxn id="649" idx="3"/>
                  <a:endCxn id="650" idx="1"/>
                </p:cNvCxnSpPr>
                <p:nvPr/>
              </p:nvCxnSpPr>
              <p:spPr>
                <a:xfrm rot="10800000" flipH="1">
                  <a:off x="7481205" y="1282741"/>
                  <a:ext cx="297300" cy="1200"/>
                </a:xfrm>
                <a:prstGeom prst="straightConnector1">
                  <a:avLst/>
                </a:prstGeom>
                <a:noFill/>
                <a:ln w="9525" cap="flat" cmpd="sng">
                  <a:solidFill>
                    <a:srgbClr val="3B7FF2"/>
                  </a:solidFill>
                  <a:prstDash val="solid"/>
                  <a:round/>
                  <a:headEnd type="none" w="sm" len="sm"/>
                  <a:tailEnd type="none" w="sm" len="sm"/>
                </a:ln>
              </p:spPr>
            </p:cxnSp>
            <p:cxnSp>
              <p:nvCxnSpPr>
                <p:cNvPr id="651" name="Google Shape;651;p14"/>
                <p:cNvCxnSpPr>
                  <a:stCxn id="644" idx="3"/>
                  <a:endCxn id="652" idx="1"/>
                </p:cNvCxnSpPr>
                <p:nvPr/>
              </p:nvCxnSpPr>
              <p:spPr>
                <a:xfrm rot="10800000" flipH="1">
                  <a:off x="7470211" y="1014632"/>
                  <a:ext cx="308100" cy="1800"/>
                </a:xfrm>
                <a:prstGeom prst="straightConnector1">
                  <a:avLst/>
                </a:prstGeom>
                <a:noFill/>
                <a:ln w="9525" cap="flat" cmpd="sng">
                  <a:solidFill>
                    <a:srgbClr val="3B7FF2"/>
                  </a:solidFill>
                  <a:prstDash val="solid"/>
                  <a:round/>
                  <a:headEnd type="none" w="sm" len="sm"/>
                  <a:tailEnd type="none" w="sm" len="sm"/>
                </a:ln>
              </p:spPr>
            </p:cxnSp>
            <p:pic>
              <p:nvPicPr>
                <p:cNvPr id="649" name="Google Shape;649;p14"/>
                <p:cNvPicPr preferRelativeResize="0"/>
                <p:nvPr/>
              </p:nvPicPr>
              <p:blipFill rotWithShape="1">
                <a:blip r:embed="rId11">
                  <a:alphaModFix/>
                </a:blip>
                <a:srcRect/>
                <a:stretch/>
              </p:blipFill>
              <p:spPr>
                <a:xfrm>
                  <a:off x="7243216" y="1164945"/>
                  <a:ext cx="237989" cy="237991"/>
                </a:xfrm>
                <a:prstGeom prst="rect">
                  <a:avLst/>
                </a:prstGeom>
                <a:noFill/>
                <a:ln>
                  <a:noFill/>
                </a:ln>
              </p:spPr>
            </p:pic>
            <p:pic>
              <p:nvPicPr>
                <p:cNvPr id="646" name="Google Shape;646;p14"/>
                <p:cNvPicPr preferRelativeResize="0"/>
                <p:nvPr/>
              </p:nvPicPr>
              <p:blipFill rotWithShape="1">
                <a:blip r:embed="rId12">
                  <a:alphaModFix/>
                </a:blip>
                <a:srcRect/>
                <a:stretch/>
              </p:blipFill>
              <p:spPr>
                <a:xfrm>
                  <a:off x="7253168" y="1443449"/>
                  <a:ext cx="218088" cy="218088"/>
                </a:xfrm>
                <a:prstGeom prst="rect">
                  <a:avLst/>
                </a:prstGeom>
                <a:noFill/>
                <a:ln>
                  <a:noFill/>
                </a:ln>
              </p:spPr>
            </p:pic>
            <p:sp>
              <p:nvSpPr>
                <p:cNvPr id="653" name="Google Shape;653;p14"/>
                <p:cNvSpPr/>
                <p:nvPr/>
              </p:nvSpPr>
              <p:spPr>
                <a:xfrm>
                  <a:off x="7182187" y="796548"/>
                  <a:ext cx="900001" cy="989784"/>
                </a:xfrm>
                <a:prstGeom prst="rect">
                  <a:avLst/>
                </a:prstGeom>
                <a:noFill/>
                <a:ln w="25400" cap="flat" cmpd="sng">
                  <a:solidFill>
                    <a:srgbClr val="F4FF8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grpSp>
          <p:nvGrpSpPr>
            <p:cNvPr id="654" name="Google Shape;654;p14"/>
            <p:cNvGrpSpPr/>
            <p:nvPr/>
          </p:nvGrpSpPr>
          <p:grpSpPr>
            <a:xfrm>
              <a:off x="5277523" y="2345060"/>
              <a:ext cx="394787" cy="276999"/>
              <a:chOff x="5277523" y="2345060"/>
              <a:chExt cx="394787" cy="276999"/>
            </a:xfrm>
          </p:grpSpPr>
          <p:sp>
            <p:nvSpPr>
              <p:cNvPr id="652" name="Google Shape;652;p14"/>
              <p:cNvSpPr/>
              <p:nvPr/>
            </p:nvSpPr>
            <p:spPr>
              <a:xfrm>
                <a:off x="5363185" y="2407915"/>
                <a:ext cx="222136" cy="155829"/>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55" name="Google Shape;655;p14"/>
              <p:cNvSpPr txBox="1"/>
              <p:nvPr/>
            </p:nvSpPr>
            <p:spPr>
              <a:xfrm>
                <a:off x="5277523" y="2345060"/>
                <a:ext cx="394787"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20</a:t>
                </a:r>
                <a:endParaRPr/>
              </a:p>
            </p:txBody>
          </p:sp>
        </p:grpSp>
        <p:grpSp>
          <p:nvGrpSpPr>
            <p:cNvPr id="656" name="Google Shape;656;p14"/>
            <p:cNvGrpSpPr/>
            <p:nvPr/>
          </p:nvGrpSpPr>
          <p:grpSpPr>
            <a:xfrm>
              <a:off x="5363185" y="2590149"/>
              <a:ext cx="222135" cy="276999"/>
              <a:chOff x="5345874" y="2359609"/>
              <a:chExt cx="222135" cy="276999"/>
            </a:xfrm>
          </p:grpSpPr>
          <p:sp>
            <p:nvSpPr>
              <p:cNvPr id="650" name="Google Shape;650;p14"/>
              <p:cNvSpPr/>
              <p:nvPr/>
            </p:nvSpPr>
            <p:spPr>
              <a:xfrm>
                <a:off x="5345874" y="2412677"/>
                <a:ext cx="222135" cy="155829"/>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57" name="Google Shape;657;p14"/>
              <p:cNvSpPr txBox="1"/>
              <p:nvPr/>
            </p:nvSpPr>
            <p:spPr>
              <a:xfrm>
                <a:off x="5394001" y="2359609"/>
                <a:ext cx="11388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0</a:t>
                </a:r>
                <a:endParaRPr/>
              </a:p>
            </p:txBody>
          </p:sp>
        </p:grpSp>
        <p:grpSp>
          <p:nvGrpSpPr>
            <p:cNvPr id="658" name="Google Shape;658;p14"/>
            <p:cNvGrpSpPr/>
            <p:nvPr/>
          </p:nvGrpSpPr>
          <p:grpSpPr>
            <a:xfrm>
              <a:off x="5361064" y="2823252"/>
              <a:ext cx="222135" cy="276999"/>
              <a:chOff x="5345875" y="2363140"/>
              <a:chExt cx="222135" cy="276999"/>
            </a:xfrm>
          </p:grpSpPr>
          <p:sp>
            <p:nvSpPr>
              <p:cNvPr id="647" name="Google Shape;647;p14"/>
              <p:cNvSpPr/>
              <p:nvPr/>
            </p:nvSpPr>
            <p:spPr>
              <a:xfrm>
                <a:off x="5345875" y="2418821"/>
                <a:ext cx="222135" cy="155829"/>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59" name="Google Shape;659;p14"/>
              <p:cNvSpPr txBox="1"/>
              <p:nvPr/>
            </p:nvSpPr>
            <p:spPr>
              <a:xfrm>
                <a:off x="5390611" y="2363140"/>
                <a:ext cx="11388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0</a:t>
                </a:r>
                <a:endParaRPr/>
              </a:p>
            </p:txBody>
          </p:sp>
        </p:grpSp>
      </p:grpSp>
      <p:grpSp>
        <p:nvGrpSpPr>
          <p:cNvPr id="660" name="Google Shape;660;p14"/>
          <p:cNvGrpSpPr/>
          <p:nvPr/>
        </p:nvGrpSpPr>
        <p:grpSpPr>
          <a:xfrm>
            <a:off x="3252079" y="745382"/>
            <a:ext cx="1380576" cy="1263582"/>
            <a:chOff x="1049429" y="604362"/>
            <a:chExt cx="600538" cy="549647"/>
          </a:xfrm>
        </p:grpSpPr>
        <p:grpSp>
          <p:nvGrpSpPr>
            <p:cNvPr id="661" name="Google Shape;661;p14"/>
            <p:cNvGrpSpPr/>
            <p:nvPr/>
          </p:nvGrpSpPr>
          <p:grpSpPr>
            <a:xfrm>
              <a:off x="1132555" y="604362"/>
              <a:ext cx="426768" cy="436277"/>
              <a:chOff x="1132555" y="604362"/>
              <a:chExt cx="426768" cy="436277"/>
            </a:xfrm>
          </p:grpSpPr>
          <p:grpSp>
            <p:nvGrpSpPr>
              <p:cNvPr id="662" name="Google Shape;662;p14"/>
              <p:cNvGrpSpPr/>
              <p:nvPr/>
            </p:nvGrpSpPr>
            <p:grpSpPr>
              <a:xfrm>
                <a:off x="1167831" y="649147"/>
                <a:ext cx="391492" cy="391492"/>
                <a:chOff x="1090689" y="635314"/>
                <a:chExt cx="391492" cy="391492"/>
              </a:xfrm>
            </p:grpSpPr>
            <p:sp>
              <p:nvSpPr>
                <p:cNvPr id="663" name="Google Shape;663;p14"/>
                <p:cNvSpPr/>
                <p:nvPr/>
              </p:nvSpPr>
              <p:spPr>
                <a:xfrm>
                  <a:off x="1320924" y="646145"/>
                  <a:ext cx="45719" cy="51449"/>
                </a:xfrm>
                <a:prstGeom prst="rect">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64" name="Google Shape;664;p14"/>
                <p:cNvPicPr preferRelativeResize="0"/>
                <p:nvPr/>
              </p:nvPicPr>
              <p:blipFill rotWithShape="1">
                <a:blip r:embed="rId13">
                  <a:alphaModFix/>
                </a:blip>
                <a:srcRect/>
                <a:stretch/>
              </p:blipFill>
              <p:spPr>
                <a:xfrm>
                  <a:off x="1090689" y="635314"/>
                  <a:ext cx="391492" cy="391492"/>
                </a:xfrm>
                <a:prstGeom prst="rect">
                  <a:avLst/>
                </a:prstGeom>
                <a:noFill/>
                <a:ln>
                  <a:noFill/>
                </a:ln>
              </p:spPr>
            </p:pic>
          </p:grpSp>
          <p:sp>
            <p:nvSpPr>
              <p:cNvPr id="665" name="Google Shape;665;p14"/>
              <p:cNvSpPr txBox="1"/>
              <p:nvPr/>
            </p:nvSpPr>
            <p:spPr>
              <a:xfrm>
                <a:off x="1132555" y="604362"/>
                <a:ext cx="181755" cy="3079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000" b="0" i="0" u="none" strike="noStrike" cap="none">
                    <a:solidFill>
                      <a:srgbClr val="1D335D"/>
                    </a:solidFill>
                    <a:latin typeface="Impact"/>
                    <a:ea typeface="Impact"/>
                    <a:cs typeface="Impact"/>
                    <a:sym typeface="Impact"/>
                  </a:rPr>
                  <a:t>7</a:t>
                </a:r>
                <a:endParaRPr sz="4000" b="0" i="0" u="none" strike="noStrike" cap="none">
                  <a:solidFill>
                    <a:srgbClr val="1D335D"/>
                  </a:solidFill>
                  <a:latin typeface="Impact"/>
                  <a:ea typeface="Impact"/>
                  <a:cs typeface="Impact"/>
                  <a:sym typeface="Impact"/>
                </a:endParaRPr>
              </a:p>
            </p:txBody>
          </p:sp>
        </p:grpSp>
        <p:sp>
          <p:nvSpPr>
            <p:cNvPr id="666" name="Google Shape;666;p14"/>
            <p:cNvSpPr txBox="1"/>
            <p:nvPr/>
          </p:nvSpPr>
          <p:spPr>
            <a:xfrm>
              <a:off x="1049429" y="1033517"/>
              <a:ext cx="600538" cy="1204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1" i="0" u="none" strike="noStrike" cap="none">
                  <a:solidFill>
                    <a:srgbClr val="1F1F1F"/>
                  </a:solidFill>
                  <a:latin typeface="Montserrat"/>
                  <a:ea typeface="Montserrat"/>
                  <a:cs typeface="Montserrat"/>
                  <a:sym typeface="Montserrat"/>
                </a:rPr>
                <a:t>Productos</a:t>
              </a:r>
              <a:endParaRPr sz="1200" b="1" i="0" u="none" strike="noStrike" cap="none">
                <a:solidFill>
                  <a:srgbClr val="000000"/>
                </a:solidFill>
                <a:latin typeface="Montserrat"/>
                <a:ea typeface="Montserrat"/>
                <a:cs typeface="Montserrat"/>
                <a:sym typeface="Montserrat"/>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6"/>
          <p:cNvSpPr/>
          <p:nvPr/>
        </p:nvSpPr>
        <p:spPr>
          <a:xfrm rot="10800000" flipH="1">
            <a:off x="3357727" y="563118"/>
            <a:ext cx="5662768" cy="4241898"/>
          </a:xfrm>
          <a:prstGeom prst="rect">
            <a:avLst/>
          </a:prstGeom>
          <a:noFill/>
          <a:ln w="9525" cap="flat" cmpd="sng">
            <a:solidFill>
              <a:srgbClr val="BFCC0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729" name="Google Shape;729;p16"/>
          <p:cNvGrpSpPr/>
          <p:nvPr/>
        </p:nvGrpSpPr>
        <p:grpSpPr>
          <a:xfrm>
            <a:off x="379749" y="4390006"/>
            <a:ext cx="2398052" cy="430569"/>
            <a:chOff x="464594" y="4216206"/>
            <a:chExt cx="2398052" cy="430569"/>
          </a:xfrm>
        </p:grpSpPr>
        <p:pic>
          <p:nvPicPr>
            <p:cNvPr id="730" name="Google Shape;730;p16" descr="Icono&#10;&#10;Descripción generada automáticamente">
              <a:hlinkClick r:id="rId3"/>
            </p:cNvPr>
            <p:cNvPicPr preferRelativeResize="0"/>
            <p:nvPr/>
          </p:nvPicPr>
          <p:blipFill rotWithShape="1">
            <a:blip r:embed="rId4">
              <a:alphaModFix/>
            </a:blip>
            <a:srcRect/>
            <a:stretch/>
          </p:blipFill>
          <p:spPr>
            <a:xfrm>
              <a:off x="464594" y="4216206"/>
              <a:ext cx="430569" cy="430569"/>
            </a:xfrm>
            <a:prstGeom prst="rect">
              <a:avLst/>
            </a:prstGeom>
            <a:noFill/>
            <a:ln>
              <a:noFill/>
            </a:ln>
          </p:spPr>
        </p:pic>
        <p:sp>
          <p:nvSpPr>
            <p:cNvPr id="731" name="Google Shape;731;p16"/>
            <p:cNvSpPr txBox="1"/>
            <p:nvPr/>
          </p:nvSpPr>
          <p:spPr>
            <a:xfrm>
              <a:off x="895162" y="4308379"/>
              <a:ext cx="1967484" cy="24622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000" b="0" i="0" u="none" strike="noStrike" cap="none">
                  <a:solidFill>
                    <a:srgbClr val="000000"/>
                  </a:solidFill>
                  <a:latin typeface="Montserrat"/>
                  <a:ea typeface="Montserrat"/>
                  <a:cs typeface="Montserrat"/>
                  <a:sym typeface="Montserrat"/>
                </a:rPr>
                <a:t>Plan de Acción - 2023.</a:t>
              </a:r>
              <a:endParaRPr sz="800" b="0" i="0" u="none" strike="noStrike" cap="none">
                <a:solidFill>
                  <a:srgbClr val="000000"/>
                </a:solidFill>
                <a:latin typeface="Montserrat"/>
                <a:ea typeface="Montserrat"/>
                <a:cs typeface="Montserrat"/>
                <a:sym typeface="Montserrat"/>
              </a:endParaRPr>
            </a:p>
          </p:txBody>
        </p:sp>
      </p:grpSp>
      <p:pic>
        <p:nvPicPr>
          <p:cNvPr id="732" name="Google Shape;732;p16"/>
          <p:cNvPicPr preferRelativeResize="0"/>
          <p:nvPr/>
        </p:nvPicPr>
        <p:blipFill rotWithShape="1">
          <a:blip r:embed="rId5">
            <a:alphaModFix/>
          </a:blip>
          <a:srcRect/>
          <a:stretch/>
        </p:blipFill>
        <p:spPr>
          <a:xfrm>
            <a:off x="7725653" y="-111912"/>
            <a:ext cx="1366876" cy="768200"/>
          </a:xfrm>
          <a:prstGeom prst="rect">
            <a:avLst/>
          </a:prstGeom>
          <a:noFill/>
          <a:ln>
            <a:noFill/>
          </a:ln>
        </p:spPr>
      </p:pic>
      <p:grpSp>
        <p:nvGrpSpPr>
          <p:cNvPr id="733" name="Google Shape;733;p16"/>
          <p:cNvGrpSpPr/>
          <p:nvPr/>
        </p:nvGrpSpPr>
        <p:grpSpPr>
          <a:xfrm>
            <a:off x="3357727" y="656288"/>
            <a:ext cx="1380576" cy="1203809"/>
            <a:chOff x="1034651" y="599446"/>
            <a:chExt cx="600538" cy="523646"/>
          </a:xfrm>
        </p:grpSpPr>
        <p:grpSp>
          <p:nvGrpSpPr>
            <p:cNvPr id="734" name="Google Shape;734;p16"/>
            <p:cNvGrpSpPr/>
            <p:nvPr/>
          </p:nvGrpSpPr>
          <p:grpSpPr>
            <a:xfrm>
              <a:off x="1058708" y="599446"/>
              <a:ext cx="531032" cy="436356"/>
              <a:chOff x="1058708" y="599446"/>
              <a:chExt cx="531032" cy="436356"/>
            </a:xfrm>
          </p:grpSpPr>
          <p:grpSp>
            <p:nvGrpSpPr>
              <p:cNvPr id="735" name="Google Shape;735;p16"/>
              <p:cNvGrpSpPr/>
              <p:nvPr/>
            </p:nvGrpSpPr>
            <p:grpSpPr>
              <a:xfrm>
                <a:off x="1198248" y="644310"/>
                <a:ext cx="391492" cy="391492"/>
                <a:chOff x="1121106" y="630477"/>
                <a:chExt cx="391492" cy="391492"/>
              </a:xfrm>
            </p:grpSpPr>
            <p:sp>
              <p:nvSpPr>
                <p:cNvPr id="736" name="Google Shape;736;p16"/>
                <p:cNvSpPr/>
                <p:nvPr/>
              </p:nvSpPr>
              <p:spPr>
                <a:xfrm>
                  <a:off x="1349711" y="643098"/>
                  <a:ext cx="45719" cy="51449"/>
                </a:xfrm>
                <a:prstGeom prst="rect">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37" name="Google Shape;737;p16"/>
                <p:cNvPicPr preferRelativeResize="0"/>
                <p:nvPr/>
              </p:nvPicPr>
              <p:blipFill rotWithShape="1">
                <a:blip r:embed="rId6">
                  <a:alphaModFix/>
                </a:blip>
                <a:srcRect/>
                <a:stretch/>
              </p:blipFill>
              <p:spPr>
                <a:xfrm>
                  <a:off x="1121106" y="630477"/>
                  <a:ext cx="391492" cy="391492"/>
                </a:xfrm>
                <a:prstGeom prst="rect">
                  <a:avLst/>
                </a:prstGeom>
                <a:noFill/>
                <a:ln>
                  <a:noFill/>
                </a:ln>
              </p:spPr>
            </p:pic>
          </p:grpSp>
          <p:sp>
            <p:nvSpPr>
              <p:cNvPr id="738" name="Google Shape;738;p16"/>
              <p:cNvSpPr txBox="1"/>
              <p:nvPr/>
            </p:nvSpPr>
            <p:spPr>
              <a:xfrm>
                <a:off x="1058708" y="599446"/>
                <a:ext cx="343458" cy="3079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000" b="0" i="0" u="none" strike="noStrike" cap="none">
                    <a:solidFill>
                      <a:srgbClr val="1D335D"/>
                    </a:solidFill>
                    <a:latin typeface="Impact"/>
                    <a:ea typeface="Impact"/>
                    <a:cs typeface="Impact"/>
                    <a:sym typeface="Impact"/>
                  </a:rPr>
                  <a:t>12</a:t>
                </a:r>
                <a:endParaRPr sz="4000" b="0" i="0" u="none" strike="noStrike" cap="none">
                  <a:solidFill>
                    <a:srgbClr val="1D335D"/>
                  </a:solidFill>
                  <a:latin typeface="Impact"/>
                  <a:ea typeface="Impact"/>
                  <a:cs typeface="Impact"/>
                  <a:sym typeface="Impact"/>
                </a:endParaRPr>
              </a:p>
            </p:txBody>
          </p:sp>
        </p:grpSp>
        <p:sp>
          <p:nvSpPr>
            <p:cNvPr id="739" name="Google Shape;739;p16"/>
            <p:cNvSpPr txBox="1"/>
            <p:nvPr/>
          </p:nvSpPr>
          <p:spPr>
            <a:xfrm>
              <a:off x="1034651" y="1002600"/>
              <a:ext cx="600538" cy="1204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1" i="0" u="none" strike="noStrike" cap="none">
                  <a:solidFill>
                    <a:srgbClr val="1F1F1F"/>
                  </a:solidFill>
                  <a:latin typeface="Montserrat"/>
                  <a:ea typeface="Montserrat"/>
                  <a:cs typeface="Montserrat"/>
                  <a:sym typeface="Montserrat"/>
                </a:rPr>
                <a:t>Productos</a:t>
              </a:r>
              <a:endParaRPr sz="1200" b="1" i="0" u="none" strike="noStrike" cap="none">
                <a:solidFill>
                  <a:srgbClr val="000000"/>
                </a:solidFill>
                <a:latin typeface="Montserrat"/>
                <a:ea typeface="Montserrat"/>
                <a:cs typeface="Montserrat"/>
                <a:sym typeface="Montserrat"/>
              </a:endParaRPr>
            </a:p>
          </p:txBody>
        </p:sp>
      </p:grpSp>
      <p:pic>
        <p:nvPicPr>
          <p:cNvPr id="740" name="Google Shape;740;p16">
            <a:hlinkClick r:id="rId7" action="ppaction://hlinksldjump"/>
          </p:cNvPr>
          <p:cNvPicPr preferRelativeResize="0"/>
          <p:nvPr/>
        </p:nvPicPr>
        <p:blipFill rotWithShape="1">
          <a:blip r:embed="rId8">
            <a:alphaModFix/>
          </a:blip>
          <a:srcRect/>
          <a:stretch/>
        </p:blipFill>
        <p:spPr>
          <a:xfrm>
            <a:off x="2798551" y="4390006"/>
            <a:ext cx="415011" cy="415011"/>
          </a:xfrm>
          <a:prstGeom prst="rect">
            <a:avLst/>
          </a:prstGeom>
          <a:noFill/>
          <a:ln>
            <a:noFill/>
          </a:ln>
        </p:spPr>
      </p:pic>
      <p:sp>
        <p:nvSpPr>
          <p:cNvPr id="741" name="Google Shape;741;p16"/>
          <p:cNvSpPr txBox="1"/>
          <p:nvPr/>
        </p:nvSpPr>
        <p:spPr>
          <a:xfrm>
            <a:off x="4572000" y="724970"/>
            <a:ext cx="2153216" cy="2723823"/>
          </a:xfrm>
          <a:prstGeom prst="rect">
            <a:avLst/>
          </a:prstGeom>
          <a:noFill/>
          <a:ln>
            <a:noFill/>
          </a:ln>
        </p:spPr>
        <p:txBody>
          <a:bodyPr spcFirstLastPara="1" wrap="square" lIns="91425" tIns="45700" rIns="91425" bIns="45700" anchor="t" anchorCtr="0">
            <a:spAutoFit/>
          </a:bodyPr>
          <a:lstStyle/>
          <a:p>
            <a:pPr marL="180975" marR="0" lvl="0" indent="-180975" algn="just" rtl="0">
              <a:lnSpc>
                <a:spcPct val="100000"/>
              </a:lnSpc>
              <a:spcBef>
                <a:spcPts val="0"/>
              </a:spcBef>
              <a:spcAft>
                <a:spcPts val="0"/>
              </a:spcAft>
              <a:buClr>
                <a:srgbClr val="000000"/>
              </a:buClr>
              <a:buSzPts val="900"/>
              <a:buFont typeface="Arial"/>
              <a:buAutoNum type="arabicPeriod"/>
            </a:pPr>
            <a:r>
              <a:rPr lang="es-ES" sz="900" b="0" i="0" u="none" strike="noStrike" cap="none">
                <a:solidFill>
                  <a:srgbClr val="000000"/>
                </a:solidFill>
                <a:latin typeface="Montserrat"/>
                <a:ea typeface="Montserrat"/>
                <a:cs typeface="Montserrat"/>
                <a:sym typeface="Montserrat"/>
              </a:rPr>
              <a:t>Convocatorias de gas natural.</a:t>
            </a:r>
            <a:endParaRPr/>
          </a:p>
          <a:p>
            <a:pPr marL="180975" marR="0" lvl="0" indent="-180975" algn="just" rtl="0">
              <a:lnSpc>
                <a:spcPct val="100000"/>
              </a:lnSpc>
              <a:spcBef>
                <a:spcPts val="0"/>
              </a:spcBef>
              <a:spcAft>
                <a:spcPts val="0"/>
              </a:spcAft>
              <a:buClr>
                <a:srgbClr val="000000"/>
              </a:buClr>
              <a:buSzPts val="900"/>
              <a:buFont typeface="Arial"/>
              <a:buAutoNum type="arabicPeriod"/>
            </a:pPr>
            <a:r>
              <a:rPr lang="es-ES" sz="900" b="0" i="0" u="none" strike="noStrike" cap="none">
                <a:solidFill>
                  <a:srgbClr val="000000"/>
                </a:solidFill>
                <a:latin typeface="Montserrat"/>
                <a:ea typeface="Montserrat"/>
                <a:cs typeface="Montserrat"/>
                <a:sym typeface="Montserrat"/>
              </a:rPr>
              <a:t>Plan de Abastecimiento de Gas Natural actualizado y publicado.</a:t>
            </a:r>
            <a:endParaRPr/>
          </a:p>
          <a:p>
            <a:pPr marL="180975" marR="0" lvl="0" indent="-180975" algn="just" rtl="0">
              <a:lnSpc>
                <a:spcPct val="100000"/>
              </a:lnSpc>
              <a:spcBef>
                <a:spcPts val="0"/>
              </a:spcBef>
              <a:spcAft>
                <a:spcPts val="0"/>
              </a:spcAft>
              <a:buClr>
                <a:srgbClr val="000000"/>
              </a:buClr>
              <a:buSzPts val="900"/>
              <a:buFont typeface="Arial"/>
              <a:buAutoNum type="arabicPeriod"/>
            </a:pPr>
            <a:r>
              <a:rPr lang="es-ES" sz="900" b="0" i="0" u="none" strike="noStrike" cap="none">
                <a:solidFill>
                  <a:srgbClr val="000000"/>
                </a:solidFill>
                <a:latin typeface="Montserrat"/>
                <a:ea typeface="Montserrat"/>
                <a:cs typeface="Montserrat"/>
                <a:sym typeface="Montserrat"/>
              </a:rPr>
              <a:t>Convocatoria estructurada para los proyectos adoptados en el Plan de Expansión de Redes de Poliductos y Plan de Continuidad.</a:t>
            </a:r>
            <a:endParaRPr/>
          </a:p>
          <a:p>
            <a:pPr marL="180975" marR="0" lvl="0" indent="-180975" algn="just" rtl="0">
              <a:lnSpc>
                <a:spcPct val="100000"/>
              </a:lnSpc>
              <a:spcBef>
                <a:spcPts val="0"/>
              </a:spcBef>
              <a:spcAft>
                <a:spcPts val="0"/>
              </a:spcAft>
              <a:buClr>
                <a:srgbClr val="000000"/>
              </a:buClr>
              <a:buSzPts val="900"/>
              <a:buFont typeface="Arial"/>
              <a:buAutoNum type="arabicPeriod"/>
            </a:pPr>
            <a:r>
              <a:rPr lang="es-ES" sz="900" b="0" i="0" u="none" strike="noStrike" cap="none">
                <a:solidFill>
                  <a:srgbClr val="000000"/>
                </a:solidFill>
                <a:latin typeface="Montserrat"/>
                <a:ea typeface="Montserrat"/>
                <a:cs typeface="Montserrat"/>
                <a:sym typeface="Montserrat"/>
              </a:rPr>
              <a:t>Plan de sustitución de leña y otros energéticos altamente ineficientes en versión final y publicado.</a:t>
            </a:r>
            <a:endParaRPr/>
          </a:p>
          <a:p>
            <a:pPr marL="180975" marR="0" lvl="0" indent="-180975" algn="just" rtl="0">
              <a:lnSpc>
                <a:spcPct val="100000"/>
              </a:lnSpc>
              <a:spcBef>
                <a:spcPts val="0"/>
              </a:spcBef>
              <a:spcAft>
                <a:spcPts val="0"/>
              </a:spcAft>
              <a:buClr>
                <a:srgbClr val="000000"/>
              </a:buClr>
              <a:buSzPts val="900"/>
              <a:buFont typeface="Arial"/>
              <a:buAutoNum type="arabicPeriod"/>
            </a:pPr>
            <a:r>
              <a:rPr lang="es-ES" sz="900" b="0" i="0" u="none" strike="noStrike" cap="none">
                <a:solidFill>
                  <a:srgbClr val="000000"/>
                </a:solidFill>
                <a:latin typeface="Montserrat"/>
                <a:ea typeface="Montserrat"/>
                <a:cs typeface="Montserrat"/>
                <a:sym typeface="Montserrat"/>
              </a:rPr>
              <a:t>Proyección de los precios de los energéticos actualizado y publicado.</a:t>
            </a:r>
            <a:endParaRPr/>
          </a:p>
          <a:p>
            <a:pPr marL="180975" marR="0" lvl="0" indent="-180975" algn="just" rtl="0">
              <a:lnSpc>
                <a:spcPct val="100000"/>
              </a:lnSpc>
              <a:spcBef>
                <a:spcPts val="0"/>
              </a:spcBef>
              <a:spcAft>
                <a:spcPts val="0"/>
              </a:spcAft>
              <a:buClr>
                <a:srgbClr val="000000"/>
              </a:buClr>
              <a:buSzPts val="900"/>
              <a:buFont typeface="Arial"/>
              <a:buAutoNum type="arabicPeriod"/>
            </a:pPr>
            <a:r>
              <a:rPr lang="es-ES" sz="900" b="0" i="0" u="none" strike="noStrike" cap="none">
                <a:solidFill>
                  <a:srgbClr val="000000"/>
                </a:solidFill>
                <a:latin typeface="Montserrat"/>
                <a:ea typeface="Montserrat"/>
                <a:cs typeface="Montserrat"/>
                <a:sym typeface="Montserrat"/>
              </a:rPr>
              <a:t>Informes al seguimiento de precios de los combustibles a las principales ciudades.</a:t>
            </a:r>
            <a:endParaRPr sz="900" b="0" i="0" u="none" strike="noStrike" cap="none">
              <a:solidFill>
                <a:srgbClr val="000000"/>
              </a:solidFill>
              <a:latin typeface="Montserrat"/>
              <a:ea typeface="Montserrat"/>
              <a:cs typeface="Montserrat"/>
              <a:sym typeface="Montserrat"/>
            </a:endParaRPr>
          </a:p>
        </p:txBody>
      </p:sp>
      <p:sp>
        <p:nvSpPr>
          <p:cNvPr id="742" name="Google Shape;742;p16"/>
          <p:cNvSpPr/>
          <p:nvPr/>
        </p:nvSpPr>
        <p:spPr>
          <a:xfrm>
            <a:off x="633891" y="705939"/>
            <a:ext cx="2143910" cy="29628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2000" b="1" i="0" u="none" strike="noStrike" cap="none">
                <a:solidFill>
                  <a:srgbClr val="004148"/>
                </a:solidFill>
                <a:latin typeface="Montserrat"/>
                <a:ea typeface="Montserrat"/>
                <a:cs typeface="Montserrat"/>
                <a:sym typeface="Montserrat"/>
              </a:rPr>
              <a:t>Subd. Hidrocarburos</a:t>
            </a:r>
            <a:endParaRPr sz="2000" b="1" i="0" u="none" strike="noStrike" cap="none">
              <a:solidFill>
                <a:srgbClr val="BFCC04"/>
              </a:solidFill>
              <a:latin typeface="Montserrat"/>
              <a:ea typeface="Montserrat"/>
              <a:cs typeface="Montserrat"/>
              <a:sym typeface="Montserrat"/>
            </a:endParaRPr>
          </a:p>
        </p:txBody>
      </p:sp>
      <p:sp>
        <p:nvSpPr>
          <p:cNvPr id="743" name="Google Shape;743;p16"/>
          <p:cNvSpPr txBox="1"/>
          <p:nvPr/>
        </p:nvSpPr>
        <p:spPr>
          <a:xfrm>
            <a:off x="6725216" y="709482"/>
            <a:ext cx="2082666" cy="2585323"/>
          </a:xfrm>
          <a:prstGeom prst="rect">
            <a:avLst/>
          </a:prstGeom>
          <a:noFill/>
          <a:ln>
            <a:noFill/>
          </a:ln>
        </p:spPr>
        <p:txBody>
          <a:bodyPr spcFirstLastPara="1" wrap="square" lIns="91425" tIns="45700" rIns="91425" bIns="45700" anchor="t" anchorCtr="0">
            <a:spAutoFit/>
          </a:bodyPr>
          <a:lstStyle/>
          <a:p>
            <a:pPr marL="228600" marR="0" lvl="0" indent="-228600" algn="just" rtl="0">
              <a:lnSpc>
                <a:spcPct val="100000"/>
              </a:lnSpc>
              <a:spcBef>
                <a:spcPts val="0"/>
              </a:spcBef>
              <a:spcAft>
                <a:spcPts val="0"/>
              </a:spcAft>
              <a:buClr>
                <a:srgbClr val="000000"/>
              </a:buClr>
              <a:buSzPts val="900"/>
              <a:buFont typeface="Arial"/>
              <a:buAutoNum type="arabicPeriod" startAt="7"/>
            </a:pPr>
            <a:r>
              <a:rPr lang="es-ES" sz="900" b="0" i="0" u="none" strike="noStrike" cap="none">
                <a:solidFill>
                  <a:srgbClr val="000000"/>
                </a:solidFill>
                <a:latin typeface="Montserrat"/>
                <a:ea typeface="Montserrat"/>
                <a:cs typeface="Montserrat"/>
                <a:sym typeface="Montserrat"/>
              </a:rPr>
              <a:t>Conceptos técnicos sobre los cupos de combustible de diésel marino exento de sobretasa.</a:t>
            </a:r>
            <a:endParaRPr/>
          </a:p>
          <a:p>
            <a:pPr marL="180975" marR="0" lvl="0" indent="-180975" algn="just" rtl="0">
              <a:lnSpc>
                <a:spcPct val="100000"/>
              </a:lnSpc>
              <a:spcBef>
                <a:spcPts val="0"/>
              </a:spcBef>
              <a:spcAft>
                <a:spcPts val="0"/>
              </a:spcAft>
              <a:buClr>
                <a:srgbClr val="000000"/>
              </a:buClr>
              <a:buSzPts val="900"/>
              <a:buFont typeface="Arial"/>
              <a:buAutoNum type="arabicPeriod" startAt="7"/>
            </a:pPr>
            <a:r>
              <a:rPr lang="es-ES" sz="900" b="0" i="0" u="none" strike="noStrike" cap="none">
                <a:solidFill>
                  <a:srgbClr val="000000"/>
                </a:solidFill>
                <a:latin typeface="Montserrat"/>
                <a:ea typeface="Montserrat"/>
                <a:cs typeface="Montserrat"/>
                <a:sym typeface="Montserrat"/>
              </a:rPr>
              <a:t>Concepto técnico con los volúmenes a compensar de GLP transportado a Nariño.</a:t>
            </a:r>
            <a:endParaRPr/>
          </a:p>
          <a:p>
            <a:pPr marL="180975" marR="0" lvl="0" indent="-180975" algn="just" rtl="0">
              <a:lnSpc>
                <a:spcPct val="100000"/>
              </a:lnSpc>
              <a:spcBef>
                <a:spcPts val="0"/>
              </a:spcBef>
              <a:spcAft>
                <a:spcPts val="0"/>
              </a:spcAft>
              <a:buClr>
                <a:srgbClr val="000000"/>
              </a:buClr>
              <a:buSzPts val="900"/>
              <a:buFont typeface="Arial"/>
              <a:buAutoNum type="arabicPeriod" startAt="7"/>
            </a:pPr>
            <a:r>
              <a:rPr lang="es-ES" sz="900" b="0" i="0" u="none" strike="noStrike" cap="none">
                <a:solidFill>
                  <a:srgbClr val="000000"/>
                </a:solidFill>
                <a:latin typeface="Montserrat"/>
                <a:ea typeface="Montserrat"/>
                <a:cs typeface="Montserrat"/>
                <a:sym typeface="Montserrat"/>
              </a:rPr>
              <a:t>Concepto técnico con el listado de grandes consumidores individuales no intermediarios de ACPM.</a:t>
            </a:r>
            <a:endParaRPr/>
          </a:p>
          <a:p>
            <a:pPr marL="180975" marR="0" lvl="0" indent="-180975" algn="just" rtl="0">
              <a:lnSpc>
                <a:spcPct val="100000"/>
              </a:lnSpc>
              <a:spcBef>
                <a:spcPts val="0"/>
              </a:spcBef>
              <a:spcAft>
                <a:spcPts val="0"/>
              </a:spcAft>
              <a:buClr>
                <a:srgbClr val="000000"/>
              </a:buClr>
              <a:buSzPts val="900"/>
              <a:buFont typeface="Arial"/>
              <a:buAutoNum type="arabicPeriod" startAt="7"/>
            </a:pPr>
            <a:r>
              <a:rPr lang="es-ES" sz="900" b="0" i="0" u="none" strike="noStrike" cap="none">
                <a:solidFill>
                  <a:srgbClr val="000000"/>
                </a:solidFill>
                <a:latin typeface="Montserrat"/>
                <a:ea typeface="Montserrat"/>
                <a:cs typeface="Montserrat"/>
                <a:sym typeface="Montserrat"/>
              </a:rPr>
              <a:t>Concepto Técnico para conformación de CNOGas.</a:t>
            </a:r>
            <a:endParaRPr/>
          </a:p>
          <a:p>
            <a:pPr marL="180975" marR="0" lvl="0" indent="-180975" algn="just" rtl="0">
              <a:lnSpc>
                <a:spcPct val="100000"/>
              </a:lnSpc>
              <a:spcBef>
                <a:spcPts val="0"/>
              </a:spcBef>
              <a:spcAft>
                <a:spcPts val="0"/>
              </a:spcAft>
              <a:buClr>
                <a:srgbClr val="000000"/>
              </a:buClr>
              <a:buSzPts val="900"/>
              <a:buFont typeface="Arial"/>
              <a:buAutoNum type="arabicPeriod" startAt="7"/>
            </a:pPr>
            <a:r>
              <a:rPr lang="es-ES" sz="900" b="0" i="0" u="none" strike="noStrike" cap="none">
                <a:solidFill>
                  <a:srgbClr val="000000"/>
                </a:solidFill>
                <a:latin typeface="Montserrat"/>
                <a:ea typeface="Montserrat"/>
                <a:cs typeface="Montserrat"/>
                <a:sym typeface="Montserrat"/>
              </a:rPr>
              <a:t>Análisis de transición energética publicado.</a:t>
            </a:r>
            <a:endParaRPr/>
          </a:p>
          <a:p>
            <a:pPr marL="180975" marR="0" lvl="0" indent="-180975" algn="just" rtl="0">
              <a:lnSpc>
                <a:spcPct val="100000"/>
              </a:lnSpc>
              <a:spcBef>
                <a:spcPts val="0"/>
              </a:spcBef>
              <a:spcAft>
                <a:spcPts val="0"/>
              </a:spcAft>
              <a:buClr>
                <a:srgbClr val="000000"/>
              </a:buClr>
              <a:buSzPts val="900"/>
              <a:buFont typeface="Arial"/>
              <a:buAutoNum type="arabicPeriod" startAt="7"/>
            </a:pPr>
            <a:r>
              <a:rPr lang="es-ES" sz="900" b="0" i="0" u="none" strike="noStrike" cap="none">
                <a:solidFill>
                  <a:srgbClr val="000000"/>
                </a:solidFill>
                <a:latin typeface="Montserrat"/>
                <a:ea typeface="Montserrat"/>
                <a:cs typeface="Montserrat"/>
                <a:sym typeface="Montserrat"/>
              </a:rPr>
              <a:t>Documentos del proceso de Planeación Integral de Hidrocarburos actualizados.</a:t>
            </a:r>
            <a:endParaRPr sz="900" b="0" i="0" u="none" strike="noStrike" cap="none">
              <a:solidFill>
                <a:srgbClr val="000000"/>
              </a:solidFill>
              <a:latin typeface="Montserrat"/>
              <a:ea typeface="Montserrat"/>
              <a:cs typeface="Montserrat"/>
              <a:sym typeface="Montserrat"/>
            </a:endParaRPr>
          </a:p>
        </p:txBody>
      </p:sp>
      <p:grpSp>
        <p:nvGrpSpPr>
          <p:cNvPr id="747" name="Google Shape;747;p16"/>
          <p:cNvGrpSpPr/>
          <p:nvPr/>
        </p:nvGrpSpPr>
        <p:grpSpPr>
          <a:xfrm>
            <a:off x="5261006" y="3371075"/>
            <a:ext cx="2321981" cy="1357671"/>
            <a:chOff x="3350329" y="2088536"/>
            <a:chExt cx="2321981" cy="1357671"/>
          </a:xfrm>
        </p:grpSpPr>
        <p:grpSp>
          <p:nvGrpSpPr>
            <p:cNvPr id="748" name="Google Shape;748;p16"/>
            <p:cNvGrpSpPr/>
            <p:nvPr/>
          </p:nvGrpSpPr>
          <p:grpSpPr>
            <a:xfrm>
              <a:off x="3350329" y="2088536"/>
              <a:ext cx="2279323" cy="1357671"/>
              <a:chOff x="8422848" y="1401621"/>
              <a:chExt cx="2598102" cy="1547551"/>
            </a:xfrm>
          </p:grpSpPr>
          <p:sp>
            <p:nvSpPr>
              <p:cNvPr id="749" name="Google Shape;749;p16"/>
              <p:cNvSpPr txBox="1"/>
              <p:nvPr/>
            </p:nvSpPr>
            <p:spPr>
              <a:xfrm>
                <a:off x="8422848" y="2370317"/>
                <a:ext cx="1483102" cy="5788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900" b="1" i="0" u="none" strike="noStrike" cap="none">
                    <a:solidFill>
                      <a:srgbClr val="1F1F1F"/>
                    </a:solidFill>
                    <a:latin typeface="Montserrat"/>
                    <a:ea typeface="Montserrat"/>
                    <a:cs typeface="Montserrat"/>
                    <a:sym typeface="Montserrat"/>
                  </a:rPr>
                  <a:t>Actividades clave para materializar del producto</a:t>
                </a:r>
                <a:endParaRPr sz="900" b="1" i="0" u="none" strike="noStrike" cap="none">
                  <a:solidFill>
                    <a:srgbClr val="000000"/>
                  </a:solidFill>
                  <a:latin typeface="Montserrat"/>
                  <a:ea typeface="Montserrat"/>
                  <a:cs typeface="Montserrat"/>
                  <a:sym typeface="Montserrat"/>
                </a:endParaRPr>
              </a:p>
            </p:txBody>
          </p:sp>
          <p:sp>
            <p:nvSpPr>
              <p:cNvPr id="750" name="Google Shape;750;p16"/>
              <p:cNvSpPr txBox="1"/>
              <p:nvPr/>
            </p:nvSpPr>
            <p:spPr>
              <a:xfrm>
                <a:off x="9294436" y="1401621"/>
                <a:ext cx="900002" cy="8770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400" b="0" i="0" u="none" strike="noStrike" cap="none">
                    <a:solidFill>
                      <a:srgbClr val="1D335D"/>
                    </a:solidFill>
                    <a:latin typeface="Impact"/>
                    <a:ea typeface="Impact"/>
                    <a:cs typeface="Impact"/>
                    <a:sym typeface="Impact"/>
                  </a:rPr>
                  <a:t>21</a:t>
                </a:r>
                <a:endParaRPr/>
              </a:p>
            </p:txBody>
          </p:sp>
          <p:grpSp>
            <p:nvGrpSpPr>
              <p:cNvPr id="751" name="Google Shape;751;p16"/>
              <p:cNvGrpSpPr/>
              <p:nvPr/>
            </p:nvGrpSpPr>
            <p:grpSpPr>
              <a:xfrm>
                <a:off x="8542334" y="1542641"/>
                <a:ext cx="900001" cy="900001"/>
                <a:chOff x="6018069" y="504025"/>
                <a:chExt cx="744844" cy="744844"/>
              </a:xfrm>
            </p:grpSpPr>
            <p:sp>
              <p:nvSpPr>
                <p:cNvPr id="752" name="Google Shape;752;p16"/>
                <p:cNvSpPr/>
                <p:nvPr/>
              </p:nvSpPr>
              <p:spPr>
                <a:xfrm>
                  <a:off x="6138495" y="784740"/>
                  <a:ext cx="252322" cy="293094"/>
                </a:xfrm>
                <a:prstGeom prst="flowChartConnector">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53" name="Google Shape;753;p16" descr="Forma&#10;&#10;Descripción generada automáticamente con confianza baja"/>
                <p:cNvPicPr preferRelativeResize="0"/>
                <p:nvPr/>
              </p:nvPicPr>
              <p:blipFill rotWithShape="1">
                <a:blip r:embed="rId9">
                  <a:alphaModFix/>
                </a:blip>
                <a:srcRect/>
                <a:stretch/>
              </p:blipFill>
              <p:spPr>
                <a:xfrm>
                  <a:off x="6018069" y="504025"/>
                  <a:ext cx="744844" cy="744844"/>
                </a:xfrm>
                <a:prstGeom prst="rect">
                  <a:avLst/>
                </a:prstGeom>
                <a:noFill/>
                <a:ln>
                  <a:noFill/>
                </a:ln>
              </p:spPr>
            </p:pic>
          </p:grpSp>
          <p:grpSp>
            <p:nvGrpSpPr>
              <p:cNvPr id="754" name="Google Shape;754;p16"/>
              <p:cNvGrpSpPr/>
              <p:nvPr/>
            </p:nvGrpSpPr>
            <p:grpSpPr>
              <a:xfrm>
                <a:off x="10120949" y="1636367"/>
                <a:ext cx="900001" cy="989784"/>
                <a:chOff x="7182187" y="796548"/>
                <a:chExt cx="900001" cy="989784"/>
              </a:xfrm>
            </p:grpSpPr>
            <p:pic>
              <p:nvPicPr>
                <p:cNvPr id="755" name="Google Shape;755;p16"/>
                <p:cNvPicPr preferRelativeResize="0"/>
                <p:nvPr/>
              </p:nvPicPr>
              <p:blipFill rotWithShape="1">
                <a:blip r:embed="rId10">
                  <a:alphaModFix/>
                </a:blip>
                <a:srcRect/>
                <a:stretch/>
              </p:blipFill>
              <p:spPr>
                <a:xfrm>
                  <a:off x="7254211" y="908431"/>
                  <a:ext cx="216000" cy="216001"/>
                </a:xfrm>
                <a:prstGeom prst="rect">
                  <a:avLst/>
                </a:prstGeom>
                <a:noFill/>
                <a:ln>
                  <a:noFill/>
                </a:ln>
              </p:spPr>
            </p:pic>
            <p:cxnSp>
              <p:nvCxnSpPr>
                <p:cNvPr id="756" name="Google Shape;756;p16"/>
                <p:cNvCxnSpPr>
                  <a:stCxn id="757" idx="3"/>
                  <a:endCxn id="758" idx="1"/>
                </p:cNvCxnSpPr>
                <p:nvPr/>
              </p:nvCxnSpPr>
              <p:spPr>
                <a:xfrm rot="10800000" flipH="1">
                  <a:off x="7471256" y="1551593"/>
                  <a:ext cx="304800" cy="900"/>
                </a:xfrm>
                <a:prstGeom prst="straightConnector1">
                  <a:avLst/>
                </a:prstGeom>
                <a:noFill/>
                <a:ln w="9525" cap="flat" cmpd="sng">
                  <a:solidFill>
                    <a:srgbClr val="3B7FF2"/>
                  </a:solidFill>
                  <a:prstDash val="solid"/>
                  <a:round/>
                  <a:headEnd type="none" w="sm" len="sm"/>
                  <a:tailEnd type="none" w="sm" len="sm"/>
                </a:ln>
              </p:spPr>
            </p:cxnSp>
            <p:cxnSp>
              <p:nvCxnSpPr>
                <p:cNvPr id="759" name="Google Shape;759;p16"/>
                <p:cNvCxnSpPr>
                  <a:stCxn id="760" idx="3"/>
                  <a:endCxn id="761" idx="1"/>
                </p:cNvCxnSpPr>
                <p:nvPr/>
              </p:nvCxnSpPr>
              <p:spPr>
                <a:xfrm rot="10800000" flipH="1">
                  <a:off x="7481205" y="1282741"/>
                  <a:ext cx="297300" cy="1200"/>
                </a:xfrm>
                <a:prstGeom prst="straightConnector1">
                  <a:avLst/>
                </a:prstGeom>
                <a:noFill/>
                <a:ln w="9525" cap="flat" cmpd="sng">
                  <a:solidFill>
                    <a:srgbClr val="3B7FF2"/>
                  </a:solidFill>
                  <a:prstDash val="solid"/>
                  <a:round/>
                  <a:headEnd type="none" w="sm" len="sm"/>
                  <a:tailEnd type="none" w="sm" len="sm"/>
                </a:ln>
              </p:spPr>
            </p:cxnSp>
            <p:cxnSp>
              <p:nvCxnSpPr>
                <p:cNvPr id="762" name="Google Shape;762;p16"/>
                <p:cNvCxnSpPr>
                  <a:stCxn id="755" idx="3"/>
                  <a:endCxn id="763" idx="1"/>
                </p:cNvCxnSpPr>
                <p:nvPr/>
              </p:nvCxnSpPr>
              <p:spPr>
                <a:xfrm rot="10800000" flipH="1">
                  <a:off x="7470211" y="1014632"/>
                  <a:ext cx="308100" cy="1800"/>
                </a:xfrm>
                <a:prstGeom prst="straightConnector1">
                  <a:avLst/>
                </a:prstGeom>
                <a:noFill/>
                <a:ln w="9525" cap="flat" cmpd="sng">
                  <a:solidFill>
                    <a:srgbClr val="3B7FF2"/>
                  </a:solidFill>
                  <a:prstDash val="solid"/>
                  <a:round/>
                  <a:headEnd type="none" w="sm" len="sm"/>
                  <a:tailEnd type="none" w="sm" len="sm"/>
                </a:ln>
              </p:spPr>
            </p:cxnSp>
            <p:pic>
              <p:nvPicPr>
                <p:cNvPr id="760" name="Google Shape;760;p16"/>
                <p:cNvPicPr preferRelativeResize="0"/>
                <p:nvPr/>
              </p:nvPicPr>
              <p:blipFill rotWithShape="1">
                <a:blip r:embed="rId11">
                  <a:alphaModFix/>
                </a:blip>
                <a:srcRect/>
                <a:stretch/>
              </p:blipFill>
              <p:spPr>
                <a:xfrm>
                  <a:off x="7243216" y="1164945"/>
                  <a:ext cx="237989" cy="237991"/>
                </a:xfrm>
                <a:prstGeom prst="rect">
                  <a:avLst/>
                </a:prstGeom>
                <a:noFill/>
                <a:ln>
                  <a:noFill/>
                </a:ln>
              </p:spPr>
            </p:pic>
            <p:pic>
              <p:nvPicPr>
                <p:cNvPr id="757" name="Google Shape;757;p16"/>
                <p:cNvPicPr preferRelativeResize="0"/>
                <p:nvPr/>
              </p:nvPicPr>
              <p:blipFill rotWithShape="1">
                <a:blip r:embed="rId12">
                  <a:alphaModFix/>
                </a:blip>
                <a:srcRect/>
                <a:stretch/>
              </p:blipFill>
              <p:spPr>
                <a:xfrm>
                  <a:off x="7253168" y="1443449"/>
                  <a:ext cx="218088" cy="218088"/>
                </a:xfrm>
                <a:prstGeom prst="rect">
                  <a:avLst/>
                </a:prstGeom>
                <a:noFill/>
                <a:ln>
                  <a:noFill/>
                </a:ln>
              </p:spPr>
            </p:pic>
            <p:sp>
              <p:nvSpPr>
                <p:cNvPr id="764" name="Google Shape;764;p16"/>
                <p:cNvSpPr/>
                <p:nvPr/>
              </p:nvSpPr>
              <p:spPr>
                <a:xfrm>
                  <a:off x="7182187" y="796548"/>
                  <a:ext cx="900001" cy="989784"/>
                </a:xfrm>
                <a:prstGeom prst="rect">
                  <a:avLst/>
                </a:prstGeom>
                <a:noFill/>
                <a:ln w="25400" cap="flat" cmpd="sng">
                  <a:solidFill>
                    <a:srgbClr val="F4FF8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grpSp>
          <p:nvGrpSpPr>
            <p:cNvPr id="765" name="Google Shape;765;p16"/>
            <p:cNvGrpSpPr/>
            <p:nvPr/>
          </p:nvGrpSpPr>
          <p:grpSpPr>
            <a:xfrm>
              <a:off x="5277523" y="2345060"/>
              <a:ext cx="394787" cy="276999"/>
              <a:chOff x="5277523" y="2345060"/>
              <a:chExt cx="394787" cy="276999"/>
            </a:xfrm>
          </p:grpSpPr>
          <p:sp>
            <p:nvSpPr>
              <p:cNvPr id="763" name="Google Shape;763;p16"/>
              <p:cNvSpPr/>
              <p:nvPr/>
            </p:nvSpPr>
            <p:spPr>
              <a:xfrm>
                <a:off x="5363185" y="2407915"/>
                <a:ext cx="222136" cy="155829"/>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66" name="Google Shape;766;p16"/>
              <p:cNvSpPr txBox="1"/>
              <p:nvPr/>
            </p:nvSpPr>
            <p:spPr>
              <a:xfrm>
                <a:off x="5277523" y="2345060"/>
                <a:ext cx="394787"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21</a:t>
                </a:r>
                <a:endParaRPr/>
              </a:p>
            </p:txBody>
          </p:sp>
        </p:grpSp>
        <p:grpSp>
          <p:nvGrpSpPr>
            <p:cNvPr id="767" name="Google Shape;767;p16"/>
            <p:cNvGrpSpPr/>
            <p:nvPr/>
          </p:nvGrpSpPr>
          <p:grpSpPr>
            <a:xfrm>
              <a:off x="5363185" y="2590149"/>
              <a:ext cx="222135" cy="276999"/>
              <a:chOff x="5345874" y="2359609"/>
              <a:chExt cx="222135" cy="276999"/>
            </a:xfrm>
          </p:grpSpPr>
          <p:sp>
            <p:nvSpPr>
              <p:cNvPr id="761" name="Google Shape;761;p16"/>
              <p:cNvSpPr/>
              <p:nvPr/>
            </p:nvSpPr>
            <p:spPr>
              <a:xfrm>
                <a:off x="5345874" y="2412677"/>
                <a:ext cx="222135" cy="155829"/>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68" name="Google Shape;768;p16"/>
              <p:cNvSpPr txBox="1"/>
              <p:nvPr/>
            </p:nvSpPr>
            <p:spPr>
              <a:xfrm>
                <a:off x="5394001" y="2359609"/>
                <a:ext cx="11388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0</a:t>
                </a:r>
                <a:endParaRPr/>
              </a:p>
            </p:txBody>
          </p:sp>
        </p:grpSp>
        <p:grpSp>
          <p:nvGrpSpPr>
            <p:cNvPr id="769" name="Google Shape;769;p16"/>
            <p:cNvGrpSpPr/>
            <p:nvPr/>
          </p:nvGrpSpPr>
          <p:grpSpPr>
            <a:xfrm>
              <a:off x="5361064" y="2823252"/>
              <a:ext cx="222135" cy="276999"/>
              <a:chOff x="5345875" y="2363140"/>
              <a:chExt cx="222135" cy="276999"/>
            </a:xfrm>
          </p:grpSpPr>
          <p:sp>
            <p:nvSpPr>
              <p:cNvPr id="758" name="Google Shape;758;p16"/>
              <p:cNvSpPr/>
              <p:nvPr/>
            </p:nvSpPr>
            <p:spPr>
              <a:xfrm>
                <a:off x="5345875" y="2418821"/>
                <a:ext cx="222135" cy="155829"/>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70" name="Google Shape;770;p16"/>
              <p:cNvSpPr txBox="1"/>
              <p:nvPr/>
            </p:nvSpPr>
            <p:spPr>
              <a:xfrm>
                <a:off x="5390611" y="2363140"/>
                <a:ext cx="11388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0</a:t>
                </a:r>
                <a:endParaRPr/>
              </a:p>
            </p:txBody>
          </p:sp>
        </p:grpSp>
      </p:grpSp>
      <p:grpSp>
        <p:nvGrpSpPr>
          <p:cNvPr id="3" name="Grupo 2">
            <a:extLst>
              <a:ext uri="{FF2B5EF4-FFF2-40B4-BE49-F238E27FC236}">
                <a16:creationId xmlns:a16="http://schemas.microsoft.com/office/drawing/2014/main" xmlns="" id="{473D5D45-9F3B-E0B6-ED56-8EE4DF577164}"/>
              </a:ext>
            </a:extLst>
          </p:cNvPr>
          <p:cNvGrpSpPr/>
          <p:nvPr/>
        </p:nvGrpSpPr>
        <p:grpSpPr>
          <a:xfrm>
            <a:off x="123505" y="1302866"/>
            <a:ext cx="3115143" cy="2570685"/>
            <a:chOff x="123505" y="1302866"/>
            <a:chExt cx="3115143" cy="2570685"/>
          </a:xfrm>
        </p:grpSpPr>
        <p:grpSp>
          <p:nvGrpSpPr>
            <p:cNvPr id="744" name="Google Shape;744;p16"/>
            <p:cNvGrpSpPr/>
            <p:nvPr/>
          </p:nvGrpSpPr>
          <p:grpSpPr>
            <a:xfrm>
              <a:off x="123505" y="1302866"/>
              <a:ext cx="3115143" cy="2570685"/>
              <a:chOff x="0" y="0"/>
              <a:chExt cx="2577352" cy="1755147"/>
            </a:xfrm>
          </p:grpSpPr>
          <p:graphicFrame>
            <p:nvGraphicFramePr>
              <p:cNvPr id="745" name="Google Shape;745;p16"/>
              <p:cNvGraphicFramePr/>
              <p:nvPr>
                <p:extLst>
                  <p:ext uri="{D42A27DB-BD31-4B8C-83A1-F6EECF244321}">
                    <p14:modId xmlns:p14="http://schemas.microsoft.com/office/powerpoint/2010/main" val="2199535975"/>
                  </p:ext>
                </p:extLst>
              </p:nvPr>
            </p:nvGraphicFramePr>
            <p:xfrm>
              <a:off x="0" y="0"/>
              <a:ext cx="2577352" cy="1755147"/>
            </p:xfrm>
            <a:graphic>
              <a:graphicData uri="http://schemas.openxmlformats.org/drawingml/2006/chart">
                <c:chart xmlns:c="http://schemas.openxmlformats.org/drawingml/2006/chart" xmlns:r="http://schemas.openxmlformats.org/officeDocument/2006/relationships" r:id="rId13"/>
              </a:graphicData>
            </a:graphic>
          </p:graphicFrame>
          <p:sp>
            <p:nvSpPr>
              <p:cNvPr id="746" name="Google Shape;746;p16"/>
              <p:cNvSpPr/>
              <p:nvPr/>
            </p:nvSpPr>
            <p:spPr>
              <a:xfrm>
                <a:off x="734784" y="648720"/>
                <a:ext cx="1107781" cy="3665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a:t> </a:t>
                </a:r>
                <a:endParaRPr sz="2400" b="1" i="0" u="none" strike="noStrike" cap="none">
                  <a:solidFill>
                    <a:srgbClr val="91A000"/>
                  </a:solidFill>
                  <a:latin typeface="Montserrat"/>
                  <a:ea typeface="Montserrat"/>
                  <a:cs typeface="Montserrat"/>
                  <a:sym typeface="Montserrat"/>
                </a:endParaRPr>
              </a:p>
            </p:txBody>
          </p:sp>
        </p:grpSp>
        <p:sp>
          <p:nvSpPr>
            <p:cNvPr id="2" name="Google Shape;364;p8">
              <a:extLst>
                <a:ext uri="{FF2B5EF4-FFF2-40B4-BE49-F238E27FC236}">
                  <a16:creationId xmlns:a16="http://schemas.microsoft.com/office/drawing/2014/main" xmlns="" id="{D91C9F71-C81B-5170-8DD0-1DE33CA53282}"/>
                </a:ext>
              </a:extLst>
            </p:cNvPr>
            <p:cNvSpPr/>
            <p:nvPr/>
          </p:nvSpPr>
          <p:spPr>
            <a:xfrm>
              <a:off x="1090474" y="2231851"/>
              <a:ext cx="1407170" cy="42276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sz="3600" b="1" i="0" u="none" strike="noStrike" cap="none" dirty="0">
                  <a:solidFill>
                    <a:srgbClr val="91A000"/>
                  </a:solidFill>
                  <a:latin typeface="Montserrat"/>
                  <a:ea typeface="Montserrat"/>
                  <a:cs typeface="Montserrat"/>
                  <a:sym typeface="Montserrat"/>
                </a:rPr>
                <a:t>100%</a:t>
              </a:r>
              <a:endParaRPr sz="3600" b="1" i="0" u="none" strike="noStrike" cap="none" dirty="0">
                <a:solidFill>
                  <a:srgbClr val="91A000"/>
                </a:solidFill>
                <a:latin typeface="Montserrat"/>
                <a:ea typeface="Montserrat"/>
                <a:cs typeface="Montserrat"/>
                <a:sym typeface="Montserrat"/>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15"/>
          <p:cNvSpPr/>
          <p:nvPr/>
        </p:nvSpPr>
        <p:spPr>
          <a:xfrm rot="10800000" flipH="1">
            <a:off x="2819981" y="583401"/>
            <a:ext cx="6200514" cy="4423422"/>
          </a:xfrm>
          <a:prstGeom prst="rect">
            <a:avLst/>
          </a:prstGeom>
          <a:noFill/>
          <a:ln w="9525" cap="flat" cmpd="sng">
            <a:solidFill>
              <a:srgbClr val="BFCC0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72" name="Google Shape;672;p15"/>
          <p:cNvSpPr txBox="1"/>
          <p:nvPr/>
        </p:nvSpPr>
        <p:spPr>
          <a:xfrm>
            <a:off x="4966617" y="3061165"/>
            <a:ext cx="1661643" cy="1292662"/>
          </a:xfrm>
          <a:prstGeom prst="rect">
            <a:avLst/>
          </a:prstGeom>
          <a:noFill/>
          <a:ln>
            <a:noFill/>
          </a:ln>
        </p:spPr>
        <p:txBody>
          <a:bodyPr spcFirstLastPara="1" wrap="square" lIns="91425" tIns="45700" rIns="91425" bIns="45700" anchor="t" anchorCtr="0">
            <a:spAutoFit/>
          </a:bodyPr>
          <a:lstStyle/>
          <a:p>
            <a:pPr marL="92075" marR="0" lvl="0" indent="-92075" algn="just" rtl="0">
              <a:lnSpc>
                <a:spcPct val="100000"/>
              </a:lnSpc>
              <a:spcBef>
                <a:spcPts val="0"/>
              </a:spcBef>
              <a:spcAft>
                <a:spcPts val="0"/>
              </a:spcAft>
              <a:buClr>
                <a:srgbClr val="000000"/>
              </a:buClr>
              <a:buSzPts val="600"/>
              <a:buFont typeface="Arial"/>
              <a:buChar char="•"/>
            </a:pPr>
            <a:r>
              <a:rPr lang="es-ES" sz="600" b="1" i="0" u="none" strike="noStrike" cap="none">
                <a:solidFill>
                  <a:srgbClr val="000000"/>
                </a:solidFill>
                <a:latin typeface="Montserrat"/>
                <a:ea typeface="Montserrat"/>
                <a:cs typeface="Montserrat"/>
                <a:sym typeface="Montserrat"/>
              </a:rPr>
              <a:t>150-1-4</a:t>
            </a:r>
            <a:r>
              <a:rPr lang="es-ES" sz="600" b="0" i="0" u="none" strike="noStrike" cap="none">
                <a:solidFill>
                  <a:srgbClr val="000000"/>
                </a:solidFill>
                <a:latin typeface="Montserrat"/>
                <a:ea typeface="Montserrat"/>
                <a:cs typeface="Montserrat"/>
                <a:sym typeface="Montserrat"/>
              </a:rPr>
              <a:t> Publicar para comentarios el documento metodológico y los resultados del ICEE.</a:t>
            </a:r>
            <a:endParaRPr/>
          </a:p>
          <a:p>
            <a:pPr marL="92075" marR="0" lvl="0" indent="-92075" algn="just" rtl="0">
              <a:lnSpc>
                <a:spcPct val="100000"/>
              </a:lnSpc>
              <a:spcBef>
                <a:spcPts val="0"/>
              </a:spcBef>
              <a:spcAft>
                <a:spcPts val="0"/>
              </a:spcAft>
              <a:buClr>
                <a:srgbClr val="000000"/>
              </a:buClr>
              <a:buSzPts val="600"/>
              <a:buFont typeface="Arial"/>
              <a:buChar char="•"/>
            </a:pPr>
            <a:r>
              <a:rPr lang="es-ES" sz="600" b="1" i="0" u="none" strike="noStrike" cap="none">
                <a:solidFill>
                  <a:srgbClr val="000000"/>
                </a:solidFill>
                <a:latin typeface="Montserrat"/>
                <a:ea typeface="Montserrat"/>
                <a:cs typeface="Montserrat"/>
                <a:sym typeface="Montserrat"/>
              </a:rPr>
              <a:t>150-7-4</a:t>
            </a:r>
            <a:r>
              <a:rPr lang="es-ES" sz="600" b="0" i="0" u="none" strike="noStrike" cap="none">
                <a:solidFill>
                  <a:srgbClr val="000000"/>
                </a:solidFill>
                <a:latin typeface="Montserrat"/>
                <a:ea typeface="Montserrat"/>
                <a:cs typeface="Montserrat"/>
                <a:sym typeface="Montserrat"/>
              </a:rPr>
              <a:t> Ajustar el Plan de Expansión de Generación acorde con comentarios, aprobar y enviar la MME la versión final.</a:t>
            </a:r>
            <a:endParaRPr/>
          </a:p>
          <a:p>
            <a:pPr marL="92075" marR="0" lvl="0" indent="-92075" algn="just" rtl="0">
              <a:lnSpc>
                <a:spcPct val="100000"/>
              </a:lnSpc>
              <a:spcBef>
                <a:spcPts val="0"/>
              </a:spcBef>
              <a:spcAft>
                <a:spcPts val="0"/>
              </a:spcAft>
              <a:buClr>
                <a:srgbClr val="000000"/>
              </a:buClr>
              <a:buSzPts val="600"/>
              <a:buFont typeface="Arial"/>
              <a:buChar char="•"/>
            </a:pPr>
            <a:r>
              <a:rPr lang="es-ES" sz="600" b="1" i="0" u="none" strike="noStrike" cap="none">
                <a:solidFill>
                  <a:srgbClr val="000000"/>
                </a:solidFill>
                <a:latin typeface="Montserrat"/>
                <a:ea typeface="Montserrat"/>
                <a:cs typeface="Montserrat"/>
                <a:sym typeface="Montserrat"/>
              </a:rPr>
              <a:t>150-13-1</a:t>
            </a:r>
            <a:r>
              <a:rPr lang="es-ES" sz="600" b="0" i="0" u="none" strike="noStrike" cap="none">
                <a:solidFill>
                  <a:srgbClr val="000000"/>
                </a:solidFill>
                <a:latin typeface="Montserrat"/>
                <a:ea typeface="Montserrat"/>
                <a:cs typeface="Montserrat"/>
                <a:sym typeface="Montserrat"/>
              </a:rPr>
              <a:t> Publicar la convocatoria en página web.</a:t>
            </a:r>
            <a:endParaRPr/>
          </a:p>
          <a:p>
            <a:pPr marL="92075" marR="0" lvl="0" indent="-92075" algn="just" rtl="0">
              <a:lnSpc>
                <a:spcPct val="100000"/>
              </a:lnSpc>
              <a:spcBef>
                <a:spcPts val="0"/>
              </a:spcBef>
              <a:spcAft>
                <a:spcPts val="0"/>
              </a:spcAft>
              <a:buClr>
                <a:srgbClr val="000000"/>
              </a:buClr>
              <a:buSzPts val="600"/>
              <a:buFont typeface="Arial"/>
              <a:buChar char="•"/>
            </a:pPr>
            <a:r>
              <a:rPr lang="es-ES" sz="600" b="1" i="0" u="none" strike="noStrike" cap="none">
                <a:solidFill>
                  <a:srgbClr val="000000"/>
                </a:solidFill>
                <a:latin typeface="Montserrat"/>
                <a:ea typeface="Montserrat"/>
                <a:cs typeface="Montserrat"/>
                <a:sym typeface="Montserrat"/>
              </a:rPr>
              <a:t>150-13-2</a:t>
            </a:r>
            <a:r>
              <a:rPr lang="es-ES" sz="600" b="0" i="0" u="none" strike="noStrike" cap="none">
                <a:solidFill>
                  <a:srgbClr val="000000"/>
                </a:solidFill>
                <a:latin typeface="Montserrat"/>
                <a:ea typeface="Montserrat"/>
                <a:cs typeface="Montserrat"/>
                <a:sym typeface="Montserrat"/>
              </a:rPr>
              <a:t> Realizar la selección del interventor.</a:t>
            </a:r>
            <a:endParaRPr/>
          </a:p>
          <a:p>
            <a:pPr marL="92075" marR="0" lvl="0" indent="-92075" algn="just" rtl="0">
              <a:lnSpc>
                <a:spcPct val="100000"/>
              </a:lnSpc>
              <a:spcBef>
                <a:spcPts val="0"/>
              </a:spcBef>
              <a:spcAft>
                <a:spcPts val="0"/>
              </a:spcAft>
              <a:buClr>
                <a:srgbClr val="000000"/>
              </a:buClr>
              <a:buSzPts val="600"/>
              <a:buFont typeface="Arial"/>
              <a:buChar char="•"/>
            </a:pPr>
            <a:r>
              <a:rPr lang="es-ES" sz="600" b="1" i="0" u="none" strike="noStrike" cap="none">
                <a:solidFill>
                  <a:srgbClr val="000000"/>
                </a:solidFill>
                <a:latin typeface="Montserrat"/>
                <a:ea typeface="Montserrat"/>
                <a:cs typeface="Montserrat"/>
                <a:sym typeface="Montserrat"/>
              </a:rPr>
              <a:t>150-13-3 </a:t>
            </a:r>
            <a:r>
              <a:rPr lang="es-ES" sz="600" b="0" i="0" u="none" strike="noStrike" cap="none">
                <a:solidFill>
                  <a:srgbClr val="000000"/>
                </a:solidFill>
                <a:latin typeface="Montserrat"/>
                <a:ea typeface="Montserrat"/>
                <a:cs typeface="Montserrat"/>
                <a:sym typeface="Montserrat"/>
              </a:rPr>
              <a:t>Realizar audiencia de selección del inversionista.</a:t>
            </a:r>
            <a:endParaRPr sz="900" b="0" i="0" u="none" strike="noStrike" cap="none">
              <a:solidFill>
                <a:srgbClr val="000000"/>
              </a:solidFill>
              <a:latin typeface="Montserrat"/>
              <a:ea typeface="Montserrat"/>
              <a:cs typeface="Montserrat"/>
              <a:sym typeface="Montserrat"/>
            </a:endParaRPr>
          </a:p>
        </p:txBody>
      </p:sp>
      <p:sp>
        <p:nvSpPr>
          <p:cNvPr id="673" name="Google Shape;673;p15"/>
          <p:cNvSpPr txBox="1"/>
          <p:nvPr/>
        </p:nvSpPr>
        <p:spPr>
          <a:xfrm>
            <a:off x="6628260" y="3016415"/>
            <a:ext cx="2242898" cy="1754326"/>
          </a:xfrm>
          <a:prstGeom prst="rect">
            <a:avLst/>
          </a:prstGeom>
          <a:noFill/>
          <a:ln>
            <a:noFill/>
          </a:ln>
        </p:spPr>
        <p:txBody>
          <a:bodyPr spcFirstLastPara="1" wrap="square" lIns="91425" tIns="45700" rIns="91425" bIns="45700" anchor="t" anchorCtr="0">
            <a:spAutoFit/>
          </a:bodyPr>
          <a:lstStyle/>
          <a:p>
            <a:pPr marL="90488" marR="0" lvl="0" indent="-90488" algn="just" rtl="0">
              <a:lnSpc>
                <a:spcPct val="100000"/>
              </a:lnSpc>
              <a:spcBef>
                <a:spcPts val="0"/>
              </a:spcBef>
              <a:spcAft>
                <a:spcPts val="0"/>
              </a:spcAft>
              <a:buClr>
                <a:srgbClr val="000000"/>
              </a:buClr>
              <a:buSzPts val="600"/>
              <a:buFont typeface="Arial"/>
              <a:buChar char="•"/>
            </a:pPr>
            <a:r>
              <a:rPr lang="es-ES" sz="600" b="1" i="0" u="none" strike="noStrike" cap="none">
                <a:solidFill>
                  <a:srgbClr val="000000"/>
                </a:solidFill>
                <a:latin typeface="Montserrat"/>
                <a:ea typeface="Montserrat"/>
                <a:cs typeface="Montserrat"/>
                <a:sym typeface="Montserrat"/>
              </a:rPr>
              <a:t>150-4-4</a:t>
            </a:r>
            <a:r>
              <a:rPr lang="es-ES" sz="600" b="0" i="0" u="none" strike="noStrike" cap="none">
                <a:solidFill>
                  <a:srgbClr val="000000"/>
                </a:solidFill>
                <a:latin typeface="Montserrat"/>
                <a:ea typeface="Montserrat"/>
                <a:cs typeface="Montserrat"/>
                <a:sym typeface="Montserrat"/>
              </a:rPr>
              <a:t> Realizar los ajustes a partir de los comentarios, nuevos análisis y simulaciones, validar la versión definitiva del plan y remitir al MME para aprobación.</a:t>
            </a:r>
            <a:endParaRPr/>
          </a:p>
          <a:p>
            <a:pPr marL="90488" marR="0" lvl="0" indent="-90488" algn="just" rtl="0">
              <a:lnSpc>
                <a:spcPct val="100000"/>
              </a:lnSpc>
              <a:spcBef>
                <a:spcPts val="0"/>
              </a:spcBef>
              <a:spcAft>
                <a:spcPts val="0"/>
              </a:spcAft>
              <a:buClr>
                <a:srgbClr val="000000"/>
              </a:buClr>
              <a:buSzPts val="600"/>
              <a:buFont typeface="Arial"/>
              <a:buChar char="•"/>
            </a:pPr>
            <a:r>
              <a:rPr lang="es-ES" sz="600" b="1" i="0" u="none" strike="noStrike" cap="none">
                <a:solidFill>
                  <a:srgbClr val="000000"/>
                </a:solidFill>
                <a:latin typeface="Montserrat"/>
                <a:ea typeface="Montserrat"/>
                <a:cs typeface="Montserrat"/>
                <a:sym typeface="Montserrat"/>
              </a:rPr>
              <a:t>150-5-2</a:t>
            </a:r>
            <a:r>
              <a:rPr lang="es-ES" sz="600" b="0" i="0" u="none" strike="noStrike" cap="none">
                <a:solidFill>
                  <a:srgbClr val="000000"/>
                </a:solidFill>
                <a:latin typeface="Montserrat"/>
                <a:ea typeface="Montserrat"/>
                <a:cs typeface="Montserrat"/>
                <a:sym typeface="Montserrat"/>
              </a:rPr>
              <a:t> Realizar los análisis de capacidad y aplicación de criterios de asignación de las solicitudes de conexión, y publicar el listado de proyectos que requieren y no requieren expansión ordenados de acuerdo a fecha de radicación.</a:t>
            </a:r>
            <a:endParaRPr/>
          </a:p>
          <a:p>
            <a:pPr marL="90488" marR="0" lvl="0" indent="-90488" algn="just" rtl="0">
              <a:lnSpc>
                <a:spcPct val="100000"/>
              </a:lnSpc>
              <a:spcBef>
                <a:spcPts val="0"/>
              </a:spcBef>
              <a:spcAft>
                <a:spcPts val="0"/>
              </a:spcAft>
              <a:buClr>
                <a:srgbClr val="000000"/>
              </a:buClr>
              <a:buSzPts val="600"/>
              <a:buFont typeface="Arial"/>
              <a:buChar char="•"/>
            </a:pPr>
            <a:r>
              <a:rPr lang="es-ES" sz="600" b="1" i="0" u="none" strike="noStrike" cap="none">
                <a:solidFill>
                  <a:srgbClr val="000000"/>
                </a:solidFill>
                <a:latin typeface="Montserrat"/>
                <a:ea typeface="Montserrat"/>
                <a:cs typeface="Montserrat"/>
                <a:sym typeface="Montserrat"/>
              </a:rPr>
              <a:t>150-5-3</a:t>
            </a:r>
            <a:r>
              <a:rPr lang="es-ES" sz="600" b="0" i="0" u="none" strike="noStrike" cap="none">
                <a:solidFill>
                  <a:srgbClr val="000000"/>
                </a:solidFill>
                <a:latin typeface="Montserrat"/>
                <a:ea typeface="Montserrat"/>
                <a:cs typeface="Montserrat"/>
                <a:sym typeface="Montserrat"/>
              </a:rPr>
              <a:t> Procesar los resultados de las solicitudes de conexión y emitir los conceptos de conexión de proyectos que no requieren expansión.</a:t>
            </a:r>
            <a:endParaRPr/>
          </a:p>
          <a:p>
            <a:pPr marL="90488" marR="0" lvl="0" indent="-90488" algn="just" rtl="0">
              <a:lnSpc>
                <a:spcPct val="100000"/>
              </a:lnSpc>
              <a:spcBef>
                <a:spcPts val="0"/>
              </a:spcBef>
              <a:spcAft>
                <a:spcPts val="0"/>
              </a:spcAft>
              <a:buClr>
                <a:srgbClr val="000000"/>
              </a:buClr>
              <a:buSzPts val="600"/>
              <a:buFont typeface="Arial"/>
              <a:buChar char="•"/>
            </a:pPr>
            <a:r>
              <a:rPr lang="es-ES" sz="600" b="1" i="0" u="none" strike="noStrike" cap="none">
                <a:solidFill>
                  <a:srgbClr val="000000"/>
                </a:solidFill>
                <a:latin typeface="Montserrat"/>
                <a:ea typeface="Montserrat"/>
                <a:cs typeface="Montserrat"/>
                <a:sym typeface="Montserrat"/>
              </a:rPr>
              <a:t>150-5-4</a:t>
            </a:r>
            <a:r>
              <a:rPr lang="es-ES" sz="600" b="0" i="0" u="none" strike="noStrike" cap="none">
                <a:solidFill>
                  <a:srgbClr val="000000"/>
                </a:solidFill>
                <a:latin typeface="Montserrat"/>
                <a:ea typeface="Montserrat"/>
                <a:cs typeface="Montserrat"/>
                <a:sym typeface="Montserrat"/>
              </a:rPr>
              <a:t> Analizar las solicitudes de conexión que requieren expansión, definir expansiones pertinentes y emitir los respectivos conceptos.</a:t>
            </a:r>
            <a:endParaRPr sz="600" b="0" i="0" u="none" strike="noStrike" cap="none">
              <a:solidFill>
                <a:srgbClr val="000000"/>
              </a:solidFill>
              <a:latin typeface="Montserrat"/>
              <a:ea typeface="Montserrat"/>
              <a:cs typeface="Montserrat"/>
              <a:sym typeface="Montserrat"/>
            </a:endParaRPr>
          </a:p>
          <a:p>
            <a:pPr marL="90488" marR="0" lvl="0" indent="-90488" algn="just" rtl="0">
              <a:lnSpc>
                <a:spcPct val="100000"/>
              </a:lnSpc>
              <a:spcBef>
                <a:spcPts val="0"/>
              </a:spcBef>
              <a:spcAft>
                <a:spcPts val="0"/>
              </a:spcAft>
              <a:buClr>
                <a:srgbClr val="000000"/>
              </a:buClr>
              <a:buSzPts val="600"/>
              <a:buFont typeface="Arial"/>
              <a:buChar char="•"/>
            </a:pPr>
            <a:r>
              <a:rPr lang="es-ES" sz="600" b="1" i="0" u="none" strike="noStrike" cap="none">
                <a:solidFill>
                  <a:srgbClr val="000000"/>
                </a:solidFill>
                <a:latin typeface="Montserrat"/>
                <a:ea typeface="Montserrat"/>
                <a:cs typeface="Montserrat"/>
                <a:sym typeface="Montserrat"/>
              </a:rPr>
              <a:t>150-11-3</a:t>
            </a:r>
            <a:r>
              <a:rPr lang="es-ES" sz="600" b="0" i="0" u="none" strike="noStrike" cap="none">
                <a:solidFill>
                  <a:srgbClr val="000000"/>
                </a:solidFill>
                <a:latin typeface="Montserrat"/>
                <a:ea typeface="Montserrat"/>
                <a:cs typeface="Montserrat"/>
                <a:sym typeface="Montserrat"/>
              </a:rPr>
              <a:t> Elaborar el informe de análisis de obras - documento definitivo de alertas tempranas en fase de planeación. (Segundo momento).</a:t>
            </a:r>
            <a:endParaRPr sz="600" b="0" i="0" u="none" strike="noStrike" cap="none">
              <a:solidFill>
                <a:srgbClr val="000000"/>
              </a:solidFill>
              <a:latin typeface="Montserrat"/>
              <a:ea typeface="Montserrat"/>
              <a:cs typeface="Montserrat"/>
              <a:sym typeface="Montserrat"/>
            </a:endParaRPr>
          </a:p>
        </p:txBody>
      </p:sp>
      <p:sp>
        <p:nvSpPr>
          <p:cNvPr id="674" name="Google Shape;674;p15"/>
          <p:cNvSpPr txBox="1"/>
          <p:nvPr/>
        </p:nvSpPr>
        <p:spPr>
          <a:xfrm>
            <a:off x="4948395" y="2487381"/>
            <a:ext cx="1020024" cy="24622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000" b="1" i="0" u="none" strike="noStrike" cap="none">
                <a:solidFill>
                  <a:srgbClr val="004148"/>
                </a:solidFill>
                <a:latin typeface="Montserrat"/>
                <a:ea typeface="Montserrat"/>
                <a:cs typeface="Montserrat"/>
                <a:sym typeface="Montserrat"/>
              </a:rPr>
              <a:t>Actividades</a:t>
            </a:r>
            <a:endParaRPr sz="1000" b="1" i="0" u="none" strike="noStrike" cap="none">
              <a:solidFill>
                <a:srgbClr val="004148"/>
              </a:solidFill>
              <a:latin typeface="Montserrat"/>
              <a:ea typeface="Montserrat"/>
              <a:cs typeface="Montserrat"/>
              <a:sym typeface="Montserrat"/>
            </a:endParaRPr>
          </a:p>
        </p:txBody>
      </p:sp>
      <p:grpSp>
        <p:nvGrpSpPr>
          <p:cNvPr id="675" name="Google Shape;675;p15"/>
          <p:cNvGrpSpPr/>
          <p:nvPr/>
        </p:nvGrpSpPr>
        <p:grpSpPr>
          <a:xfrm>
            <a:off x="323331" y="4395117"/>
            <a:ext cx="2398052" cy="430569"/>
            <a:chOff x="464594" y="4216206"/>
            <a:chExt cx="2398052" cy="430569"/>
          </a:xfrm>
        </p:grpSpPr>
        <p:pic>
          <p:nvPicPr>
            <p:cNvPr id="676" name="Google Shape;676;p15" descr="Icono&#10;&#10;Descripción generada automáticamente">
              <a:hlinkClick r:id="rId3"/>
            </p:cNvPr>
            <p:cNvPicPr preferRelativeResize="0"/>
            <p:nvPr/>
          </p:nvPicPr>
          <p:blipFill rotWithShape="1">
            <a:blip r:embed="rId4">
              <a:alphaModFix/>
            </a:blip>
            <a:srcRect/>
            <a:stretch/>
          </p:blipFill>
          <p:spPr>
            <a:xfrm>
              <a:off x="464594" y="4216206"/>
              <a:ext cx="430569" cy="430569"/>
            </a:xfrm>
            <a:prstGeom prst="rect">
              <a:avLst/>
            </a:prstGeom>
            <a:noFill/>
            <a:ln>
              <a:noFill/>
            </a:ln>
          </p:spPr>
        </p:pic>
        <p:sp>
          <p:nvSpPr>
            <p:cNvPr id="677" name="Google Shape;677;p15"/>
            <p:cNvSpPr txBox="1"/>
            <p:nvPr/>
          </p:nvSpPr>
          <p:spPr>
            <a:xfrm>
              <a:off x="895162" y="4308379"/>
              <a:ext cx="1967484" cy="24622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000" b="0" i="0" u="none" strike="noStrike" cap="none">
                  <a:solidFill>
                    <a:srgbClr val="000000"/>
                  </a:solidFill>
                  <a:latin typeface="Montserrat"/>
                  <a:ea typeface="Montserrat"/>
                  <a:cs typeface="Montserrat"/>
                  <a:sym typeface="Montserrat"/>
                </a:rPr>
                <a:t>Plan de Acción - 2023.</a:t>
              </a:r>
              <a:endParaRPr sz="800" b="0" i="0" u="none" strike="noStrike" cap="none">
                <a:solidFill>
                  <a:srgbClr val="000000"/>
                </a:solidFill>
                <a:latin typeface="Montserrat"/>
                <a:ea typeface="Montserrat"/>
                <a:cs typeface="Montserrat"/>
                <a:sym typeface="Montserrat"/>
              </a:endParaRPr>
            </a:p>
          </p:txBody>
        </p:sp>
      </p:grpSp>
      <p:pic>
        <p:nvPicPr>
          <p:cNvPr id="678" name="Google Shape;678;p15"/>
          <p:cNvPicPr preferRelativeResize="0"/>
          <p:nvPr/>
        </p:nvPicPr>
        <p:blipFill rotWithShape="1">
          <a:blip r:embed="rId5">
            <a:alphaModFix/>
          </a:blip>
          <a:srcRect/>
          <a:stretch/>
        </p:blipFill>
        <p:spPr>
          <a:xfrm>
            <a:off x="7725653" y="-111912"/>
            <a:ext cx="1366876" cy="768200"/>
          </a:xfrm>
          <a:prstGeom prst="rect">
            <a:avLst/>
          </a:prstGeom>
          <a:noFill/>
          <a:ln>
            <a:noFill/>
          </a:ln>
        </p:spPr>
      </p:pic>
      <p:grpSp>
        <p:nvGrpSpPr>
          <p:cNvPr id="679" name="Google Shape;679;p15"/>
          <p:cNvGrpSpPr/>
          <p:nvPr/>
        </p:nvGrpSpPr>
        <p:grpSpPr>
          <a:xfrm>
            <a:off x="2835453" y="615300"/>
            <a:ext cx="1186154" cy="1076623"/>
            <a:chOff x="991962" y="590334"/>
            <a:chExt cx="665036" cy="603626"/>
          </a:xfrm>
        </p:grpSpPr>
        <p:grpSp>
          <p:nvGrpSpPr>
            <p:cNvPr id="680" name="Google Shape;680;p15"/>
            <p:cNvGrpSpPr/>
            <p:nvPr/>
          </p:nvGrpSpPr>
          <p:grpSpPr>
            <a:xfrm>
              <a:off x="991962" y="590334"/>
              <a:ext cx="579523" cy="458754"/>
              <a:chOff x="991962" y="590334"/>
              <a:chExt cx="579523" cy="458754"/>
            </a:xfrm>
          </p:grpSpPr>
          <p:grpSp>
            <p:nvGrpSpPr>
              <p:cNvPr id="681" name="Google Shape;681;p15"/>
              <p:cNvGrpSpPr/>
              <p:nvPr/>
            </p:nvGrpSpPr>
            <p:grpSpPr>
              <a:xfrm>
                <a:off x="1179993" y="657596"/>
                <a:ext cx="391492" cy="391492"/>
                <a:chOff x="1102851" y="643763"/>
                <a:chExt cx="391492" cy="391492"/>
              </a:xfrm>
            </p:grpSpPr>
            <p:sp>
              <p:nvSpPr>
                <p:cNvPr id="682" name="Google Shape;682;p15"/>
                <p:cNvSpPr/>
                <p:nvPr/>
              </p:nvSpPr>
              <p:spPr>
                <a:xfrm>
                  <a:off x="1324850" y="657276"/>
                  <a:ext cx="45719" cy="51449"/>
                </a:xfrm>
                <a:prstGeom prst="rect">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pic>
              <p:nvPicPr>
                <p:cNvPr id="683" name="Google Shape;683;p15"/>
                <p:cNvPicPr preferRelativeResize="0"/>
                <p:nvPr/>
              </p:nvPicPr>
              <p:blipFill rotWithShape="1">
                <a:blip r:embed="rId6">
                  <a:alphaModFix/>
                </a:blip>
                <a:srcRect/>
                <a:stretch/>
              </p:blipFill>
              <p:spPr>
                <a:xfrm>
                  <a:off x="1102851" y="643763"/>
                  <a:ext cx="391492" cy="391492"/>
                </a:xfrm>
                <a:prstGeom prst="rect">
                  <a:avLst/>
                </a:prstGeom>
                <a:noFill/>
                <a:ln>
                  <a:noFill/>
                </a:ln>
              </p:spPr>
            </p:pic>
          </p:grpSp>
          <p:sp>
            <p:nvSpPr>
              <p:cNvPr id="684" name="Google Shape;684;p15"/>
              <p:cNvSpPr txBox="1"/>
              <p:nvPr/>
            </p:nvSpPr>
            <p:spPr>
              <a:xfrm>
                <a:off x="991962" y="590334"/>
                <a:ext cx="391492" cy="335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3600" b="0" i="0" u="none" strike="noStrike" cap="none">
                    <a:solidFill>
                      <a:srgbClr val="1D335D"/>
                    </a:solidFill>
                    <a:latin typeface="Impact"/>
                    <a:ea typeface="Impact"/>
                    <a:cs typeface="Impact"/>
                    <a:sym typeface="Impact"/>
                  </a:rPr>
                  <a:t>14</a:t>
                </a:r>
                <a:endParaRPr sz="3600" b="0" i="0" u="none" strike="noStrike" cap="none">
                  <a:solidFill>
                    <a:srgbClr val="1D335D"/>
                  </a:solidFill>
                  <a:latin typeface="Impact"/>
                  <a:ea typeface="Impact"/>
                  <a:cs typeface="Impact"/>
                  <a:sym typeface="Impact"/>
                </a:endParaRPr>
              </a:p>
            </p:txBody>
          </p:sp>
        </p:grpSp>
        <p:sp>
          <p:nvSpPr>
            <p:cNvPr id="685" name="Google Shape;685;p15"/>
            <p:cNvSpPr txBox="1"/>
            <p:nvPr/>
          </p:nvSpPr>
          <p:spPr>
            <a:xfrm>
              <a:off x="1056460" y="1058067"/>
              <a:ext cx="600538" cy="13589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100" b="1" i="0" u="none" strike="noStrike" cap="none">
                  <a:solidFill>
                    <a:srgbClr val="1F1F1F"/>
                  </a:solidFill>
                  <a:latin typeface="Montserrat"/>
                  <a:ea typeface="Montserrat"/>
                  <a:cs typeface="Montserrat"/>
                  <a:sym typeface="Montserrat"/>
                </a:rPr>
                <a:t>Productos</a:t>
              </a:r>
              <a:endParaRPr sz="1100" b="1" i="0" u="none" strike="noStrike" cap="none">
                <a:solidFill>
                  <a:srgbClr val="000000"/>
                </a:solidFill>
                <a:latin typeface="Montserrat"/>
                <a:ea typeface="Montserrat"/>
                <a:cs typeface="Montserrat"/>
                <a:sym typeface="Montserrat"/>
              </a:endParaRPr>
            </a:p>
          </p:txBody>
        </p:sp>
      </p:grpSp>
      <p:pic>
        <p:nvPicPr>
          <p:cNvPr id="686" name="Google Shape;686;p15">
            <a:hlinkClick r:id="rId7" action="ppaction://hlinksldjump"/>
          </p:cNvPr>
          <p:cNvPicPr preferRelativeResize="0"/>
          <p:nvPr/>
        </p:nvPicPr>
        <p:blipFill rotWithShape="1">
          <a:blip r:embed="rId8">
            <a:alphaModFix/>
          </a:blip>
          <a:srcRect/>
          <a:stretch/>
        </p:blipFill>
        <p:spPr>
          <a:xfrm>
            <a:off x="2362790" y="4390006"/>
            <a:ext cx="415011" cy="415011"/>
          </a:xfrm>
          <a:prstGeom prst="rect">
            <a:avLst/>
          </a:prstGeom>
          <a:noFill/>
          <a:ln>
            <a:noFill/>
          </a:ln>
        </p:spPr>
      </p:pic>
      <p:grpSp>
        <p:nvGrpSpPr>
          <p:cNvPr id="687" name="Google Shape;687;p15"/>
          <p:cNvGrpSpPr/>
          <p:nvPr/>
        </p:nvGrpSpPr>
        <p:grpSpPr>
          <a:xfrm>
            <a:off x="5113426" y="2779571"/>
            <a:ext cx="1636652" cy="252001"/>
            <a:chOff x="7768254" y="1371485"/>
            <a:chExt cx="1636652" cy="252001"/>
          </a:xfrm>
        </p:grpSpPr>
        <p:sp>
          <p:nvSpPr>
            <p:cNvPr id="688" name="Google Shape;688;p15"/>
            <p:cNvSpPr txBox="1"/>
            <p:nvPr/>
          </p:nvSpPr>
          <p:spPr>
            <a:xfrm>
              <a:off x="7948581" y="1417599"/>
              <a:ext cx="1456325" cy="18466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600" b="1" i="0" u="none" strike="noStrike" cap="none">
                  <a:solidFill>
                    <a:srgbClr val="002060"/>
                  </a:solidFill>
                  <a:latin typeface="Montserrat"/>
                  <a:ea typeface="Montserrat"/>
                  <a:cs typeface="Montserrat"/>
                  <a:sym typeface="Montserrat"/>
                </a:rPr>
                <a:t>1  y 99% de Cumplimiento </a:t>
              </a:r>
              <a:endParaRPr sz="600" b="1" i="0" u="none" strike="noStrike" cap="none">
                <a:solidFill>
                  <a:srgbClr val="002060"/>
                </a:solidFill>
                <a:latin typeface="Montserrat"/>
                <a:ea typeface="Montserrat"/>
                <a:cs typeface="Montserrat"/>
                <a:sym typeface="Montserrat"/>
              </a:endParaRPr>
            </a:p>
          </p:txBody>
        </p:sp>
        <p:pic>
          <p:nvPicPr>
            <p:cNvPr id="689" name="Google Shape;689;p15"/>
            <p:cNvPicPr preferRelativeResize="0"/>
            <p:nvPr/>
          </p:nvPicPr>
          <p:blipFill rotWithShape="1">
            <a:blip r:embed="rId9">
              <a:alphaModFix/>
            </a:blip>
            <a:srcRect/>
            <a:stretch/>
          </p:blipFill>
          <p:spPr>
            <a:xfrm>
              <a:off x="7768254" y="1371485"/>
              <a:ext cx="252000" cy="252001"/>
            </a:xfrm>
            <a:prstGeom prst="rect">
              <a:avLst/>
            </a:prstGeom>
            <a:noFill/>
            <a:ln>
              <a:noFill/>
            </a:ln>
          </p:spPr>
        </p:pic>
      </p:grpSp>
      <p:sp>
        <p:nvSpPr>
          <p:cNvPr id="690" name="Google Shape;690;p15"/>
          <p:cNvSpPr txBox="1"/>
          <p:nvPr/>
        </p:nvSpPr>
        <p:spPr>
          <a:xfrm>
            <a:off x="3865457" y="684149"/>
            <a:ext cx="2339740" cy="1569660"/>
          </a:xfrm>
          <a:prstGeom prst="rect">
            <a:avLst/>
          </a:prstGeom>
          <a:noFill/>
          <a:ln>
            <a:noFill/>
          </a:ln>
        </p:spPr>
        <p:txBody>
          <a:bodyPr spcFirstLastPara="1" wrap="square" lIns="91425" tIns="45700" rIns="91425" bIns="45700" anchor="t" anchorCtr="0">
            <a:spAutoFit/>
          </a:bodyPr>
          <a:lstStyle/>
          <a:p>
            <a:pPr marL="90488" marR="0" lvl="0" indent="-90488" algn="just" rtl="0">
              <a:lnSpc>
                <a:spcPct val="100000"/>
              </a:lnSpc>
              <a:spcBef>
                <a:spcPts val="0"/>
              </a:spcBef>
              <a:spcAft>
                <a:spcPts val="0"/>
              </a:spcAft>
              <a:buClr>
                <a:srgbClr val="000000"/>
              </a:buClr>
              <a:buSzPts val="600"/>
              <a:buFont typeface="Arial"/>
              <a:buAutoNum type="arabicPeriod"/>
            </a:pPr>
            <a:r>
              <a:rPr lang="es-ES" sz="600" b="0" i="0" u="none" strike="noStrike" cap="none">
                <a:solidFill>
                  <a:srgbClr val="1F1F1F"/>
                </a:solidFill>
                <a:latin typeface="Montserrat"/>
                <a:ea typeface="Montserrat"/>
                <a:cs typeface="Montserrat"/>
                <a:sym typeface="Montserrat"/>
              </a:rPr>
              <a:t> Índice de Cobertura del servicio de energía eléctrica ICEE.</a:t>
            </a:r>
            <a:endParaRPr/>
          </a:p>
          <a:p>
            <a:pPr marL="90488" marR="0" lvl="0" indent="-90488" algn="just" rtl="0">
              <a:lnSpc>
                <a:spcPct val="100000"/>
              </a:lnSpc>
              <a:spcBef>
                <a:spcPts val="0"/>
              </a:spcBef>
              <a:spcAft>
                <a:spcPts val="0"/>
              </a:spcAft>
              <a:buClr>
                <a:srgbClr val="000000"/>
              </a:buClr>
              <a:buSzPts val="600"/>
              <a:buFont typeface="Arial"/>
              <a:buAutoNum type="arabicPeriod"/>
            </a:pPr>
            <a:r>
              <a:rPr lang="es-ES" sz="600" b="0" i="0" u="none" strike="noStrike" cap="none">
                <a:solidFill>
                  <a:srgbClr val="000000"/>
                </a:solidFill>
                <a:latin typeface="Montserrat"/>
                <a:ea typeface="Montserrat"/>
                <a:cs typeface="Montserrat"/>
                <a:sym typeface="Montserrat"/>
              </a:rPr>
              <a:t>Plan Indicativo de Expansión de Cobertura – PIEC</a:t>
            </a:r>
            <a:r>
              <a:rPr lang="es-ES" sz="600" b="0" i="0" u="none" strike="noStrike" cap="none">
                <a:solidFill>
                  <a:srgbClr val="1F1F1F"/>
                </a:solidFill>
                <a:latin typeface="Montserrat"/>
                <a:ea typeface="Montserrat"/>
                <a:cs typeface="Montserrat"/>
                <a:sym typeface="Montserrat"/>
              </a:rPr>
              <a:t>.</a:t>
            </a:r>
            <a:endParaRPr/>
          </a:p>
          <a:p>
            <a:pPr marL="90488" marR="0" lvl="0" indent="-90488" algn="just" rtl="0">
              <a:lnSpc>
                <a:spcPct val="100000"/>
              </a:lnSpc>
              <a:spcBef>
                <a:spcPts val="0"/>
              </a:spcBef>
              <a:spcAft>
                <a:spcPts val="0"/>
              </a:spcAft>
              <a:buClr>
                <a:srgbClr val="000000"/>
              </a:buClr>
              <a:buSzPts val="600"/>
              <a:buFont typeface="Arial"/>
              <a:buAutoNum type="arabicPeriod"/>
            </a:pPr>
            <a:r>
              <a:rPr lang="es-ES" sz="600" b="0" i="0" u="none" strike="noStrike" cap="none">
                <a:solidFill>
                  <a:srgbClr val="000000"/>
                </a:solidFill>
                <a:latin typeface="Montserrat"/>
                <a:ea typeface="Montserrat"/>
                <a:cs typeface="Montserrat"/>
                <a:sym typeface="Montserrat"/>
              </a:rPr>
              <a:t> Conceptos para Planes de Cobertura de los Operadores de Red PECOR emitidos (Según Demanda)</a:t>
            </a:r>
            <a:r>
              <a:rPr lang="es-ES" sz="600" b="0" i="0" u="none" strike="noStrike" cap="none">
                <a:solidFill>
                  <a:srgbClr val="1F1F1F"/>
                </a:solidFill>
                <a:latin typeface="Montserrat"/>
                <a:ea typeface="Montserrat"/>
                <a:cs typeface="Montserrat"/>
                <a:sym typeface="Montserrat"/>
              </a:rPr>
              <a:t>.</a:t>
            </a:r>
            <a:endParaRPr/>
          </a:p>
          <a:p>
            <a:pPr marL="90488" marR="0" lvl="0" indent="-90488" algn="just" rtl="0">
              <a:lnSpc>
                <a:spcPct val="100000"/>
              </a:lnSpc>
              <a:spcBef>
                <a:spcPts val="0"/>
              </a:spcBef>
              <a:spcAft>
                <a:spcPts val="0"/>
              </a:spcAft>
              <a:buClr>
                <a:srgbClr val="000000"/>
              </a:buClr>
              <a:buSzPts val="600"/>
              <a:buFont typeface="Arial"/>
              <a:buAutoNum type="arabicPeriod"/>
            </a:pPr>
            <a:r>
              <a:rPr lang="es-ES" sz="600" b="0" i="0" u="none" strike="noStrike" cap="none">
                <a:solidFill>
                  <a:srgbClr val="000000"/>
                </a:solidFill>
                <a:latin typeface="Montserrat"/>
                <a:ea typeface="Montserrat"/>
                <a:cs typeface="Montserrat"/>
                <a:sym typeface="Montserrat"/>
              </a:rPr>
              <a:t>Plan de Expansión de Transmisión de Energía Eléctrica en versión final para aprobación por parte del MME.</a:t>
            </a:r>
            <a:endParaRPr/>
          </a:p>
          <a:p>
            <a:pPr marL="90488" marR="0" lvl="0" indent="-90488" algn="just" rtl="0">
              <a:lnSpc>
                <a:spcPct val="100000"/>
              </a:lnSpc>
              <a:spcBef>
                <a:spcPts val="0"/>
              </a:spcBef>
              <a:spcAft>
                <a:spcPts val="0"/>
              </a:spcAft>
              <a:buClr>
                <a:srgbClr val="000000"/>
              </a:buClr>
              <a:buSzPts val="600"/>
              <a:buFont typeface="Arial"/>
              <a:buAutoNum type="arabicPeriod"/>
            </a:pPr>
            <a:r>
              <a:rPr lang="es-ES" sz="600" b="0" i="0" u="none" strike="noStrike" cap="none">
                <a:solidFill>
                  <a:srgbClr val="000000"/>
                </a:solidFill>
                <a:latin typeface="Montserrat"/>
                <a:ea typeface="Montserrat"/>
                <a:cs typeface="Montserrat"/>
                <a:sym typeface="Montserrat"/>
              </a:rPr>
              <a:t>Conceptos de conexión de solicitudes de capacidad de transporte para proyectos Clase 1, conforme a R CREG 075 de 2021, emitidos (Según Demanda)</a:t>
            </a:r>
            <a:endParaRPr/>
          </a:p>
          <a:p>
            <a:pPr marL="90488" marR="0" lvl="0" indent="-90488" algn="just" rtl="0">
              <a:lnSpc>
                <a:spcPct val="100000"/>
              </a:lnSpc>
              <a:spcBef>
                <a:spcPts val="0"/>
              </a:spcBef>
              <a:spcAft>
                <a:spcPts val="0"/>
              </a:spcAft>
              <a:buClr>
                <a:srgbClr val="000000"/>
              </a:buClr>
              <a:buSzPts val="600"/>
              <a:buFont typeface="Arial"/>
              <a:buAutoNum type="arabicPeriod"/>
            </a:pPr>
            <a:r>
              <a:rPr lang="es-ES" sz="600" b="0" i="0" u="none" strike="noStrike" cap="none">
                <a:solidFill>
                  <a:srgbClr val="000000"/>
                </a:solidFill>
                <a:latin typeface="Montserrat"/>
                <a:ea typeface="Montserrat"/>
                <a:cs typeface="Montserrat"/>
                <a:sym typeface="Montserrat"/>
              </a:rPr>
              <a:t>Conceptos de conexión de solicitudes de proyectos del STR, emitidos (Según Demanda)</a:t>
            </a:r>
            <a:endParaRPr sz="600" b="0" i="0" u="none" strike="noStrike" cap="none">
              <a:solidFill>
                <a:srgbClr val="000000"/>
              </a:solidFill>
              <a:latin typeface="Montserrat"/>
              <a:ea typeface="Montserrat"/>
              <a:cs typeface="Montserrat"/>
              <a:sym typeface="Montserrat"/>
            </a:endParaRPr>
          </a:p>
          <a:p>
            <a:pPr marL="90488" marR="0" lvl="0" indent="-90488" algn="just" rtl="0">
              <a:lnSpc>
                <a:spcPct val="100000"/>
              </a:lnSpc>
              <a:spcBef>
                <a:spcPts val="0"/>
              </a:spcBef>
              <a:spcAft>
                <a:spcPts val="0"/>
              </a:spcAft>
              <a:buClr>
                <a:srgbClr val="000000"/>
              </a:buClr>
              <a:buSzPts val="600"/>
              <a:buFont typeface="Arial"/>
              <a:buAutoNum type="arabicPeriod"/>
            </a:pPr>
            <a:r>
              <a:rPr lang="es-ES" sz="600" b="0" i="0" u="none" strike="noStrike" cap="none">
                <a:solidFill>
                  <a:srgbClr val="000000"/>
                </a:solidFill>
                <a:latin typeface="Montserrat"/>
                <a:ea typeface="Montserrat"/>
                <a:cs typeface="Montserrat"/>
                <a:sym typeface="Montserrat"/>
              </a:rPr>
              <a:t>Plan de Expansión de Generación de Energía Eléctrica aprobado y enviado al MME.</a:t>
            </a:r>
            <a:endParaRPr/>
          </a:p>
        </p:txBody>
      </p:sp>
      <p:sp>
        <p:nvSpPr>
          <p:cNvPr id="691" name="Google Shape;691;p15"/>
          <p:cNvSpPr/>
          <p:nvPr/>
        </p:nvSpPr>
        <p:spPr>
          <a:xfrm>
            <a:off x="459283" y="722469"/>
            <a:ext cx="2032273" cy="34604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2000" b="1" i="0" u="none" strike="noStrike" cap="none">
                <a:solidFill>
                  <a:srgbClr val="004148"/>
                </a:solidFill>
                <a:latin typeface="Montserrat"/>
                <a:ea typeface="Montserrat"/>
                <a:cs typeface="Montserrat"/>
                <a:sym typeface="Montserrat"/>
              </a:rPr>
              <a:t>Sub. Energía </a:t>
            </a:r>
            <a:r>
              <a:rPr lang="es-ES" sz="2000" b="1" i="0" u="none" strike="noStrike" cap="none">
                <a:solidFill>
                  <a:srgbClr val="BFCC04"/>
                </a:solidFill>
                <a:latin typeface="Montserrat"/>
                <a:ea typeface="Montserrat"/>
                <a:cs typeface="Montserrat"/>
                <a:sym typeface="Montserrat"/>
              </a:rPr>
              <a:t>Eléctrica</a:t>
            </a:r>
            <a:endParaRPr/>
          </a:p>
        </p:txBody>
      </p:sp>
      <p:sp>
        <p:nvSpPr>
          <p:cNvPr id="692" name="Google Shape;692;p15"/>
          <p:cNvSpPr/>
          <p:nvPr/>
        </p:nvSpPr>
        <p:spPr>
          <a:xfrm>
            <a:off x="4953725" y="2504356"/>
            <a:ext cx="3917433" cy="2316218"/>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258" y="43223"/>
                </a:moveTo>
                <a:lnTo>
                  <a:pt x="-6012" y="38843"/>
                </a:lnTo>
              </a:path>
            </a:pathLst>
          </a:custGeom>
          <a:noFill/>
          <a:ln w="25400" cap="flat" cmpd="sng">
            <a:solidFill>
              <a:srgbClr val="F5FF8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96" name="Google Shape;696;p15"/>
          <p:cNvSpPr txBox="1"/>
          <p:nvPr/>
        </p:nvSpPr>
        <p:spPr>
          <a:xfrm>
            <a:off x="6212147" y="674068"/>
            <a:ext cx="2780830" cy="1754326"/>
          </a:xfrm>
          <a:prstGeom prst="rect">
            <a:avLst/>
          </a:prstGeom>
          <a:noFill/>
          <a:ln>
            <a:noFill/>
          </a:ln>
        </p:spPr>
        <p:txBody>
          <a:bodyPr spcFirstLastPara="1" wrap="square" lIns="91425" tIns="45700" rIns="91425" bIns="45700" anchor="t" anchorCtr="0">
            <a:spAutoFit/>
          </a:bodyPr>
          <a:lstStyle/>
          <a:p>
            <a:pPr marL="228600" marR="0" lvl="0" indent="-228600" algn="just" rtl="0">
              <a:lnSpc>
                <a:spcPct val="100000"/>
              </a:lnSpc>
              <a:spcBef>
                <a:spcPts val="0"/>
              </a:spcBef>
              <a:spcAft>
                <a:spcPts val="0"/>
              </a:spcAft>
              <a:buClr>
                <a:srgbClr val="000000"/>
              </a:buClr>
              <a:buSzPts val="600"/>
              <a:buFont typeface="Arial"/>
              <a:buAutoNum type="arabicPeriod" startAt="8"/>
            </a:pPr>
            <a:r>
              <a:rPr lang="es-ES" sz="600" b="0" i="0" u="none" strike="noStrike" cap="none">
                <a:solidFill>
                  <a:srgbClr val="000000"/>
                </a:solidFill>
                <a:latin typeface="Montserrat"/>
                <a:ea typeface="Montserrat"/>
                <a:cs typeface="Montserrat"/>
                <a:sym typeface="Montserrat"/>
              </a:rPr>
              <a:t>Informe trimestral de seguimiento al estado de los proyectos de generación futuros con compromisos publicado.</a:t>
            </a:r>
            <a:endParaRPr sz="600" b="0" i="0" u="none" strike="noStrike" cap="none">
              <a:solidFill>
                <a:srgbClr val="000000"/>
              </a:solidFill>
              <a:latin typeface="Montserrat"/>
              <a:ea typeface="Montserrat"/>
              <a:cs typeface="Montserrat"/>
              <a:sym typeface="Montserrat"/>
            </a:endParaRPr>
          </a:p>
          <a:p>
            <a:pPr marL="228600" marR="0" lvl="0" indent="-228600" algn="just" rtl="0">
              <a:lnSpc>
                <a:spcPct val="100000"/>
              </a:lnSpc>
              <a:spcBef>
                <a:spcPts val="0"/>
              </a:spcBef>
              <a:spcAft>
                <a:spcPts val="0"/>
              </a:spcAft>
              <a:buClr>
                <a:srgbClr val="000000"/>
              </a:buClr>
              <a:buSzPts val="600"/>
              <a:buFont typeface="Arial"/>
              <a:buAutoNum type="arabicPeriod" startAt="8"/>
            </a:pPr>
            <a:r>
              <a:rPr lang="es-ES" sz="600" b="0" i="0" u="none" strike="noStrike" cap="none">
                <a:solidFill>
                  <a:srgbClr val="000000"/>
                </a:solidFill>
                <a:latin typeface="Montserrat"/>
                <a:ea typeface="Montserrat"/>
                <a:cs typeface="Montserrat"/>
                <a:sym typeface="Montserrat"/>
              </a:rPr>
              <a:t>Informes de conceptos de potencial hidro energético emitidos (Según demanda).</a:t>
            </a:r>
            <a:endParaRPr/>
          </a:p>
          <a:p>
            <a:pPr marL="228600" marR="0" lvl="0" indent="-228600" algn="just" rtl="0">
              <a:lnSpc>
                <a:spcPct val="100000"/>
              </a:lnSpc>
              <a:spcBef>
                <a:spcPts val="0"/>
              </a:spcBef>
              <a:spcAft>
                <a:spcPts val="0"/>
              </a:spcAft>
              <a:buClr>
                <a:srgbClr val="000000"/>
              </a:buClr>
              <a:buSzPts val="600"/>
              <a:buFont typeface="Arial"/>
              <a:buAutoNum type="arabicPeriod" startAt="8"/>
            </a:pPr>
            <a:r>
              <a:rPr lang="es-ES" sz="600" b="0" i="0" u="none" strike="noStrike" cap="none">
                <a:solidFill>
                  <a:srgbClr val="000000"/>
                </a:solidFill>
                <a:latin typeface="Montserrat"/>
                <a:ea typeface="Montserrat"/>
                <a:cs typeface="Montserrat"/>
                <a:sym typeface="Montserrat"/>
              </a:rPr>
              <a:t>Informe de registro de proyectos de generación actualizado y publicado.</a:t>
            </a:r>
            <a:endParaRPr sz="600" b="0" i="0" u="none" strike="noStrike" cap="none">
              <a:solidFill>
                <a:srgbClr val="000000"/>
              </a:solidFill>
              <a:latin typeface="Montserrat"/>
              <a:ea typeface="Montserrat"/>
              <a:cs typeface="Montserrat"/>
              <a:sym typeface="Montserrat"/>
            </a:endParaRPr>
          </a:p>
          <a:p>
            <a:pPr marL="228600" marR="0" lvl="0" indent="-228600" algn="just" rtl="0">
              <a:lnSpc>
                <a:spcPct val="100000"/>
              </a:lnSpc>
              <a:spcBef>
                <a:spcPts val="0"/>
              </a:spcBef>
              <a:spcAft>
                <a:spcPts val="0"/>
              </a:spcAft>
              <a:buClr>
                <a:srgbClr val="000000"/>
              </a:buClr>
              <a:buSzPts val="600"/>
              <a:buFont typeface="Arial"/>
              <a:buAutoNum type="arabicPeriod" startAt="8"/>
            </a:pPr>
            <a:r>
              <a:rPr lang="es-ES" sz="600" b="0" i="0" u="none" strike="noStrike" cap="none">
                <a:solidFill>
                  <a:srgbClr val="000000"/>
                </a:solidFill>
                <a:latin typeface="Montserrat"/>
                <a:ea typeface="Montserrat"/>
                <a:cs typeface="Montserrat"/>
                <a:sym typeface="Montserrat"/>
              </a:rPr>
              <a:t>Documento de identificación de posibilidades y condicionantes de los proyectos de transmisión (Alertas tempranas: físicas, sociales, ambientales, etc.) en fase de planeación y en fase de convocatoria.</a:t>
            </a:r>
            <a:endParaRPr sz="600" b="0" i="0" u="none" strike="noStrike" cap="none">
              <a:solidFill>
                <a:srgbClr val="000000"/>
              </a:solidFill>
              <a:latin typeface="Montserrat"/>
              <a:ea typeface="Montserrat"/>
              <a:cs typeface="Montserrat"/>
              <a:sym typeface="Montserrat"/>
            </a:endParaRPr>
          </a:p>
          <a:p>
            <a:pPr marL="228600" marR="0" lvl="0" indent="-228600" algn="just" rtl="0">
              <a:lnSpc>
                <a:spcPct val="100000"/>
              </a:lnSpc>
              <a:spcBef>
                <a:spcPts val="0"/>
              </a:spcBef>
              <a:spcAft>
                <a:spcPts val="0"/>
              </a:spcAft>
              <a:buClr>
                <a:srgbClr val="000000"/>
              </a:buClr>
              <a:buSzPts val="600"/>
              <a:buFont typeface="Arial"/>
              <a:buAutoNum type="arabicPeriod" startAt="8"/>
            </a:pPr>
            <a:r>
              <a:rPr lang="es-ES" sz="600" b="0" i="0" u="none" strike="noStrike" cap="none">
                <a:solidFill>
                  <a:srgbClr val="000000"/>
                </a:solidFill>
                <a:latin typeface="Montserrat"/>
                <a:ea typeface="Montserrat"/>
                <a:cs typeface="Montserrat"/>
                <a:sym typeface="Montserrat"/>
              </a:rPr>
              <a:t>Anexos técnicos para convocatoria HVDC (En el marco del convenio UPME - FENOGE 80905-035 2022, para realizar la consultoría que se encargará de desarrollar definirá las especificaciones técnicas de una línea de transmisión de alto voltaje en corriente directa (HVDC))</a:t>
            </a:r>
            <a:endParaRPr sz="600" b="0" i="0" u="none" strike="noStrike" cap="none">
              <a:solidFill>
                <a:srgbClr val="000000"/>
              </a:solidFill>
              <a:latin typeface="Montserrat"/>
              <a:ea typeface="Montserrat"/>
              <a:cs typeface="Montserrat"/>
              <a:sym typeface="Montserrat"/>
            </a:endParaRPr>
          </a:p>
          <a:p>
            <a:pPr marL="228600" marR="0" lvl="0" indent="-228600" algn="just" rtl="0">
              <a:lnSpc>
                <a:spcPct val="100000"/>
              </a:lnSpc>
              <a:spcBef>
                <a:spcPts val="0"/>
              </a:spcBef>
              <a:spcAft>
                <a:spcPts val="0"/>
              </a:spcAft>
              <a:buClr>
                <a:srgbClr val="000000"/>
              </a:buClr>
              <a:buSzPts val="600"/>
              <a:buFont typeface="Arial"/>
              <a:buAutoNum type="arabicPeriod" startAt="8"/>
            </a:pPr>
            <a:r>
              <a:rPr lang="es-ES" sz="600" b="0" i="0" u="none" strike="noStrike" cap="none">
                <a:solidFill>
                  <a:srgbClr val="000000"/>
                </a:solidFill>
                <a:latin typeface="Montserrat"/>
                <a:ea typeface="Montserrat"/>
                <a:cs typeface="Montserrat"/>
                <a:sym typeface="Montserrat"/>
              </a:rPr>
              <a:t>Procesos de selección de Interventores e Inversionistas</a:t>
            </a:r>
            <a:endParaRPr/>
          </a:p>
          <a:p>
            <a:pPr marL="228600" marR="0" lvl="0" indent="-228600" algn="just" rtl="0">
              <a:lnSpc>
                <a:spcPct val="100000"/>
              </a:lnSpc>
              <a:spcBef>
                <a:spcPts val="0"/>
              </a:spcBef>
              <a:spcAft>
                <a:spcPts val="0"/>
              </a:spcAft>
              <a:buClr>
                <a:srgbClr val="000000"/>
              </a:buClr>
              <a:buSzPts val="600"/>
              <a:buFont typeface="Arial"/>
              <a:buAutoNum type="arabicPeriod" startAt="8"/>
            </a:pPr>
            <a:r>
              <a:rPr lang="es-ES" sz="600" b="0" i="0" u="none" strike="noStrike" cap="none">
                <a:solidFill>
                  <a:srgbClr val="000000"/>
                </a:solidFill>
                <a:latin typeface="Montserrat"/>
                <a:ea typeface="Montserrat"/>
                <a:cs typeface="Montserrat"/>
                <a:sym typeface="Montserrat"/>
              </a:rPr>
              <a:t>Informes de interventoría a proyectos en ejecución objeto de convocatoria pública.</a:t>
            </a:r>
            <a:endParaRPr sz="600" b="0" i="0" u="none" strike="noStrike" cap="none">
              <a:solidFill>
                <a:srgbClr val="000000"/>
              </a:solidFill>
              <a:latin typeface="Montserrat"/>
              <a:ea typeface="Montserrat"/>
              <a:cs typeface="Montserrat"/>
              <a:sym typeface="Montserrat"/>
            </a:endParaRPr>
          </a:p>
        </p:txBody>
      </p:sp>
      <p:grpSp>
        <p:nvGrpSpPr>
          <p:cNvPr id="697" name="Google Shape;697;p15"/>
          <p:cNvGrpSpPr/>
          <p:nvPr/>
        </p:nvGrpSpPr>
        <p:grpSpPr>
          <a:xfrm>
            <a:off x="2819981" y="2447461"/>
            <a:ext cx="2011925" cy="1035181"/>
            <a:chOff x="3350329" y="2212253"/>
            <a:chExt cx="2357504" cy="1212989"/>
          </a:xfrm>
        </p:grpSpPr>
        <p:grpSp>
          <p:nvGrpSpPr>
            <p:cNvPr id="698" name="Google Shape;698;p15"/>
            <p:cNvGrpSpPr/>
            <p:nvPr/>
          </p:nvGrpSpPr>
          <p:grpSpPr>
            <a:xfrm>
              <a:off x="3350329" y="2212253"/>
              <a:ext cx="2279323" cy="1212989"/>
              <a:chOff x="8422848" y="1542641"/>
              <a:chExt cx="2598102" cy="1382634"/>
            </a:xfrm>
          </p:grpSpPr>
          <p:sp>
            <p:nvSpPr>
              <p:cNvPr id="699" name="Google Shape;699;p15"/>
              <p:cNvSpPr txBox="1"/>
              <p:nvPr/>
            </p:nvSpPr>
            <p:spPr>
              <a:xfrm>
                <a:off x="8422848" y="2370317"/>
                <a:ext cx="1483102" cy="5549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700" b="1" i="0" u="none" strike="noStrike" cap="none">
                    <a:solidFill>
                      <a:srgbClr val="1F1F1F"/>
                    </a:solidFill>
                    <a:latin typeface="Montserrat"/>
                    <a:ea typeface="Montserrat"/>
                    <a:cs typeface="Montserrat"/>
                    <a:sym typeface="Montserrat"/>
                  </a:rPr>
                  <a:t>Actividades clave para materializar del producto</a:t>
                </a:r>
                <a:endParaRPr sz="700" b="1" i="0" u="none" strike="noStrike" cap="none">
                  <a:solidFill>
                    <a:srgbClr val="000000"/>
                  </a:solidFill>
                  <a:latin typeface="Montserrat"/>
                  <a:ea typeface="Montserrat"/>
                  <a:cs typeface="Montserrat"/>
                  <a:sym typeface="Montserrat"/>
                </a:endParaRPr>
              </a:p>
            </p:txBody>
          </p:sp>
          <p:sp>
            <p:nvSpPr>
              <p:cNvPr id="700" name="Google Shape;700;p15"/>
              <p:cNvSpPr txBox="1"/>
              <p:nvPr/>
            </p:nvSpPr>
            <p:spPr>
              <a:xfrm>
                <a:off x="9284996" y="1648995"/>
                <a:ext cx="900002" cy="7810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3200" b="0" i="0" u="none" strike="noStrike" cap="none">
                    <a:solidFill>
                      <a:srgbClr val="1D335D"/>
                    </a:solidFill>
                    <a:latin typeface="Impact"/>
                    <a:ea typeface="Impact"/>
                    <a:cs typeface="Impact"/>
                    <a:sym typeface="Impact"/>
                  </a:rPr>
                  <a:t>46</a:t>
                </a:r>
                <a:endParaRPr/>
              </a:p>
            </p:txBody>
          </p:sp>
          <p:grpSp>
            <p:nvGrpSpPr>
              <p:cNvPr id="701" name="Google Shape;701;p15"/>
              <p:cNvGrpSpPr/>
              <p:nvPr/>
            </p:nvGrpSpPr>
            <p:grpSpPr>
              <a:xfrm>
                <a:off x="8542334" y="1542641"/>
                <a:ext cx="900001" cy="900001"/>
                <a:chOff x="6018069" y="504025"/>
                <a:chExt cx="744844" cy="744844"/>
              </a:xfrm>
            </p:grpSpPr>
            <p:sp>
              <p:nvSpPr>
                <p:cNvPr id="702" name="Google Shape;702;p15"/>
                <p:cNvSpPr/>
                <p:nvPr/>
              </p:nvSpPr>
              <p:spPr>
                <a:xfrm>
                  <a:off x="6138495" y="784740"/>
                  <a:ext cx="252322" cy="293094"/>
                </a:xfrm>
                <a:prstGeom prst="flowChartConnector">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pic>
              <p:nvPicPr>
                <p:cNvPr id="703" name="Google Shape;703;p15" descr="Forma&#10;&#10;Descripción generada automáticamente con confianza baja"/>
                <p:cNvPicPr preferRelativeResize="0"/>
                <p:nvPr/>
              </p:nvPicPr>
              <p:blipFill rotWithShape="1">
                <a:blip r:embed="rId10">
                  <a:alphaModFix/>
                </a:blip>
                <a:srcRect/>
                <a:stretch/>
              </p:blipFill>
              <p:spPr>
                <a:xfrm>
                  <a:off x="6018069" y="504025"/>
                  <a:ext cx="744844" cy="744844"/>
                </a:xfrm>
                <a:prstGeom prst="rect">
                  <a:avLst/>
                </a:prstGeom>
                <a:noFill/>
                <a:ln>
                  <a:noFill/>
                </a:ln>
              </p:spPr>
            </p:pic>
          </p:grpSp>
          <p:grpSp>
            <p:nvGrpSpPr>
              <p:cNvPr id="704" name="Google Shape;704;p15"/>
              <p:cNvGrpSpPr/>
              <p:nvPr/>
            </p:nvGrpSpPr>
            <p:grpSpPr>
              <a:xfrm>
                <a:off x="10120949" y="1636367"/>
                <a:ext cx="900001" cy="989784"/>
                <a:chOff x="7182187" y="796548"/>
                <a:chExt cx="900001" cy="989784"/>
              </a:xfrm>
            </p:grpSpPr>
            <p:pic>
              <p:nvPicPr>
                <p:cNvPr id="705" name="Google Shape;705;p15"/>
                <p:cNvPicPr preferRelativeResize="0"/>
                <p:nvPr/>
              </p:nvPicPr>
              <p:blipFill rotWithShape="1">
                <a:blip r:embed="rId11">
                  <a:alphaModFix/>
                </a:blip>
                <a:srcRect/>
                <a:stretch/>
              </p:blipFill>
              <p:spPr>
                <a:xfrm>
                  <a:off x="7254211" y="908431"/>
                  <a:ext cx="216000" cy="216001"/>
                </a:xfrm>
                <a:prstGeom prst="rect">
                  <a:avLst/>
                </a:prstGeom>
                <a:noFill/>
                <a:ln>
                  <a:noFill/>
                </a:ln>
              </p:spPr>
            </p:pic>
            <p:cxnSp>
              <p:nvCxnSpPr>
                <p:cNvPr id="706" name="Google Shape;706;p15"/>
                <p:cNvCxnSpPr>
                  <a:stCxn id="707" idx="3"/>
                  <a:endCxn id="708" idx="1"/>
                </p:cNvCxnSpPr>
                <p:nvPr/>
              </p:nvCxnSpPr>
              <p:spPr>
                <a:xfrm rot="10800000" flipH="1">
                  <a:off x="7471256" y="1551593"/>
                  <a:ext cx="304800" cy="900"/>
                </a:xfrm>
                <a:prstGeom prst="straightConnector1">
                  <a:avLst/>
                </a:prstGeom>
                <a:noFill/>
                <a:ln w="9525" cap="flat" cmpd="sng">
                  <a:solidFill>
                    <a:srgbClr val="3B7FF2"/>
                  </a:solidFill>
                  <a:prstDash val="solid"/>
                  <a:round/>
                  <a:headEnd type="none" w="sm" len="sm"/>
                  <a:tailEnd type="none" w="sm" len="sm"/>
                </a:ln>
              </p:spPr>
            </p:cxnSp>
            <p:cxnSp>
              <p:nvCxnSpPr>
                <p:cNvPr id="709" name="Google Shape;709;p15"/>
                <p:cNvCxnSpPr>
                  <a:stCxn id="710" idx="3"/>
                  <a:endCxn id="711" idx="1"/>
                </p:cNvCxnSpPr>
                <p:nvPr/>
              </p:nvCxnSpPr>
              <p:spPr>
                <a:xfrm rot="10800000" flipH="1">
                  <a:off x="7481205" y="1282741"/>
                  <a:ext cx="297300" cy="1200"/>
                </a:xfrm>
                <a:prstGeom prst="straightConnector1">
                  <a:avLst/>
                </a:prstGeom>
                <a:noFill/>
                <a:ln w="9525" cap="flat" cmpd="sng">
                  <a:solidFill>
                    <a:srgbClr val="3B7FF2"/>
                  </a:solidFill>
                  <a:prstDash val="solid"/>
                  <a:round/>
                  <a:headEnd type="none" w="sm" len="sm"/>
                  <a:tailEnd type="none" w="sm" len="sm"/>
                </a:ln>
              </p:spPr>
            </p:cxnSp>
            <p:cxnSp>
              <p:nvCxnSpPr>
                <p:cNvPr id="712" name="Google Shape;712;p15"/>
                <p:cNvCxnSpPr>
                  <a:stCxn id="705" idx="3"/>
                  <a:endCxn id="713" idx="1"/>
                </p:cNvCxnSpPr>
                <p:nvPr/>
              </p:nvCxnSpPr>
              <p:spPr>
                <a:xfrm rot="10800000" flipH="1">
                  <a:off x="7470211" y="1014632"/>
                  <a:ext cx="308100" cy="1800"/>
                </a:xfrm>
                <a:prstGeom prst="straightConnector1">
                  <a:avLst/>
                </a:prstGeom>
                <a:noFill/>
                <a:ln w="9525" cap="flat" cmpd="sng">
                  <a:solidFill>
                    <a:srgbClr val="3B7FF2"/>
                  </a:solidFill>
                  <a:prstDash val="solid"/>
                  <a:round/>
                  <a:headEnd type="none" w="sm" len="sm"/>
                  <a:tailEnd type="none" w="sm" len="sm"/>
                </a:ln>
              </p:spPr>
            </p:cxnSp>
            <p:pic>
              <p:nvPicPr>
                <p:cNvPr id="710" name="Google Shape;710;p15"/>
                <p:cNvPicPr preferRelativeResize="0"/>
                <p:nvPr/>
              </p:nvPicPr>
              <p:blipFill rotWithShape="1">
                <a:blip r:embed="rId9">
                  <a:alphaModFix/>
                </a:blip>
                <a:srcRect/>
                <a:stretch/>
              </p:blipFill>
              <p:spPr>
                <a:xfrm>
                  <a:off x="7243216" y="1164945"/>
                  <a:ext cx="237989" cy="237991"/>
                </a:xfrm>
                <a:prstGeom prst="rect">
                  <a:avLst/>
                </a:prstGeom>
                <a:noFill/>
                <a:ln>
                  <a:noFill/>
                </a:ln>
              </p:spPr>
            </p:pic>
            <p:pic>
              <p:nvPicPr>
                <p:cNvPr id="707" name="Google Shape;707;p15"/>
                <p:cNvPicPr preferRelativeResize="0"/>
                <p:nvPr/>
              </p:nvPicPr>
              <p:blipFill rotWithShape="1">
                <a:blip r:embed="rId12">
                  <a:alphaModFix/>
                </a:blip>
                <a:srcRect/>
                <a:stretch/>
              </p:blipFill>
              <p:spPr>
                <a:xfrm>
                  <a:off x="7253168" y="1443449"/>
                  <a:ext cx="218088" cy="218088"/>
                </a:xfrm>
                <a:prstGeom prst="rect">
                  <a:avLst/>
                </a:prstGeom>
                <a:noFill/>
                <a:ln>
                  <a:noFill/>
                </a:ln>
              </p:spPr>
            </p:pic>
            <p:sp>
              <p:nvSpPr>
                <p:cNvPr id="714" name="Google Shape;714;p15"/>
                <p:cNvSpPr/>
                <p:nvPr/>
              </p:nvSpPr>
              <p:spPr>
                <a:xfrm>
                  <a:off x="7182187" y="796548"/>
                  <a:ext cx="900001" cy="989784"/>
                </a:xfrm>
                <a:prstGeom prst="rect">
                  <a:avLst/>
                </a:prstGeom>
                <a:noFill/>
                <a:ln w="25400" cap="flat" cmpd="sng">
                  <a:solidFill>
                    <a:srgbClr val="F4FF8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grpSp>
        </p:grpSp>
        <p:grpSp>
          <p:nvGrpSpPr>
            <p:cNvPr id="715" name="Google Shape;715;p15"/>
            <p:cNvGrpSpPr/>
            <p:nvPr/>
          </p:nvGrpSpPr>
          <p:grpSpPr>
            <a:xfrm>
              <a:off x="5277523" y="2345060"/>
              <a:ext cx="430310" cy="297530"/>
              <a:chOff x="5277523" y="2345060"/>
              <a:chExt cx="430310" cy="297530"/>
            </a:xfrm>
          </p:grpSpPr>
          <p:sp>
            <p:nvSpPr>
              <p:cNvPr id="713" name="Google Shape;713;p15"/>
              <p:cNvSpPr/>
              <p:nvPr/>
            </p:nvSpPr>
            <p:spPr>
              <a:xfrm>
                <a:off x="5363185" y="2407915"/>
                <a:ext cx="222136" cy="155829"/>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716" name="Google Shape;716;p15"/>
              <p:cNvSpPr txBox="1"/>
              <p:nvPr/>
            </p:nvSpPr>
            <p:spPr>
              <a:xfrm>
                <a:off x="5277523" y="2345060"/>
                <a:ext cx="430310" cy="2975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50" b="0" i="0" u="none" strike="noStrike" cap="none">
                    <a:solidFill>
                      <a:schemeClr val="dk1"/>
                    </a:solidFill>
                    <a:latin typeface="Montserrat"/>
                    <a:ea typeface="Montserrat"/>
                    <a:cs typeface="Montserrat"/>
                    <a:sym typeface="Montserrat"/>
                  </a:rPr>
                  <a:t>36</a:t>
                </a:r>
                <a:endParaRPr/>
              </a:p>
            </p:txBody>
          </p:sp>
        </p:grpSp>
        <p:grpSp>
          <p:nvGrpSpPr>
            <p:cNvPr id="717" name="Google Shape;717;p15"/>
            <p:cNvGrpSpPr/>
            <p:nvPr/>
          </p:nvGrpSpPr>
          <p:grpSpPr>
            <a:xfrm>
              <a:off x="5363185" y="2590149"/>
              <a:ext cx="222135" cy="306546"/>
              <a:chOff x="5345874" y="2359609"/>
              <a:chExt cx="222135" cy="306546"/>
            </a:xfrm>
          </p:grpSpPr>
          <p:sp>
            <p:nvSpPr>
              <p:cNvPr id="711" name="Google Shape;711;p15"/>
              <p:cNvSpPr/>
              <p:nvPr/>
            </p:nvSpPr>
            <p:spPr>
              <a:xfrm>
                <a:off x="5345874" y="2412677"/>
                <a:ext cx="222135" cy="155829"/>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718" name="Google Shape;718;p15"/>
              <p:cNvSpPr txBox="1"/>
              <p:nvPr/>
            </p:nvSpPr>
            <p:spPr>
              <a:xfrm>
                <a:off x="5394001" y="2359609"/>
                <a:ext cx="113889" cy="3065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50" b="0" i="0" u="none" strike="noStrike" cap="none">
                    <a:solidFill>
                      <a:schemeClr val="dk1"/>
                    </a:solidFill>
                    <a:latin typeface="Montserrat"/>
                    <a:ea typeface="Montserrat"/>
                    <a:cs typeface="Montserrat"/>
                    <a:sym typeface="Montserrat"/>
                  </a:rPr>
                  <a:t>5</a:t>
                </a:r>
                <a:endParaRPr/>
              </a:p>
            </p:txBody>
          </p:sp>
        </p:grpSp>
        <p:grpSp>
          <p:nvGrpSpPr>
            <p:cNvPr id="719" name="Google Shape;719;p15"/>
            <p:cNvGrpSpPr/>
            <p:nvPr/>
          </p:nvGrpSpPr>
          <p:grpSpPr>
            <a:xfrm>
              <a:off x="5361064" y="2823252"/>
              <a:ext cx="222135" cy="306546"/>
              <a:chOff x="5345875" y="2363140"/>
              <a:chExt cx="222135" cy="306546"/>
            </a:xfrm>
          </p:grpSpPr>
          <p:sp>
            <p:nvSpPr>
              <p:cNvPr id="708" name="Google Shape;708;p15"/>
              <p:cNvSpPr/>
              <p:nvPr/>
            </p:nvSpPr>
            <p:spPr>
              <a:xfrm>
                <a:off x="5345875" y="2418821"/>
                <a:ext cx="222135" cy="155829"/>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720" name="Google Shape;720;p15"/>
              <p:cNvSpPr txBox="1"/>
              <p:nvPr/>
            </p:nvSpPr>
            <p:spPr>
              <a:xfrm>
                <a:off x="5390611" y="2363140"/>
                <a:ext cx="113889" cy="3065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50" b="0" i="0" u="none" strike="noStrike" cap="none">
                    <a:solidFill>
                      <a:schemeClr val="dk1"/>
                    </a:solidFill>
                    <a:latin typeface="Montserrat"/>
                    <a:ea typeface="Montserrat"/>
                    <a:cs typeface="Montserrat"/>
                    <a:sym typeface="Montserrat"/>
                  </a:rPr>
                  <a:t>5</a:t>
                </a:r>
                <a:endParaRPr/>
              </a:p>
            </p:txBody>
          </p:sp>
        </p:grpSp>
      </p:grpSp>
      <p:grpSp>
        <p:nvGrpSpPr>
          <p:cNvPr id="721" name="Google Shape;721;p15"/>
          <p:cNvGrpSpPr/>
          <p:nvPr/>
        </p:nvGrpSpPr>
        <p:grpSpPr>
          <a:xfrm>
            <a:off x="6816301" y="2792736"/>
            <a:ext cx="1190060" cy="216000"/>
            <a:chOff x="7018604" y="2509462"/>
            <a:chExt cx="1190060" cy="216000"/>
          </a:xfrm>
        </p:grpSpPr>
        <p:sp>
          <p:nvSpPr>
            <p:cNvPr id="722" name="Google Shape;722;p15"/>
            <p:cNvSpPr txBox="1"/>
            <p:nvPr/>
          </p:nvSpPr>
          <p:spPr>
            <a:xfrm>
              <a:off x="7190662" y="2518504"/>
              <a:ext cx="1018002" cy="20005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700" b="1" i="0" u="none" strike="noStrike" cap="none">
                  <a:solidFill>
                    <a:srgbClr val="002060"/>
                  </a:solidFill>
                  <a:latin typeface="Montserrat"/>
                  <a:ea typeface="Montserrat"/>
                  <a:cs typeface="Montserrat"/>
                  <a:sym typeface="Montserrat"/>
                </a:rPr>
                <a:t>0% Cumplimiento </a:t>
              </a:r>
              <a:endParaRPr sz="700" b="1" i="0" u="none" strike="noStrike" cap="none">
                <a:solidFill>
                  <a:srgbClr val="002060"/>
                </a:solidFill>
                <a:latin typeface="Montserrat"/>
                <a:ea typeface="Montserrat"/>
                <a:cs typeface="Montserrat"/>
                <a:sym typeface="Montserrat"/>
              </a:endParaRPr>
            </a:p>
          </p:txBody>
        </p:sp>
        <p:pic>
          <p:nvPicPr>
            <p:cNvPr id="723" name="Google Shape;723;p15"/>
            <p:cNvPicPr preferRelativeResize="0"/>
            <p:nvPr/>
          </p:nvPicPr>
          <p:blipFill rotWithShape="1">
            <a:blip r:embed="rId12">
              <a:alphaModFix/>
            </a:blip>
            <a:srcRect/>
            <a:stretch/>
          </p:blipFill>
          <p:spPr>
            <a:xfrm>
              <a:off x="7018604" y="2509462"/>
              <a:ext cx="216000" cy="216000"/>
            </a:xfrm>
            <a:prstGeom prst="rect">
              <a:avLst/>
            </a:prstGeom>
            <a:noFill/>
            <a:ln>
              <a:noFill/>
            </a:ln>
          </p:spPr>
        </p:pic>
      </p:grpSp>
      <p:grpSp>
        <p:nvGrpSpPr>
          <p:cNvPr id="3" name="Grupo 2">
            <a:extLst>
              <a:ext uri="{FF2B5EF4-FFF2-40B4-BE49-F238E27FC236}">
                <a16:creationId xmlns:a16="http://schemas.microsoft.com/office/drawing/2014/main" xmlns="" id="{E4FF2131-8E5A-A3CA-95A9-6289690E5C2A}"/>
              </a:ext>
            </a:extLst>
          </p:cNvPr>
          <p:cNvGrpSpPr/>
          <p:nvPr/>
        </p:nvGrpSpPr>
        <p:grpSpPr>
          <a:xfrm>
            <a:off x="123505" y="1394550"/>
            <a:ext cx="2652596" cy="2786756"/>
            <a:chOff x="123505" y="1394550"/>
            <a:chExt cx="2652596" cy="2786756"/>
          </a:xfrm>
        </p:grpSpPr>
        <p:grpSp>
          <p:nvGrpSpPr>
            <p:cNvPr id="693" name="Google Shape;693;p15"/>
            <p:cNvGrpSpPr/>
            <p:nvPr/>
          </p:nvGrpSpPr>
          <p:grpSpPr>
            <a:xfrm>
              <a:off x="123505" y="1394550"/>
              <a:ext cx="2652596" cy="2786756"/>
              <a:chOff x="-37058" y="94924"/>
              <a:chExt cx="2524124" cy="1724890"/>
            </a:xfrm>
          </p:grpSpPr>
          <p:graphicFrame>
            <p:nvGraphicFramePr>
              <p:cNvPr id="694" name="Google Shape;694;p15"/>
              <p:cNvGraphicFramePr/>
              <p:nvPr/>
            </p:nvGraphicFramePr>
            <p:xfrm>
              <a:off x="-37058" y="94924"/>
              <a:ext cx="2524124" cy="1724890"/>
            </p:xfrm>
            <a:graphic>
              <a:graphicData uri="http://schemas.openxmlformats.org/drawingml/2006/chart">
                <c:chart xmlns:c="http://schemas.openxmlformats.org/drawingml/2006/chart" xmlns:r="http://schemas.openxmlformats.org/officeDocument/2006/relationships" r:id="rId13"/>
              </a:graphicData>
            </a:graphic>
          </p:graphicFrame>
          <p:sp>
            <p:nvSpPr>
              <p:cNvPr id="695" name="Google Shape;695;p15"/>
              <p:cNvSpPr/>
              <p:nvPr/>
            </p:nvSpPr>
            <p:spPr>
              <a:xfrm>
                <a:off x="513231" y="682853"/>
                <a:ext cx="1303403" cy="19810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a:t> </a:t>
                </a:r>
                <a:endParaRPr sz="2800" b="1" i="0" u="none" strike="noStrike" cap="none">
                  <a:solidFill>
                    <a:srgbClr val="191919"/>
                  </a:solidFill>
                  <a:latin typeface="Montserrat"/>
                  <a:ea typeface="Montserrat"/>
                  <a:cs typeface="Montserrat"/>
                  <a:sym typeface="Montserrat"/>
                </a:endParaRPr>
              </a:p>
            </p:txBody>
          </p:sp>
        </p:grpSp>
        <p:sp>
          <p:nvSpPr>
            <p:cNvPr id="2" name="Google Shape;361;p8">
              <a:extLst>
                <a:ext uri="{FF2B5EF4-FFF2-40B4-BE49-F238E27FC236}">
                  <a16:creationId xmlns:a16="http://schemas.microsoft.com/office/drawing/2014/main" xmlns="" id="{6B4B725F-BD22-B0F7-3EA5-237F84855362}"/>
                </a:ext>
              </a:extLst>
            </p:cNvPr>
            <p:cNvSpPr/>
            <p:nvPr/>
          </p:nvSpPr>
          <p:spPr>
            <a:xfrm>
              <a:off x="755634" y="2291283"/>
              <a:ext cx="1489466" cy="31836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3600" b="1" i="0" u="none" strike="noStrike" cap="none" dirty="0">
                  <a:solidFill>
                    <a:srgbClr val="191919"/>
                  </a:solidFill>
                  <a:latin typeface="Montserrat"/>
                  <a:ea typeface="Montserrat"/>
                  <a:cs typeface="Montserrat"/>
                  <a:sym typeface="Montserrat"/>
                </a:rPr>
                <a:t>83,1%</a:t>
              </a:r>
              <a:endParaRPr sz="3600" b="1" i="0" u="none" strike="noStrike" cap="none" dirty="0">
                <a:solidFill>
                  <a:srgbClr val="191919"/>
                </a:solidFill>
                <a:latin typeface="Montserrat"/>
                <a:ea typeface="Montserrat"/>
                <a:cs typeface="Montserrat"/>
                <a:sym typeface="Montserrat"/>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17"/>
          <p:cNvSpPr/>
          <p:nvPr/>
        </p:nvSpPr>
        <p:spPr>
          <a:xfrm rot="10800000" flipH="1">
            <a:off x="3357727" y="563119"/>
            <a:ext cx="5662768" cy="4443704"/>
          </a:xfrm>
          <a:prstGeom prst="rect">
            <a:avLst/>
          </a:prstGeom>
          <a:noFill/>
          <a:ln w="9525" cap="flat" cmpd="sng">
            <a:solidFill>
              <a:srgbClr val="BFCC0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76" name="Google Shape;776;p17"/>
          <p:cNvSpPr txBox="1"/>
          <p:nvPr/>
        </p:nvSpPr>
        <p:spPr>
          <a:xfrm>
            <a:off x="5639821" y="2531012"/>
            <a:ext cx="2261718" cy="5847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800" b="1" i="0" u="none" strike="noStrike" cap="none">
                <a:solidFill>
                  <a:srgbClr val="000000"/>
                </a:solidFill>
                <a:latin typeface="Montserrat"/>
                <a:ea typeface="Montserrat"/>
                <a:cs typeface="Montserrat"/>
                <a:sym typeface="Montserrat"/>
              </a:rPr>
              <a:t>140-3-1 </a:t>
            </a:r>
            <a:r>
              <a:rPr lang="es-ES" sz="800" b="0" i="0" u="none" strike="noStrike" cap="none">
                <a:solidFill>
                  <a:srgbClr val="000000"/>
                </a:solidFill>
                <a:latin typeface="Montserrat"/>
                <a:ea typeface="Montserrat"/>
                <a:cs typeface="Montserrat"/>
                <a:sym typeface="Montserrat"/>
              </a:rPr>
              <a:t>Actualizar el análisis de mercado nacional de oferta y demanda de minerales, roca fosfórica, carbón térmico y carbón metalúrgico.</a:t>
            </a:r>
            <a:endParaRPr sz="800" b="0" i="0" u="none" strike="noStrike" cap="none">
              <a:solidFill>
                <a:srgbClr val="000000"/>
              </a:solidFill>
              <a:latin typeface="Montserrat"/>
              <a:ea typeface="Montserrat"/>
              <a:cs typeface="Montserrat"/>
              <a:sym typeface="Montserrat"/>
            </a:endParaRPr>
          </a:p>
        </p:txBody>
      </p:sp>
      <p:sp>
        <p:nvSpPr>
          <p:cNvPr id="777" name="Google Shape;777;p17"/>
          <p:cNvSpPr txBox="1"/>
          <p:nvPr/>
        </p:nvSpPr>
        <p:spPr>
          <a:xfrm>
            <a:off x="5629202" y="3214998"/>
            <a:ext cx="2272337"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800" b="1" i="0" u="none" strike="noStrike" cap="none">
                <a:solidFill>
                  <a:srgbClr val="000000"/>
                </a:solidFill>
                <a:latin typeface="Montserrat"/>
                <a:ea typeface="Montserrat"/>
                <a:cs typeface="Montserrat"/>
                <a:sym typeface="Montserrat"/>
              </a:rPr>
              <a:t>140-8-1</a:t>
            </a:r>
            <a:r>
              <a:rPr lang="es-ES" sz="800" b="0" i="0" u="none" strike="noStrike" cap="none">
                <a:solidFill>
                  <a:srgbClr val="000000"/>
                </a:solidFill>
                <a:latin typeface="Montserrat"/>
                <a:ea typeface="Montserrat"/>
                <a:cs typeface="Montserrat"/>
                <a:sym typeface="Montserrat"/>
              </a:rPr>
              <a:t> Validar la herramienta tecnológica para el cálculo de precios base de los diferentes minerales.</a:t>
            </a:r>
            <a:endParaRPr sz="800" b="0" i="0" u="none" strike="noStrike" cap="none">
              <a:solidFill>
                <a:srgbClr val="000000"/>
              </a:solidFill>
              <a:latin typeface="Montserrat"/>
              <a:ea typeface="Montserrat"/>
              <a:cs typeface="Montserrat"/>
              <a:sym typeface="Montserrat"/>
            </a:endParaRPr>
          </a:p>
        </p:txBody>
      </p:sp>
      <p:sp>
        <p:nvSpPr>
          <p:cNvPr id="778" name="Google Shape;778;p17"/>
          <p:cNvSpPr txBox="1"/>
          <p:nvPr/>
        </p:nvSpPr>
        <p:spPr>
          <a:xfrm>
            <a:off x="6114751" y="4006003"/>
            <a:ext cx="2805486" cy="92333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900" b="1" i="0" u="none" strike="noStrike" cap="none">
                <a:solidFill>
                  <a:srgbClr val="000000"/>
                </a:solidFill>
                <a:latin typeface="Montserrat"/>
                <a:ea typeface="Montserrat"/>
                <a:cs typeface="Montserrat"/>
                <a:sym typeface="Montserrat"/>
              </a:rPr>
              <a:t>148-1 </a:t>
            </a:r>
            <a:r>
              <a:rPr lang="es-ES" sz="900" b="0" i="0" u="none" strike="noStrike" cap="none">
                <a:solidFill>
                  <a:srgbClr val="000000"/>
                </a:solidFill>
                <a:latin typeface="Montserrat"/>
                <a:ea typeface="Montserrat"/>
                <a:cs typeface="Montserrat"/>
                <a:sym typeface="Montserrat"/>
              </a:rPr>
              <a:t>Por parte del equipo de la Subdirección de Minería se realizaron las validaciones de la automatización para el procedimiento de liquidación de los precios base de liquidación de regalías PBLR de los minerales: níquel, metálicos y no metálicos,</a:t>
            </a:r>
            <a:endParaRPr sz="900" b="0" i="0" u="none" strike="noStrike" cap="none">
              <a:solidFill>
                <a:srgbClr val="000000"/>
              </a:solidFill>
              <a:latin typeface="Montserrat"/>
              <a:ea typeface="Montserrat"/>
              <a:cs typeface="Montserrat"/>
              <a:sym typeface="Montserrat"/>
            </a:endParaRPr>
          </a:p>
        </p:txBody>
      </p:sp>
      <p:sp>
        <p:nvSpPr>
          <p:cNvPr id="779" name="Google Shape;779;p17"/>
          <p:cNvSpPr txBox="1"/>
          <p:nvPr/>
        </p:nvSpPr>
        <p:spPr>
          <a:xfrm>
            <a:off x="5637662" y="2260410"/>
            <a:ext cx="1555218" cy="26161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100" b="1" i="0" u="none" strike="noStrike" cap="none">
                <a:solidFill>
                  <a:srgbClr val="004148"/>
                </a:solidFill>
                <a:latin typeface="Montserrat"/>
                <a:ea typeface="Montserrat"/>
                <a:cs typeface="Montserrat"/>
                <a:sym typeface="Montserrat"/>
              </a:rPr>
              <a:t>Actividades:</a:t>
            </a:r>
            <a:endParaRPr sz="1100" b="1" i="0" u="none" strike="noStrike" cap="none">
              <a:solidFill>
                <a:srgbClr val="004148"/>
              </a:solidFill>
              <a:latin typeface="Montserrat"/>
              <a:ea typeface="Montserrat"/>
              <a:cs typeface="Montserrat"/>
              <a:sym typeface="Montserrat"/>
            </a:endParaRPr>
          </a:p>
        </p:txBody>
      </p:sp>
      <p:grpSp>
        <p:nvGrpSpPr>
          <p:cNvPr id="780" name="Google Shape;780;p17"/>
          <p:cNvGrpSpPr/>
          <p:nvPr/>
        </p:nvGrpSpPr>
        <p:grpSpPr>
          <a:xfrm>
            <a:off x="379749" y="4390006"/>
            <a:ext cx="2398052" cy="430569"/>
            <a:chOff x="464594" y="4216206"/>
            <a:chExt cx="2398052" cy="430569"/>
          </a:xfrm>
        </p:grpSpPr>
        <p:pic>
          <p:nvPicPr>
            <p:cNvPr id="781" name="Google Shape;781;p17" descr="Icono&#10;&#10;Descripción generada automáticamente">
              <a:hlinkClick r:id="rId3"/>
            </p:cNvPr>
            <p:cNvPicPr preferRelativeResize="0"/>
            <p:nvPr/>
          </p:nvPicPr>
          <p:blipFill rotWithShape="1">
            <a:blip r:embed="rId4">
              <a:alphaModFix/>
            </a:blip>
            <a:srcRect/>
            <a:stretch/>
          </p:blipFill>
          <p:spPr>
            <a:xfrm>
              <a:off x="464594" y="4216206"/>
              <a:ext cx="430569" cy="430569"/>
            </a:xfrm>
            <a:prstGeom prst="rect">
              <a:avLst/>
            </a:prstGeom>
            <a:noFill/>
            <a:ln>
              <a:noFill/>
            </a:ln>
          </p:spPr>
        </p:pic>
        <p:sp>
          <p:nvSpPr>
            <p:cNvPr id="782" name="Google Shape;782;p17"/>
            <p:cNvSpPr txBox="1"/>
            <p:nvPr/>
          </p:nvSpPr>
          <p:spPr>
            <a:xfrm>
              <a:off x="895162" y="4308379"/>
              <a:ext cx="1967484" cy="24622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000" b="0" i="0" u="none" strike="noStrike" cap="none">
                  <a:solidFill>
                    <a:srgbClr val="000000"/>
                  </a:solidFill>
                  <a:latin typeface="Montserrat"/>
                  <a:ea typeface="Montserrat"/>
                  <a:cs typeface="Montserrat"/>
                  <a:sym typeface="Montserrat"/>
                </a:rPr>
                <a:t>Plan de Acción - 2023.</a:t>
              </a:r>
              <a:endParaRPr sz="800" b="0" i="0" u="none" strike="noStrike" cap="none">
                <a:solidFill>
                  <a:srgbClr val="000000"/>
                </a:solidFill>
                <a:latin typeface="Montserrat"/>
                <a:ea typeface="Montserrat"/>
                <a:cs typeface="Montserrat"/>
                <a:sym typeface="Montserrat"/>
              </a:endParaRPr>
            </a:p>
          </p:txBody>
        </p:sp>
      </p:grpSp>
      <p:sp>
        <p:nvSpPr>
          <p:cNvPr id="783" name="Google Shape;783;p17"/>
          <p:cNvSpPr txBox="1"/>
          <p:nvPr/>
        </p:nvSpPr>
        <p:spPr>
          <a:xfrm>
            <a:off x="3370019" y="3783568"/>
            <a:ext cx="2342963" cy="27699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200" b="1" i="0" u="none" strike="noStrike" cap="none">
                <a:solidFill>
                  <a:srgbClr val="000000"/>
                </a:solidFill>
                <a:latin typeface="Montserrat"/>
                <a:ea typeface="Montserrat"/>
                <a:cs typeface="Montserrat"/>
                <a:sym typeface="Montserrat"/>
              </a:rPr>
              <a:t>Reporte de Seguimiento:</a:t>
            </a:r>
            <a:endParaRPr sz="1050" b="0" i="0" u="none" strike="noStrike" cap="none">
              <a:solidFill>
                <a:srgbClr val="000000"/>
              </a:solidFill>
              <a:latin typeface="Montserrat"/>
              <a:ea typeface="Montserrat"/>
              <a:cs typeface="Montserrat"/>
              <a:sym typeface="Montserrat"/>
            </a:endParaRPr>
          </a:p>
        </p:txBody>
      </p:sp>
      <p:pic>
        <p:nvPicPr>
          <p:cNvPr id="784" name="Google Shape;784;p17"/>
          <p:cNvPicPr preferRelativeResize="0"/>
          <p:nvPr/>
        </p:nvPicPr>
        <p:blipFill rotWithShape="1">
          <a:blip r:embed="rId5">
            <a:alphaModFix/>
          </a:blip>
          <a:srcRect/>
          <a:stretch/>
        </p:blipFill>
        <p:spPr>
          <a:xfrm>
            <a:off x="7725653" y="-111912"/>
            <a:ext cx="1366876" cy="768200"/>
          </a:xfrm>
          <a:prstGeom prst="rect">
            <a:avLst/>
          </a:prstGeom>
          <a:noFill/>
          <a:ln>
            <a:noFill/>
          </a:ln>
        </p:spPr>
      </p:pic>
      <p:grpSp>
        <p:nvGrpSpPr>
          <p:cNvPr id="785" name="Google Shape;785;p17"/>
          <p:cNvGrpSpPr/>
          <p:nvPr/>
        </p:nvGrpSpPr>
        <p:grpSpPr>
          <a:xfrm>
            <a:off x="3310671" y="613501"/>
            <a:ext cx="1380576" cy="1208055"/>
            <a:chOff x="1034651" y="597599"/>
            <a:chExt cx="600538" cy="525493"/>
          </a:xfrm>
        </p:grpSpPr>
        <p:grpSp>
          <p:nvGrpSpPr>
            <p:cNvPr id="786" name="Google Shape;786;p17"/>
            <p:cNvGrpSpPr/>
            <p:nvPr/>
          </p:nvGrpSpPr>
          <p:grpSpPr>
            <a:xfrm>
              <a:off x="1060467" y="597599"/>
              <a:ext cx="506966" cy="441314"/>
              <a:chOff x="1060467" y="597599"/>
              <a:chExt cx="506966" cy="441314"/>
            </a:xfrm>
          </p:grpSpPr>
          <p:grpSp>
            <p:nvGrpSpPr>
              <p:cNvPr id="787" name="Google Shape;787;p17"/>
              <p:cNvGrpSpPr/>
              <p:nvPr/>
            </p:nvGrpSpPr>
            <p:grpSpPr>
              <a:xfrm>
                <a:off x="1175941" y="647421"/>
                <a:ext cx="391492" cy="391492"/>
                <a:chOff x="1098799" y="633588"/>
                <a:chExt cx="391492" cy="391492"/>
              </a:xfrm>
            </p:grpSpPr>
            <p:sp>
              <p:nvSpPr>
                <p:cNvPr id="788" name="Google Shape;788;p17"/>
                <p:cNvSpPr/>
                <p:nvPr/>
              </p:nvSpPr>
              <p:spPr>
                <a:xfrm>
                  <a:off x="1326937" y="643585"/>
                  <a:ext cx="45719" cy="51449"/>
                </a:xfrm>
                <a:prstGeom prst="rect">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89" name="Google Shape;789;p17"/>
                <p:cNvPicPr preferRelativeResize="0"/>
                <p:nvPr/>
              </p:nvPicPr>
              <p:blipFill rotWithShape="1">
                <a:blip r:embed="rId6">
                  <a:alphaModFix/>
                </a:blip>
                <a:srcRect/>
                <a:stretch/>
              </p:blipFill>
              <p:spPr>
                <a:xfrm>
                  <a:off x="1098799" y="633588"/>
                  <a:ext cx="391492" cy="391492"/>
                </a:xfrm>
                <a:prstGeom prst="rect">
                  <a:avLst/>
                </a:prstGeom>
                <a:noFill/>
                <a:ln>
                  <a:noFill/>
                </a:ln>
              </p:spPr>
            </p:pic>
          </p:grpSp>
          <p:sp>
            <p:nvSpPr>
              <p:cNvPr id="790" name="Google Shape;790;p17"/>
              <p:cNvSpPr txBox="1"/>
              <p:nvPr/>
            </p:nvSpPr>
            <p:spPr>
              <a:xfrm>
                <a:off x="1060467" y="597599"/>
                <a:ext cx="301719" cy="3079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000" b="0" i="0" u="none" strike="noStrike" cap="none">
                    <a:solidFill>
                      <a:srgbClr val="1D335D"/>
                    </a:solidFill>
                    <a:latin typeface="Impact"/>
                    <a:ea typeface="Impact"/>
                    <a:cs typeface="Impact"/>
                    <a:sym typeface="Impact"/>
                  </a:rPr>
                  <a:t>10</a:t>
                </a:r>
                <a:endParaRPr sz="4000" b="0" i="0" u="none" strike="noStrike" cap="none">
                  <a:solidFill>
                    <a:srgbClr val="1D335D"/>
                  </a:solidFill>
                  <a:latin typeface="Impact"/>
                  <a:ea typeface="Impact"/>
                  <a:cs typeface="Impact"/>
                  <a:sym typeface="Impact"/>
                </a:endParaRPr>
              </a:p>
            </p:txBody>
          </p:sp>
        </p:grpSp>
        <p:sp>
          <p:nvSpPr>
            <p:cNvPr id="791" name="Google Shape;791;p17"/>
            <p:cNvSpPr txBox="1"/>
            <p:nvPr/>
          </p:nvSpPr>
          <p:spPr>
            <a:xfrm>
              <a:off x="1034651" y="1002600"/>
              <a:ext cx="600538" cy="1204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1" i="0" u="none" strike="noStrike" cap="none">
                  <a:solidFill>
                    <a:srgbClr val="1F1F1F"/>
                  </a:solidFill>
                  <a:latin typeface="Montserrat"/>
                  <a:ea typeface="Montserrat"/>
                  <a:cs typeface="Montserrat"/>
                  <a:sym typeface="Montserrat"/>
                </a:rPr>
                <a:t>Productos</a:t>
              </a:r>
              <a:endParaRPr sz="1200" b="1" i="0" u="none" strike="noStrike" cap="none">
                <a:solidFill>
                  <a:srgbClr val="000000"/>
                </a:solidFill>
                <a:latin typeface="Montserrat"/>
                <a:ea typeface="Montserrat"/>
                <a:cs typeface="Montserrat"/>
                <a:sym typeface="Montserrat"/>
              </a:endParaRPr>
            </a:p>
          </p:txBody>
        </p:sp>
      </p:grpSp>
      <p:grpSp>
        <p:nvGrpSpPr>
          <p:cNvPr id="792" name="Google Shape;792;p17"/>
          <p:cNvGrpSpPr/>
          <p:nvPr/>
        </p:nvGrpSpPr>
        <p:grpSpPr>
          <a:xfrm>
            <a:off x="3438301" y="2140053"/>
            <a:ext cx="2069729" cy="1296960"/>
            <a:chOff x="8523130" y="1460343"/>
            <a:chExt cx="2359196" cy="1478349"/>
          </a:xfrm>
        </p:grpSpPr>
        <p:sp>
          <p:nvSpPr>
            <p:cNvPr id="793" name="Google Shape;793;p17"/>
            <p:cNvSpPr txBox="1"/>
            <p:nvPr/>
          </p:nvSpPr>
          <p:spPr>
            <a:xfrm>
              <a:off x="8523130" y="2359837"/>
              <a:ext cx="1483102" cy="5788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900" b="1" i="0" u="none" strike="noStrike" cap="none">
                  <a:solidFill>
                    <a:srgbClr val="1F1F1F"/>
                  </a:solidFill>
                  <a:latin typeface="Montserrat"/>
                  <a:ea typeface="Montserrat"/>
                  <a:cs typeface="Montserrat"/>
                  <a:sym typeface="Montserrat"/>
                </a:rPr>
                <a:t>Actividades clave para materializar del producto</a:t>
              </a:r>
              <a:endParaRPr sz="900" b="1" i="0" u="none" strike="noStrike" cap="none">
                <a:solidFill>
                  <a:srgbClr val="000000"/>
                </a:solidFill>
                <a:latin typeface="Montserrat"/>
                <a:ea typeface="Montserrat"/>
                <a:cs typeface="Montserrat"/>
                <a:sym typeface="Montserrat"/>
              </a:endParaRPr>
            </a:p>
          </p:txBody>
        </p:sp>
        <p:sp>
          <p:nvSpPr>
            <p:cNvPr id="794" name="Google Shape;794;p17"/>
            <p:cNvSpPr txBox="1"/>
            <p:nvPr/>
          </p:nvSpPr>
          <p:spPr>
            <a:xfrm>
              <a:off x="9249410" y="1460343"/>
              <a:ext cx="821193" cy="8068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000" b="0" i="0" u="none" strike="noStrike" cap="none">
                  <a:solidFill>
                    <a:srgbClr val="1D335D"/>
                  </a:solidFill>
                  <a:latin typeface="Impact"/>
                  <a:ea typeface="Impact"/>
                  <a:cs typeface="Impact"/>
                  <a:sym typeface="Impact"/>
                </a:rPr>
                <a:t>21</a:t>
              </a:r>
              <a:endParaRPr sz="4000" b="0" i="0" u="none" strike="noStrike" cap="none">
                <a:solidFill>
                  <a:srgbClr val="1D335D"/>
                </a:solidFill>
                <a:latin typeface="Impact"/>
                <a:ea typeface="Impact"/>
                <a:cs typeface="Impact"/>
                <a:sym typeface="Impact"/>
              </a:endParaRPr>
            </a:p>
          </p:txBody>
        </p:sp>
        <p:grpSp>
          <p:nvGrpSpPr>
            <p:cNvPr id="795" name="Google Shape;795;p17"/>
            <p:cNvGrpSpPr/>
            <p:nvPr/>
          </p:nvGrpSpPr>
          <p:grpSpPr>
            <a:xfrm>
              <a:off x="8542334" y="1542641"/>
              <a:ext cx="900001" cy="900001"/>
              <a:chOff x="6018069" y="504025"/>
              <a:chExt cx="744844" cy="744844"/>
            </a:xfrm>
          </p:grpSpPr>
          <p:sp>
            <p:nvSpPr>
              <p:cNvPr id="796" name="Google Shape;796;p17"/>
              <p:cNvSpPr/>
              <p:nvPr/>
            </p:nvSpPr>
            <p:spPr>
              <a:xfrm>
                <a:off x="6138495" y="784740"/>
                <a:ext cx="252322" cy="293094"/>
              </a:xfrm>
              <a:prstGeom prst="flowChartConnector">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97" name="Google Shape;797;p17" descr="Forma&#10;&#10;Descripción generada automáticamente con confianza baja"/>
              <p:cNvPicPr preferRelativeResize="0"/>
              <p:nvPr/>
            </p:nvPicPr>
            <p:blipFill rotWithShape="1">
              <a:blip r:embed="rId7">
                <a:alphaModFix/>
              </a:blip>
              <a:srcRect/>
              <a:stretch/>
            </p:blipFill>
            <p:spPr>
              <a:xfrm>
                <a:off x="6018069" y="504025"/>
                <a:ext cx="744844" cy="744844"/>
              </a:xfrm>
              <a:prstGeom prst="rect">
                <a:avLst/>
              </a:prstGeom>
              <a:noFill/>
              <a:ln>
                <a:noFill/>
              </a:ln>
            </p:spPr>
          </p:pic>
        </p:grpSp>
        <p:grpSp>
          <p:nvGrpSpPr>
            <p:cNvPr id="798" name="Google Shape;798;p17"/>
            <p:cNvGrpSpPr/>
            <p:nvPr/>
          </p:nvGrpSpPr>
          <p:grpSpPr>
            <a:xfrm>
              <a:off x="9959558" y="1669960"/>
              <a:ext cx="922768" cy="960312"/>
              <a:chOff x="7020796" y="830141"/>
              <a:chExt cx="922768" cy="960312"/>
            </a:xfrm>
          </p:grpSpPr>
          <p:pic>
            <p:nvPicPr>
              <p:cNvPr id="799" name="Google Shape;799;p17"/>
              <p:cNvPicPr preferRelativeResize="0"/>
              <p:nvPr/>
            </p:nvPicPr>
            <p:blipFill rotWithShape="1">
              <a:blip r:embed="rId8">
                <a:alphaModFix/>
              </a:blip>
              <a:srcRect/>
              <a:stretch/>
            </p:blipFill>
            <p:spPr>
              <a:xfrm>
                <a:off x="7161926" y="908431"/>
                <a:ext cx="216000" cy="216001"/>
              </a:xfrm>
              <a:prstGeom prst="rect">
                <a:avLst/>
              </a:prstGeom>
              <a:noFill/>
              <a:ln>
                <a:noFill/>
              </a:ln>
            </p:spPr>
          </p:pic>
          <p:sp>
            <p:nvSpPr>
              <p:cNvPr id="800" name="Google Shape;800;p17"/>
              <p:cNvSpPr txBox="1"/>
              <p:nvPr/>
            </p:nvSpPr>
            <p:spPr>
              <a:xfrm>
                <a:off x="7548521" y="858561"/>
                <a:ext cx="395043" cy="3157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19</a:t>
                </a:r>
                <a:endParaRPr sz="1200" b="0" i="0" u="none" strike="noStrike" cap="none">
                  <a:solidFill>
                    <a:schemeClr val="dk1"/>
                  </a:solidFill>
                  <a:latin typeface="Montserrat"/>
                  <a:ea typeface="Montserrat"/>
                  <a:cs typeface="Montserrat"/>
                  <a:sym typeface="Montserrat"/>
                </a:endParaRPr>
              </a:p>
            </p:txBody>
          </p:sp>
          <p:sp>
            <p:nvSpPr>
              <p:cNvPr id="801" name="Google Shape;801;p17"/>
              <p:cNvSpPr txBox="1"/>
              <p:nvPr/>
            </p:nvSpPr>
            <p:spPr>
              <a:xfrm>
                <a:off x="7703286" y="1145440"/>
                <a:ext cx="70284"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2</a:t>
                </a:r>
                <a:endParaRPr sz="1200" b="0" i="0" u="none" strike="noStrike" cap="none">
                  <a:solidFill>
                    <a:schemeClr val="dk1"/>
                  </a:solidFill>
                  <a:latin typeface="Montserrat"/>
                  <a:ea typeface="Montserrat"/>
                  <a:cs typeface="Montserrat"/>
                  <a:sym typeface="Montserrat"/>
                </a:endParaRPr>
              </a:p>
            </p:txBody>
          </p:sp>
          <p:sp>
            <p:nvSpPr>
              <p:cNvPr id="802" name="Google Shape;802;p17"/>
              <p:cNvSpPr txBox="1"/>
              <p:nvPr/>
            </p:nvSpPr>
            <p:spPr>
              <a:xfrm>
                <a:off x="7674645" y="1396222"/>
                <a:ext cx="129817"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Montserrat"/>
                    <a:ea typeface="Montserrat"/>
                    <a:cs typeface="Montserrat"/>
                    <a:sym typeface="Montserrat"/>
                  </a:rPr>
                  <a:t>0</a:t>
                </a:r>
                <a:endParaRPr sz="1200" b="0" i="0" u="none" strike="noStrike" cap="none">
                  <a:solidFill>
                    <a:schemeClr val="dk1"/>
                  </a:solidFill>
                  <a:latin typeface="Montserrat"/>
                  <a:ea typeface="Montserrat"/>
                  <a:cs typeface="Montserrat"/>
                  <a:sym typeface="Montserrat"/>
                </a:endParaRPr>
              </a:p>
            </p:txBody>
          </p:sp>
          <p:cxnSp>
            <p:nvCxnSpPr>
              <p:cNvPr id="803" name="Google Shape;803;p17"/>
              <p:cNvCxnSpPr>
                <a:stCxn id="804" idx="3"/>
                <a:endCxn id="802" idx="1"/>
              </p:cNvCxnSpPr>
              <p:nvPr/>
            </p:nvCxnSpPr>
            <p:spPr>
              <a:xfrm rot="10800000" flipH="1">
                <a:off x="7378970" y="1550093"/>
                <a:ext cx="295800" cy="2400"/>
              </a:xfrm>
              <a:prstGeom prst="straightConnector1">
                <a:avLst/>
              </a:prstGeom>
              <a:noFill/>
              <a:ln w="9525" cap="flat" cmpd="sng">
                <a:solidFill>
                  <a:srgbClr val="3B7FF2"/>
                </a:solidFill>
                <a:prstDash val="solid"/>
                <a:round/>
                <a:headEnd type="none" w="sm" len="sm"/>
                <a:tailEnd type="none" w="sm" len="sm"/>
              </a:ln>
            </p:spPr>
          </p:cxnSp>
          <p:cxnSp>
            <p:nvCxnSpPr>
              <p:cNvPr id="805" name="Google Shape;805;p17"/>
              <p:cNvCxnSpPr>
                <a:stCxn id="806" idx="3"/>
                <a:endCxn id="801" idx="1"/>
              </p:cNvCxnSpPr>
              <p:nvPr/>
            </p:nvCxnSpPr>
            <p:spPr>
              <a:xfrm>
                <a:off x="7388921" y="1283941"/>
                <a:ext cx="314400" cy="0"/>
              </a:xfrm>
              <a:prstGeom prst="straightConnector1">
                <a:avLst/>
              </a:prstGeom>
              <a:noFill/>
              <a:ln w="9525" cap="flat" cmpd="sng">
                <a:solidFill>
                  <a:srgbClr val="3B7FF2"/>
                </a:solidFill>
                <a:prstDash val="solid"/>
                <a:round/>
                <a:headEnd type="none" w="sm" len="sm"/>
                <a:tailEnd type="none" w="sm" len="sm"/>
              </a:ln>
            </p:spPr>
          </p:cxnSp>
          <p:cxnSp>
            <p:nvCxnSpPr>
              <p:cNvPr id="807" name="Google Shape;807;p17"/>
              <p:cNvCxnSpPr>
                <a:stCxn id="799" idx="3"/>
              </p:cNvCxnSpPr>
              <p:nvPr/>
            </p:nvCxnSpPr>
            <p:spPr>
              <a:xfrm>
                <a:off x="7377926" y="1016432"/>
                <a:ext cx="296700" cy="0"/>
              </a:xfrm>
              <a:prstGeom prst="straightConnector1">
                <a:avLst/>
              </a:prstGeom>
              <a:noFill/>
              <a:ln w="9525" cap="flat" cmpd="sng">
                <a:solidFill>
                  <a:srgbClr val="3B7FF2"/>
                </a:solidFill>
                <a:prstDash val="solid"/>
                <a:round/>
                <a:headEnd type="none" w="sm" len="sm"/>
                <a:tailEnd type="none" w="sm" len="sm"/>
              </a:ln>
            </p:spPr>
          </p:cxnSp>
          <p:pic>
            <p:nvPicPr>
              <p:cNvPr id="806" name="Google Shape;806;p17"/>
              <p:cNvPicPr preferRelativeResize="0"/>
              <p:nvPr/>
            </p:nvPicPr>
            <p:blipFill rotWithShape="1">
              <a:blip r:embed="rId9">
                <a:alphaModFix/>
              </a:blip>
              <a:srcRect/>
              <a:stretch/>
            </p:blipFill>
            <p:spPr>
              <a:xfrm>
                <a:off x="7150931" y="1164945"/>
                <a:ext cx="237990" cy="237991"/>
              </a:xfrm>
              <a:prstGeom prst="rect">
                <a:avLst/>
              </a:prstGeom>
              <a:noFill/>
              <a:ln>
                <a:noFill/>
              </a:ln>
            </p:spPr>
          </p:pic>
          <p:pic>
            <p:nvPicPr>
              <p:cNvPr id="804" name="Google Shape;804;p17"/>
              <p:cNvPicPr preferRelativeResize="0"/>
              <p:nvPr/>
            </p:nvPicPr>
            <p:blipFill rotWithShape="1">
              <a:blip r:embed="rId10">
                <a:alphaModFix/>
              </a:blip>
              <a:srcRect/>
              <a:stretch/>
            </p:blipFill>
            <p:spPr>
              <a:xfrm>
                <a:off x="7160883" y="1443449"/>
                <a:ext cx="218087" cy="218088"/>
              </a:xfrm>
              <a:prstGeom prst="rect">
                <a:avLst/>
              </a:prstGeom>
              <a:noFill/>
              <a:ln>
                <a:noFill/>
              </a:ln>
            </p:spPr>
          </p:pic>
          <p:sp>
            <p:nvSpPr>
              <p:cNvPr id="808" name="Google Shape;808;p17"/>
              <p:cNvSpPr/>
              <p:nvPr/>
            </p:nvSpPr>
            <p:spPr>
              <a:xfrm>
                <a:off x="7020796" y="830141"/>
                <a:ext cx="864353" cy="960312"/>
              </a:xfrm>
              <a:prstGeom prst="rect">
                <a:avLst/>
              </a:prstGeom>
              <a:noFill/>
              <a:ln w="25400" cap="flat" cmpd="sng">
                <a:solidFill>
                  <a:srgbClr val="F4FF8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pic>
        <p:nvPicPr>
          <p:cNvPr id="809" name="Google Shape;809;p17">
            <a:hlinkClick r:id="rId11" action="ppaction://hlinksldjump"/>
          </p:cNvPr>
          <p:cNvPicPr preferRelativeResize="0"/>
          <p:nvPr/>
        </p:nvPicPr>
        <p:blipFill rotWithShape="1">
          <a:blip r:embed="rId12">
            <a:alphaModFix/>
          </a:blip>
          <a:srcRect/>
          <a:stretch/>
        </p:blipFill>
        <p:spPr>
          <a:xfrm>
            <a:off x="2895660" y="4397783"/>
            <a:ext cx="415011" cy="415011"/>
          </a:xfrm>
          <a:prstGeom prst="rect">
            <a:avLst/>
          </a:prstGeom>
          <a:noFill/>
          <a:ln>
            <a:noFill/>
          </a:ln>
        </p:spPr>
      </p:pic>
      <p:grpSp>
        <p:nvGrpSpPr>
          <p:cNvPr id="810" name="Google Shape;810;p17"/>
          <p:cNvGrpSpPr/>
          <p:nvPr/>
        </p:nvGrpSpPr>
        <p:grpSpPr>
          <a:xfrm>
            <a:off x="7902132" y="2549639"/>
            <a:ext cx="992376" cy="448448"/>
            <a:chOff x="8168891" y="2330092"/>
            <a:chExt cx="1078416" cy="448448"/>
          </a:xfrm>
        </p:grpSpPr>
        <p:sp>
          <p:nvSpPr>
            <p:cNvPr id="811" name="Google Shape;811;p17"/>
            <p:cNvSpPr txBox="1"/>
            <p:nvPr/>
          </p:nvSpPr>
          <p:spPr>
            <a:xfrm>
              <a:off x="8168891" y="2330092"/>
              <a:ext cx="1078416" cy="3385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600" b="1" i="0" u="none" strike="noStrike" cap="none">
                  <a:solidFill>
                    <a:srgbClr val="0D5BDC"/>
                  </a:solidFill>
                  <a:latin typeface="Montserrat"/>
                  <a:ea typeface="Montserrat"/>
                  <a:cs typeface="Montserrat"/>
                  <a:sym typeface="Montserrat"/>
                </a:rPr>
                <a:t>92,80%</a:t>
              </a:r>
              <a:endParaRPr sz="1200" b="0" i="0" u="none" strike="noStrike" cap="none">
                <a:solidFill>
                  <a:srgbClr val="0D5BDC"/>
                </a:solidFill>
                <a:latin typeface="Montserrat"/>
                <a:ea typeface="Montserrat"/>
                <a:cs typeface="Montserrat"/>
                <a:sym typeface="Montserrat"/>
              </a:endParaRPr>
            </a:p>
          </p:txBody>
        </p:sp>
        <p:sp>
          <p:nvSpPr>
            <p:cNvPr id="812" name="Google Shape;812;p17"/>
            <p:cNvSpPr txBox="1"/>
            <p:nvPr/>
          </p:nvSpPr>
          <p:spPr>
            <a:xfrm>
              <a:off x="8191781" y="2578485"/>
              <a:ext cx="959101" cy="20005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700" b="0" i="0" u="none" strike="noStrike" cap="none">
                  <a:solidFill>
                    <a:srgbClr val="000000"/>
                  </a:solidFill>
                  <a:latin typeface="Montserrat"/>
                  <a:ea typeface="Montserrat"/>
                  <a:cs typeface="Montserrat"/>
                  <a:sym typeface="Montserrat"/>
                </a:rPr>
                <a:t>Cumplimiento </a:t>
              </a:r>
              <a:endParaRPr sz="700" b="0" i="0" u="none" strike="noStrike" cap="none">
                <a:solidFill>
                  <a:srgbClr val="000000"/>
                </a:solidFill>
                <a:latin typeface="Montserrat"/>
                <a:ea typeface="Montserrat"/>
                <a:cs typeface="Montserrat"/>
                <a:sym typeface="Montserrat"/>
              </a:endParaRPr>
            </a:p>
          </p:txBody>
        </p:sp>
      </p:grpSp>
      <p:sp>
        <p:nvSpPr>
          <p:cNvPr id="813" name="Google Shape;813;p17"/>
          <p:cNvSpPr txBox="1"/>
          <p:nvPr/>
        </p:nvSpPr>
        <p:spPr>
          <a:xfrm>
            <a:off x="4576478" y="668774"/>
            <a:ext cx="2125778" cy="1276586"/>
          </a:xfrm>
          <a:prstGeom prst="rect">
            <a:avLst/>
          </a:prstGeom>
          <a:noFill/>
          <a:ln>
            <a:noFill/>
          </a:ln>
        </p:spPr>
        <p:txBody>
          <a:bodyPr spcFirstLastPara="1" wrap="square" lIns="91425" tIns="45700" rIns="91425" bIns="45700" anchor="t" anchorCtr="0">
            <a:spAutoFit/>
          </a:bodyPr>
          <a:lstStyle/>
          <a:p>
            <a:pPr marL="88900" marR="0" lvl="0" indent="-88900" algn="just" rtl="0">
              <a:lnSpc>
                <a:spcPct val="100000"/>
              </a:lnSpc>
              <a:spcBef>
                <a:spcPts val="0"/>
              </a:spcBef>
              <a:spcAft>
                <a:spcPts val="0"/>
              </a:spcAft>
              <a:buClr>
                <a:srgbClr val="000000"/>
              </a:buClr>
              <a:buSzPts val="700"/>
              <a:buFont typeface="Arial"/>
              <a:buAutoNum type="arabicPeriod"/>
            </a:pPr>
            <a:r>
              <a:rPr lang="es-ES" sz="700" b="0" i="0" u="none" strike="noStrike" cap="none">
                <a:solidFill>
                  <a:srgbClr val="000000"/>
                </a:solidFill>
                <a:latin typeface="Montserrat"/>
                <a:ea typeface="Montserrat"/>
                <a:cs typeface="Montserrat"/>
                <a:sym typeface="Montserrat"/>
              </a:rPr>
              <a:t>Elaboración de hoja de ruta para el nuevo plan nacional de desarrollo minero.</a:t>
            </a:r>
            <a:endParaRPr/>
          </a:p>
          <a:p>
            <a:pPr marL="88900" marR="0" lvl="0" indent="-88900" algn="just" rtl="0">
              <a:lnSpc>
                <a:spcPct val="100000"/>
              </a:lnSpc>
              <a:spcBef>
                <a:spcPts val="0"/>
              </a:spcBef>
              <a:spcAft>
                <a:spcPts val="0"/>
              </a:spcAft>
              <a:buClr>
                <a:srgbClr val="000000"/>
              </a:buClr>
              <a:buSzPts val="700"/>
              <a:buFont typeface="Arial"/>
              <a:buAutoNum type="arabicPeriod"/>
            </a:pPr>
            <a:r>
              <a:rPr lang="es-ES" sz="700" b="0" i="0" u="none" strike="noStrike" cap="none">
                <a:solidFill>
                  <a:srgbClr val="000000"/>
                </a:solidFill>
                <a:latin typeface="Montserrat"/>
                <a:ea typeface="Montserrat"/>
                <a:cs typeface="Montserrat"/>
                <a:sym typeface="Montserrat"/>
              </a:rPr>
              <a:t>Proyectos de resolución de precios base para liquidación de regalías de los diferentes minerales y sus anexos técnicos.</a:t>
            </a:r>
            <a:endParaRPr/>
          </a:p>
          <a:p>
            <a:pPr marL="88900" marR="0" lvl="0" indent="-88900" algn="just" rtl="0">
              <a:lnSpc>
                <a:spcPct val="100000"/>
              </a:lnSpc>
              <a:spcBef>
                <a:spcPts val="0"/>
              </a:spcBef>
              <a:spcAft>
                <a:spcPts val="0"/>
              </a:spcAft>
              <a:buClr>
                <a:srgbClr val="000000"/>
              </a:buClr>
              <a:buSzPts val="700"/>
              <a:buFont typeface="Arial"/>
              <a:buAutoNum type="arabicPeriod"/>
            </a:pPr>
            <a:r>
              <a:rPr lang="es-ES" sz="700" b="0" i="0" u="none" strike="noStrike" cap="none">
                <a:solidFill>
                  <a:srgbClr val="000000"/>
                </a:solidFill>
                <a:latin typeface="Montserrat"/>
                <a:ea typeface="Montserrat"/>
                <a:cs typeface="Montserrat"/>
                <a:sym typeface="Montserrat"/>
              </a:rPr>
              <a:t>Estudio de mercado de oferta y demanda de minerales actualizado.</a:t>
            </a:r>
            <a:endParaRPr sz="700" b="0" i="0" u="none" strike="noStrike" cap="none">
              <a:solidFill>
                <a:srgbClr val="000000"/>
              </a:solidFill>
              <a:latin typeface="Montserrat"/>
              <a:ea typeface="Montserrat"/>
              <a:cs typeface="Montserrat"/>
              <a:sym typeface="Montserrat"/>
            </a:endParaRPr>
          </a:p>
          <a:p>
            <a:pPr marL="88900" marR="0" lvl="0" indent="-88900" algn="just" rtl="0">
              <a:lnSpc>
                <a:spcPct val="100000"/>
              </a:lnSpc>
              <a:spcBef>
                <a:spcPts val="0"/>
              </a:spcBef>
              <a:spcAft>
                <a:spcPts val="0"/>
              </a:spcAft>
              <a:buClr>
                <a:srgbClr val="000000"/>
              </a:buClr>
              <a:buSzPts val="700"/>
              <a:buFont typeface="Arial"/>
              <a:buAutoNum type="arabicPeriod"/>
            </a:pPr>
            <a:r>
              <a:rPr lang="es-ES" sz="700" b="0" i="0" u="none" strike="noStrike" cap="none">
                <a:solidFill>
                  <a:srgbClr val="000000"/>
                </a:solidFill>
                <a:latin typeface="Montserrat"/>
                <a:ea typeface="Montserrat"/>
                <a:cs typeface="Montserrat"/>
                <a:sym typeface="Montserrat"/>
              </a:rPr>
              <a:t>Suscripciones ONLINE renovadas.</a:t>
            </a:r>
            <a:endParaRPr/>
          </a:p>
          <a:p>
            <a:pPr marL="88900" marR="0" lvl="0" indent="-88900" algn="just" rtl="0">
              <a:lnSpc>
                <a:spcPct val="100000"/>
              </a:lnSpc>
              <a:spcBef>
                <a:spcPts val="0"/>
              </a:spcBef>
              <a:spcAft>
                <a:spcPts val="0"/>
              </a:spcAft>
              <a:buClr>
                <a:srgbClr val="000000"/>
              </a:buClr>
              <a:buSzPts val="700"/>
              <a:buFont typeface="Arial"/>
              <a:buAutoNum type="arabicPeriod"/>
            </a:pPr>
            <a:r>
              <a:rPr lang="es-ES" sz="700" b="0" i="0" u="none" strike="noStrike" cap="none">
                <a:solidFill>
                  <a:srgbClr val="000000"/>
                </a:solidFill>
                <a:latin typeface="Montserrat"/>
                <a:ea typeface="Montserrat"/>
                <a:cs typeface="Montserrat"/>
                <a:sym typeface="Montserrat"/>
              </a:rPr>
              <a:t>Cuenta satélite actualizada.</a:t>
            </a:r>
            <a:endParaRPr sz="700" b="0" i="0" u="none" strike="noStrike" cap="none">
              <a:solidFill>
                <a:srgbClr val="000000"/>
              </a:solidFill>
              <a:latin typeface="Montserrat"/>
              <a:ea typeface="Montserrat"/>
              <a:cs typeface="Montserrat"/>
              <a:sym typeface="Montserrat"/>
            </a:endParaRPr>
          </a:p>
        </p:txBody>
      </p:sp>
      <p:sp>
        <p:nvSpPr>
          <p:cNvPr id="814" name="Google Shape;814;p17"/>
          <p:cNvSpPr/>
          <p:nvPr/>
        </p:nvSpPr>
        <p:spPr>
          <a:xfrm>
            <a:off x="220777" y="597242"/>
            <a:ext cx="2828753" cy="29628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2400" b="1" i="0" u="none" strike="noStrike" cap="none">
                <a:solidFill>
                  <a:srgbClr val="004148"/>
                </a:solidFill>
                <a:latin typeface="Montserrat"/>
                <a:ea typeface="Montserrat"/>
                <a:cs typeface="Montserrat"/>
                <a:sym typeface="Montserrat"/>
              </a:rPr>
              <a:t>Sub. Minería</a:t>
            </a:r>
            <a:endParaRPr sz="2400" b="1" i="0" u="none" strike="noStrike" cap="none">
              <a:solidFill>
                <a:srgbClr val="BFCC04"/>
              </a:solidFill>
              <a:latin typeface="Montserrat"/>
              <a:ea typeface="Montserrat"/>
              <a:cs typeface="Montserrat"/>
              <a:sym typeface="Montserrat"/>
            </a:endParaRPr>
          </a:p>
        </p:txBody>
      </p:sp>
      <p:sp>
        <p:nvSpPr>
          <p:cNvPr id="815" name="Google Shape;815;p17"/>
          <p:cNvSpPr/>
          <p:nvPr/>
        </p:nvSpPr>
        <p:spPr>
          <a:xfrm>
            <a:off x="5619531" y="2164094"/>
            <a:ext cx="3231506" cy="157059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64" y="52393"/>
                </a:moveTo>
                <a:lnTo>
                  <a:pt x="-6199" y="52403"/>
                </a:lnTo>
              </a:path>
            </a:pathLst>
          </a:custGeom>
          <a:noFill/>
          <a:ln w="25400" cap="flat" cmpd="sng">
            <a:solidFill>
              <a:srgbClr val="F5FF8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819" name="Google Shape;819;p17"/>
          <p:cNvGrpSpPr/>
          <p:nvPr/>
        </p:nvGrpSpPr>
        <p:grpSpPr>
          <a:xfrm>
            <a:off x="7923196" y="3166436"/>
            <a:ext cx="847600" cy="424479"/>
            <a:chOff x="8191781" y="2354061"/>
            <a:chExt cx="959101" cy="424479"/>
          </a:xfrm>
        </p:grpSpPr>
        <p:sp>
          <p:nvSpPr>
            <p:cNvPr id="820" name="Google Shape;820;p17"/>
            <p:cNvSpPr txBox="1"/>
            <p:nvPr/>
          </p:nvSpPr>
          <p:spPr>
            <a:xfrm>
              <a:off x="8261079" y="2354061"/>
              <a:ext cx="808899" cy="3385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600" b="1" i="0" u="none" strike="noStrike" cap="none">
                  <a:solidFill>
                    <a:srgbClr val="0D5BDC"/>
                  </a:solidFill>
                  <a:latin typeface="Montserrat"/>
                  <a:ea typeface="Montserrat"/>
                  <a:cs typeface="Montserrat"/>
                  <a:sym typeface="Montserrat"/>
                </a:rPr>
                <a:t>70%</a:t>
              </a:r>
              <a:endParaRPr sz="1200" b="0" i="0" u="none" strike="noStrike" cap="none">
                <a:solidFill>
                  <a:srgbClr val="0D5BDC"/>
                </a:solidFill>
                <a:latin typeface="Montserrat"/>
                <a:ea typeface="Montserrat"/>
                <a:cs typeface="Montserrat"/>
                <a:sym typeface="Montserrat"/>
              </a:endParaRPr>
            </a:p>
          </p:txBody>
        </p:sp>
        <p:sp>
          <p:nvSpPr>
            <p:cNvPr id="821" name="Google Shape;821;p17"/>
            <p:cNvSpPr txBox="1"/>
            <p:nvPr/>
          </p:nvSpPr>
          <p:spPr>
            <a:xfrm>
              <a:off x="8191781" y="2578485"/>
              <a:ext cx="959101" cy="20005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700" b="0" i="0" u="none" strike="noStrike" cap="none">
                  <a:solidFill>
                    <a:srgbClr val="000000"/>
                  </a:solidFill>
                  <a:latin typeface="Montserrat"/>
                  <a:ea typeface="Montserrat"/>
                  <a:cs typeface="Montserrat"/>
                  <a:sym typeface="Montserrat"/>
                </a:rPr>
                <a:t>Cumplimiento </a:t>
              </a:r>
              <a:endParaRPr sz="700" b="0" i="0" u="none" strike="noStrike" cap="none">
                <a:solidFill>
                  <a:srgbClr val="000000"/>
                </a:solidFill>
                <a:latin typeface="Montserrat"/>
                <a:ea typeface="Montserrat"/>
                <a:cs typeface="Montserrat"/>
                <a:sym typeface="Montserrat"/>
              </a:endParaRPr>
            </a:p>
          </p:txBody>
        </p:sp>
      </p:grpSp>
      <p:pic>
        <p:nvPicPr>
          <p:cNvPr id="822" name="Google Shape;822;p17"/>
          <p:cNvPicPr preferRelativeResize="0"/>
          <p:nvPr/>
        </p:nvPicPr>
        <p:blipFill rotWithShape="1">
          <a:blip r:embed="rId9">
            <a:alphaModFix/>
          </a:blip>
          <a:srcRect/>
          <a:stretch/>
        </p:blipFill>
        <p:spPr>
          <a:xfrm>
            <a:off x="8192045" y="2210438"/>
            <a:ext cx="359999" cy="360000"/>
          </a:xfrm>
          <a:prstGeom prst="rect">
            <a:avLst/>
          </a:prstGeom>
          <a:noFill/>
          <a:ln>
            <a:noFill/>
          </a:ln>
        </p:spPr>
      </p:pic>
      <p:sp>
        <p:nvSpPr>
          <p:cNvPr id="823" name="Google Shape;823;p17"/>
          <p:cNvSpPr txBox="1"/>
          <p:nvPr/>
        </p:nvSpPr>
        <p:spPr>
          <a:xfrm>
            <a:off x="3487056" y="4014343"/>
            <a:ext cx="2654999" cy="92333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900" b="1" i="0" u="none" strike="noStrike" cap="none">
                <a:solidFill>
                  <a:srgbClr val="000000"/>
                </a:solidFill>
                <a:latin typeface="Montserrat"/>
                <a:ea typeface="Montserrat"/>
                <a:cs typeface="Montserrat"/>
                <a:sym typeface="Montserrat"/>
              </a:rPr>
              <a:t>140-3-1 </a:t>
            </a:r>
            <a:r>
              <a:rPr lang="es-ES" sz="900" b="0" i="0" u="none" strike="noStrike" cap="none">
                <a:solidFill>
                  <a:srgbClr val="000000"/>
                </a:solidFill>
                <a:latin typeface="Montserrat"/>
                <a:ea typeface="Montserrat"/>
                <a:cs typeface="Montserrat"/>
                <a:sym typeface="Montserrat"/>
              </a:rPr>
              <a:t>Se elaboraron seis (6) fichas para actualizar el módulo </a:t>
            </a:r>
            <a:r>
              <a:rPr lang="es-ES" sz="900" b="0" i="1" u="none" strike="noStrike" cap="none">
                <a:solidFill>
                  <a:srgbClr val="000000"/>
                </a:solidFill>
                <a:latin typeface="Montserrat"/>
                <a:ea typeface="Montserrat"/>
                <a:cs typeface="Montserrat"/>
                <a:sym typeface="Montserrat"/>
              </a:rPr>
              <a:t>"mercado nacional de minerales</a:t>
            </a:r>
            <a:r>
              <a:rPr lang="es-ES" sz="900" b="0" i="0" u="none" strike="noStrike" cap="none">
                <a:solidFill>
                  <a:srgbClr val="000000"/>
                </a:solidFill>
                <a:latin typeface="Montserrat"/>
                <a:ea typeface="Montserrat"/>
                <a:cs typeface="Montserrat"/>
                <a:sym typeface="Montserrat"/>
              </a:rPr>
              <a:t>" en el SIMCO de los minerales: cobre, carbón térmico, carbón metalúrgico, oro, roca fosfórica y arenas silíceas están en </a:t>
            </a:r>
            <a:r>
              <a:rPr lang="es-ES" sz="900" b="0" i="1" u="none" strike="noStrike" cap="none">
                <a:solidFill>
                  <a:srgbClr val="000000"/>
                </a:solidFill>
                <a:latin typeface="Montserrat"/>
                <a:ea typeface="Montserrat"/>
                <a:cs typeface="Montserrat"/>
                <a:sym typeface="Montserrat"/>
              </a:rPr>
              <a:t>"borrador“.</a:t>
            </a:r>
            <a:endParaRPr sz="900" b="0" i="1" u="none" strike="noStrike" cap="none">
              <a:solidFill>
                <a:srgbClr val="000000"/>
              </a:solidFill>
              <a:latin typeface="Montserrat"/>
              <a:ea typeface="Montserrat"/>
              <a:cs typeface="Montserrat"/>
              <a:sym typeface="Montserrat"/>
            </a:endParaRPr>
          </a:p>
        </p:txBody>
      </p:sp>
      <p:sp>
        <p:nvSpPr>
          <p:cNvPr id="824" name="Google Shape;824;p17"/>
          <p:cNvSpPr txBox="1"/>
          <p:nvPr/>
        </p:nvSpPr>
        <p:spPr>
          <a:xfrm>
            <a:off x="6702256" y="665280"/>
            <a:ext cx="2267595" cy="1384995"/>
          </a:xfrm>
          <a:prstGeom prst="rect">
            <a:avLst/>
          </a:prstGeom>
          <a:noFill/>
          <a:ln>
            <a:noFill/>
          </a:ln>
        </p:spPr>
        <p:txBody>
          <a:bodyPr spcFirstLastPara="1" wrap="square" lIns="91425" tIns="45700" rIns="91425" bIns="45700" anchor="t" anchorCtr="0">
            <a:spAutoFit/>
          </a:bodyPr>
          <a:lstStyle/>
          <a:p>
            <a:pPr marL="85725" marR="0" lvl="0" indent="-85725" algn="just" rtl="0">
              <a:lnSpc>
                <a:spcPct val="100000"/>
              </a:lnSpc>
              <a:spcBef>
                <a:spcPts val="0"/>
              </a:spcBef>
              <a:spcAft>
                <a:spcPts val="0"/>
              </a:spcAft>
              <a:buClr>
                <a:srgbClr val="000000"/>
              </a:buClr>
              <a:buSzPts val="700"/>
              <a:buFont typeface="Arial"/>
              <a:buAutoNum type="arabicPeriod" startAt="6"/>
            </a:pPr>
            <a:r>
              <a:rPr lang="es-ES" sz="700" b="0" i="0" u="none" strike="noStrike" cap="none">
                <a:solidFill>
                  <a:srgbClr val="000000"/>
                </a:solidFill>
                <a:latin typeface="Montserrat"/>
                <a:ea typeface="Montserrat"/>
                <a:cs typeface="Montserrat"/>
                <a:sym typeface="Montserrat"/>
              </a:rPr>
              <a:t>Documento de Identificación de implicaciones socioeconómicas y ambientales del cierre de proyectos mineros. (Contrato C-130-2022) Prórroga hasta Febrero 2023.</a:t>
            </a:r>
            <a:endParaRPr/>
          </a:p>
          <a:p>
            <a:pPr marL="88900" marR="0" lvl="0" indent="-88900" algn="just" rtl="0">
              <a:lnSpc>
                <a:spcPct val="100000"/>
              </a:lnSpc>
              <a:spcBef>
                <a:spcPts val="0"/>
              </a:spcBef>
              <a:spcAft>
                <a:spcPts val="0"/>
              </a:spcAft>
              <a:buClr>
                <a:srgbClr val="000000"/>
              </a:buClr>
              <a:buSzPts val="700"/>
              <a:buFont typeface="Arial"/>
              <a:buAutoNum type="arabicPeriod" startAt="6"/>
            </a:pPr>
            <a:r>
              <a:rPr lang="es-ES" sz="700" b="0" i="0" u="none" strike="noStrike" cap="none">
                <a:solidFill>
                  <a:srgbClr val="000000"/>
                </a:solidFill>
                <a:latin typeface="Montserrat"/>
                <a:ea typeface="Montserrat"/>
                <a:cs typeface="Montserrat"/>
                <a:sym typeface="Montserrat"/>
              </a:rPr>
              <a:t>Estudio de minerales estratégicos para la transición energética.</a:t>
            </a:r>
            <a:endParaRPr/>
          </a:p>
          <a:p>
            <a:pPr marL="88900" marR="0" lvl="0" indent="-88900" algn="just" rtl="0">
              <a:lnSpc>
                <a:spcPct val="100000"/>
              </a:lnSpc>
              <a:spcBef>
                <a:spcPts val="0"/>
              </a:spcBef>
              <a:spcAft>
                <a:spcPts val="0"/>
              </a:spcAft>
              <a:buClr>
                <a:srgbClr val="000000"/>
              </a:buClr>
              <a:buSzPts val="700"/>
              <a:buFont typeface="Arial"/>
              <a:buAutoNum type="arabicPeriod" startAt="6"/>
            </a:pPr>
            <a:r>
              <a:rPr lang="es-ES" sz="700" b="0" i="0" u="none" strike="noStrike" cap="none">
                <a:solidFill>
                  <a:srgbClr val="000000"/>
                </a:solidFill>
                <a:latin typeface="Montserrat"/>
                <a:ea typeface="Montserrat"/>
                <a:cs typeface="Montserrat"/>
                <a:sym typeface="Montserrat"/>
              </a:rPr>
              <a:t>Herramienta tecnológica para fijar precios base para liquidación de regalías.</a:t>
            </a:r>
            <a:endParaRPr/>
          </a:p>
          <a:p>
            <a:pPr marL="88900" marR="0" lvl="0" indent="-88900" algn="just" rtl="0">
              <a:lnSpc>
                <a:spcPct val="100000"/>
              </a:lnSpc>
              <a:spcBef>
                <a:spcPts val="0"/>
              </a:spcBef>
              <a:spcAft>
                <a:spcPts val="0"/>
              </a:spcAft>
              <a:buClr>
                <a:srgbClr val="000000"/>
              </a:buClr>
              <a:buSzPts val="700"/>
              <a:buFont typeface="Arial"/>
              <a:buAutoNum type="arabicPeriod" startAt="6"/>
            </a:pPr>
            <a:r>
              <a:rPr lang="es-ES" sz="700" b="0" i="0" u="none" strike="noStrike" cap="none">
                <a:solidFill>
                  <a:srgbClr val="000000"/>
                </a:solidFill>
                <a:latin typeface="Montserrat"/>
                <a:ea typeface="Montserrat"/>
                <a:cs typeface="Montserrat"/>
                <a:sym typeface="Montserrat"/>
              </a:rPr>
              <a:t>SIMCO actualizado.</a:t>
            </a:r>
            <a:endParaRPr/>
          </a:p>
          <a:p>
            <a:pPr marL="88900" marR="0" lvl="0" indent="-88900" algn="just" rtl="0">
              <a:lnSpc>
                <a:spcPct val="100000"/>
              </a:lnSpc>
              <a:spcBef>
                <a:spcPts val="0"/>
              </a:spcBef>
              <a:spcAft>
                <a:spcPts val="0"/>
              </a:spcAft>
              <a:buClr>
                <a:srgbClr val="000000"/>
              </a:buClr>
              <a:buSzPts val="700"/>
              <a:buFont typeface="Arial"/>
              <a:buAutoNum type="arabicPeriod" startAt="6"/>
            </a:pPr>
            <a:r>
              <a:rPr lang="es-ES" sz="700" b="0" i="0" u="none" strike="noStrike" cap="none">
                <a:solidFill>
                  <a:srgbClr val="000000"/>
                </a:solidFill>
                <a:latin typeface="Montserrat"/>
                <a:ea typeface="Montserrat"/>
                <a:cs typeface="Montserrat"/>
                <a:sym typeface="Montserrat"/>
              </a:rPr>
              <a:t> Procedimientos asociados a la misionalidad de la subdirección, actualizados.</a:t>
            </a:r>
            <a:endParaRPr sz="700" b="0" i="0" u="none" strike="noStrike" cap="none">
              <a:solidFill>
                <a:srgbClr val="000000"/>
              </a:solidFill>
              <a:latin typeface="Montserrat"/>
              <a:ea typeface="Montserrat"/>
              <a:cs typeface="Montserrat"/>
              <a:sym typeface="Montserrat"/>
            </a:endParaRPr>
          </a:p>
        </p:txBody>
      </p:sp>
      <p:grpSp>
        <p:nvGrpSpPr>
          <p:cNvPr id="3" name="Grupo 2">
            <a:extLst>
              <a:ext uri="{FF2B5EF4-FFF2-40B4-BE49-F238E27FC236}">
                <a16:creationId xmlns:a16="http://schemas.microsoft.com/office/drawing/2014/main" xmlns="" id="{41D0FC62-0153-E47B-5DEC-28C5CBBD94AD}"/>
              </a:ext>
            </a:extLst>
          </p:cNvPr>
          <p:cNvGrpSpPr/>
          <p:nvPr/>
        </p:nvGrpSpPr>
        <p:grpSpPr>
          <a:xfrm>
            <a:off x="123505" y="869296"/>
            <a:ext cx="2926025" cy="3136708"/>
            <a:chOff x="123505" y="869296"/>
            <a:chExt cx="2926025" cy="3136708"/>
          </a:xfrm>
        </p:grpSpPr>
        <p:grpSp>
          <p:nvGrpSpPr>
            <p:cNvPr id="816" name="Google Shape;816;p17"/>
            <p:cNvGrpSpPr/>
            <p:nvPr/>
          </p:nvGrpSpPr>
          <p:grpSpPr>
            <a:xfrm>
              <a:off x="123505" y="869296"/>
              <a:ext cx="2926025" cy="3136708"/>
              <a:chOff x="0" y="-201459"/>
              <a:chExt cx="2614198" cy="2178674"/>
            </a:xfrm>
          </p:grpSpPr>
          <p:graphicFrame>
            <p:nvGraphicFramePr>
              <p:cNvPr id="817" name="Google Shape;817;p17"/>
              <p:cNvGraphicFramePr/>
              <p:nvPr>
                <p:extLst>
                  <p:ext uri="{D42A27DB-BD31-4B8C-83A1-F6EECF244321}">
                    <p14:modId xmlns:p14="http://schemas.microsoft.com/office/powerpoint/2010/main" val="2310521190"/>
                  </p:ext>
                </p:extLst>
              </p:nvPr>
            </p:nvGraphicFramePr>
            <p:xfrm>
              <a:off x="0" y="-201459"/>
              <a:ext cx="2614198" cy="2178674"/>
            </p:xfrm>
            <a:graphic>
              <a:graphicData uri="http://schemas.openxmlformats.org/drawingml/2006/chart">
                <c:chart xmlns:c="http://schemas.openxmlformats.org/drawingml/2006/chart" xmlns:r="http://schemas.openxmlformats.org/officeDocument/2006/relationships" r:id="rId13"/>
              </a:graphicData>
            </a:graphic>
          </p:graphicFrame>
          <p:sp>
            <p:nvSpPr>
              <p:cNvPr id="818" name="Google Shape;818;p17"/>
              <p:cNvSpPr/>
              <p:nvPr/>
            </p:nvSpPr>
            <p:spPr>
              <a:xfrm>
                <a:off x="785732" y="681175"/>
                <a:ext cx="1285314" cy="3489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a:t> </a:t>
                </a:r>
                <a:endParaRPr sz="213200" b="1" i="0" u="none" strike="noStrike" cap="none">
                  <a:solidFill>
                    <a:srgbClr val="C00000"/>
                  </a:solidFill>
                  <a:latin typeface="Montserrat"/>
                  <a:ea typeface="Montserrat"/>
                  <a:cs typeface="Montserrat"/>
                  <a:sym typeface="Montserrat"/>
                </a:endParaRPr>
              </a:p>
            </p:txBody>
          </p:sp>
        </p:grpSp>
        <p:sp>
          <p:nvSpPr>
            <p:cNvPr id="2" name="Google Shape;361;p8">
              <a:extLst>
                <a:ext uri="{FF2B5EF4-FFF2-40B4-BE49-F238E27FC236}">
                  <a16:creationId xmlns:a16="http://schemas.microsoft.com/office/drawing/2014/main" xmlns="" id="{A71418F8-39D8-28A0-C4E1-AB47502FF984}"/>
                </a:ext>
              </a:extLst>
            </p:cNvPr>
            <p:cNvSpPr/>
            <p:nvPr/>
          </p:nvSpPr>
          <p:spPr>
            <a:xfrm>
              <a:off x="797763" y="2101229"/>
              <a:ext cx="1592808" cy="31836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3600" b="1" dirty="0">
                  <a:solidFill>
                    <a:srgbClr val="C00000"/>
                  </a:solidFill>
                  <a:latin typeface="Montserrat"/>
                  <a:ea typeface="Montserrat"/>
                  <a:cs typeface="Montserrat"/>
                  <a:sym typeface="Montserrat"/>
                </a:rPr>
                <a:t>96</a:t>
              </a:r>
              <a:r>
                <a:rPr lang="es-ES" sz="3600" b="1" i="0" u="none" strike="noStrike" cap="none" dirty="0">
                  <a:solidFill>
                    <a:srgbClr val="C00000"/>
                  </a:solidFill>
                  <a:latin typeface="Montserrat"/>
                  <a:ea typeface="Montserrat"/>
                  <a:cs typeface="Montserrat"/>
                  <a:sym typeface="Montserrat"/>
                </a:rPr>
                <a:t>,3%</a:t>
              </a:r>
              <a:endParaRPr sz="3600" b="1" i="0" u="none" strike="noStrike" cap="none" dirty="0">
                <a:solidFill>
                  <a:srgbClr val="C00000"/>
                </a:solidFill>
                <a:latin typeface="Montserrat"/>
                <a:ea typeface="Montserrat"/>
                <a:cs typeface="Montserrat"/>
                <a:sym typeface="Montserrat"/>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grpSp>
        <p:nvGrpSpPr>
          <p:cNvPr id="522" name="Google Shape;522;p12"/>
          <p:cNvGrpSpPr/>
          <p:nvPr/>
        </p:nvGrpSpPr>
        <p:grpSpPr>
          <a:xfrm>
            <a:off x="522865" y="4397170"/>
            <a:ext cx="2398052" cy="430569"/>
            <a:chOff x="464594" y="4216206"/>
            <a:chExt cx="2398052" cy="430569"/>
          </a:xfrm>
        </p:grpSpPr>
        <p:pic>
          <p:nvPicPr>
            <p:cNvPr id="523" name="Google Shape;523;p12" descr="Icono&#10;&#10;Descripción generada automáticamente">
              <a:hlinkClick r:id="rId3"/>
            </p:cNvPr>
            <p:cNvPicPr preferRelativeResize="0"/>
            <p:nvPr/>
          </p:nvPicPr>
          <p:blipFill rotWithShape="1">
            <a:blip r:embed="rId4">
              <a:alphaModFix/>
            </a:blip>
            <a:srcRect/>
            <a:stretch/>
          </p:blipFill>
          <p:spPr>
            <a:xfrm>
              <a:off x="464594" y="4216206"/>
              <a:ext cx="430569" cy="430569"/>
            </a:xfrm>
            <a:prstGeom prst="rect">
              <a:avLst/>
            </a:prstGeom>
            <a:noFill/>
            <a:ln>
              <a:noFill/>
            </a:ln>
          </p:spPr>
        </p:pic>
        <p:sp>
          <p:nvSpPr>
            <p:cNvPr id="524" name="Google Shape;524;p12"/>
            <p:cNvSpPr txBox="1"/>
            <p:nvPr/>
          </p:nvSpPr>
          <p:spPr>
            <a:xfrm>
              <a:off x="895162" y="4308379"/>
              <a:ext cx="1967484" cy="24622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000" b="0" i="0" u="none" strike="noStrike" cap="none">
                  <a:solidFill>
                    <a:srgbClr val="000000"/>
                  </a:solidFill>
                  <a:latin typeface="Montserrat"/>
                  <a:ea typeface="Montserrat"/>
                  <a:cs typeface="Montserrat"/>
                  <a:sym typeface="Montserrat"/>
                </a:rPr>
                <a:t>Plan de Acción - 2023.</a:t>
              </a:r>
              <a:endParaRPr sz="800" b="0" i="0" u="none" strike="noStrike" cap="none">
                <a:solidFill>
                  <a:srgbClr val="000000"/>
                </a:solidFill>
                <a:latin typeface="Montserrat"/>
                <a:ea typeface="Montserrat"/>
                <a:cs typeface="Montserrat"/>
                <a:sym typeface="Montserrat"/>
              </a:endParaRPr>
            </a:p>
          </p:txBody>
        </p:sp>
      </p:grpSp>
      <p:pic>
        <p:nvPicPr>
          <p:cNvPr id="525" name="Google Shape;525;p12"/>
          <p:cNvPicPr preferRelativeResize="0"/>
          <p:nvPr/>
        </p:nvPicPr>
        <p:blipFill rotWithShape="1">
          <a:blip r:embed="rId5">
            <a:alphaModFix/>
          </a:blip>
          <a:srcRect/>
          <a:stretch/>
        </p:blipFill>
        <p:spPr>
          <a:xfrm>
            <a:off x="7725653" y="-111912"/>
            <a:ext cx="1366876" cy="768200"/>
          </a:xfrm>
          <a:prstGeom prst="rect">
            <a:avLst/>
          </a:prstGeom>
          <a:noFill/>
          <a:ln>
            <a:noFill/>
          </a:ln>
        </p:spPr>
      </p:pic>
      <p:sp>
        <p:nvSpPr>
          <p:cNvPr id="526" name="Google Shape;526;p12"/>
          <p:cNvSpPr/>
          <p:nvPr/>
        </p:nvSpPr>
        <p:spPr>
          <a:xfrm>
            <a:off x="307515" y="629743"/>
            <a:ext cx="2828753" cy="29628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800" b="1" i="0" u="none" strike="noStrike" cap="none">
                <a:solidFill>
                  <a:srgbClr val="004148"/>
                </a:solidFill>
                <a:latin typeface="Montserrat"/>
                <a:ea typeface="Montserrat"/>
                <a:cs typeface="Montserrat"/>
                <a:sym typeface="Montserrat"/>
              </a:rPr>
              <a:t>Ofic. Gestión de </a:t>
            </a:r>
            <a:r>
              <a:rPr lang="es-ES" sz="1800" b="1" i="0" u="none" strike="noStrike" cap="none">
                <a:solidFill>
                  <a:srgbClr val="BFCC04"/>
                </a:solidFill>
                <a:latin typeface="Montserrat"/>
                <a:ea typeface="Montserrat"/>
                <a:cs typeface="Montserrat"/>
                <a:sym typeface="Montserrat"/>
              </a:rPr>
              <a:t>Proyectos de Fondos</a:t>
            </a:r>
            <a:endParaRPr sz="1800" b="1" i="0" u="none" strike="noStrike" cap="none">
              <a:solidFill>
                <a:srgbClr val="BFCC04"/>
              </a:solidFill>
              <a:latin typeface="Montserrat"/>
              <a:ea typeface="Montserrat"/>
              <a:cs typeface="Montserrat"/>
              <a:sym typeface="Montserrat"/>
            </a:endParaRPr>
          </a:p>
        </p:txBody>
      </p:sp>
      <p:sp>
        <p:nvSpPr>
          <p:cNvPr id="530" name="Google Shape;530;p12"/>
          <p:cNvSpPr/>
          <p:nvPr/>
        </p:nvSpPr>
        <p:spPr>
          <a:xfrm rot="10800000" flipH="1">
            <a:off x="3508744" y="656284"/>
            <a:ext cx="5337545" cy="3825893"/>
          </a:xfrm>
          <a:prstGeom prst="rect">
            <a:avLst/>
          </a:prstGeom>
          <a:noFill/>
          <a:ln w="9525" cap="flat" cmpd="sng">
            <a:solidFill>
              <a:srgbClr val="BFCC0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531" name="Google Shape;531;p12"/>
          <p:cNvGrpSpPr/>
          <p:nvPr/>
        </p:nvGrpSpPr>
        <p:grpSpPr>
          <a:xfrm>
            <a:off x="3409433" y="818263"/>
            <a:ext cx="1380576" cy="1263582"/>
            <a:chOff x="1049429" y="604362"/>
            <a:chExt cx="600538" cy="549647"/>
          </a:xfrm>
        </p:grpSpPr>
        <p:grpSp>
          <p:nvGrpSpPr>
            <p:cNvPr id="532" name="Google Shape;532;p12"/>
            <p:cNvGrpSpPr/>
            <p:nvPr/>
          </p:nvGrpSpPr>
          <p:grpSpPr>
            <a:xfrm>
              <a:off x="1132555" y="604362"/>
              <a:ext cx="426768" cy="436277"/>
              <a:chOff x="1132555" y="604362"/>
              <a:chExt cx="426768" cy="436277"/>
            </a:xfrm>
          </p:grpSpPr>
          <p:grpSp>
            <p:nvGrpSpPr>
              <p:cNvPr id="533" name="Google Shape;533;p12"/>
              <p:cNvGrpSpPr/>
              <p:nvPr/>
            </p:nvGrpSpPr>
            <p:grpSpPr>
              <a:xfrm>
                <a:off x="1167831" y="649147"/>
                <a:ext cx="391492" cy="391492"/>
                <a:chOff x="1090689" y="635314"/>
                <a:chExt cx="391492" cy="391492"/>
              </a:xfrm>
            </p:grpSpPr>
            <p:sp>
              <p:nvSpPr>
                <p:cNvPr id="534" name="Google Shape;534;p12"/>
                <p:cNvSpPr/>
                <p:nvPr/>
              </p:nvSpPr>
              <p:spPr>
                <a:xfrm>
                  <a:off x="1320924" y="646145"/>
                  <a:ext cx="45719" cy="51449"/>
                </a:xfrm>
                <a:prstGeom prst="rect">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35" name="Google Shape;535;p12"/>
                <p:cNvPicPr preferRelativeResize="0"/>
                <p:nvPr/>
              </p:nvPicPr>
              <p:blipFill rotWithShape="1">
                <a:blip r:embed="rId6">
                  <a:alphaModFix/>
                </a:blip>
                <a:srcRect/>
                <a:stretch/>
              </p:blipFill>
              <p:spPr>
                <a:xfrm>
                  <a:off x="1090689" y="635314"/>
                  <a:ext cx="391492" cy="391492"/>
                </a:xfrm>
                <a:prstGeom prst="rect">
                  <a:avLst/>
                </a:prstGeom>
                <a:noFill/>
                <a:ln>
                  <a:noFill/>
                </a:ln>
              </p:spPr>
            </p:pic>
          </p:grpSp>
          <p:sp>
            <p:nvSpPr>
              <p:cNvPr id="536" name="Google Shape;536;p12"/>
              <p:cNvSpPr txBox="1"/>
              <p:nvPr/>
            </p:nvSpPr>
            <p:spPr>
              <a:xfrm>
                <a:off x="1132555" y="604362"/>
                <a:ext cx="181755" cy="3079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000" b="0" i="0" u="none" strike="noStrike" cap="none">
                    <a:solidFill>
                      <a:srgbClr val="1D335D"/>
                    </a:solidFill>
                    <a:latin typeface="Impact"/>
                    <a:ea typeface="Impact"/>
                    <a:cs typeface="Impact"/>
                    <a:sym typeface="Impact"/>
                  </a:rPr>
                  <a:t>3</a:t>
                </a:r>
                <a:endParaRPr sz="4000" b="0" i="0" u="none" strike="noStrike" cap="none">
                  <a:solidFill>
                    <a:srgbClr val="1D335D"/>
                  </a:solidFill>
                  <a:latin typeface="Impact"/>
                  <a:ea typeface="Impact"/>
                  <a:cs typeface="Impact"/>
                  <a:sym typeface="Impact"/>
                </a:endParaRPr>
              </a:p>
            </p:txBody>
          </p:sp>
        </p:grpSp>
        <p:sp>
          <p:nvSpPr>
            <p:cNvPr id="537" name="Google Shape;537;p12"/>
            <p:cNvSpPr txBox="1"/>
            <p:nvPr/>
          </p:nvSpPr>
          <p:spPr>
            <a:xfrm>
              <a:off x="1049429" y="1033517"/>
              <a:ext cx="600538" cy="1204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1" i="0" u="none" strike="noStrike" cap="none">
                  <a:solidFill>
                    <a:srgbClr val="1F1F1F"/>
                  </a:solidFill>
                  <a:latin typeface="Montserrat"/>
                  <a:ea typeface="Montserrat"/>
                  <a:cs typeface="Montserrat"/>
                  <a:sym typeface="Montserrat"/>
                </a:rPr>
                <a:t>Productos</a:t>
              </a:r>
              <a:endParaRPr sz="1200" b="1" i="0" u="none" strike="noStrike" cap="none">
                <a:solidFill>
                  <a:srgbClr val="000000"/>
                </a:solidFill>
                <a:latin typeface="Montserrat"/>
                <a:ea typeface="Montserrat"/>
                <a:cs typeface="Montserrat"/>
                <a:sym typeface="Montserrat"/>
              </a:endParaRPr>
            </a:p>
          </p:txBody>
        </p:sp>
      </p:grpSp>
      <p:pic>
        <p:nvPicPr>
          <p:cNvPr id="538" name="Google Shape;538;p12">
            <a:hlinkClick r:id="rId7" action="ppaction://hlinksldjump"/>
          </p:cNvPr>
          <p:cNvPicPr preferRelativeResize="0"/>
          <p:nvPr/>
        </p:nvPicPr>
        <p:blipFill rotWithShape="1">
          <a:blip r:embed="rId8">
            <a:alphaModFix/>
          </a:blip>
          <a:srcRect/>
          <a:stretch/>
        </p:blipFill>
        <p:spPr>
          <a:xfrm>
            <a:off x="8431278" y="4578944"/>
            <a:ext cx="415011" cy="415011"/>
          </a:xfrm>
          <a:prstGeom prst="rect">
            <a:avLst/>
          </a:prstGeom>
          <a:noFill/>
          <a:ln>
            <a:noFill/>
          </a:ln>
        </p:spPr>
      </p:pic>
      <p:sp>
        <p:nvSpPr>
          <p:cNvPr id="539" name="Google Shape;539;p12"/>
          <p:cNvSpPr txBox="1"/>
          <p:nvPr/>
        </p:nvSpPr>
        <p:spPr>
          <a:xfrm>
            <a:off x="4595869" y="818263"/>
            <a:ext cx="4211256" cy="2246769"/>
          </a:xfrm>
          <a:prstGeom prst="rect">
            <a:avLst/>
          </a:prstGeom>
          <a:noFill/>
          <a:ln>
            <a:noFill/>
          </a:ln>
        </p:spPr>
        <p:txBody>
          <a:bodyPr spcFirstLastPara="1" wrap="square" lIns="91425" tIns="45700" rIns="91425" bIns="45700" anchor="t" anchorCtr="0">
            <a:spAutoFit/>
          </a:bodyPr>
          <a:lstStyle/>
          <a:p>
            <a:pPr marL="180975" marR="0" lvl="1" indent="-180975" algn="just" rtl="0">
              <a:lnSpc>
                <a:spcPct val="100000"/>
              </a:lnSpc>
              <a:spcBef>
                <a:spcPts val="0"/>
              </a:spcBef>
              <a:spcAft>
                <a:spcPts val="0"/>
              </a:spcAft>
              <a:buClr>
                <a:srgbClr val="000000"/>
              </a:buClr>
              <a:buSzPts val="1400"/>
              <a:buFont typeface="Arial"/>
              <a:buAutoNum type="arabicPeriod"/>
            </a:pPr>
            <a:r>
              <a:rPr lang="es-ES" sz="1400" b="0" i="0" u="none" strike="noStrike" cap="none">
                <a:solidFill>
                  <a:srgbClr val="000000"/>
                </a:solidFill>
                <a:latin typeface="Montserrat"/>
                <a:ea typeface="Montserrat"/>
                <a:cs typeface="Montserrat"/>
                <a:sym typeface="Montserrat"/>
              </a:rPr>
              <a:t>Conceptos de evaluación técnica y financiera para proyectos que solicitan recursos de los diferentes fondos y mecanismos de financiación,  emitidos (Según Demanda).</a:t>
            </a:r>
            <a:endParaRPr/>
          </a:p>
          <a:p>
            <a:pPr marL="180975" marR="0" lvl="1" indent="-180975" algn="just" rtl="0">
              <a:lnSpc>
                <a:spcPct val="100000"/>
              </a:lnSpc>
              <a:spcBef>
                <a:spcPts val="0"/>
              </a:spcBef>
              <a:spcAft>
                <a:spcPts val="0"/>
              </a:spcAft>
              <a:buClr>
                <a:srgbClr val="000000"/>
              </a:buClr>
              <a:buSzPts val="1400"/>
              <a:buFont typeface="Arial"/>
              <a:buAutoNum type="arabicPeriod"/>
            </a:pPr>
            <a:r>
              <a:rPr lang="es-ES" sz="1400" b="0" i="0" u="none" strike="noStrike" cap="none">
                <a:solidFill>
                  <a:srgbClr val="000000"/>
                </a:solidFill>
                <a:latin typeface="Montserrat"/>
                <a:ea typeface="Montserrat"/>
                <a:cs typeface="Montserrat"/>
                <a:sym typeface="Montserrat"/>
              </a:rPr>
              <a:t>Planes de Energización Rural Sostenible-PERS revisados.</a:t>
            </a:r>
            <a:endParaRPr/>
          </a:p>
          <a:p>
            <a:pPr marL="180975" marR="0" lvl="1" indent="-180975" algn="just" rtl="0">
              <a:lnSpc>
                <a:spcPct val="100000"/>
              </a:lnSpc>
              <a:spcBef>
                <a:spcPts val="0"/>
              </a:spcBef>
              <a:spcAft>
                <a:spcPts val="0"/>
              </a:spcAft>
              <a:buClr>
                <a:srgbClr val="000000"/>
              </a:buClr>
              <a:buSzPts val="1400"/>
              <a:buFont typeface="Arial"/>
              <a:buAutoNum type="arabicPeriod"/>
            </a:pPr>
            <a:r>
              <a:rPr lang="es-ES" sz="1400" b="0" i="0" u="none" strike="noStrike" cap="none">
                <a:solidFill>
                  <a:srgbClr val="000000"/>
                </a:solidFill>
                <a:latin typeface="Montserrat"/>
                <a:ea typeface="Montserrat"/>
                <a:cs typeface="Montserrat"/>
                <a:sym typeface="Montserrat"/>
              </a:rPr>
              <a:t>Promoción de conocimiento sobre fondos de cofinanciación y  comunidades energéticas. </a:t>
            </a:r>
            <a:endParaRPr sz="1400" b="0" i="0" u="none" strike="noStrike" cap="none">
              <a:solidFill>
                <a:srgbClr val="000000"/>
              </a:solidFill>
              <a:latin typeface="Montserrat"/>
              <a:ea typeface="Montserrat"/>
              <a:cs typeface="Montserrat"/>
              <a:sym typeface="Montserrat"/>
            </a:endParaRPr>
          </a:p>
        </p:txBody>
      </p:sp>
      <p:grpSp>
        <p:nvGrpSpPr>
          <p:cNvPr id="540" name="Google Shape;540;p12"/>
          <p:cNvGrpSpPr/>
          <p:nvPr/>
        </p:nvGrpSpPr>
        <p:grpSpPr>
          <a:xfrm>
            <a:off x="5142951" y="3065032"/>
            <a:ext cx="2069129" cy="1386495"/>
            <a:chOff x="3438305" y="2050518"/>
            <a:chExt cx="2069129" cy="1386495"/>
          </a:xfrm>
        </p:grpSpPr>
        <p:grpSp>
          <p:nvGrpSpPr>
            <p:cNvPr id="541" name="Google Shape;541;p12"/>
            <p:cNvGrpSpPr/>
            <p:nvPr/>
          </p:nvGrpSpPr>
          <p:grpSpPr>
            <a:xfrm>
              <a:off x="3438305" y="2050518"/>
              <a:ext cx="2018482" cy="1386495"/>
              <a:chOff x="8523130" y="1358286"/>
              <a:chExt cx="2300781" cy="1580406"/>
            </a:xfrm>
          </p:grpSpPr>
          <p:sp>
            <p:nvSpPr>
              <p:cNvPr id="542" name="Google Shape;542;p12"/>
              <p:cNvSpPr txBox="1"/>
              <p:nvPr/>
            </p:nvSpPr>
            <p:spPr>
              <a:xfrm>
                <a:off x="8523130" y="2359837"/>
                <a:ext cx="1483102" cy="5788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900" b="1" i="0" u="none" strike="noStrike" cap="none">
                    <a:solidFill>
                      <a:srgbClr val="1F1F1F"/>
                    </a:solidFill>
                    <a:latin typeface="Montserrat"/>
                    <a:ea typeface="Montserrat"/>
                    <a:cs typeface="Montserrat"/>
                    <a:sym typeface="Montserrat"/>
                  </a:rPr>
                  <a:t>Actividades clave para materializar del producto</a:t>
                </a:r>
                <a:endParaRPr sz="900" b="1" i="0" u="none" strike="noStrike" cap="none">
                  <a:solidFill>
                    <a:srgbClr val="000000"/>
                  </a:solidFill>
                  <a:latin typeface="Montserrat"/>
                  <a:ea typeface="Montserrat"/>
                  <a:cs typeface="Montserrat"/>
                  <a:sym typeface="Montserrat"/>
                </a:endParaRPr>
              </a:p>
            </p:txBody>
          </p:sp>
          <p:sp>
            <p:nvSpPr>
              <p:cNvPr id="543" name="Google Shape;543;p12"/>
              <p:cNvSpPr txBox="1"/>
              <p:nvPr/>
            </p:nvSpPr>
            <p:spPr>
              <a:xfrm>
                <a:off x="9212683" y="1358286"/>
                <a:ext cx="900002" cy="8770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400" b="0" i="0" u="none" strike="noStrike" cap="none">
                    <a:solidFill>
                      <a:srgbClr val="1D335D"/>
                    </a:solidFill>
                    <a:latin typeface="Impact"/>
                    <a:ea typeface="Impact"/>
                    <a:cs typeface="Impact"/>
                    <a:sym typeface="Impact"/>
                  </a:rPr>
                  <a:t>11</a:t>
                </a:r>
                <a:endParaRPr/>
              </a:p>
            </p:txBody>
          </p:sp>
          <p:grpSp>
            <p:nvGrpSpPr>
              <p:cNvPr id="544" name="Google Shape;544;p12"/>
              <p:cNvGrpSpPr/>
              <p:nvPr/>
            </p:nvGrpSpPr>
            <p:grpSpPr>
              <a:xfrm>
                <a:off x="8542334" y="1542641"/>
                <a:ext cx="900001" cy="900001"/>
                <a:chOff x="6018069" y="504025"/>
                <a:chExt cx="744844" cy="744844"/>
              </a:xfrm>
            </p:grpSpPr>
            <p:sp>
              <p:nvSpPr>
                <p:cNvPr id="545" name="Google Shape;545;p12"/>
                <p:cNvSpPr/>
                <p:nvPr/>
              </p:nvSpPr>
              <p:spPr>
                <a:xfrm>
                  <a:off x="6138495" y="784740"/>
                  <a:ext cx="252322" cy="293094"/>
                </a:xfrm>
                <a:prstGeom prst="flowChartConnector">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46" name="Google Shape;546;p12" descr="Forma&#10;&#10;Descripción generada automáticamente con confianza baja"/>
                <p:cNvPicPr preferRelativeResize="0"/>
                <p:nvPr/>
              </p:nvPicPr>
              <p:blipFill rotWithShape="1">
                <a:blip r:embed="rId9">
                  <a:alphaModFix/>
                </a:blip>
                <a:srcRect/>
                <a:stretch/>
              </p:blipFill>
              <p:spPr>
                <a:xfrm>
                  <a:off x="6018069" y="504025"/>
                  <a:ext cx="744844" cy="744844"/>
                </a:xfrm>
                <a:prstGeom prst="rect">
                  <a:avLst/>
                </a:prstGeom>
                <a:noFill/>
                <a:ln>
                  <a:noFill/>
                </a:ln>
              </p:spPr>
            </p:pic>
          </p:grpSp>
          <p:grpSp>
            <p:nvGrpSpPr>
              <p:cNvPr id="547" name="Google Shape;547;p12"/>
              <p:cNvGrpSpPr/>
              <p:nvPr/>
            </p:nvGrpSpPr>
            <p:grpSpPr>
              <a:xfrm>
                <a:off x="10042958" y="1669961"/>
                <a:ext cx="780953" cy="989784"/>
                <a:chOff x="7104196" y="830142"/>
                <a:chExt cx="780953" cy="989784"/>
              </a:xfrm>
            </p:grpSpPr>
            <p:pic>
              <p:nvPicPr>
                <p:cNvPr id="548" name="Google Shape;548;p12"/>
                <p:cNvPicPr preferRelativeResize="0"/>
                <p:nvPr/>
              </p:nvPicPr>
              <p:blipFill rotWithShape="1">
                <a:blip r:embed="rId10">
                  <a:alphaModFix/>
                </a:blip>
                <a:srcRect/>
                <a:stretch/>
              </p:blipFill>
              <p:spPr>
                <a:xfrm>
                  <a:off x="7161926" y="908431"/>
                  <a:ext cx="216000" cy="216001"/>
                </a:xfrm>
                <a:prstGeom prst="rect">
                  <a:avLst/>
                </a:prstGeom>
                <a:noFill/>
                <a:ln>
                  <a:noFill/>
                </a:ln>
              </p:spPr>
            </p:pic>
            <p:cxnSp>
              <p:nvCxnSpPr>
                <p:cNvPr id="549" name="Google Shape;549;p12"/>
                <p:cNvCxnSpPr>
                  <a:stCxn id="550" idx="3"/>
                  <a:endCxn id="551" idx="1"/>
                </p:cNvCxnSpPr>
                <p:nvPr/>
              </p:nvCxnSpPr>
              <p:spPr>
                <a:xfrm rot="10800000" flipH="1">
                  <a:off x="7378970" y="1551593"/>
                  <a:ext cx="273900" cy="900"/>
                </a:xfrm>
                <a:prstGeom prst="straightConnector1">
                  <a:avLst/>
                </a:prstGeom>
                <a:noFill/>
                <a:ln w="9525" cap="flat" cmpd="sng">
                  <a:solidFill>
                    <a:srgbClr val="3B7FF2"/>
                  </a:solidFill>
                  <a:prstDash val="solid"/>
                  <a:round/>
                  <a:headEnd type="none" w="sm" len="sm"/>
                  <a:tailEnd type="none" w="sm" len="sm"/>
                </a:ln>
              </p:spPr>
            </p:cxnSp>
            <p:cxnSp>
              <p:nvCxnSpPr>
                <p:cNvPr id="552" name="Google Shape;552;p12"/>
                <p:cNvCxnSpPr>
                  <a:stCxn id="553" idx="3"/>
                  <a:endCxn id="554" idx="1"/>
                </p:cNvCxnSpPr>
                <p:nvPr/>
              </p:nvCxnSpPr>
              <p:spPr>
                <a:xfrm rot="10800000" flipH="1">
                  <a:off x="7388921" y="1282741"/>
                  <a:ext cx="266400" cy="1200"/>
                </a:xfrm>
                <a:prstGeom prst="straightConnector1">
                  <a:avLst/>
                </a:prstGeom>
                <a:noFill/>
                <a:ln w="9525" cap="flat" cmpd="sng">
                  <a:solidFill>
                    <a:srgbClr val="3B7FF2"/>
                  </a:solidFill>
                  <a:prstDash val="solid"/>
                  <a:round/>
                  <a:headEnd type="none" w="sm" len="sm"/>
                  <a:tailEnd type="none" w="sm" len="sm"/>
                </a:ln>
              </p:spPr>
            </p:cxnSp>
            <p:cxnSp>
              <p:nvCxnSpPr>
                <p:cNvPr id="555" name="Google Shape;555;p12"/>
                <p:cNvCxnSpPr>
                  <a:stCxn id="548" idx="3"/>
                  <a:endCxn id="556" idx="1"/>
                </p:cNvCxnSpPr>
                <p:nvPr/>
              </p:nvCxnSpPr>
              <p:spPr>
                <a:xfrm rot="10800000" flipH="1">
                  <a:off x="7377926" y="1014632"/>
                  <a:ext cx="277800" cy="1800"/>
                </a:xfrm>
                <a:prstGeom prst="straightConnector1">
                  <a:avLst/>
                </a:prstGeom>
                <a:noFill/>
                <a:ln w="9525" cap="flat" cmpd="sng">
                  <a:solidFill>
                    <a:srgbClr val="3B7FF2"/>
                  </a:solidFill>
                  <a:prstDash val="solid"/>
                  <a:round/>
                  <a:headEnd type="none" w="sm" len="sm"/>
                  <a:tailEnd type="none" w="sm" len="sm"/>
                </a:ln>
              </p:spPr>
            </p:cxnSp>
            <p:pic>
              <p:nvPicPr>
                <p:cNvPr id="553" name="Google Shape;553;p12"/>
                <p:cNvPicPr preferRelativeResize="0"/>
                <p:nvPr/>
              </p:nvPicPr>
              <p:blipFill rotWithShape="1">
                <a:blip r:embed="rId11">
                  <a:alphaModFix/>
                </a:blip>
                <a:srcRect/>
                <a:stretch/>
              </p:blipFill>
              <p:spPr>
                <a:xfrm>
                  <a:off x="7150931" y="1164945"/>
                  <a:ext cx="237990" cy="237991"/>
                </a:xfrm>
                <a:prstGeom prst="rect">
                  <a:avLst/>
                </a:prstGeom>
                <a:noFill/>
                <a:ln>
                  <a:noFill/>
                </a:ln>
              </p:spPr>
            </p:pic>
            <p:pic>
              <p:nvPicPr>
                <p:cNvPr id="550" name="Google Shape;550;p12"/>
                <p:cNvPicPr preferRelativeResize="0"/>
                <p:nvPr/>
              </p:nvPicPr>
              <p:blipFill rotWithShape="1">
                <a:blip r:embed="rId12">
                  <a:alphaModFix/>
                </a:blip>
                <a:srcRect/>
                <a:stretch/>
              </p:blipFill>
              <p:spPr>
                <a:xfrm>
                  <a:off x="7160883" y="1443449"/>
                  <a:ext cx="218087" cy="218088"/>
                </a:xfrm>
                <a:prstGeom prst="rect">
                  <a:avLst/>
                </a:prstGeom>
                <a:noFill/>
                <a:ln>
                  <a:noFill/>
                </a:ln>
              </p:spPr>
            </p:pic>
            <p:sp>
              <p:nvSpPr>
                <p:cNvPr id="557" name="Google Shape;557;p12"/>
                <p:cNvSpPr/>
                <p:nvPr/>
              </p:nvSpPr>
              <p:spPr>
                <a:xfrm>
                  <a:off x="7104196" y="830142"/>
                  <a:ext cx="780953" cy="989784"/>
                </a:xfrm>
                <a:prstGeom prst="rect">
                  <a:avLst/>
                </a:prstGeom>
                <a:noFill/>
                <a:ln w="25400" cap="flat" cmpd="sng">
                  <a:solidFill>
                    <a:srgbClr val="F4FF8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grpSp>
          <p:nvGrpSpPr>
            <p:cNvPr id="558" name="Google Shape;558;p12"/>
            <p:cNvGrpSpPr/>
            <p:nvPr/>
          </p:nvGrpSpPr>
          <p:grpSpPr>
            <a:xfrm>
              <a:off x="5170212" y="2354404"/>
              <a:ext cx="337222" cy="276999"/>
              <a:chOff x="5170212" y="2354404"/>
              <a:chExt cx="337222" cy="276999"/>
            </a:xfrm>
          </p:grpSpPr>
          <p:sp>
            <p:nvSpPr>
              <p:cNvPr id="556" name="Google Shape;556;p12"/>
              <p:cNvSpPr/>
              <p:nvPr/>
            </p:nvSpPr>
            <p:spPr>
              <a:xfrm>
                <a:off x="5255419" y="2407915"/>
                <a:ext cx="147637" cy="155829"/>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59" name="Google Shape;559;p12"/>
              <p:cNvSpPr txBox="1"/>
              <p:nvPr/>
            </p:nvSpPr>
            <p:spPr>
              <a:xfrm>
                <a:off x="5170212" y="2354404"/>
                <a:ext cx="337222"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11</a:t>
                </a:r>
                <a:endParaRPr/>
              </a:p>
            </p:txBody>
          </p:sp>
        </p:grpSp>
        <p:grpSp>
          <p:nvGrpSpPr>
            <p:cNvPr id="560" name="Google Shape;560;p12"/>
            <p:cNvGrpSpPr/>
            <p:nvPr/>
          </p:nvGrpSpPr>
          <p:grpSpPr>
            <a:xfrm>
              <a:off x="5255236" y="2585402"/>
              <a:ext cx="147637" cy="276999"/>
              <a:chOff x="5237925" y="2354862"/>
              <a:chExt cx="147637" cy="276999"/>
            </a:xfrm>
          </p:grpSpPr>
          <p:sp>
            <p:nvSpPr>
              <p:cNvPr id="554" name="Google Shape;554;p12"/>
              <p:cNvSpPr/>
              <p:nvPr/>
            </p:nvSpPr>
            <p:spPr>
              <a:xfrm>
                <a:off x="5237925" y="2412677"/>
                <a:ext cx="147637" cy="155829"/>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61" name="Google Shape;561;p12"/>
              <p:cNvSpPr txBox="1"/>
              <p:nvPr/>
            </p:nvSpPr>
            <p:spPr>
              <a:xfrm>
                <a:off x="5254799" y="2354862"/>
                <a:ext cx="11388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0</a:t>
                </a:r>
                <a:endParaRPr/>
              </a:p>
            </p:txBody>
          </p:sp>
        </p:grpSp>
        <p:grpSp>
          <p:nvGrpSpPr>
            <p:cNvPr id="562" name="Google Shape;562;p12"/>
            <p:cNvGrpSpPr/>
            <p:nvPr/>
          </p:nvGrpSpPr>
          <p:grpSpPr>
            <a:xfrm>
              <a:off x="5253114" y="2826465"/>
              <a:ext cx="147637" cy="276999"/>
              <a:chOff x="5237925" y="2366353"/>
              <a:chExt cx="147637" cy="276999"/>
            </a:xfrm>
          </p:grpSpPr>
          <p:sp>
            <p:nvSpPr>
              <p:cNvPr id="551" name="Google Shape;551;p12"/>
              <p:cNvSpPr/>
              <p:nvPr/>
            </p:nvSpPr>
            <p:spPr>
              <a:xfrm>
                <a:off x="5237925" y="2418821"/>
                <a:ext cx="147637" cy="155829"/>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63" name="Google Shape;563;p12"/>
              <p:cNvSpPr txBox="1"/>
              <p:nvPr/>
            </p:nvSpPr>
            <p:spPr>
              <a:xfrm>
                <a:off x="5257343" y="2366353"/>
                <a:ext cx="11388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0</a:t>
                </a:r>
                <a:endParaRPr/>
              </a:p>
            </p:txBody>
          </p:sp>
        </p:grpSp>
      </p:grpSp>
      <p:grpSp>
        <p:nvGrpSpPr>
          <p:cNvPr id="3" name="Grupo 2">
            <a:extLst>
              <a:ext uri="{FF2B5EF4-FFF2-40B4-BE49-F238E27FC236}">
                <a16:creationId xmlns:a16="http://schemas.microsoft.com/office/drawing/2014/main" xmlns="" id="{9BCC06A0-5714-97DA-F87C-E0C6A5C97B58}"/>
              </a:ext>
            </a:extLst>
          </p:cNvPr>
          <p:cNvGrpSpPr/>
          <p:nvPr/>
        </p:nvGrpSpPr>
        <p:grpSpPr>
          <a:xfrm>
            <a:off x="229821" y="1150400"/>
            <a:ext cx="2984142" cy="3015229"/>
            <a:chOff x="229821" y="1150400"/>
            <a:chExt cx="2984142" cy="3015229"/>
          </a:xfrm>
        </p:grpSpPr>
        <p:grpSp>
          <p:nvGrpSpPr>
            <p:cNvPr id="527" name="Google Shape;527;p12"/>
            <p:cNvGrpSpPr/>
            <p:nvPr/>
          </p:nvGrpSpPr>
          <p:grpSpPr>
            <a:xfrm>
              <a:off x="229821" y="1150400"/>
              <a:ext cx="2984142" cy="3015229"/>
              <a:chOff x="-2362710" y="38233"/>
              <a:chExt cx="2644586" cy="1643395"/>
            </a:xfrm>
          </p:grpSpPr>
          <p:graphicFrame>
            <p:nvGraphicFramePr>
              <p:cNvPr id="528" name="Google Shape;528;p12"/>
              <p:cNvGraphicFramePr/>
              <p:nvPr/>
            </p:nvGraphicFramePr>
            <p:xfrm>
              <a:off x="-2362710" y="38233"/>
              <a:ext cx="2644586" cy="1643395"/>
            </p:xfrm>
            <a:graphic>
              <a:graphicData uri="http://schemas.openxmlformats.org/drawingml/2006/chart">
                <c:chart xmlns:c="http://schemas.openxmlformats.org/drawingml/2006/chart" xmlns:r="http://schemas.openxmlformats.org/officeDocument/2006/relationships" r:id="rId13"/>
              </a:graphicData>
            </a:graphic>
          </p:graphicFrame>
          <p:sp>
            <p:nvSpPr>
              <p:cNvPr id="529" name="Google Shape;529;p12"/>
              <p:cNvSpPr/>
              <p:nvPr/>
            </p:nvSpPr>
            <p:spPr>
              <a:xfrm>
                <a:off x="-1482106" y="635778"/>
                <a:ext cx="1011287" cy="23852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a:t> </a:t>
                </a:r>
                <a:endParaRPr sz="2800" b="1" i="0" u="none" strike="noStrike" cap="none">
                  <a:solidFill>
                    <a:srgbClr val="7030A0"/>
                  </a:solidFill>
                  <a:latin typeface="Montserrat"/>
                  <a:ea typeface="Montserrat"/>
                  <a:cs typeface="Montserrat"/>
                  <a:sym typeface="Montserrat"/>
                </a:endParaRPr>
              </a:p>
            </p:txBody>
          </p:sp>
        </p:grpSp>
        <p:sp>
          <p:nvSpPr>
            <p:cNvPr id="2" name="Google Shape;361;p8">
              <a:extLst>
                <a:ext uri="{FF2B5EF4-FFF2-40B4-BE49-F238E27FC236}">
                  <a16:creationId xmlns:a16="http://schemas.microsoft.com/office/drawing/2014/main" xmlns="" id="{4DD6AC5A-22B0-2E7B-8E3E-FB6CBBA5EC6B}"/>
                </a:ext>
              </a:extLst>
            </p:cNvPr>
            <p:cNvSpPr/>
            <p:nvPr/>
          </p:nvSpPr>
          <p:spPr>
            <a:xfrm>
              <a:off x="1005854" y="2183748"/>
              <a:ext cx="1576407" cy="5636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4000" b="1" i="0" u="none" strike="noStrike" cap="none" dirty="0">
                  <a:solidFill>
                    <a:srgbClr val="6A4288"/>
                  </a:solidFill>
                  <a:latin typeface="Montserrat"/>
                  <a:ea typeface="Montserrat"/>
                  <a:cs typeface="Montserrat"/>
                  <a:sym typeface="Montserrat"/>
                </a:rPr>
                <a:t>100%</a:t>
              </a:r>
              <a:endParaRPr sz="4000" b="1" i="0" u="none" strike="noStrike" cap="none" dirty="0">
                <a:solidFill>
                  <a:srgbClr val="6A4288"/>
                </a:solidFill>
                <a:latin typeface="Montserrat"/>
                <a:ea typeface="Montserrat"/>
                <a:cs typeface="Montserrat"/>
                <a:sym typeface="Montserrat"/>
              </a:endParaRPr>
            </a:p>
          </p:txBody>
        </p:sp>
      </p:grpSp>
    </p:spTree>
    <p:extLst>
      <p:ext uri="{BB962C8B-B14F-4D97-AF65-F5344CB8AC3E}">
        <p14:creationId xmlns:p14="http://schemas.microsoft.com/office/powerpoint/2010/main" val="92609834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ipoPlan xmlns="92bc180a-5a9b-4d21-8e0e-159a079cd821">Plan de acción</TipoPlan>
    <Anio xmlns="92bc180a-5a9b-4d21-8e0e-159a079cd821">2023</Anio>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6427D7AF1270964D90B45388D10A6A13" ma:contentTypeVersion="3" ma:contentTypeDescription="Crear nuevo documento." ma:contentTypeScope="" ma:versionID="9f93e728714a464d5db0f5fc1871572f">
  <xsd:schema xmlns:xsd="http://www.w3.org/2001/XMLSchema" xmlns:xs="http://www.w3.org/2001/XMLSchema" xmlns:p="http://schemas.microsoft.com/office/2006/metadata/properties" xmlns:ns2="92bc180a-5a9b-4d21-8e0e-159a079cd821" targetNamespace="http://schemas.microsoft.com/office/2006/metadata/properties" ma:root="true" ma:fieldsID="7b9a1e8718453c5c6758833a45acad75" ns2:_="">
    <xsd:import namespace="92bc180a-5a9b-4d21-8e0e-159a079cd821"/>
    <xsd:element name="properties">
      <xsd:complexType>
        <xsd:sequence>
          <xsd:element name="documentManagement">
            <xsd:complexType>
              <xsd:all>
                <xsd:element ref="ns2:Anio"/>
                <xsd:element ref="ns2:TipoPla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bc180a-5a9b-4d21-8e0e-159a079cd821" elementFormDefault="qualified">
    <xsd:import namespace="http://schemas.microsoft.com/office/2006/documentManagement/types"/>
    <xsd:import namespace="http://schemas.microsoft.com/office/infopath/2007/PartnerControls"/>
    <xsd:element name="Anio" ma:index="8" ma:displayName="Anio" ma:internalName="Anio">
      <xsd:simpleType>
        <xsd:restriction base="dms:Choice">
          <xsd:enumeration value="2000"/>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restriction>
      </xsd:simpleType>
    </xsd:element>
    <xsd:element name="TipoPlan" ma:index="9" nillable="true" ma:displayName="TipoPlan" ma:format="Dropdown" ma:indexed="true" ma:internalName="TipoPlan">
      <xsd:simpleType>
        <xsd:restriction base="dms:Choice">
          <xsd:enumeration value="Plan estratégico"/>
          <xsd:enumeration value="Plan de acción"/>
          <xsd:enumeration value="Plan de desarrollo"/>
          <xsd:enumeration value="Plan de mejoramiento"/>
          <xsd:enumeration value="Plan anual de adquisiciones"/>
          <xsd:enumeration value="Plan anti corrupción y atención al ciudadano"/>
          <xsd:enumeration value="Plan de comunicaciones"/>
          <xsd:enumeration value="Plan de bienestar"/>
          <xsd:enumeration value="Plan de capacitación"/>
          <xsd:enumeration value="Plan institucional de archivos"/>
          <xsd:enumeration value="Plan anual de vacantes"/>
          <xsd:enumeration value="Plan de talento humano"/>
          <xsd:enumeration value="Plan de trabajo en SST"/>
          <xsd:enumeration value="Plan de tecnologías de la información"/>
          <xsd:enumeration value="Plan de riesgos de SI"/>
          <xsd:enumeration value="Plan de seguridad y privacidad de la Info"/>
          <xsd:enumeration value="Plan de previsión de RH"/>
          <xsd:enumeration value="Plan institucional de gestión ambiental - PIGA"/>
          <xsd:enumeration value="Seguimientos"/>
          <xsd:enumeration value="Plan de mejoramiento CGR"/>
          <xsd:enumeration value="Plan de mejoramiento auditorias interna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83F25F-D3E2-4BE1-AC12-D9D8DDEE8E38}"/>
</file>

<file path=customXml/itemProps2.xml><?xml version="1.0" encoding="utf-8"?>
<ds:datastoreItem xmlns:ds="http://schemas.openxmlformats.org/officeDocument/2006/customXml" ds:itemID="{53BAA48B-A30B-47BC-8577-34AE81D7B9D3}"/>
</file>

<file path=customXml/itemProps3.xml><?xml version="1.0" encoding="utf-8"?>
<ds:datastoreItem xmlns:ds="http://schemas.openxmlformats.org/officeDocument/2006/customXml" ds:itemID="{8D555A6A-F8CE-468C-B06E-80D298D42FC9}"/>
</file>

<file path=docProps/app.xml><?xml version="1.0" encoding="utf-8"?>
<Properties xmlns="http://schemas.openxmlformats.org/officeDocument/2006/extended-properties" xmlns:vt="http://schemas.openxmlformats.org/officeDocument/2006/docPropsVTypes">
  <TotalTime>32</TotalTime>
  <Words>1921</Words>
  <Application>Microsoft Office PowerPoint</Application>
  <PresentationFormat>Presentación en pantalla (16:9)</PresentationFormat>
  <Paragraphs>311</Paragraphs>
  <Slides>13</Slides>
  <Notes>13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Impact</vt:lpstr>
      <vt:lpstr>Montserrat</vt:lpstr>
      <vt:lpstr>Roboto</vt:lpstr>
      <vt:lpstr>Arial</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Resultados del Plan de acción 2023</dc:title>
  <dc:creator>Oliver Quintero Perdomo</dc:creator>
  <cp:lastModifiedBy>Oliver Quintero Perdomo</cp:lastModifiedBy>
  <cp:revision>3</cp:revision>
  <dcterms:modified xsi:type="dcterms:W3CDTF">2024-01-30T21:46:05Z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0x0101006427D7AF1270964D90B45388D10A6A13</vt:lpwstr>
  </property>
</Properties>
</file>