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4" r:id="rId2"/>
    <p:sldMasterId id="2147483648" r:id="rId3"/>
    <p:sldMasterId id="2147483656" r:id="rId4"/>
  </p:sldMasterIdLst>
  <p:handoutMasterIdLst>
    <p:handoutMasterId r:id="rId33"/>
  </p:handoutMasterIdLst>
  <p:sldIdLst>
    <p:sldId id="263" r:id="rId5"/>
    <p:sldId id="318" r:id="rId6"/>
    <p:sldId id="262" r:id="rId7"/>
    <p:sldId id="319" r:id="rId8"/>
    <p:sldId id="308" r:id="rId9"/>
    <p:sldId id="362" r:id="rId10"/>
    <p:sldId id="321" r:id="rId11"/>
    <p:sldId id="323" r:id="rId12"/>
    <p:sldId id="331" r:id="rId13"/>
    <p:sldId id="346" r:id="rId14"/>
    <p:sldId id="348" r:id="rId15"/>
    <p:sldId id="354" r:id="rId16"/>
    <p:sldId id="364" r:id="rId17"/>
    <p:sldId id="367" r:id="rId18"/>
    <p:sldId id="366" r:id="rId19"/>
    <p:sldId id="365" r:id="rId20"/>
    <p:sldId id="368" r:id="rId21"/>
    <p:sldId id="369" r:id="rId22"/>
    <p:sldId id="371" r:id="rId23"/>
    <p:sldId id="372" r:id="rId24"/>
    <p:sldId id="373" r:id="rId25"/>
    <p:sldId id="374" r:id="rId26"/>
    <p:sldId id="375" r:id="rId27"/>
    <p:sldId id="376" r:id="rId28"/>
    <p:sldId id="310" r:id="rId29"/>
    <p:sldId id="378" r:id="rId30"/>
    <p:sldId id="377" r:id="rId31"/>
    <p:sldId id="260" r:id="rId3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80"/>
    <a:srgbClr val="069169"/>
    <a:srgbClr val="EF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9946E-BBAD-AA43-AB2E-6B988CB73D55}" type="datetimeFigureOut">
              <a:rPr lang="es-ES_tradnl" smtClean="0"/>
              <a:t>29/08/2023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E954C-7DB9-CA4D-9B97-A9BEDCE0E4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891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3600" b="0" i="0" kern="1200" baseline="0" dirty="0">
                <a:solidFill>
                  <a:schemeClr val="bg2">
                    <a:lumMod val="90000"/>
                  </a:schemeClr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CO" dirty="0" smtClean="0"/>
              <a:t>Aquí va una imagen de portada </a:t>
            </a:r>
            <a:endParaRPr lang="es-CO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5" hasCustomPrompt="1"/>
          </p:nvPr>
        </p:nvSpPr>
        <p:spPr>
          <a:xfrm>
            <a:off x="5702300" y="3110029"/>
            <a:ext cx="6366385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Unidad de Planeación Minero Energética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6" hasCustomPrompt="1"/>
          </p:nvPr>
        </p:nvSpPr>
        <p:spPr>
          <a:xfrm>
            <a:off x="5702301" y="3657600"/>
            <a:ext cx="6366384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Evento/ área/ dependencia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idx="17" hasCustomPrompt="1"/>
          </p:nvPr>
        </p:nvSpPr>
        <p:spPr>
          <a:xfrm>
            <a:off x="5702301" y="4229100"/>
            <a:ext cx="6366383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Fecha</a:t>
            </a:r>
          </a:p>
        </p:txBody>
      </p:sp>
      <p:sp>
        <p:nvSpPr>
          <p:cNvPr id="14" name="Marcador de contenido 2"/>
          <p:cNvSpPr>
            <a:spLocks noGrp="1"/>
          </p:cNvSpPr>
          <p:nvPr>
            <p:ph idx="18" hasCustomPrompt="1"/>
          </p:nvPr>
        </p:nvSpPr>
        <p:spPr>
          <a:xfrm>
            <a:off x="5702300" y="2513129"/>
            <a:ext cx="6379085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Título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11557000" y="6668013"/>
            <a:ext cx="6992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F-DI-04 – V3</a:t>
            </a:r>
            <a:endParaRPr lang="es-E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75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de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59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026025" y="2428875"/>
            <a:ext cx="1798304" cy="116135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8800" b="1" i="0" kern="1200" dirty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s-ES" dirty="0" smtClean="0"/>
              <a:t>01.</a:t>
            </a:r>
            <a:endParaRPr lang="es-CO" dirty="0"/>
          </a:p>
        </p:txBody>
      </p:sp>
      <p:sp>
        <p:nvSpPr>
          <p:cNvPr id="13" name="Marcador de contenido 2"/>
          <p:cNvSpPr txBox="1">
            <a:spLocks/>
          </p:cNvSpPr>
          <p:nvPr userDrawn="1"/>
        </p:nvSpPr>
        <p:spPr>
          <a:xfrm>
            <a:off x="4719678" y="3009551"/>
            <a:ext cx="5002681" cy="613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87373" y="2960183"/>
            <a:ext cx="5957848" cy="6438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6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8800" b="1" i="0" kern="1200" dirty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r>
              <a:rPr lang="es-ES" dirty="0" smtClean="0"/>
              <a:t>Separador</a:t>
            </a:r>
            <a:r>
              <a:rPr lang="es-ES" baseline="0" dirty="0" smtClean="0"/>
              <a:t> de capítulo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1145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335004" y="301859"/>
            <a:ext cx="10002796" cy="637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rgbClr val="06916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 de la diapositiva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5"/>
          </p:nvPr>
        </p:nvSpPr>
        <p:spPr>
          <a:xfrm>
            <a:off x="334963" y="1295400"/>
            <a:ext cx="10002837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317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335004" y="301859"/>
            <a:ext cx="10294896" cy="637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0" i="0" baseline="0">
                <a:solidFill>
                  <a:schemeClr val="tx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Título de la diapositiva</a:t>
            </a:r>
          </a:p>
        </p:txBody>
      </p:sp>
      <p:sp>
        <p:nvSpPr>
          <p:cNvPr id="8" name="Marcador de contenido 5"/>
          <p:cNvSpPr>
            <a:spLocks noGrp="1"/>
          </p:cNvSpPr>
          <p:nvPr>
            <p:ph sz="quarter" idx="15"/>
          </p:nvPr>
        </p:nvSpPr>
        <p:spPr>
          <a:xfrm>
            <a:off x="334964" y="1295400"/>
            <a:ext cx="5084762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6" hasCustomPrompt="1"/>
          </p:nvPr>
        </p:nvSpPr>
        <p:spPr>
          <a:xfrm>
            <a:off x="5648325" y="1295400"/>
            <a:ext cx="5200650" cy="514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CO" dirty="0" smtClean="0"/>
              <a:t>Aquí va una imagen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96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 txBox="1">
            <a:spLocks/>
          </p:cNvSpPr>
          <p:nvPr userDrawn="1"/>
        </p:nvSpPr>
        <p:spPr>
          <a:xfrm>
            <a:off x="3299336" y="2079982"/>
            <a:ext cx="5450964" cy="1285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500" dirty="0" smtClean="0"/>
              <a:t>Gracias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69" y="3771063"/>
            <a:ext cx="571961" cy="563373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5868446" y="3841749"/>
            <a:ext cx="251012" cy="38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65" y="3669622"/>
            <a:ext cx="726373" cy="72637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18" y="3705215"/>
            <a:ext cx="665962" cy="665962"/>
          </a:xfrm>
          <a:prstGeom prst="rect">
            <a:avLst/>
          </a:prstGeom>
        </p:spPr>
      </p:pic>
      <p:sp>
        <p:nvSpPr>
          <p:cNvPr id="15" name="Marcador de contenido 2"/>
          <p:cNvSpPr txBox="1">
            <a:spLocks/>
          </p:cNvSpPr>
          <p:nvPr userDrawn="1"/>
        </p:nvSpPr>
        <p:spPr>
          <a:xfrm>
            <a:off x="3832578" y="4459571"/>
            <a:ext cx="1648142" cy="317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 smtClean="0"/>
              <a:t>@upmeoficial</a:t>
            </a:r>
          </a:p>
        </p:txBody>
      </p:sp>
      <p:sp>
        <p:nvSpPr>
          <p:cNvPr id="17" name="Marcador de contenido 2"/>
          <p:cNvSpPr txBox="1">
            <a:spLocks/>
          </p:cNvSpPr>
          <p:nvPr userDrawn="1"/>
        </p:nvSpPr>
        <p:spPr>
          <a:xfrm>
            <a:off x="6727710" y="4455137"/>
            <a:ext cx="1917097" cy="3176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www.upme.gov.co</a:t>
            </a:r>
          </a:p>
        </p:txBody>
      </p:sp>
      <p:sp>
        <p:nvSpPr>
          <p:cNvPr id="18" name="Rectángulo 17"/>
          <p:cNvSpPr/>
          <p:nvPr userDrawn="1"/>
        </p:nvSpPr>
        <p:spPr>
          <a:xfrm>
            <a:off x="5447706" y="4429622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200" b="0" i="0" kern="1200" baseline="0" dirty="0" smtClean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Upme (Oficial)</a:t>
            </a:r>
            <a:endParaRPr lang="es-CO" sz="1200" b="0" i="0" kern="1200" baseline="0" dirty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3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5346700" y="0"/>
            <a:ext cx="6845300" cy="6858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27912"/>
            <a:ext cx="1840478" cy="10352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5"/>
          <a:srcRect t="1733" r="770"/>
          <a:stretch/>
        </p:blipFill>
        <p:spPr>
          <a:xfrm>
            <a:off x="4650381" y="5490779"/>
            <a:ext cx="3457306" cy="7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9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b="1445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10720552" y="-2"/>
            <a:ext cx="1471448" cy="685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104" y="97944"/>
            <a:ext cx="1292772" cy="7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31" y="-25534"/>
            <a:ext cx="1168638" cy="657359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0" y="6674069"/>
            <a:ext cx="12192000" cy="183931"/>
          </a:xfrm>
          <a:prstGeom prst="rect">
            <a:avLst/>
          </a:prstGeom>
          <a:solidFill>
            <a:srgbClr val="069169"/>
          </a:solidFill>
          <a:ln>
            <a:solidFill>
              <a:srgbClr val="069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90" y="85757"/>
            <a:ext cx="1292772" cy="7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b="1445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-149358"/>
            <a:ext cx="1848970" cy="1040046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1557000" y="6668013"/>
            <a:ext cx="6992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F-DI-04 – V3</a:t>
            </a:r>
            <a:endParaRPr lang="es-E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2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nvocatoriastransmision@upme.gov.co" TargetMode="External"/><Relationship Id="rId2" Type="http://schemas.openxmlformats.org/officeDocument/2006/relationships/hyperlink" Target="mailto:correspondencia@upme.gov.co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onvocatoriastransmisiont@upme.gov.c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/>
          <p:cNvSpPr>
            <a:spLocks noGrp="1"/>
          </p:cNvSpPr>
          <p:nvPr>
            <p:ph idx="18"/>
          </p:nvPr>
        </p:nvSpPr>
        <p:spPr>
          <a:xfrm>
            <a:off x="5662543" y="1136007"/>
            <a:ext cx="6379085" cy="745460"/>
          </a:xfrm>
        </p:spPr>
        <p:txBody>
          <a:bodyPr/>
          <a:lstStyle/>
          <a:p>
            <a:pPr algn="ctr"/>
            <a:r>
              <a:rPr lang="es-CO" sz="2400" b="1" dirty="0" smtClean="0"/>
              <a:t>INSTRUCTIVO DE USUARIO </a:t>
            </a:r>
          </a:p>
          <a:p>
            <a:pPr algn="ctr"/>
            <a:r>
              <a:rPr lang="es-CO" sz="2400" b="1" dirty="0" smtClean="0"/>
              <a:t>PLATAFORMA TECNOLÓGICA</a:t>
            </a:r>
          </a:p>
          <a:p>
            <a:pPr algn="ctr"/>
            <a:endParaRPr lang="es-CO" sz="2400" b="1" dirty="0" smtClean="0"/>
          </a:p>
          <a:p>
            <a:pPr algn="ctr"/>
            <a:r>
              <a:rPr lang="es-CO" sz="2400" b="1" dirty="0" smtClean="0"/>
              <a:t>CONVOCATORIA PÚBLICA </a:t>
            </a:r>
          </a:p>
          <a:p>
            <a:pPr algn="ctr"/>
            <a:r>
              <a:rPr lang="es-CO" sz="2400" b="1" dirty="0" smtClean="0"/>
              <a:t>UPME 01-2022 </a:t>
            </a:r>
          </a:p>
          <a:p>
            <a:pPr algn="ctr"/>
            <a:r>
              <a:rPr lang="es-CO" sz="2400" b="1" dirty="0" smtClean="0"/>
              <a:t>HUILA 230 </a:t>
            </a:r>
            <a:r>
              <a:rPr lang="es-CO" sz="2400" b="1" dirty="0" err="1" smtClean="0"/>
              <a:t>kV</a:t>
            </a:r>
            <a:endParaRPr lang="es-CO" sz="2400" b="1" dirty="0" smtClean="0"/>
          </a:p>
          <a:p>
            <a:pPr algn="ctr"/>
            <a:endParaRPr lang="es-CO" sz="2400" b="1" dirty="0"/>
          </a:p>
          <a:p>
            <a:pPr algn="ctr"/>
            <a:r>
              <a:rPr lang="es-CO" sz="2400" b="1" dirty="0" smtClean="0"/>
              <a:t> Sobre No. 1 y Sobre No. 2</a:t>
            </a:r>
            <a:endParaRPr lang="es-CO" sz="24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27912"/>
            <a:ext cx="1840478" cy="1035269"/>
          </a:xfrm>
          <a:prstGeom prst="rect">
            <a:avLst/>
          </a:prstGeom>
        </p:spPr>
      </p:pic>
      <p:pic>
        <p:nvPicPr>
          <p:cNvPr id="7" name="Marcador de posición de imagen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r="20625"/>
          <a:stretch>
            <a:fillRect/>
          </a:stretch>
        </p:blipFill>
        <p:spPr>
          <a:xfrm>
            <a:off x="-1" y="1136006"/>
            <a:ext cx="5343278" cy="5721993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89" y="5482239"/>
            <a:ext cx="3449043" cy="7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Registro de Información de Identificación</a:t>
            </a:r>
            <a:endParaRPr lang="es-CO" sz="3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752114" y="5730144"/>
            <a:ext cx="34398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Finalizado el ingreso de datos, hacer clic en este campo para guardar la información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33161"/>
          <a:stretch/>
        </p:blipFill>
        <p:spPr>
          <a:xfrm>
            <a:off x="331143" y="1333962"/>
            <a:ext cx="3244570" cy="53243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356" y="1333962"/>
            <a:ext cx="3140823" cy="5324363"/>
          </a:xfrm>
          <a:prstGeom prst="rect">
            <a:avLst/>
          </a:prstGeom>
        </p:spPr>
      </p:pic>
      <p:sp>
        <p:nvSpPr>
          <p:cNvPr id="34" name="Rectángulo redondeado 33"/>
          <p:cNvSpPr/>
          <p:nvPr/>
        </p:nvSpPr>
        <p:spPr>
          <a:xfrm>
            <a:off x="4710356" y="6265428"/>
            <a:ext cx="946150" cy="3945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Flecha derecha 36"/>
          <p:cNvSpPr/>
          <p:nvPr/>
        </p:nvSpPr>
        <p:spPr>
          <a:xfrm>
            <a:off x="6214834" y="6361116"/>
            <a:ext cx="2537280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31143" y="856852"/>
            <a:ext cx="1167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completar la información de identificación del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Proponente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288" y="749074"/>
            <a:ext cx="2768870" cy="3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2207"/>
          <a:stretch/>
        </p:blipFill>
        <p:spPr>
          <a:xfrm>
            <a:off x="4511675" y="1586362"/>
            <a:ext cx="2858116" cy="4964956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Registro Accionista</a:t>
            </a:r>
            <a:endParaRPr lang="es-CO" sz="3200" dirty="0"/>
          </a:p>
        </p:txBody>
      </p:sp>
      <p:sp>
        <p:nvSpPr>
          <p:cNvPr id="11" name="Rectángulo 10"/>
          <p:cNvSpPr/>
          <p:nvPr/>
        </p:nvSpPr>
        <p:spPr>
          <a:xfrm>
            <a:off x="331143" y="940031"/>
            <a:ext cx="1167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Si el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Proponente es un Consorcio,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deberá completar la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siguiente información para cada uno de los accionistas</a:t>
            </a:r>
            <a:endParaRPr lang="es-C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121" t="33790" r="33366" b="41738"/>
          <a:stretch/>
        </p:blipFill>
        <p:spPr>
          <a:xfrm>
            <a:off x="8369072" y="422905"/>
            <a:ext cx="2028805" cy="396312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7745965" y="5788171"/>
            <a:ext cx="357527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Finalizado el ingreso de datos, hacer clic en este campo para guardar la información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4514905" y="6155095"/>
            <a:ext cx="1030314" cy="3962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 derecha 7"/>
          <p:cNvSpPr/>
          <p:nvPr/>
        </p:nvSpPr>
        <p:spPr>
          <a:xfrm>
            <a:off x="5648642" y="6267664"/>
            <a:ext cx="1993900" cy="13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6750" b="14236"/>
          <a:stretch/>
        </p:blipFill>
        <p:spPr>
          <a:xfrm>
            <a:off x="297700" y="1586362"/>
            <a:ext cx="3085403" cy="496495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498362" y="2182937"/>
            <a:ext cx="3355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Registrada la información, en la página principal aparecerá resumen de los datos de los accionistas ingresados</a:t>
            </a:r>
          </a:p>
        </p:txBody>
      </p:sp>
    </p:spTree>
    <p:extLst>
      <p:ext uri="{BB962C8B-B14F-4D97-AF65-F5344CB8AC3E}">
        <p14:creationId xmlns:p14="http://schemas.microsoft.com/office/powerpoint/2010/main" val="35188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04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012773" y="2301009"/>
            <a:ext cx="5957848" cy="1417084"/>
          </a:xfrm>
        </p:spPr>
        <p:txBody>
          <a:bodyPr/>
          <a:lstStyle/>
          <a:p>
            <a:r>
              <a:rPr lang="es-CO" dirty="0" smtClean="0"/>
              <a:t>REGISTRO DE </a:t>
            </a:r>
          </a:p>
          <a:p>
            <a:r>
              <a:rPr lang="es-CO" dirty="0" smtClean="0"/>
              <a:t>SOBRE No. 1 Y </a:t>
            </a:r>
          </a:p>
          <a:p>
            <a:r>
              <a:rPr lang="es-CO" dirty="0" smtClean="0"/>
              <a:t>SOBRE No. 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20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Requisitos Sobres </a:t>
            </a:r>
            <a:r>
              <a:rPr lang="es-CO" sz="3200" dirty="0"/>
              <a:t>No. 1 y No. 2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1143" y="940031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 la página principal aparecerá un resumen de la información ingresada y se habilitará el campo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“Ver Requisitos”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para para ingresar los documentos de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Sobres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No. 1 y No.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84203" y="4184498"/>
            <a:ext cx="5119645" cy="2190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1: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Propuesta Económica debe ingresarse en formato </a:t>
            </a:r>
            <a:r>
              <a:rPr lang="es-CO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PDF protegido con contraseña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2: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documentos se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deben ingresar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formato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endParaRPr lang="es-CO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300551" y="4184498"/>
            <a:ext cx="5002449" cy="10402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3: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hasta que el Proponente de clic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1”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2”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página principal, se entenderá como presentada la Propuesta.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656266" y="1874579"/>
            <a:ext cx="5979808" cy="1783026"/>
            <a:chOff x="2656266" y="1587971"/>
            <a:chExt cx="5979808" cy="178302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6266" y="1587971"/>
              <a:ext cx="5979808" cy="1783026"/>
            </a:xfrm>
            <a:prstGeom prst="rect">
              <a:avLst/>
            </a:prstGeom>
          </p:spPr>
        </p:pic>
        <p:sp>
          <p:nvSpPr>
            <p:cNvPr id="12" name="Rectángulo redondeado 11"/>
            <p:cNvSpPr/>
            <p:nvPr/>
          </p:nvSpPr>
          <p:spPr>
            <a:xfrm>
              <a:off x="5646170" y="2399863"/>
              <a:ext cx="2214940" cy="57797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948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/>
              <a:t>Requisitos Sobres No. 1 y No. 2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1143" y="940031"/>
            <a:ext cx="1167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Para cada uno de los documentos, se debe cargar un archivo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.PDF.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30557" y="3378595"/>
            <a:ext cx="2351461" cy="646331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Ingresar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CO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cargar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documento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30557" y="4528848"/>
            <a:ext cx="2375137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Finalizado cargue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documento,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hacer clic en este campo para guardar la información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683384" y="1745674"/>
            <a:ext cx="6068730" cy="3444394"/>
            <a:chOff x="2441633" y="1355179"/>
            <a:chExt cx="6547547" cy="422538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l="1103" t="6451" r="47208" b="4748"/>
            <a:stretch/>
          </p:blipFill>
          <p:spPr>
            <a:xfrm>
              <a:off x="3291986" y="1355179"/>
              <a:ext cx="5462649" cy="4225383"/>
            </a:xfrm>
            <a:prstGeom prst="rect">
              <a:avLst/>
            </a:prstGeom>
          </p:spPr>
        </p:pic>
        <p:sp>
          <p:nvSpPr>
            <p:cNvPr id="16" name="Flecha derecha 15"/>
            <p:cNvSpPr/>
            <p:nvPr/>
          </p:nvSpPr>
          <p:spPr>
            <a:xfrm rot="10800000">
              <a:off x="2441633" y="3655152"/>
              <a:ext cx="963199" cy="26195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3468893" y="3378595"/>
              <a:ext cx="2148136" cy="80151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3303937" y="4679455"/>
              <a:ext cx="1398692" cy="66444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Flecha derecha 18"/>
            <p:cNvSpPr/>
            <p:nvPr/>
          </p:nvSpPr>
          <p:spPr>
            <a:xfrm>
              <a:off x="7766217" y="3802005"/>
              <a:ext cx="1222963" cy="15880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lecha derecha 17"/>
            <p:cNvSpPr/>
            <p:nvPr/>
          </p:nvSpPr>
          <p:spPr>
            <a:xfrm rot="10800000">
              <a:off x="2505695" y="4900981"/>
              <a:ext cx="762617" cy="182549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9175950" y="3584015"/>
            <a:ext cx="2600693" cy="923330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Podrá visualizar el nombre del documento a cargar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/>
              <a:t>Requisitos </a:t>
            </a:r>
            <a:r>
              <a:rPr lang="es-CO" sz="3200" dirty="0" smtClean="0"/>
              <a:t>Sobre </a:t>
            </a:r>
            <a:r>
              <a:rPr lang="es-CO" sz="3200" dirty="0"/>
              <a:t>No. </a:t>
            </a:r>
            <a:r>
              <a:rPr lang="es-CO" sz="3200" dirty="0" smtClean="0"/>
              <a:t>1</a:t>
            </a:r>
            <a:endParaRPr lang="es-CO" sz="3200" dirty="0"/>
          </a:p>
        </p:txBody>
      </p:sp>
      <p:sp>
        <p:nvSpPr>
          <p:cNvPr id="11" name="Rectángulo 10"/>
          <p:cNvSpPr/>
          <p:nvPr/>
        </p:nvSpPr>
        <p:spPr>
          <a:xfrm>
            <a:off x="331143" y="940031"/>
            <a:ext cx="1167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vez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Guardado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cada documento, podrá validar el archivo almacenado en la página de Requisitos 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346616" y="1645572"/>
            <a:ext cx="7119304" cy="3358951"/>
            <a:chOff x="346616" y="1645572"/>
            <a:chExt cx="7119304" cy="335895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/>
            <a:srcRect r="1102"/>
            <a:stretch/>
          </p:blipFill>
          <p:spPr>
            <a:xfrm>
              <a:off x="346616" y="1645572"/>
              <a:ext cx="6635501" cy="2158872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3143204" y="4358192"/>
              <a:ext cx="3838913" cy="646331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CO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Podrá verificar el documento almacenado por el Proponente </a:t>
              </a:r>
              <a:endParaRPr lang="es-CO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lecha derecha 21"/>
            <p:cNvSpPr/>
            <p:nvPr/>
          </p:nvSpPr>
          <p:spPr>
            <a:xfrm>
              <a:off x="6982117" y="3240543"/>
              <a:ext cx="483803" cy="14659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3598223" y="2799487"/>
              <a:ext cx="1068780" cy="100495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Flecha derecha 23"/>
            <p:cNvSpPr/>
            <p:nvPr/>
          </p:nvSpPr>
          <p:spPr>
            <a:xfrm rot="5400000">
              <a:off x="3944032" y="3973049"/>
              <a:ext cx="483803" cy="14659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4960710" y="2811361"/>
              <a:ext cx="2021408" cy="100495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8" name="Rectángulo 27"/>
          <p:cNvSpPr/>
          <p:nvPr/>
        </p:nvSpPr>
        <p:spPr>
          <a:xfrm>
            <a:off x="7496532" y="2349045"/>
            <a:ext cx="43450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 almacenado: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puede verificar el archivo cargado por el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Proponente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Permite cargar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nuevo documento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Observaciones: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son las realizadas por UPME en el proceso de evaluación.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“Ninguno”, “Por subsanar”, “Cumple” o “No Cumple”: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estado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asignado por la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UPME en el proceso de evaluación.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31143" y="828289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adjuntar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documentación solicitada en cada uno de los campos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relacionados, de acuerdo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numeral 6.1 de los DSI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Adendas de la Convocatoria Pública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UPME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01-2022 Huila 230kV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831843" y="3108310"/>
            <a:ext cx="4774506" cy="584775"/>
            <a:chOff x="4252417" y="1925230"/>
            <a:chExt cx="4774506" cy="584775"/>
          </a:xfrm>
        </p:grpSpPr>
        <p:sp>
          <p:nvSpPr>
            <p:cNvPr id="13" name="Flecha derecha 1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263739" y="1925230"/>
              <a:ext cx="37631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la Carta de Presentación (formulario No. 2)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831843" y="4417945"/>
            <a:ext cx="4645924" cy="584775"/>
            <a:chOff x="4252417" y="1897934"/>
            <a:chExt cx="4645924" cy="584775"/>
          </a:xfrm>
        </p:grpSpPr>
        <p:sp>
          <p:nvSpPr>
            <p:cNvPr id="20" name="Flecha derecha 19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263739" y="1897934"/>
              <a:ext cx="36346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Garantía de Seriedad (formulario No. 3)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831843" y="5098256"/>
            <a:ext cx="4645924" cy="338554"/>
            <a:chOff x="4252417" y="2034414"/>
            <a:chExt cx="4645924" cy="338554"/>
          </a:xfrm>
        </p:grpSpPr>
        <p:sp>
          <p:nvSpPr>
            <p:cNvPr id="23" name="Flecha derecha 2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263739" y="2034414"/>
              <a:ext cx="36346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pago de la comisión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831843" y="5578059"/>
            <a:ext cx="4645924" cy="338554"/>
            <a:chOff x="4252417" y="2034414"/>
            <a:chExt cx="4645924" cy="338554"/>
          </a:xfrm>
        </p:grpSpPr>
        <p:sp>
          <p:nvSpPr>
            <p:cNvPr id="26" name="Flecha derecha 25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5263739" y="2034414"/>
              <a:ext cx="36346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Calificación de riesgo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831843" y="6057862"/>
            <a:ext cx="4645924" cy="338554"/>
            <a:chOff x="4252417" y="2034414"/>
            <a:chExt cx="4645924" cy="338554"/>
          </a:xfrm>
        </p:grpSpPr>
        <p:sp>
          <p:nvSpPr>
            <p:cNvPr id="29" name="Flecha derecha 28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5263739" y="2034414"/>
              <a:ext cx="36346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Certificado de existencia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Marcador de contenido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CO" sz="3200" dirty="0"/>
              <a:t>Requisitos </a:t>
            </a:r>
            <a:r>
              <a:rPr lang="es-CO" sz="3200" dirty="0" smtClean="0"/>
              <a:t>Sobre </a:t>
            </a:r>
            <a:r>
              <a:rPr lang="es-CO" sz="3200" dirty="0"/>
              <a:t>No. </a:t>
            </a:r>
            <a:r>
              <a:rPr lang="es-CO" sz="3200" dirty="0" smtClean="0"/>
              <a:t>1</a:t>
            </a:r>
            <a:endParaRPr lang="es-CO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45" y="1414798"/>
            <a:ext cx="6500699" cy="49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Requisitos Sobre </a:t>
            </a:r>
            <a:r>
              <a:rPr lang="es-CO" sz="3200" dirty="0"/>
              <a:t>No. </a:t>
            </a:r>
            <a:r>
              <a:rPr lang="es-CO" sz="3200" dirty="0" smtClean="0"/>
              <a:t>1</a:t>
            </a:r>
            <a:endParaRPr lang="es-CO" sz="3200" dirty="0"/>
          </a:p>
        </p:txBody>
      </p:sp>
      <p:sp>
        <p:nvSpPr>
          <p:cNvPr id="9" name="Rectángulo 8"/>
          <p:cNvSpPr/>
          <p:nvPr/>
        </p:nvSpPr>
        <p:spPr>
          <a:xfrm>
            <a:off x="331143" y="828289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adjuntar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documentación solicitada en cada uno de los campos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relacionados, de acuerdo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numeral 6.1 de los DSI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Adendas de la Convocatoria Pública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UPME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01-2022 Huila 230kV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831843" y="2587156"/>
            <a:ext cx="5257238" cy="360628"/>
            <a:chOff x="4252417" y="1925230"/>
            <a:chExt cx="4774506" cy="360628"/>
          </a:xfrm>
        </p:grpSpPr>
        <p:sp>
          <p:nvSpPr>
            <p:cNvPr id="13" name="Flecha derecha 1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263739" y="1925230"/>
              <a:ext cx="37631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Certificado de existencia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831843" y="3068094"/>
            <a:ext cx="5360157" cy="584775"/>
            <a:chOff x="4252417" y="1906840"/>
            <a:chExt cx="5069005" cy="584775"/>
          </a:xfrm>
        </p:grpSpPr>
        <p:sp>
          <p:nvSpPr>
            <p:cNvPr id="17" name="Flecha derecha 16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5263740" y="1906840"/>
              <a:ext cx="40576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 es consorcio, documentos de constitución del consorcio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831843" y="3636967"/>
            <a:ext cx="5197862" cy="584775"/>
            <a:chOff x="4252417" y="1900723"/>
            <a:chExt cx="5197862" cy="584775"/>
          </a:xfrm>
        </p:grpSpPr>
        <p:sp>
          <p:nvSpPr>
            <p:cNvPr id="20" name="Flecha derecha 19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306614" y="1900723"/>
              <a:ext cx="41436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Si es consorcio, documento del órgano competente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831843" y="5098256"/>
            <a:ext cx="4645924" cy="584775"/>
            <a:chOff x="4252417" y="2034414"/>
            <a:chExt cx="4645924" cy="584775"/>
          </a:xfrm>
        </p:grpSpPr>
        <p:sp>
          <p:nvSpPr>
            <p:cNvPr id="23" name="Flecha derecha 2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263739" y="2034414"/>
              <a:ext cx="36346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certificación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de la composición accionaria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01" y="1811592"/>
            <a:ext cx="6285341" cy="38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Requisitos Sobre </a:t>
            </a:r>
            <a:r>
              <a:rPr lang="es-CO" sz="3200" dirty="0"/>
              <a:t>No. </a:t>
            </a:r>
            <a:r>
              <a:rPr lang="es-CO" sz="3200" dirty="0" smtClean="0"/>
              <a:t>1</a:t>
            </a:r>
            <a:endParaRPr lang="es-CO" sz="3200" dirty="0"/>
          </a:p>
        </p:txBody>
      </p:sp>
      <p:sp>
        <p:nvSpPr>
          <p:cNvPr id="9" name="Rectángulo 8"/>
          <p:cNvSpPr/>
          <p:nvPr/>
        </p:nvSpPr>
        <p:spPr>
          <a:xfrm>
            <a:off x="331143" y="828289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adjuntar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documentación solicitada en cada uno de los campos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relacionados, de acuerdo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numeral 6.1 de los DSI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Adendas de la Convocatoria Pública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UPME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01-2022 Huila 230kV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831843" y="2551531"/>
            <a:ext cx="5257238" cy="584775"/>
            <a:chOff x="4252417" y="1889605"/>
            <a:chExt cx="4774506" cy="584775"/>
          </a:xfrm>
        </p:grpSpPr>
        <p:sp>
          <p:nvSpPr>
            <p:cNvPr id="13" name="Flecha derecha 1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263739" y="1889605"/>
              <a:ext cx="37631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Compromiso de constituir Póliza o una Garantía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831843" y="3174969"/>
            <a:ext cx="5360157" cy="338554"/>
            <a:chOff x="4252417" y="2013715"/>
            <a:chExt cx="5069005" cy="338554"/>
          </a:xfrm>
        </p:grpSpPr>
        <p:sp>
          <p:nvSpPr>
            <p:cNvPr id="17" name="Flecha derecha 16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5263740" y="2013715"/>
              <a:ext cx="40576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Calificación </a:t>
              </a:r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de Riesgo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831843" y="3767592"/>
            <a:ext cx="5197862" cy="338554"/>
            <a:chOff x="4252417" y="2031348"/>
            <a:chExt cx="5197862" cy="338554"/>
          </a:xfrm>
        </p:grpSpPr>
        <p:sp>
          <p:nvSpPr>
            <p:cNvPr id="20" name="Flecha derecha 19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306614" y="2031348"/>
              <a:ext cx="41436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Certificado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de existencia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831843" y="4825130"/>
            <a:ext cx="4645924" cy="584775"/>
            <a:chOff x="4252417" y="1903789"/>
            <a:chExt cx="4645924" cy="584775"/>
          </a:xfrm>
        </p:grpSpPr>
        <p:sp>
          <p:nvSpPr>
            <p:cNvPr id="23" name="Flecha derecha 2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263739" y="1903789"/>
              <a:ext cx="36346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Compromiso para suscribir el Contrato de Fiducia (Formulario 5)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34" y="1809750"/>
            <a:ext cx="6211866" cy="4116037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6831843" y="5502287"/>
            <a:ext cx="4645924" cy="338554"/>
            <a:chOff x="4252417" y="2022539"/>
            <a:chExt cx="4645924" cy="338554"/>
          </a:xfrm>
        </p:grpSpPr>
        <p:sp>
          <p:nvSpPr>
            <p:cNvPr id="26" name="Flecha derecha 25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5263739" y="2022539"/>
              <a:ext cx="36346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Certificado de existencia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Requisitos Sobre </a:t>
            </a:r>
            <a:r>
              <a:rPr lang="es-CO" sz="3200" dirty="0"/>
              <a:t>No. </a:t>
            </a:r>
            <a:r>
              <a:rPr lang="es-CO" sz="3200" dirty="0" smtClean="0"/>
              <a:t>1</a:t>
            </a:r>
            <a:endParaRPr lang="es-CO" sz="3200" dirty="0"/>
          </a:p>
        </p:txBody>
      </p:sp>
      <p:sp>
        <p:nvSpPr>
          <p:cNvPr id="9" name="Rectángulo 8"/>
          <p:cNvSpPr/>
          <p:nvPr/>
        </p:nvSpPr>
        <p:spPr>
          <a:xfrm>
            <a:off x="331143" y="828289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adjuntar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documentación solicitada en cada uno de los campos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relacionados, de acuerdo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numeral 6.1 de los DSI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Adendas de la Convocatoria Pública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UPME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01-2022 Huila 230kV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831842" y="2361529"/>
            <a:ext cx="5257238" cy="830997"/>
            <a:chOff x="4252417" y="1889605"/>
            <a:chExt cx="4774506" cy="830997"/>
          </a:xfrm>
        </p:grpSpPr>
        <p:sp>
          <p:nvSpPr>
            <p:cNvPr id="13" name="Flecha derecha 1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263739" y="1889605"/>
              <a:ext cx="37631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Compromiso para contratar el Asesor de Calidad (Formulario 6) o El (los) certificado (s) de calidad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831842" y="3914690"/>
            <a:ext cx="5172314" cy="584775"/>
            <a:chOff x="4252417" y="1903789"/>
            <a:chExt cx="5172314" cy="584775"/>
          </a:xfrm>
        </p:grpSpPr>
        <p:sp>
          <p:nvSpPr>
            <p:cNvPr id="23" name="Flecha derecha 2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263738" y="1903789"/>
              <a:ext cx="41609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Poder otorgado al apoderado del Proponente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831843" y="4525772"/>
            <a:ext cx="5172313" cy="830997"/>
            <a:chOff x="4252417" y="1788736"/>
            <a:chExt cx="5172313" cy="830997"/>
          </a:xfrm>
        </p:grpSpPr>
        <p:sp>
          <p:nvSpPr>
            <p:cNvPr id="26" name="Flecha derecha 25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5263737" y="1788736"/>
              <a:ext cx="416099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Si es consorcio,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poderes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otorgados designando el Representante Legal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28" y="1474620"/>
            <a:ext cx="6191222" cy="4880140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6828050" y="5900923"/>
            <a:ext cx="5172315" cy="338554"/>
            <a:chOff x="4252417" y="2014311"/>
            <a:chExt cx="5172315" cy="338554"/>
          </a:xfrm>
        </p:grpSpPr>
        <p:sp>
          <p:nvSpPr>
            <p:cNvPr id="29" name="Flecha derecha 28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5263739" y="2014311"/>
              <a:ext cx="41609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Proyecto de Estatutos de la E.S.P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6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69169"/>
                </a:solidFill>
              </a:rPr>
              <a:t>Objetivo</a:t>
            </a:r>
            <a:endParaRPr lang="es-CO" b="1" dirty="0">
              <a:solidFill>
                <a:srgbClr val="069169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>
          <a:xfrm>
            <a:off x="334963" y="939799"/>
            <a:ext cx="11459104" cy="5564031"/>
          </a:xfrm>
        </p:spPr>
        <p:txBody>
          <a:bodyPr/>
          <a:lstStyle/>
          <a:p>
            <a:pPr marL="342900" indent="-342900" algn="just">
              <a:buAutoNum type="arabicPeriod"/>
            </a:pPr>
            <a:endParaRPr lang="es-CO" dirty="0" smtClean="0"/>
          </a:p>
          <a:p>
            <a:pPr marL="0" indent="0" algn="ctr">
              <a:buNone/>
            </a:pPr>
            <a:endParaRPr lang="es-CO" b="1" dirty="0" smtClean="0"/>
          </a:p>
          <a:p>
            <a:pPr marL="0" indent="0" algn="ctr">
              <a:buNone/>
            </a:pPr>
            <a:endParaRPr lang="es-CO" b="1" dirty="0"/>
          </a:p>
          <a:p>
            <a:pPr marL="0" indent="0" algn="ctr">
              <a:buNone/>
            </a:pPr>
            <a:r>
              <a:rPr lang="es-CO" dirty="0" smtClean="0"/>
              <a:t>El presente instructivo tiene como objeto presentar el procedimiento paso a paso para el registro exitoso de la información del Sobre No. 1 y del Sobre No. 2 en la Plataforma Tecnológica de la </a:t>
            </a:r>
            <a:r>
              <a:rPr lang="pt-BR" dirty="0" smtClean="0"/>
              <a:t>Convocatoria Pública </a:t>
            </a:r>
            <a:r>
              <a:rPr lang="pt-BR" dirty="0"/>
              <a:t>UPME </a:t>
            </a:r>
            <a:r>
              <a:rPr lang="pt-BR" dirty="0" smtClean="0"/>
              <a:t>01-2022 – </a:t>
            </a:r>
            <a:r>
              <a:rPr lang="pt-BR" dirty="0" err="1" smtClean="0"/>
              <a:t>Huila</a:t>
            </a:r>
            <a:r>
              <a:rPr lang="pt-BR" dirty="0" smtClean="0"/>
              <a:t> 230kV y Líneas </a:t>
            </a:r>
            <a:r>
              <a:rPr lang="pt-BR" dirty="0" err="1" smtClean="0"/>
              <a:t>Asociadas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endParaRPr lang="es-CO" dirty="0" smtClean="0"/>
          </a:p>
          <a:p>
            <a:pPr marL="0" indent="0" algn="just">
              <a:buNone/>
            </a:pPr>
            <a:endParaRPr lang="es-CO" sz="1800" dirty="0" smtClean="0"/>
          </a:p>
        </p:txBody>
      </p:sp>
    </p:spTree>
    <p:extLst>
      <p:ext uri="{BB962C8B-B14F-4D97-AF65-F5344CB8AC3E}">
        <p14:creationId xmlns:p14="http://schemas.microsoft.com/office/powerpoint/2010/main" val="38811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Requisitos Sobre </a:t>
            </a:r>
            <a:r>
              <a:rPr lang="es-CO" sz="3200" dirty="0"/>
              <a:t>No. </a:t>
            </a:r>
            <a:r>
              <a:rPr lang="es-CO" sz="3200" dirty="0" smtClean="0"/>
              <a:t>1</a:t>
            </a:r>
            <a:endParaRPr lang="es-CO" sz="3200" dirty="0"/>
          </a:p>
        </p:txBody>
      </p:sp>
      <p:sp>
        <p:nvSpPr>
          <p:cNvPr id="9" name="Rectángulo 8"/>
          <p:cNvSpPr/>
          <p:nvPr/>
        </p:nvSpPr>
        <p:spPr>
          <a:xfrm>
            <a:off x="331143" y="828289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adjuntar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documentación solicitada en cada uno de los campos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relacionados, de acuerdo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numeral 6.1 de los DSI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Adendas de la Convocatoria Pública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UPME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01-2022 Huila 230kV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6828050" y="2822157"/>
            <a:ext cx="5172314" cy="338554"/>
            <a:chOff x="4252417" y="2022539"/>
            <a:chExt cx="5172314" cy="338554"/>
          </a:xfrm>
        </p:grpSpPr>
        <p:sp>
          <p:nvSpPr>
            <p:cNvPr id="23" name="Flecha derecha 2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263738" y="2022539"/>
              <a:ext cx="41609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Cronograma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828050" y="4760892"/>
            <a:ext cx="5172315" cy="338554"/>
            <a:chOff x="4252417" y="2014311"/>
            <a:chExt cx="5172315" cy="338554"/>
          </a:xfrm>
        </p:grpSpPr>
        <p:sp>
          <p:nvSpPr>
            <p:cNvPr id="29" name="Flecha derecha 28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5263739" y="2014311"/>
              <a:ext cx="41609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Plan de Calidad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40" y="1904413"/>
            <a:ext cx="6349645" cy="3356356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6828050" y="3335116"/>
            <a:ext cx="5172314" cy="338554"/>
            <a:chOff x="4252417" y="2022539"/>
            <a:chExt cx="5172314" cy="338554"/>
          </a:xfrm>
        </p:grpSpPr>
        <p:sp>
          <p:nvSpPr>
            <p:cNvPr id="19" name="Flecha derecha 18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5263738" y="2022539"/>
              <a:ext cx="41609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Curvas S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4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Requisitos Sobre </a:t>
            </a:r>
            <a:r>
              <a:rPr lang="es-CO" sz="3200" dirty="0"/>
              <a:t>No. </a:t>
            </a:r>
            <a:r>
              <a:rPr lang="es-CO" sz="3200" dirty="0" smtClean="0"/>
              <a:t>2</a:t>
            </a:r>
            <a:endParaRPr lang="es-CO" sz="3200" dirty="0"/>
          </a:p>
        </p:txBody>
      </p:sp>
      <p:sp>
        <p:nvSpPr>
          <p:cNvPr id="9" name="Rectángulo 8"/>
          <p:cNvSpPr/>
          <p:nvPr/>
        </p:nvSpPr>
        <p:spPr>
          <a:xfrm>
            <a:off x="331143" y="828289"/>
            <a:ext cx="1167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adjuntar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documentación solicitada en cada uno de los campos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relacionados, de acuerdo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numeral 6.1 de los DSI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Adendas de la Convocatoria Pública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UPME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01-2022 Huila 230kV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6831844" y="3142791"/>
            <a:ext cx="5172314" cy="584775"/>
            <a:chOff x="4252417" y="2022539"/>
            <a:chExt cx="5172314" cy="584775"/>
          </a:xfrm>
        </p:grpSpPr>
        <p:sp>
          <p:nvSpPr>
            <p:cNvPr id="23" name="Flecha derecha 22"/>
            <p:cNvSpPr/>
            <p:nvPr/>
          </p:nvSpPr>
          <p:spPr>
            <a:xfrm>
              <a:off x="4252417" y="2080127"/>
              <a:ext cx="1011322" cy="205731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263738" y="2022539"/>
              <a:ext cx="41609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Adjuntar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Propuesta Económica </a:t>
              </a:r>
            </a:p>
            <a:p>
              <a:pPr algn="just"/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(Formulario 1)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21" y="2000819"/>
            <a:ext cx="6372714" cy="2001165"/>
          </a:xfrm>
          <a:prstGeom prst="rect">
            <a:avLst/>
          </a:prstGeom>
        </p:spPr>
      </p:pic>
      <p:sp>
        <p:nvSpPr>
          <p:cNvPr id="15" name="Marcador de contenido 2"/>
          <p:cNvSpPr txBox="1">
            <a:spLocks/>
          </p:cNvSpPr>
          <p:nvPr/>
        </p:nvSpPr>
        <p:spPr>
          <a:xfrm>
            <a:off x="6831844" y="4339029"/>
            <a:ext cx="4995418" cy="862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1: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Propuesta Económica debe ingresarse en formato </a:t>
            </a:r>
            <a:r>
              <a:rPr lang="es-CO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PDF protegido con contraseña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60180" y="4625681"/>
            <a:ext cx="2893660" cy="646331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Clic para volver a la página principal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465920" y="3523227"/>
            <a:ext cx="911618" cy="5487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lecha derecha 20"/>
          <p:cNvSpPr/>
          <p:nvPr/>
        </p:nvSpPr>
        <p:spPr>
          <a:xfrm rot="5400000">
            <a:off x="606532" y="4240537"/>
            <a:ext cx="483803" cy="1465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>
          <a:xfrm>
            <a:off x="331143" y="5375597"/>
            <a:ext cx="5002449" cy="10402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</a:t>
            </a:r>
            <a:r>
              <a:rPr lang="es-C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hasta que el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Proponente de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1”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2”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página principal, se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entenderá como presentada la Propuesta.</a:t>
            </a:r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/>
              <a:t>Confirmar Sobre No.1 y Sobre No. 2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1143" y="940031"/>
            <a:ext cx="11673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Una vez registrada y verificada la información, en la página principal se </a:t>
            </a:r>
            <a:r>
              <a:rPr lang="es-CO" sz="2000">
                <a:latin typeface="Arial" panose="020B0604020202020204" pitchFamily="34" charset="0"/>
                <a:cs typeface="Arial" panose="020B0604020202020204" pitchFamily="34" charset="0"/>
              </a:rPr>
              <a:t>deberá </a:t>
            </a:r>
            <a:r>
              <a:rPr lang="es-CO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“Confirmar Sobre 1” y “Confirmar Sobre 2”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006442" y="1738242"/>
            <a:ext cx="4857007" cy="1754326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Esta opción estará disponible el día de la Presentación de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Propuestas hasta las 8:30am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hacer clic se enviará la información del Sobre No.1 a la UPME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006443" y="3547592"/>
            <a:ext cx="4857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1: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se de clic en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1</a:t>
            </a:r>
            <a:r>
              <a:rPr lang="es-CO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2”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documentos ingresados en la Plataforma, no se podrán modificar y estarán disponibles para el proceso de evaluación</a:t>
            </a:r>
            <a:endParaRPr lang="es-CO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006443" y="5144544"/>
            <a:ext cx="485700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2: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los DSI “Propuesta” son los documentos presentados por un Proponente y que están contenidos en el Sobre No. 1 y en el Sobre No. 2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463104" y="1647917"/>
            <a:ext cx="6000137" cy="3223114"/>
            <a:chOff x="463104" y="1647917"/>
            <a:chExt cx="6000137" cy="322311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104" y="1647917"/>
              <a:ext cx="5331364" cy="3223114"/>
            </a:xfrm>
            <a:prstGeom prst="rect">
              <a:avLst/>
            </a:prstGeom>
          </p:spPr>
        </p:pic>
        <p:sp>
          <p:nvSpPr>
            <p:cNvPr id="9" name="Flecha derecha 8"/>
            <p:cNvSpPr/>
            <p:nvPr/>
          </p:nvSpPr>
          <p:spPr>
            <a:xfrm>
              <a:off x="5872059" y="2105156"/>
              <a:ext cx="591181" cy="19750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0090" y="1949950"/>
              <a:ext cx="3728919" cy="477894"/>
            </a:xfrm>
            <a:prstGeom prst="rect">
              <a:avLst/>
            </a:prstGeom>
          </p:spPr>
        </p:pic>
        <p:sp>
          <p:nvSpPr>
            <p:cNvPr id="16" name="Rectángulo redondeado 15"/>
            <p:cNvSpPr/>
            <p:nvPr/>
          </p:nvSpPr>
          <p:spPr>
            <a:xfrm>
              <a:off x="2720091" y="1949949"/>
              <a:ext cx="3743150" cy="4667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Flecha derecha 16"/>
          <p:cNvSpPr/>
          <p:nvPr/>
        </p:nvSpPr>
        <p:spPr>
          <a:xfrm>
            <a:off x="6465283" y="2083299"/>
            <a:ext cx="541160" cy="1871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6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5003" y="301859"/>
            <a:ext cx="11066422" cy="637941"/>
          </a:xfrm>
        </p:spPr>
        <p:txBody>
          <a:bodyPr/>
          <a:lstStyle/>
          <a:p>
            <a:r>
              <a:rPr lang="es-CO" sz="3200" b="1" dirty="0">
                <a:solidFill>
                  <a:srgbClr val="069169"/>
                </a:solidFill>
              </a:rPr>
              <a:t>Confirmar </a:t>
            </a:r>
            <a:r>
              <a:rPr lang="es-CO" sz="3200" dirty="0"/>
              <a:t>Sobre No.1 y Sobre No. 2</a:t>
            </a:r>
          </a:p>
          <a:p>
            <a:endParaRPr lang="es-CO" sz="3200" b="1" dirty="0">
              <a:solidFill>
                <a:srgbClr val="069169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87363" y="1092200"/>
            <a:ext cx="11467570" cy="1648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O" sz="1800" b="1" dirty="0"/>
          </a:p>
        </p:txBody>
      </p:sp>
      <p:sp>
        <p:nvSpPr>
          <p:cNvPr id="8" name="Rectángulo 7"/>
          <p:cNvSpPr/>
          <p:nvPr/>
        </p:nvSpPr>
        <p:spPr>
          <a:xfrm>
            <a:off x="335003" y="832516"/>
            <a:ext cx="11213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vez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verificados los documentos,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en la página principal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deberá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Confirmar Sobre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1”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posteriormente aceptar los términos para enviar a la UPME.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6917" y="5493584"/>
            <a:ext cx="10996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enviará correo notificando el envío de información.</a:t>
            </a:r>
          </a:p>
          <a:p>
            <a:pPr algn="just"/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Finalizado el proceso, el Proponente no podrá realizar cambios en la información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registrada y la Propuesta quedarán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proceso de verificación y evaluación por parte de la UPME.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498730" y="3209216"/>
            <a:ext cx="8886075" cy="1655952"/>
            <a:chOff x="1498730" y="3624856"/>
            <a:chExt cx="8886075" cy="165595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8730" y="3624856"/>
              <a:ext cx="8886075" cy="1655952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2689891" y="4918767"/>
              <a:ext cx="7103759" cy="338554"/>
              <a:chOff x="2057494" y="4739961"/>
              <a:chExt cx="7103759" cy="338554"/>
            </a:xfrm>
          </p:grpSpPr>
          <p:sp>
            <p:nvSpPr>
              <p:cNvPr id="16" name="Flecha derecha 15"/>
              <p:cNvSpPr/>
              <p:nvPr/>
            </p:nvSpPr>
            <p:spPr>
              <a:xfrm>
                <a:off x="2057494" y="4812934"/>
                <a:ext cx="1011321" cy="200025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3068815" y="4739961"/>
                <a:ext cx="609243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CO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Al hacer clic se registrara la información </a:t>
                </a:r>
                <a:r>
                  <a:rPr lang="es-CO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del Sobre 1</a:t>
                </a:r>
                <a:endParaRPr lang="es-CO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Grupo 14"/>
          <p:cNvGrpSpPr/>
          <p:nvPr/>
        </p:nvGrpSpPr>
        <p:grpSpPr>
          <a:xfrm>
            <a:off x="2565037" y="1631247"/>
            <a:ext cx="6000136" cy="898197"/>
            <a:chOff x="463104" y="1647917"/>
            <a:chExt cx="6000136" cy="89819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3"/>
            <a:srcRect b="72133"/>
            <a:stretch/>
          </p:blipFill>
          <p:spPr>
            <a:xfrm>
              <a:off x="463104" y="1647917"/>
              <a:ext cx="5331364" cy="898197"/>
            </a:xfrm>
            <a:prstGeom prst="rect">
              <a:avLst/>
            </a:prstGeom>
          </p:spPr>
        </p:pic>
        <p:sp>
          <p:nvSpPr>
            <p:cNvPr id="24" name="Flecha derecha 23"/>
            <p:cNvSpPr/>
            <p:nvPr/>
          </p:nvSpPr>
          <p:spPr>
            <a:xfrm>
              <a:off x="5872059" y="2105156"/>
              <a:ext cx="591181" cy="19750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0090" y="1949950"/>
              <a:ext cx="3728919" cy="477894"/>
            </a:xfrm>
            <a:prstGeom prst="rect">
              <a:avLst/>
            </a:prstGeom>
          </p:spPr>
        </p:pic>
        <p:sp>
          <p:nvSpPr>
            <p:cNvPr id="26" name="Rectángulo redondeado 25"/>
            <p:cNvSpPr/>
            <p:nvPr/>
          </p:nvSpPr>
          <p:spPr>
            <a:xfrm>
              <a:off x="2720091" y="1949949"/>
              <a:ext cx="1887534" cy="4667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7" name="Flecha derecha 26"/>
          <p:cNvSpPr/>
          <p:nvPr/>
        </p:nvSpPr>
        <p:spPr>
          <a:xfrm rot="5400000">
            <a:off x="5319428" y="2792713"/>
            <a:ext cx="1011321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884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93" y="3260288"/>
            <a:ext cx="9334005" cy="1628105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5003" y="301859"/>
            <a:ext cx="11066422" cy="637941"/>
          </a:xfrm>
        </p:spPr>
        <p:txBody>
          <a:bodyPr/>
          <a:lstStyle/>
          <a:p>
            <a:r>
              <a:rPr lang="es-CO" sz="3200" b="1" dirty="0">
                <a:solidFill>
                  <a:srgbClr val="069169"/>
                </a:solidFill>
              </a:rPr>
              <a:t>Confirmar </a:t>
            </a:r>
            <a:r>
              <a:rPr lang="es-CO" sz="3200" dirty="0"/>
              <a:t>Sobre No.1 y Sobre No. 2</a:t>
            </a:r>
          </a:p>
          <a:p>
            <a:endParaRPr lang="es-CO" sz="3200" b="1" dirty="0">
              <a:solidFill>
                <a:srgbClr val="069169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87363" y="1092200"/>
            <a:ext cx="11467570" cy="1648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O" sz="1800" b="1" dirty="0"/>
          </a:p>
        </p:txBody>
      </p:sp>
      <p:sp>
        <p:nvSpPr>
          <p:cNvPr id="8" name="Rectángulo 7"/>
          <p:cNvSpPr/>
          <p:nvPr/>
        </p:nvSpPr>
        <p:spPr>
          <a:xfrm>
            <a:off x="335003" y="832516"/>
            <a:ext cx="11213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vez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verificados los documentos,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en la página principal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deberá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Confirmar Sobre 2”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posteriormente aceptar los términos para enviar a la UPME.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6917" y="5493584"/>
            <a:ext cx="10996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enviará correo notificando el envío de información.</a:t>
            </a:r>
          </a:p>
          <a:p>
            <a:pPr algn="just"/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Finalizado el proceso, el Proponente no podrá realizar cambios en la información registrada y la Propuesta quedarán en proceso de verificación y evaluación por parte de la UPME.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2689891" y="4503127"/>
            <a:ext cx="7103759" cy="338554"/>
            <a:chOff x="2057494" y="4739961"/>
            <a:chExt cx="7103759" cy="338554"/>
          </a:xfrm>
        </p:grpSpPr>
        <p:sp>
          <p:nvSpPr>
            <p:cNvPr id="16" name="Flecha derecha 15"/>
            <p:cNvSpPr/>
            <p:nvPr/>
          </p:nvSpPr>
          <p:spPr>
            <a:xfrm>
              <a:off x="2057494" y="4812934"/>
              <a:ext cx="1011321" cy="20002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068815" y="4739961"/>
              <a:ext cx="60924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Al hacer clic se registrara la información </a:t>
              </a:r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 Sobre 2</a:t>
              </a:r>
              <a:endParaRPr lang="es-CO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565037" y="1631247"/>
            <a:ext cx="6000136" cy="898197"/>
            <a:chOff x="463104" y="1647917"/>
            <a:chExt cx="6000136" cy="89819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3"/>
            <a:srcRect b="72133"/>
            <a:stretch/>
          </p:blipFill>
          <p:spPr>
            <a:xfrm>
              <a:off x="463104" y="1647917"/>
              <a:ext cx="5331364" cy="898197"/>
            </a:xfrm>
            <a:prstGeom prst="rect">
              <a:avLst/>
            </a:prstGeom>
          </p:spPr>
        </p:pic>
        <p:sp>
          <p:nvSpPr>
            <p:cNvPr id="24" name="Flecha derecha 23"/>
            <p:cNvSpPr/>
            <p:nvPr/>
          </p:nvSpPr>
          <p:spPr>
            <a:xfrm>
              <a:off x="5872059" y="2105156"/>
              <a:ext cx="591181" cy="19750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0090" y="1949950"/>
              <a:ext cx="3728919" cy="477894"/>
            </a:xfrm>
            <a:prstGeom prst="rect">
              <a:avLst/>
            </a:prstGeom>
          </p:spPr>
        </p:pic>
        <p:sp>
          <p:nvSpPr>
            <p:cNvPr id="26" name="Rectángulo redondeado 25"/>
            <p:cNvSpPr/>
            <p:nvPr/>
          </p:nvSpPr>
          <p:spPr>
            <a:xfrm>
              <a:off x="4561475" y="1949950"/>
              <a:ext cx="1887534" cy="4667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7" name="Flecha derecha 26"/>
          <p:cNvSpPr/>
          <p:nvPr/>
        </p:nvSpPr>
        <p:spPr>
          <a:xfrm rot="5400000">
            <a:off x="7101514" y="2804890"/>
            <a:ext cx="1011321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737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05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068377" y="2498233"/>
            <a:ext cx="5957848" cy="1022636"/>
          </a:xfrm>
        </p:spPr>
        <p:txBody>
          <a:bodyPr/>
          <a:lstStyle/>
          <a:p>
            <a:r>
              <a:rPr lang="es-CO" dirty="0" smtClean="0"/>
              <a:t>REGISTRO DE SUBSANACIONES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54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5003" y="301859"/>
            <a:ext cx="11066422" cy="637941"/>
          </a:xfrm>
        </p:spPr>
        <p:txBody>
          <a:bodyPr/>
          <a:lstStyle/>
          <a:p>
            <a:r>
              <a:rPr lang="es-CO" sz="3200" dirty="0"/>
              <a:t> </a:t>
            </a:r>
            <a:r>
              <a:rPr lang="es-CO" sz="3200" dirty="0" smtClean="0"/>
              <a:t>Subsanación de documentos</a:t>
            </a:r>
            <a:endParaRPr lang="es-CO" sz="3200" b="1" dirty="0">
              <a:solidFill>
                <a:srgbClr val="069169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87363" y="1092200"/>
            <a:ext cx="11467570" cy="1648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O" sz="1800" b="1" dirty="0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5003" y="832516"/>
            <a:ext cx="11213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CO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electrónico inscrito 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notificará si es necesario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subsanar, 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lo cual se debe ingresar nuevamente a la Plataforma Tecnológica y en “Ver Requisitos” el Oferente podrá subsanar lo solicitado.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00" y="4305653"/>
            <a:ext cx="6724320" cy="1194239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35003" y="3636688"/>
            <a:ext cx="1121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Posteriormente, se debe ingresar el archivo con las subsanaciones realizadas:</a:t>
            </a:r>
          </a:p>
        </p:txBody>
      </p:sp>
      <p:sp>
        <p:nvSpPr>
          <p:cNvPr id="26" name="Flecha derecha 25"/>
          <p:cNvSpPr/>
          <p:nvPr/>
        </p:nvSpPr>
        <p:spPr>
          <a:xfrm>
            <a:off x="7132571" y="4970205"/>
            <a:ext cx="651143" cy="18179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783714" y="4089438"/>
            <a:ext cx="43450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 almacenado: 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verificar el archivo cargado por el Oferente</a:t>
            </a:r>
          </a:p>
          <a:p>
            <a:pPr algn="just"/>
            <a:endParaRPr lang="es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Modificar: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cargar el/los nuevo(s) documento (s)</a:t>
            </a:r>
          </a:p>
          <a:p>
            <a:pPr algn="just"/>
            <a:endParaRPr lang="es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Observaciones: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las realizadas por UPME en el proceso de evaluación.</a:t>
            </a:r>
          </a:p>
          <a:p>
            <a:pPr algn="just"/>
            <a:endParaRPr lang="es-E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subsanar: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asignado por la UPME</a:t>
            </a:r>
            <a:endParaRPr lang="es-C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006924" y="2596869"/>
            <a:ext cx="3905491" cy="338554"/>
            <a:chOff x="7159284" y="3127526"/>
            <a:chExt cx="3905491" cy="338554"/>
          </a:xfrm>
        </p:grpSpPr>
        <p:sp>
          <p:nvSpPr>
            <p:cNvPr id="21" name="Rectángulo 20"/>
            <p:cNvSpPr/>
            <p:nvPr/>
          </p:nvSpPr>
          <p:spPr>
            <a:xfrm>
              <a:off x="7936074" y="3127526"/>
              <a:ext cx="31287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 para subsanar lo solicitado</a:t>
              </a:r>
            </a:p>
          </p:txBody>
        </p:sp>
        <p:sp>
          <p:nvSpPr>
            <p:cNvPr id="23" name="Flecha derecha 22"/>
            <p:cNvSpPr/>
            <p:nvPr/>
          </p:nvSpPr>
          <p:spPr>
            <a:xfrm>
              <a:off x="7159284" y="3205905"/>
              <a:ext cx="651143" cy="181797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976285" y="1875343"/>
            <a:ext cx="4904992" cy="1371523"/>
            <a:chOff x="2656266" y="1587971"/>
            <a:chExt cx="5979808" cy="1783026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6266" y="1587971"/>
              <a:ext cx="5979808" cy="1783026"/>
            </a:xfrm>
            <a:prstGeom prst="rect">
              <a:avLst/>
            </a:prstGeom>
          </p:spPr>
        </p:pic>
        <p:sp>
          <p:nvSpPr>
            <p:cNvPr id="16" name="Rectángulo redondeado 15"/>
            <p:cNvSpPr/>
            <p:nvPr/>
          </p:nvSpPr>
          <p:spPr>
            <a:xfrm>
              <a:off x="5646170" y="2399863"/>
              <a:ext cx="2214940" cy="57797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8" name="Rectángulo redondeado 17"/>
          <p:cNvSpPr/>
          <p:nvPr/>
        </p:nvSpPr>
        <p:spPr>
          <a:xfrm>
            <a:off x="6338729" y="4838812"/>
            <a:ext cx="786691" cy="4445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441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06" y="3353734"/>
            <a:ext cx="10674871" cy="1762125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5003" y="301859"/>
            <a:ext cx="11066422" cy="637941"/>
          </a:xfrm>
        </p:spPr>
        <p:txBody>
          <a:bodyPr/>
          <a:lstStyle/>
          <a:p>
            <a:r>
              <a:rPr lang="es-CO" sz="3200" dirty="0"/>
              <a:t> Subsanación de documentos</a:t>
            </a:r>
            <a:endParaRPr lang="es-CO" sz="3200" b="1" dirty="0">
              <a:solidFill>
                <a:srgbClr val="069169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87363" y="1092200"/>
            <a:ext cx="11467570" cy="1648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O" sz="1800" b="1" dirty="0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5003" y="832516"/>
            <a:ext cx="1121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vez finalice la corrección de las fallas subsanables, debe Confirmar el proceso: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890099" y="1374371"/>
            <a:ext cx="7401878" cy="938516"/>
            <a:chOff x="3890099" y="1201848"/>
            <a:chExt cx="7401878" cy="938516"/>
          </a:xfrm>
        </p:grpSpPr>
        <p:grpSp>
          <p:nvGrpSpPr>
            <p:cNvPr id="19" name="Grupo 18"/>
            <p:cNvGrpSpPr/>
            <p:nvPr/>
          </p:nvGrpSpPr>
          <p:grpSpPr>
            <a:xfrm>
              <a:off x="3890099" y="1201848"/>
              <a:ext cx="7401878" cy="338554"/>
              <a:chOff x="4252417" y="2013715"/>
              <a:chExt cx="9561970" cy="338554"/>
            </a:xfrm>
          </p:grpSpPr>
          <p:sp>
            <p:nvSpPr>
              <p:cNvPr id="20" name="Flecha derecha 19"/>
              <p:cNvSpPr/>
              <p:nvPr/>
            </p:nvSpPr>
            <p:spPr>
              <a:xfrm>
                <a:off x="4252417" y="2080127"/>
                <a:ext cx="1011322" cy="205731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5263739" y="2013715"/>
                <a:ext cx="85506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Vuelve a la pagina principal, sin confirmar la finalización del proceso</a:t>
                </a:r>
                <a:endPara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3890099" y="1801810"/>
              <a:ext cx="7401878" cy="338554"/>
              <a:chOff x="4252417" y="2013715"/>
              <a:chExt cx="9561970" cy="338554"/>
            </a:xfrm>
          </p:grpSpPr>
          <p:sp>
            <p:nvSpPr>
              <p:cNvPr id="25" name="Flecha derecha 24"/>
              <p:cNvSpPr/>
              <p:nvPr/>
            </p:nvSpPr>
            <p:spPr>
              <a:xfrm>
                <a:off x="4252417" y="2080127"/>
                <a:ext cx="1011322" cy="205731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5263739" y="2013715"/>
                <a:ext cx="85506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Confirma la finalización de la corrección de las fallas subsanables</a:t>
                </a:r>
                <a:endParaRPr lang="es-E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7" name="Rectángulo 26"/>
          <p:cNvSpPr/>
          <p:nvPr/>
        </p:nvSpPr>
        <p:spPr>
          <a:xfrm>
            <a:off x="309124" y="2700662"/>
            <a:ext cx="1121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vez de clic en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“finalizar subsanación de documentos”,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debe Confirmar el proceso: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56917" y="5562592"/>
            <a:ext cx="10996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enviará correo notificando el envío de información.</a:t>
            </a:r>
          </a:p>
          <a:p>
            <a:pPr algn="just"/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Finalizado el proceso, el Proponente no podrá realizar cambios en la información registrada y la Propuesta quedarán en proceso de verificación y evaluación por parte de la UPME.</a:t>
            </a:r>
          </a:p>
        </p:txBody>
      </p:sp>
      <p:sp>
        <p:nvSpPr>
          <p:cNvPr id="29" name="Flecha derecha 28"/>
          <p:cNvSpPr/>
          <p:nvPr/>
        </p:nvSpPr>
        <p:spPr>
          <a:xfrm>
            <a:off x="2017030" y="4614085"/>
            <a:ext cx="1011321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3028351" y="4510749"/>
            <a:ext cx="6092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Al hacer clic se Confirma la finalización de la corrección de las fallas subsanables</a:t>
            </a:r>
          </a:p>
          <a:p>
            <a:pPr algn="just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06" y="1245347"/>
            <a:ext cx="3143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30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01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974673" y="2687628"/>
            <a:ext cx="5957848" cy="643846"/>
          </a:xfrm>
        </p:spPr>
        <p:txBody>
          <a:bodyPr/>
          <a:lstStyle/>
          <a:p>
            <a:r>
              <a:rPr lang="es-CO" dirty="0" smtClean="0"/>
              <a:t>SOLICITUD DE REGISTRO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99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69169"/>
                </a:solidFill>
              </a:rPr>
              <a:t>Solicitud de Registro</a:t>
            </a:r>
            <a:endParaRPr lang="es-CO" b="1" dirty="0">
              <a:solidFill>
                <a:srgbClr val="069169"/>
              </a:solidFill>
            </a:endParaRPr>
          </a:p>
        </p:txBody>
      </p:sp>
      <p:sp>
        <p:nvSpPr>
          <p:cNvPr id="9" name="Marcador de contenido 2"/>
          <p:cNvSpPr>
            <a:spLocks noGrp="1"/>
          </p:cNvSpPr>
          <p:nvPr>
            <p:ph sz="quarter" idx="15"/>
          </p:nvPr>
        </p:nvSpPr>
        <p:spPr>
          <a:xfrm>
            <a:off x="334963" y="889079"/>
            <a:ext cx="11467570" cy="5884253"/>
          </a:xfrm>
        </p:spPr>
        <p:txBody>
          <a:bodyPr/>
          <a:lstStyle/>
          <a:p>
            <a:pPr marL="0" indent="0" algn="just">
              <a:buNone/>
            </a:pPr>
            <a:r>
              <a:rPr lang="es-CO" sz="1800" dirty="0" smtClean="0"/>
              <a:t>Los </a:t>
            </a:r>
            <a:r>
              <a:rPr lang="es-CO" sz="1800" b="1" dirty="0" smtClean="0">
                <a:solidFill>
                  <a:srgbClr val="0070C0"/>
                </a:solidFill>
              </a:rPr>
              <a:t>interesados en participar en la Convocatoria </a:t>
            </a:r>
            <a:r>
              <a:rPr lang="es-CO" sz="1800" b="1" dirty="0">
                <a:solidFill>
                  <a:srgbClr val="0070C0"/>
                </a:solidFill>
              </a:rPr>
              <a:t>Pública UPME </a:t>
            </a:r>
            <a:r>
              <a:rPr lang="es-CO" sz="1800" b="1" dirty="0" smtClean="0">
                <a:solidFill>
                  <a:srgbClr val="0070C0"/>
                </a:solidFill>
              </a:rPr>
              <a:t>01-2022 Huila 230kV y líneas asociadas</a:t>
            </a:r>
            <a:r>
              <a:rPr lang="es-CO" sz="1800" dirty="0" smtClean="0"/>
              <a:t>, </a:t>
            </a:r>
            <a:r>
              <a:rPr lang="es-CO" sz="1800" dirty="0"/>
              <a:t>deben solicitar acceso </a:t>
            </a:r>
            <a:r>
              <a:rPr lang="es-CO" sz="1800" dirty="0" smtClean="0"/>
              <a:t>a </a:t>
            </a:r>
            <a:r>
              <a:rPr lang="es-CO" sz="1800" dirty="0"/>
              <a:t>la plataforma tecnológica, allegando mínimo la siguiente información a los correos </a:t>
            </a:r>
            <a:r>
              <a:rPr lang="es-CO" sz="1800" dirty="0" smtClean="0">
                <a:hlinkClick r:id="rId2"/>
              </a:rPr>
              <a:t>correspondencia@upme.gov.co</a:t>
            </a:r>
            <a:r>
              <a:rPr lang="es-CO" sz="1800" dirty="0" smtClean="0"/>
              <a:t>, </a:t>
            </a:r>
            <a:r>
              <a:rPr lang="es-CO" sz="1800" dirty="0" smtClean="0">
                <a:hlinkClick r:id="rId3"/>
              </a:rPr>
              <a:t>convocatoriastransmision@upme.gov.co</a:t>
            </a:r>
            <a:r>
              <a:rPr lang="es-CO" sz="1800" dirty="0" smtClean="0"/>
              <a:t> y </a:t>
            </a:r>
            <a:r>
              <a:rPr lang="es-CO" sz="1800" dirty="0" smtClean="0">
                <a:hlinkClick r:id="rId4"/>
              </a:rPr>
              <a:t>convocatoriastransmisiont@upme.gov.co</a:t>
            </a:r>
            <a:r>
              <a:rPr lang="es-CO" sz="1800" dirty="0" smtClean="0"/>
              <a:t>: </a:t>
            </a:r>
          </a:p>
          <a:p>
            <a:pPr marL="0" indent="0" algn="just">
              <a:buNone/>
            </a:pPr>
            <a:endParaRPr lang="es-CO" sz="1800" dirty="0" smtClean="0"/>
          </a:p>
          <a:p>
            <a:pPr marL="0" indent="0" algn="just">
              <a:buNone/>
            </a:pPr>
            <a:r>
              <a:rPr lang="es-CO" sz="1800" dirty="0" smtClean="0"/>
              <a:t>Razón </a:t>
            </a:r>
            <a:r>
              <a:rPr lang="es-CO" sz="1800" dirty="0"/>
              <a:t>Social</a:t>
            </a:r>
          </a:p>
          <a:p>
            <a:pPr algn="just"/>
            <a:r>
              <a:rPr lang="es-CO" sz="1800" dirty="0"/>
              <a:t>NIT (con digito de verificación)</a:t>
            </a:r>
          </a:p>
          <a:p>
            <a:pPr algn="just"/>
            <a:r>
              <a:rPr lang="es-CO" sz="1800" dirty="0"/>
              <a:t>Tipo de Representante (Representante Legal / Apoderado)</a:t>
            </a:r>
          </a:p>
          <a:p>
            <a:pPr algn="just"/>
            <a:r>
              <a:rPr lang="es-CO" sz="1800" dirty="0"/>
              <a:t>Nombre del Representante</a:t>
            </a:r>
          </a:p>
          <a:p>
            <a:pPr algn="just"/>
            <a:r>
              <a:rPr lang="es-CO" sz="1800" dirty="0"/>
              <a:t>Correo Electrónico</a:t>
            </a:r>
          </a:p>
          <a:p>
            <a:pPr marL="0" indent="0" algn="just">
              <a:buNone/>
            </a:pPr>
            <a:endParaRPr lang="es-CO" sz="1800" dirty="0"/>
          </a:p>
          <a:p>
            <a:pPr marL="0" indent="0" algn="just">
              <a:buNone/>
            </a:pPr>
            <a:r>
              <a:rPr lang="es-CO" sz="1800" dirty="0" smtClean="0"/>
              <a:t>Al correo registrado llegará un Usuario y Contraseña, así como las indicaciones de como acceder a la Plataforma tecnológica.</a:t>
            </a:r>
            <a:endParaRPr lang="es-ES" sz="1800" dirty="0"/>
          </a:p>
          <a:p>
            <a:pPr marL="0" indent="0" algn="just">
              <a:buNone/>
            </a:pPr>
            <a:r>
              <a:rPr lang="es-ES" sz="1800" b="1" dirty="0" smtClean="0">
                <a:solidFill>
                  <a:srgbClr val="0070C0"/>
                </a:solidFill>
              </a:rPr>
              <a:t>Nota 1: El correo registrado será el único contacto entre la UPME y el PROPONENTE</a:t>
            </a:r>
          </a:p>
          <a:p>
            <a:pPr marL="0" indent="0" algn="just">
              <a:buNone/>
            </a:pPr>
            <a:r>
              <a:rPr lang="es-ES" sz="1800" b="1" dirty="0" smtClean="0">
                <a:solidFill>
                  <a:srgbClr val="0070C0"/>
                </a:solidFill>
              </a:rPr>
              <a:t>Nota 2: En caso de no tener NIT indicar 000000000</a:t>
            </a:r>
            <a:endParaRPr lang="es-CO" sz="1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02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981023" y="2706678"/>
            <a:ext cx="5957848" cy="643846"/>
          </a:xfrm>
        </p:spPr>
        <p:txBody>
          <a:bodyPr/>
          <a:lstStyle/>
          <a:p>
            <a:r>
              <a:rPr lang="es-CO" dirty="0" smtClean="0"/>
              <a:t>INGRESO AL APLICATIVO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8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69169"/>
                </a:solidFill>
              </a:rPr>
              <a:t>Ingreso al Aplicativo</a:t>
            </a:r>
            <a:endParaRPr lang="es-CO" b="1" dirty="0">
              <a:solidFill>
                <a:srgbClr val="069169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5606143" y="1188735"/>
            <a:ext cx="6348789" cy="45995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acceder a la Plataforma Tecnológica, al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correo registrado llegará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ruta de acceso.</a:t>
            </a:r>
            <a:endParaRPr lang="es-E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Pantalla de Inicio: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Se deben ingresar Usuario y Contraseña (enviados al correo registrado).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Aceptar la política de tratamiento de datos personales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Hacer clic en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“INGRESAR”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335004" y="5530698"/>
            <a:ext cx="4141303" cy="10402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s-C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ingresar por primera vez al aplicativo, se solicitará cambiar la contraseña.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O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34" y="1122423"/>
            <a:ext cx="4253253" cy="39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5" y="2184731"/>
            <a:ext cx="8036110" cy="2505862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69169"/>
                </a:solidFill>
              </a:rPr>
              <a:t>Cambio de Contraseña</a:t>
            </a:r>
            <a:endParaRPr lang="es-CO" b="1" dirty="0">
              <a:solidFill>
                <a:srgbClr val="069169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5005" y="1111482"/>
            <a:ext cx="11619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pantalla de cambio de contraseña aparecerá en el primer ingreso y también estará habilitada en el menú de opciones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363" y="5407740"/>
            <a:ext cx="3133661" cy="1200329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proceso finaliza al hacer clic en “Cambiar mi contraseña”, donde parece un mensaje de confirmación.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 derecha 13"/>
          <p:cNvSpPr/>
          <p:nvPr/>
        </p:nvSpPr>
        <p:spPr>
          <a:xfrm rot="5400000">
            <a:off x="681855" y="4973178"/>
            <a:ext cx="682257" cy="1868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010292" y="3213265"/>
            <a:ext cx="3057661" cy="1477328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nueva contraseña debe cumplir con las características de seguridad exigidas y se debe confirmar.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6858815" y="2818967"/>
            <a:ext cx="2057400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6858815" y="3299525"/>
            <a:ext cx="2057400" cy="2000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47900" t="25331"/>
          <a:stretch/>
        </p:blipFill>
        <p:spPr>
          <a:xfrm>
            <a:off x="4911145" y="5324829"/>
            <a:ext cx="2834890" cy="93656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9010292" y="2734724"/>
            <a:ext cx="3057661" cy="369332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Enviada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correo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registrado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6858815" y="3587738"/>
            <a:ext cx="2057400" cy="2000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335004" y="4263569"/>
            <a:ext cx="1157246" cy="2095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redondeado 22"/>
          <p:cNvSpPr/>
          <p:nvPr/>
        </p:nvSpPr>
        <p:spPr>
          <a:xfrm>
            <a:off x="4834943" y="5959065"/>
            <a:ext cx="1162050" cy="2924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8621437" y="5130741"/>
            <a:ext cx="3432725" cy="1477328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vez continúe con el proceso, el aplicativo solicitará ingresar nuevamente a la plataforma, para lo cual deberá usar la nueva contraseña. </a:t>
            </a:r>
          </a:p>
        </p:txBody>
      </p:sp>
      <p:sp>
        <p:nvSpPr>
          <p:cNvPr id="16" name="Flecha derecha 15"/>
          <p:cNvSpPr/>
          <p:nvPr/>
        </p:nvSpPr>
        <p:spPr>
          <a:xfrm>
            <a:off x="6572504" y="5959065"/>
            <a:ext cx="2057400" cy="2000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03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012773" y="2301009"/>
            <a:ext cx="5957848" cy="1417084"/>
          </a:xfrm>
        </p:spPr>
        <p:txBody>
          <a:bodyPr/>
          <a:lstStyle/>
          <a:p>
            <a:r>
              <a:rPr lang="es-CO" dirty="0" smtClean="0"/>
              <a:t>REGISTRO DE INFORMACIÓN DE IDENTIFICACIÓN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60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67" y="1561378"/>
            <a:ext cx="5331364" cy="3223114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331143" y="302090"/>
            <a:ext cx="10489257" cy="637941"/>
          </a:xfrm>
        </p:spPr>
        <p:txBody>
          <a:bodyPr/>
          <a:lstStyle/>
          <a:p>
            <a:r>
              <a:rPr lang="es-CO" sz="3200" dirty="0" smtClean="0"/>
              <a:t>Detalle del Proponente</a:t>
            </a:r>
            <a:endParaRPr lang="es-CO" sz="3200" dirty="0"/>
          </a:p>
        </p:txBody>
      </p:sp>
      <p:sp>
        <p:nvSpPr>
          <p:cNvPr id="11" name="Rectángulo 10"/>
          <p:cNvSpPr/>
          <p:nvPr/>
        </p:nvSpPr>
        <p:spPr>
          <a:xfrm>
            <a:off x="331143" y="940031"/>
            <a:ext cx="11673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la página principal encontrara el detalle de la información del Proponente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402" y="1727052"/>
            <a:ext cx="2222273" cy="1200329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ingresar, deberá completar los datos básicos del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Proponente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665712" y="1504513"/>
            <a:ext cx="3383487" cy="923330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Esta opción estará disponible el día de la Presentación de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Propuestas hasta las 8:30am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 derecha 7"/>
          <p:cNvSpPr/>
          <p:nvPr/>
        </p:nvSpPr>
        <p:spPr>
          <a:xfrm rot="10800000">
            <a:off x="2259463" y="2007136"/>
            <a:ext cx="478723" cy="2103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8074531" y="2019983"/>
            <a:ext cx="591181" cy="19750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4402" y="3000391"/>
            <a:ext cx="22222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1: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registro de información de identificación, lo podrá realizar desde que accede a la Plataforma tecnológica.</a:t>
            </a:r>
            <a:endParaRPr lang="es-CO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648505" y="2822121"/>
            <a:ext cx="35319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3: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se de clic en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1</a:t>
            </a:r>
            <a:r>
              <a:rPr lang="es-CO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“Confirmar Sobre 2”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documentos ingresados en la Plataforma, no se podrán modificar y estarán disponibles para el proceso de evaluación</a:t>
            </a:r>
            <a:endParaRPr lang="es-CO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0" y="5368236"/>
            <a:ext cx="68408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300" b="1" dirty="0">
                <a:latin typeface="Arial" panose="020B0604020202020204" pitchFamily="34" charset="0"/>
                <a:cs typeface="Arial" panose="020B0604020202020204" pitchFamily="34" charset="0"/>
              </a:rPr>
              <a:t>Nota 2: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Algunos campos que ya se encuentran diligenciados fueron registrados por la UPME. </a:t>
            </a:r>
          </a:p>
          <a:p>
            <a:pPr algn="just"/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En caso de requerir modificación deberá solicitar el cambio a través de carta debidamente firmada y radicada mediante </a:t>
            </a:r>
            <a:r>
              <a:rPr lang="es-CO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correos:  </a:t>
            </a:r>
            <a:r>
              <a:rPr lang="es-CO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correspondencia@upme.gov.co, convocatoriastransmision@upme.gov.co y convocatoriastransmisiont@upme.gov.co</a:t>
            </a:r>
          </a:p>
        </p:txBody>
      </p:sp>
      <p:sp>
        <p:nvSpPr>
          <p:cNvPr id="14" name="Flecha derecha 13"/>
          <p:cNvSpPr/>
          <p:nvPr/>
        </p:nvSpPr>
        <p:spPr>
          <a:xfrm rot="5400000">
            <a:off x="3452004" y="4173191"/>
            <a:ext cx="1452703" cy="2752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648506" y="5091238"/>
            <a:ext cx="353199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4: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los DSI “Propuesta” son </a:t>
            </a:r>
            <a:r>
              <a:rPr lang="es-CO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documentos presentados por un Proponente y que están contenidos en el Sobre No. 1 y en el Sobre No. </a:t>
            </a:r>
            <a:r>
              <a:rPr lang="es-CO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parador Capítu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38C6C138A2A345966A6C86602D8AD9" ma:contentTypeVersion="2" ma:contentTypeDescription="Crear nuevo documento." ma:contentTypeScope="" ma:versionID="f39a6a502fc2237be8d20634aeecfd0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4afbcb2487568e4ac3f442618639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9A7A2B-5011-444F-8992-E9EACF978A46}"/>
</file>

<file path=customXml/itemProps2.xml><?xml version="1.0" encoding="utf-8"?>
<ds:datastoreItem xmlns:ds="http://schemas.openxmlformats.org/officeDocument/2006/customXml" ds:itemID="{0CB487DA-3DDD-4878-8798-53D66859C707}"/>
</file>

<file path=customXml/itemProps3.xml><?xml version="1.0" encoding="utf-8"?>
<ds:datastoreItem xmlns:ds="http://schemas.openxmlformats.org/officeDocument/2006/customXml" ds:itemID="{A9C2E1CC-462B-4A11-9DDB-F478CF63BFB1}"/>
</file>

<file path=docProps/app.xml><?xml version="1.0" encoding="utf-8"?>
<Properties xmlns="http://schemas.openxmlformats.org/officeDocument/2006/extended-properties" xmlns:vt="http://schemas.openxmlformats.org/officeDocument/2006/docPropsVTypes">
  <TotalTime>11638</TotalTime>
  <Words>1836</Words>
  <Application>Microsoft Office PowerPoint</Application>
  <PresentationFormat>Panorámica</PresentationFormat>
  <Paragraphs>168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Arial</vt:lpstr>
      <vt:lpstr>Calibri</vt:lpstr>
      <vt:lpstr>Work Sans</vt:lpstr>
      <vt:lpstr>Work Sans Light</vt:lpstr>
      <vt:lpstr>Work Sans Medium</vt:lpstr>
      <vt:lpstr>Diseño personalizado</vt:lpstr>
      <vt:lpstr>Separador Capítulo</vt:lpstr>
      <vt:lpstr>Tema de Office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Portatil UPME</dc:creator>
  <cp:lastModifiedBy>Sandra Milena Alzate Ocampo</cp:lastModifiedBy>
  <cp:revision>226</cp:revision>
  <dcterms:modified xsi:type="dcterms:W3CDTF">2023-08-29T19:50:00Z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0x0101005838C6C138A2A345966A6C86602D8AD9</vt:lpwstr>
  </property>
</Properties>
</file>