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9.xml" ContentType="application/vnd.openxmlformats-officedocument.presentationml.slide+xml"/>
  <Override PartName="/ppt/slides/slide8.xml" ContentType="application/vnd.openxmlformats-officedocument.presentationml.slide+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Layouts/slideLayout10.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Masters/slideMaster1.xml" ContentType="application/vnd.openxmlformats-officedocument.presentationml.slideMaster+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1.xml" ContentType="application/vnd.openxmlformats-officedocument.presentationml.slideLayout+xml"/>
  <Override PartName="/ppt/theme/theme1.xml" ContentType="application/vnd.openxmlformats-officedocument.theme+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63" r:id="rId3"/>
    <p:sldId id="256" r:id="rId4"/>
    <p:sldId id="271" r:id="rId5"/>
    <p:sldId id="261" r:id="rId6"/>
    <p:sldId id="278" r:id="rId7"/>
    <p:sldId id="262" r:id="rId8"/>
    <p:sldId id="277" r:id="rId9"/>
    <p:sldId id="258" r:id="rId10"/>
  </p:sldIdLst>
  <p:sldSz cx="9144000" cy="6858000" type="screen4x3"/>
  <p:notesSz cx="7010400" cy="9296400"/>
  <p:defaultTextStyle>
    <a:defPPr>
      <a:defRPr lang="es-E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0321E"/>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294" y="-17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17" Type="http://schemas.openxmlformats.org/officeDocument/2006/relationships/customXml" Target="../customXml/item3.xml"/><Relationship Id="rId2" Type="http://schemas.openxmlformats.org/officeDocument/2006/relationships/slide" Target="slides/slide1.xml"/><Relationship Id="rId16" Type="http://schemas.openxmlformats.org/officeDocument/2006/relationships/customXml" Target="../customXml/item2.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customXml" Target="../customXml/item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ES"/>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ES"/>
          </a:p>
        </p:txBody>
      </p:sp>
      <p:sp>
        <p:nvSpPr>
          <p:cNvPr id="4" name="3 Marcador de fecha"/>
          <p:cNvSpPr>
            <a:spLocks noGrp="1"/>
          </p:cNvSpPr>
          <p:nvPr>
            <p:ph type="dt" sz="half" idx="10"/>
          </p:nvPr>
        </p:nvSpPr>
        <p:spPr/>
        <p:txBody>
          <a:bodyPr/>
          <a:lstStyle>
            <a:lvl1pPr>
              <a:defRPr/>
            </a:lvl1pPr>
          </a:lstStyle>
          <a:p>
            <a:pPr>
              <a:defRPr/>
            </a:pPr>
            <a:fld id="{75ADE90D-F6C9-49E9-983D-93ADFFA3891F}" type="datetimeFigureOut">
              <a:rPr lang="es-ES"/>
              <a:pPr>
                <a:defRPr/>
              </a:pPr>
              <a:t>17/06/2010</a:t>
            </a:fld>
            <a:endParaRPr lang="es-ES"/>
          </a:p>
        </p:txBody>
      </p:sp>
      <p:sp>
        <p:nvSpPr>
          <p:cNvPr id="5" name="4 Marcador de pie de página"/>
          <p:cNvSpPr>
            <a:spLocks noGrp="1"/>
          </p:cNvSpPr>
          <p:nvPr>
            <p:ph type="ftr" sz="quarter" idx="11"/>
          </p:nvPr>
        </p:nvSpPr>
        <p:spPr/>
        <p:txBody>
          <a:bodyPr/>
          <a:lstStyle>
            <a:lvl1pPr>
              <a:defRPr/>
            </a:lvl1pPr>
          </a:lstStyle>
          <a:p>
            <a:pPr>
              <a:defRPr/>
            </a:pPr>
            <a:endParaRPr lang="es-ES"/>
          </a:p>
        </p:txBody>
      </p:sp>
      <p:sp>
        <p:nvSpPr>
          <p:cNvPr id="6" name="5 Marcador de número de diapositiva"/>
          <p:cNvSpPr>
            <a:spLocks noGrp="1"/>
          </p:cNvSpPr>
          <p:nvPr>
            <p:ph type="sldNum" sz="quarter" idx="12"/>
          </p:nvPr>
        </p:nvSpPr>
        <p:spPr/>
        <p:txBody>
          <a:bodyPr/>
          <a:lstStyle>
            <a:lvl1pPr>
              <a:defRPr/>
            </a:lvl1pPr>
          </a:lstStyle>
          <a:p>
            <a:pPr>
              <a:defRPr/>
            </a:pPr>
            <a:fld id="{497886D9-376E-4923-809C-5F7DB9DA0E41}" type="slidenum">
              <a:rPr lang="es-ES"/>
              <a:pPr>
                <a:defRPr/>
              </a:pPr>
              <a:t>‹Nº›</a:t>
            </a:fld>
            <a:endParaRPr lang="es-E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lvl1pPr>
              <a:defRPr/>
            </a:lvl1pPr>
          </a:lstStyle>
          <a:p>
            <a:pPr>
              <a:defRPr/>
            </a:pPr>
            <a:fld id="{1A800BB5-416D-414D-960C-05ADBF1D14F9}" type="datetimeFigureOut">
              <a:rPr lang="es-ES"/>
              <a:pPr>
                <a:defRPr/>
              </a:pPr>
              <a:t>17/06/2010</a:t>
            </a:fld>
            <a:endParaRPr lang="es-ES"/>
          </a:p>
        </p:txBody>
      </p:sp>
      <p:sp>
        <p:nvSpPr>
          <p:cNvPr id="5" name="4 Marcador de pie de página"/>
          <p:cNvSpPr>
            <a:spLocks noGrp="1"/>
          </p:cNvSpPr>
          <p:nvPr>
            <p:ph type="ftr" sz="quarter" idx="11"/>
          </p:nvPr>
        </p:nvSpPr>
        <p:spPr/>
        <p:txBody>
          <a:bodyPr/>
          <a:lstStyle>
            <a:lvl1pPr>
              <a:defRPr/>
            </a:lvl1pPr>
          </a:lstStyle>
          <a:p>
            <a:pPr>
              <a:defRPr/>
            </a:pPr>
            <a:endParaRPr lang="es-ES"/>
          </a:p>
        </p:txBody>
      </p:sp>
      <p:sp>
        <p:nvSpPr>
          <p:cNvPr id="6" name="5 Marcador de número de diapositiva"/>
          <p:cNvSpPr>
            <a:spLocks noGrp="1"/>
          </p:cNvSpPr>
          <p:nvPr>
            <p:ph type="sldNum" sz="quarter" idx="12"/>
          </p:nvPr>
        </p:nvSpPr>
        <p:spPr/>
        <p:txBody>
          <a:bodyPr/>
          <a:lstStyle>
            <a:lvl1pPr>
              <a:defRPr/>
            </a:lvl1pPr>
          </a:lstStyle>
          <a:p>
            <a:pPr>
              <a:defRPr/>
            </a:pPr>
            <a:fld id="{6A3001EF-9946-438F-A915-3EC15E4889D7}" type="slidenum">
              <a:rPr lang="es-ES"/>
              <a:pPr>
                <a:defRPr/>
              </a:pPr>
              <a:t>‹Nº›</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lvl1pPr>
              <a:defRPr/>
            </a:lvl1pPr>
          </a:lstStyle>
          <a:p>
            <a:pPr>
              <a:defRPr/>
            </a:pPr>
            <a:fld id="{ADA1CC99-3D23-4229-B6A1-8CCD25C69565}" type="datetimeFigureOut">
              <a:rPr lang="es-ES"/>
              <a:pPr>
                <a:defRPr/>
              </a:pPr>
              <a:t>17/06/2010</a:t>
            </a:fld>
            <a:endParaRPr lang="es-ES"/>
          </a:p>
        </p:txBody>
      </p:sp>
      <p:sp>
        <p:nvSpPr>
          <p:cNvPr id="5" name="4 Marcador de pie de página"/>
          <p:cNvSpPr>
            <a:spLocks noGrp="1"/>
          </p:cNvSpPr>
          <p:nvPr>
            <p:ph type="ftr" sz="quarter" idx="11"/>
          </p:nvPr>
        </p:nvSpPr>
        <p:spPr/>
        <p:txBody>
          <a:bodyPr/>
          <a:lstStyle>
            <a:lvl1pPr>
              <a:defRPr/>
            </a:lvl1pPr>
          </a:lstStyle>
          <a:p>
            <a:pPr>
              <a:defRPr/>
            </a:pPr>
            <a:endParaRPr lang="es-ES"/>
          </a:p>
        </p:txBody>
      </p:sp>
      <p:sp>
        <p:nvSpPr>
          <p:cNvPr id="6" name="5 Marcador de número de diapositiva"/>
          <p:cNvSpPr>
            <a:spLocks noGrp="1"/>
          </p:cNvSpPr>
          <p:nvPr>
            <p:ph type="sldNum" sz="quarter" idx="12"/>
          </p:nvPr>
        </p:nvSpPr>
        <p:spPr/>
        <p:txBody>
          <a:bodyPr/>
          <a:lstStyle>
            <a:lvl1pPr>
              <a:defRPr/>
            </a:lvl1pPr>
          </a:lstStyle>
          <a:p>
            <a:pPr>
              <a:defRPr/>
            </a:pPr>
            <a:fld id="{2A8CCA68-D9A9-4C06-A99A-29F63F37F903}" type="slidenum">
              <a:rPr lang="es-ES"/>
              <a:pPr>
                <a:defRPr/>
              </a:pPr>
              <a:t>‹Nº›</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lvl1pPr>
              <a:defRPr/>
            </a:lvl1pPr>
          </a:lstStyle>
          <a:p>
            <a:pPr>
              <a:defRPr/>
            </a:pPr>
            <a:fld id="{9E5C1D6C-B155-4557-8412-ECCE3C0F19AE}" type="datetimeFigureOut">
              <a:rPr lang="es-ES"/>
              <a:pPr>
                <a:defRPr/>
              </a:pPr>
              <a:t>17/06/2010</a:t>
            </a:fld>
            <a:endParaRPr lang="es-ES"/>
          </a:p>
        </p:txBody>
      </p:sp>
      <p:sp>
        <p:nvSpPr>
          <p:cNvPr id="5" name="4 Marcador de pie de página"/>
          <p:cNvSpPr>
            <a:spLocks noGrp="1"/>
          </p:cNvSpPr>
          <p:nvPr>
            <p:ph type="ftr" sz="quarter" idx="11"/>
          </p:nvPr>
        </p:nvSpPr>
        <p:spPr/>
        <p:txBody>
          <a:bodyPr/>
          <a:lstStyle>
            <a:lvl1pPr>
              <a:defRPr/>
            </a:lvl1pPr>
          </a:lstStyle>
          <a:p>
            <a:pPr>
              <a:defRPr/>
            </a:pPr>
            <a:endParaRPr lang="es-ES"/>
          </a:p>
        </p:txBody>
      </p:sp>
      <p:sp>
        <p:nvSpPr>
          <p:cNvPr id="6" name="5 Marcador de número de diapositiva"/>
          <p:cNvSpPr>
            <a:spLocks noGrp="1"/>
          </p:cNvSpPr>
          <p:nvPr>
            <p:ph type="sldNum" sz="quarter" idx="12"/>
          </p:nvPr>
        </p:nvSpPr>
        <p:spPr/>
        <p:txBody>
          <a:bodyPr/>
          <a:lstStyle>
            <a:lvl1pPr>
              <a:defRPr/>
            </a:lvl1pPr>
          </a:lstStyle>
          <a:p>
            <a:pPr>
              <a:defRPr/>
            </a:pPr>
            <a:fld id="{1BB5F893-0E67-4040-9071-6448AEBB1C14}" type="slidenum">
              <a:rPr lang="es-ES"/>
              <a:pPr>
                <a:defRPr/>
              </a:pPr>
              <a:t>‹Nº›</a:t>
            </a:fld>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lvl1pPr>
              <a:defRPr/>
            </a:lvl1pPr>
          </a:lstStyle>
          <a:p>
            <a:pPr>
              <a:defRPr/>
            </a:pPr>
            <a:fld id="{46079872-E249-45D2-B04B-137BBB8F74E4}" type="datetimeFigureOut">
              <a:rPr lang="es-ES"/>
              <a:pPr>
                <a:defRPr/>
              </a:pPr>
              <a:t>17/06/2010</a:t>
            </a:fld>
            <a:endParaRPr lang="es-ES"/>
          </a:p>
        </p:txBody>
      </p:sp>
      <p:sp>
        <p:nvSpPr>
          <p:cNvPr id="5" name="4 Marcador de pie de página"/>
          <p:cNvSpPr>
            <a:spLocks noGrp="1"/>
          </p:cNvSpPr>
          <p:nvPr>
            <p:ph type="ftr" sz="quarter" idx="11"/>
          </p:nvPr>
        </p:nvSpPr>
        <p:spPr/>
        <p:txBody>
          <a:bodyPr/>
          <a:lstStyle>
            <a:lvl1pPr>
              <a:defRPr/>
            </a:lvl1pPr>
          </a:lstStyle>
          <a:p>
            <a:pPr>
              <a:defRPr/>
            </a:pPr>
            <a:endParaRPr lang="es-ES"/>
          </a:p>
        </p:txBody>
      </p:sp>
      <p:sp>
        <p:nvSpPr>
          <p:cNvPr id="6" name="5 Marcador de número de diapositiva"/>
          <p:cNvSpPr>
            <a:spLocks noGrp="1"/>
          </p:cNvSpPr>
          <p:nvPr>
            <p:ph type="sldNum" sz="quarter" idx="12"/>
          </p:nvPr>
        </p:nvSpPr>
        <p:spPr/>
        <p:txBody>
          <a:bodyPr/>
          <a:lstStyle>
            <a:lvl1pPr>
              <a:defRPr/>
            </a:lvl1pPr>
          </a:lstStyle>
          <a:p>
            <a:pPr>
              <a:defRPr/>
            </a:pPr>
            <a:fld id="{46BE8437-1B7C-4679-ABF3-3144FDB90533}" type="slidenum">
              <a:rPr lang="es-ES"/>
              <a:pPr>
                <a:defRPr/>
              </a:pPr>
              <a:t>‹Nº›</a:t>
            </a:fld>
            <a:endParaRPr lang="es-E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3 Marcador de fecha"/>
          <p:cNvSpPr>
            <a:spLocks noGrp="1"/>
          </p:cNvSpPr>
          <p:nvPr>
            <p:ph type="dt" sz="half" idx="10"/>
          </p:nvPr>
        </p:nvSpPr>
        <p:spPr/>
        <p:txBody>
          <a:bodyPr/>
          <a:lstStyle>
            <a:lvl1pPr>
              <a:defRPr/>
            </a:lvl1pPr>
          </a:lstStyle>
          <a:p>
            <a:pPr>
              <a:defRPr/>
            </a:pPr>
            <a:fld id="{5C9017F5-E1C9-47BE-9FF5-F3ABEBFF2E33}" type="datetimeFigureOut">
              <a:rPr lang="es-ES"/>
              <a:pPr>
                <a:defRPr/>
              </a:pPr>
              <a:t>17/06/2010</a:t>
            </a:fld>
            <a:endParaRPr lang="es-ES"/>
          </a:p>
        </p:txBody>
      </p:sp>
      <p:sp>
        <p:nvSpPr>
          <p:cNvPr id="6" name="4 Marcador de pie de página"/>
          <p:cNvSpPr>
            <a:spLocks noGrp="1"/>
          </p:cNvSpPr>
          <p:nvPr>
            <p:ph type="ftr" sz="quarter" idx="11"/>
          </p:nvPr>
        </p:nvSpPr>
        <p:spPr/>
        <p:txBody>
          <a:bodyPr/>
          <a:lstStyle>
            <a:lvl1pPr>
              <a:defRPr/>
            </a:lvl1pPr>
          </a:lstStyle>
          <a:p>
            <a:pPr>
              <a:defRPr/>
            </a:pPr>
            <a:endParaRPr lang="es-ES"/>
          </a:p>
        </p:txBody>
      </p:sp>
      <p:sp>
        <p:nvSpPr>
          <p:cNvPr id="7" name="5 Marcador de número de diapositiva"/>
          <p:cNvSpPr>
            <a:spLocks noGrp="1"/>
          </p:cNvSpPr>
          <p:nvPr>
            <p:ph type="sldNum" sz="quarter" idx="12"/>
          </p:nvPr>
        </p:nvSpPr>
        <p:spPr/>
        <p:txBody>
          <a:bodyPr/>
          <a:lstStyle>
            <a:lvl1pPr>
              <a:defRPr/>
            </a:lvl1pPr>
          </a:lstStyle>
          <a:p>
            <a:pPr>
              <a:defRPr/>
            </a:pPr>
            <a:fld id="{3605AB97-2DCE-487F-89C2-24C971CF8E64}" type="slidenum">
              <a:rPr lang="es-ES"/>
              <a:pPr>
                <a:defRPr/>
              </a:pPr>
              <a:t>‹Nº›</a:t>
            </a:fld>
            <a:endParaRPr lang="es-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3 Marcador de fecha"/>
          <p:cNvSpPr>
            <a:spLocks noGrp="1"/>
          </p:cNvSpPr>
          <p:nvPr>
            <p:ph type="dt" sz="half" idx="10"/>
          </p:nvPr>
        </p:nvSpPr>
        <p:spPr/>
        <p:txBody>
          <a:bodyPr/>
          <a:lstStyle>
            <a:lvl1pPr>
              <a:defRPr/>
            </a:lvl1pPr>
          </a:lstStyle>
          <a:p>
            <a:pPr>
              <a:defRPr/>
            </a:pPr>
            <a:fld id="{6C287F9C-6F09-4D73-8C59-6C2DAB7F5345}" type="datetimeFigureOut">
              <a:rPr lang="es-ES"/>
              <a:pPr>
                <a:defRPr/>
              </a:pPr>
              <a:t>17/06/2010</a:t>
            </a:fld>
            <a:endParaRPr lang="es-ES"/>
          </a:p>
        </p:txBody>
      </p:sp>
      <p:sp>
        <p:nvSpPr>
          <p:cNvPr id="8" name="4 Marcador de pie de página"/>
          <p:cNvSpPr>
            <a:spLocks noGrp="1"/>
          </p:cNvSpPr>
          <p:nvPr>
            <p:ph type="ftr" sz="quarter" idx="11"/>
          </p:nvPr>
        </p:nvSpPr>
        <p:spPr/>
        <p:txBody>
          <a:bodyPr/>
          <a:lstStyle>
            <a:lvl1pPr>
              <a:defRPr/>
            </a:lvl1pPr>
          </a:lstStyle>
          <a:p>
            <a:pPr>
              <a:defRPr/>
            </a:pPr>
            <a:endParaRPr lang="es-ES"/>
          </a:p>
        </p:txBody>
      </p:sp>
      <p:sp>
        <p:nvSpPr>
          <p:cNvPr id="9" name="5 Marcador de número de diapositiva"/>
          <p:cNvSpPr>
            <a:spLocks noGrp="1"/>
          </p:cNvSpPr>
          <p:nvPr>
            <p:ph type="sldNum" sz="quarter" idx="12"/>
          </p:nvPr>
        </p:nvSpPr>
        <p:spPr/>
        <p:txBody>
          <a:bodyPr/>
          <a:lstStyle>
            <a:lvl1pPr>
              <a:defRPr/>
            </a:lvl1pPr>
          </a:lstStyle>
          <a:p>
            <a:pPr>
              <a:defRPr/>
            </a:pPr>
            <a:fld id="{D5AD001B-D88B-4294-BEA1-8D8294DF373F}" type="slidenum">
              <a:rPr lang="es-ES"/>
              <a:pPr>
                <a:defRPr/>
              </a:pPr>
              <a:t>‹Nº›</a:t>
            </a:fld>
            <a:endParaRPr lang="es-E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3 Marcador de fecha"/>
          <p:cNvSpPr>
            <a:spLocks noGrp="1"/>
          </p:cNvSpPr>
          <p:nvPr>
            <p:ph type="dt" sz="half" idx="10"/>
          </p:nvPr>
        </p:nvSpPr>
        <p:spPr/>
        <p:txBody>
          <a:bodyPr/>
          <a:lstStyle>
            <a:lvl1pPr>
              <a:defRPr/>
            </a:lvl1pPr>
          </a:lstStyle>
          <a:p>
            <a:pPr>
              <a:defRPr/>
            </a:pPr>
            <a:fld id="{3079EB6E-B710-4132-85DC-7D934061857D}" type="datetimeFigureOut">
              <a:rPr lang="es-ES"/>
              <a:pPr>
                <a:defRPr/>
              </a:pPr>
              <a:t>17/06/2010</a:t>
            </a:fld>
            <a:endParaRPr lang="es-ES"/>
          </a:p>
        </p:txBody>
      </p:sp>
      <p:sp>
        <p:nvSpPr>
          <p:cNvPr id="4" name="4 Marcador de pie de página"/>
          <p:cNvSpPr>
            <a:spLocks noGrp="1"/>
          </p:cNvSpPr>
          <p:nvPr>
            <p:ph type="ftr" sz="quarter" idx="11"/>
          </p:nvPr>
        </p:nvSpPr>
        <p:spPr/>
        <p:txBody>
          <a:bodyPr/>
          <a:lstStyle>
            <a:lvl1pPr>
              <a:defRPr/>
            </a:lvl1pPr>
          </a:lstStyle>
          <a:p>
            <a:pPr>
              <a:defRPr/>
            </a:pPr>
            <a:endParaRPr lang="es-ES"/>
          </a:p>
        </p:txBody>
      </p:sp>
      <p:sp>
        <p:nvSpPr>
          <p:cNvPr id="5" name="5 Marcador de número de diapositiva"/>
          <p:cNvSpPr>
            <a:spLocks noGrp="1"/>
          </p:cNvSpPr>
          <p:nvPr>
            <p:ph type="sldNum" sz="quarter" idx="12"/>
          </p:nvPr>
        </p:nvSpPr>
        <p:spPr/>
        <p:txBody>
          <a:bodyPr/>
          <a:lstStyle>
            <a:lvl1pPr>
              <a:defRPr/>
            </a:lvl1pPr>
          </a:lstStyle>
          <a:p>
            <a:pPr>
              <a:defRPr/>
            </a:pPr>
            <a:fld id="{54B886AD-0C3A-4803-A294-BD0FC3B54149}" type="slidenum">
              <a:rPr lang="es-ES"/>
              <a:pPr>
                <a:defRPr/>
              </a:pPr>
              <a:t>‹Nº›</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3 Marcador de fecha"/>
          <p:cNvSpPr>
            <a:spLocks noGrp="1"/>
          </p:cNvSpPr>
          <p:nvPr>
            <p:ph type="dt" sz="half" idx="10"/>
          </p:nvPr>
        </p:nvSpPr>
        <p:spPr/>
        <p:txBody>
          <a:bodyPr/>
          <a:lstStyle>
            <a:lvl1pPr>
              <a:defRPr/>
            </a:lvl1pPr>
          </a:lstStyle>
          <a:p>
            <a:pPr>
              <a:defRPr/>
            </a:pPr>
            <a:fld id="{1498D958-B8D4-419A-85BE-AA4430172CE2}" type="datetimeFigureOut">
              <a:rPr lang="es-ES"/>
              <a:pPr>
                <a:defRPr/>
              </a:pPr>
              <a:t>17/06/2010</a:t>
            </a:fld>
            <a:endParaRPr lang="es-ES"/>
          </a:p>
        </p:txBody>
      </p:sp>
      <p:sp>
        <p:nvSpPr>
          <p:cNvPr id="3" name="4 Marcador de pie de página"/>
          <p:cNvSpPr>
            <a:spLocks noGrp="1"/>
          </p:cNvSpPr>
          <p:nvPr>
            <p:ph type="ftr" sz="quarter" idx="11"/>
          </p:nvPr>
        </p:nvSpPr>
        <p:spPr/>
        <p:txBody>
          <a:bodyPr/>
          <a:lstStyle>
            <a:lvl1pPr>
              <a:defRPr/>
            </a:lvl1pPr>
          </a:lstStyle>
          <a:p>
            <a:pPr>
              <a:defRPr/>
            </a:pPr>
            <a:endParaRPr lang="es-ES"/>
          </a:p>
        </p:txBody>
      </p:sp>
      <p:sp>
        <p:nvSpPr>
          <p:cNvPr id="4" name="5 Marcador de número de diapositiva"/>
          <p:cNvSpPr>
            <a:spLocks noGrp="1"/>
          </p:cNvSpPr>
          <p:nvPr>
            <p:ph type="sldNum" sz="quarter" idx="12"/>
          </p:nvPr>
        </p:nvSpPr>
        <p:spPr/>
        <p:txBody>
          <a:bodyPr/>
          <a:lstStyle>
            <a:lvl1pPr>
              <a:defRPr/>
            </a:lvl1pPr>
          </a:lstStyle>
          <a:p>
            <a:pPr>
              <a:defRPr/>
            </a:pPr>
            <a:fld id="{BB07FB03-8132-4CA7-AD70-004621B8170F}" type="slidenum">
              <a:rPr lang="es-ES"/>
              <a:pPr>
                <a:defRPr/>
              </a:pPr>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ES"/>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3 Marcador de fecha"/>
          <p:cNvSpPr>
            <a:spLocks noGrp="1"/>
          </p:cNvSpPr>
          <p:nvPr>
            <p:ph type="dt" sz="half" idx="10"/>
          </p:nvPr>
        </p:nvSpPr>
        <p:spPr/>
        <p:txBody>
          <a:bodyPr/>
          <a:lstStyle>
            <a:lvl1pPr>
              <a:defRPr/>
            </a:lvl1pPr>
          </a:lstStyle>
          <a:p>
            <a:pPr>
              <a:defRPr/>
            </a:pPr>
            <a:fld id="{3DC7C723-9B1F-4A22-864F-D452CC9BA8C1}" type="datetimeFigureOut">
              <a:rPr lang="es-ES"/>
              <a:pPr>
                <a:defRPr/>
              </a:pPr>
              <a:t>17/06/2010</a:t>
            </a:fld>
            <a:endParaRPr lang="es-ES"/>
          </a:p>
        </p:txBody>
      </p:sp>
      <p:sp>
        <p:nvSpPr>
          <p:cNvPr id="6" name="4 Marcador de pie de página"/>
          <p:cNvSpPr>
            <a:spLocks noGrp="1"/>
          </p:cNvSpPr>
          <p:nvPr>
            <p:ph type="ftr" sz="quarter" idx="11"/>
          </p:nvPr>
        </p:nvSpPr>
        <p:spPr/>
        <p:txBody>
          <a:bodyPr/>
          <a:lstStyle>
            <a:lvl1pPr>
              <a:defRPr/>
            </a:lvl1pPr>
          </a:lstStyle>
          <a:p>
            <a:pPr>
              <a:defRPr/>
            </a:pPr>
            <a:endParaRPr lang="es-ES"/>
          </a:p>
        </p:txBody>
      </p:sp>
      <p:sp>
        <p:nvSpPr>
          <p:cNvPr id="7" name="5 Marcador de número de diapositiva"/>
          <p:cNvSpPr>
            <a:spLocks noGrp="1"/>
          </p:cNvSpPr>
          <p:nvPr>
            <p:ph type="sldNum" sz="quarter" idx="12"/>
          </p:nvPr>
        </p:nvSpPr>
        <p:spPr/>
        <p:txBody>
          <a:bodyPr/>
          <a:lstStyle>
            <a:lvl1pPr>
              <a:defRPr/>
            </a:lvl1pPr>
          </a:lstStyle>
          <a:p>
            <a:pPr>
              <a:defRPr/>
            </a:pPr>
            <a:fld id="{A3DCF472-DCA4-4F29-AB95-55DC1831F198}" type="slidenum">
              <a:rPr lang="es-ES"/>
              <a:pPr>
                <a:defRPr/>
              </a:pPr>
              <a:t>‹Nº›</a:t>
            </a:fld>
            <a:endParaRPr lang="es-E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ES"/>
          </a:p>
        </p:txBody>
      </p:sp>
      <p:sp>
        <p:nvSpPr>
          <p:cNvPr id="3" name="2 Marcador de posición de imagen"/>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s-ES" noProof="0" smtClean="0"/>
              <a:t>Haga clic en el icono para agregar una imagen</a:t>
            </a:r>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3 Marcador de fecha"/>
          <p:cNvSpPr>
            <a:spLocks noGrp="1"/>
          </p:cNvSpPr>
          <p:nvPr>
            <p:ph type="dt" sz="half" idx="10"/>
          </p:nvPr>
        </p:nvSpPr>
        <p:spPr/>
        <p:txBody>
          <a:bodyPr/>
          <a:lstStyle>
            <a:lvl1pPr>
              <a:defRPr/>
            </a:lvl1pPr>
          </a:lstStyle>
          <a:p>
            <a:pPr>
              <a:defRPr/>
            </a:pPr>
            <a:fld id="{AC2A7D3D-1E79-432B-A6DF-B32CA8113F4E}" type="datetimeFigureOut">
              <a:rPr lang="es-ES"/>
              <a:pPr>
                <a:defRPr/>
              </a:pPr>
              <a:t>17/06/2010</a:t>
            </a:fld>
            <a:endParaRPr lang="es-ES"/>
          </a:p>
        </p:txBody>
      </p:sp>
      <p:sp>
        <p:nvSpPr>
          <p:cNvPr id="6" name="4 Marcador de pie de página"/>
          <p:cNvSpPr>
            <a:spLocks noGrp="1"/>
          </p:cNvSpPr>
          <p:nvPr>
            <p:ph type="ftr" sz="quarter" idx="11"/>
          </p:nvPr>
        </p:nvSpPr>
        <p:spPr/>
        <p:txBody>
          <a:bodyPr/>
          <a:lstStyle>
            <a:lvl1pPr>
              <a:defRPr/>
            </a:lvl1pPr>
          </a:lstStyle>
          <a:p>
            <a:pPr>
              <a:defRPr/>
            </a:pPr>
            <a:endParaRPr lang="es-ES"/>
          </a:p>
        </p:txBody>
      </p:sp>
      <p:sp>
        <p:nvSpPr>
          <p:cNvPr id="7" name="5 Marcador de número de diapositiva"/>
          <p:cNvSpPr>
            <a:spLocks noGrp="1"/>
          </p:cNvSpPr>
          <p:nvPr>
            <p:ph type="sldNum" sz="quarter" idx="12"/>
          </p:nvPr>
        </p:nvSpPr>
        <p:spPr/>
        <p:txBody>
          <a:bodyPr/>
          <a:lstStyle>
            <a:lvl1pPr>
              <a:defRPr/>
            </a:lvl1pPr>
          </a:lstStyle>
          <a:p>
            <a:pPr>
              <a:defRPr/>
            </a:pPr>
            <a:fld id="{158E6048-536A-4867-9727-08818B7EE413}" type="slidenum">
              <a:rPr lang="es-ES"/>
              <a:pPr>
                <a:defRPr/>
              </a:pPr>
              <a:t>‹Nº›</a:t>
            </a:fld>
            <a:endParaRPr lang="es-E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1 Marcador de título"/>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s-ES" smtClean="0"/>
              <a:t>Haga clic para modificar el estilo de título del patrón</a:t>
            </a:r>
          </a:p>
        </p:txBody>
      </p:sp>
      <p:sp>
        <p:nvSpPr>
          <p:cNvPr id="1027" name="2 Marcador de texto"/>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defRPr>
            </a:lvl1pPr>
          </a:lstStyle>
          <a:p>
            <a:pPr>
              <a:defRPr/>
            </a:pPr>
            <a:fld id="{F8ECD57B-33A8-4C64-8896-6A6AD03BEBB6}" type="datetimeFigureOut">
              <a:rPr lang="es-ES"/>
              <a:pPr>
                <a:defRPr/>
              </a:pPr>
              <a:t>17/06/2010</a:t>
            </a:fld>
            <a:endParaRPr lang="es-ES"/>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es-ES"/>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defRPr>
            </a:lvl1pPr>
          </a:lstStyle>
          <a:p>
            <a:pPr>
              <a:defRPr/>
            </a:pPr>
            <a:fld id="{6C213258-B664-4AF9-89A4-B75D18950F16}" type="slidenum">
              <a:rPr lang="es-ES"/>
              <a:pPr>
                <a:defRPr/>
              </a:pPr>
              <a:t>‹Nº›</a:t>
            </a:fld>
            <a:endParaRPr lang="es-ES"/>
          </a:p>
        </p:txBody>
      </p:sp>
    </p:spTree>
  </p:cSld>
  <p:clrMap bg1="lt1" tx1="dk1" bg2="lt2" tx2="dk2" accent1="accent1" accent2="accent2" accent3="accent3" accent4="accent4" accent5="accent5" accent6="accent6" hlink="hlink" folHlink="folHlink"/>
  <p:sldLayoutIdLst>
    <p:sldLayoutId id="2147483659" r:id="rId1"/>
    <p:sldLayoutId id="2147483658" r:id="rId2"/>
    <p:sldLayoutId id="2147483657" r:id="rId3"/>
    <p:sldLayoutId id="2147483656" r:id="rId4"/>
    <p:sldLayoutId id="2147483655" r:id="rId5"/>
    <p:sldLayoutId id="2147483654" r:id="rId6"/>
    <p:sldLayoutId id="2147483653" r:id="rId7"/>
    <p:sldLayoutId id="2147483652" r:id="rId8"/>
    <p:sldLayoutId id="2147483651" r:id="rId9"/>
    <p:sldLayoutId id="2147483650" r:id="rId10"/>
    <p:sldLayoutId id="2147483649" r:id="rId11"/>
  </p:sldLayoutIdLst>
  <p:txStyles>
    <p:title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itchFamily="34" charset="0"/>
        </a:defRPr>
      </a:lvl2pPr>
      <a:lvl3pPr algn="ctr" rtl="0" fontAlgn="base">
        <a:spcBef>
          <a:spcPct val="0"/>
        </a:spcBef>
        <a:spcAft>
          <a:spcPct val="0"/>
        </a:spcAft>
        <a:defRPr sz="4400">
          <a:solidFill>
            <a:schemeClr val="tx1"/>
          </a:solidFill>
          <a:latin typeface="Calibri" pitchFamily="34" charset="0"/>
        </a:defRPr>
      </a:lvl3pPr>
      <a:lvl4pPr algn="ctr" rtl="0" fontAlgn="base">
        <a:spcBef>
          <a:spcPct val="0"/>
        </a:spcBef>
        <a:spcAft>
          <a:spcPct val="0"/>
        </a:spcAft>
        <a:defRPr sz="4400">
          <a:solidFill>
            <a:schemeClr val="tx1"/>
          </a:solidFill>
          <a:latin typeface="Calibri" pitchFamily="34" charset="0"/>
        </a:defRPr>
      </a:lvl4pPr>
      <a:lvl5pPr algn="ctr" rtl="0" fontAlgn="base">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fontAlgn="base">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Layout" Target="../slideLayouts/slideLayout1.xml"/><Relationship Id="rId5" Type="http://schemas.openxmlformats.org/officeDocument/2006/relationships/image" Target="../media/image6.png"/><Relationship Id="rId4" Type="http://schemas.openxmlformats.org/officeDocument/2006/relationships/image" Target="../media/image5.jpeg"/></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Layout" Target="../slideLayouts/slideLayout1.xml"/><Relationship Id="rId5" Type="http://schemas.openxmlformats.org/officeDocument/2006/relationships/image" Target="../media/image7.emf"/><Relationship Id="rId4" Type="http://schemas.openxmlformats.org/officeDocument/2006/relationships/image" Target="../media/image5.jpeg"/></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Layout" Target="../slideLayouts/slideLayout7.xml"/><Relationship Id="rId4" Type="http://schemas.openxmlformats.org/officeDocument/2006/relationships/image" Target="../media/image5.jpeg"/></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Layout" Target="../slideLayouts/slideLayout1.xml"/><Relationship Id="rId4" Type="http://schemas.openxmlformats.org/officeDocument/2006/relationships/image" Target="../media/image5.jpeg"/></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Layout" Target="../slideLayouts/slideLayout1.xml"/><Relationship Id="rId4" Type="http://schemas.openxmlformats.org/officeDocument/2006/relationships/image" Target="../media/image5.jpeg"/></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Layout" Target="../slideLayouts/slideLayout1.xml"/><Relationship Id="rId4" Type="http://schemas.openxmlformats.org/officeDocument/2006/relationships/image" Target="../media/image5.jpeg"/></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Layout" Target="../slideLayouts/slideLayout1.xml"/><Relationship Id="rId5" Type="http://schemas.openxmlformats.org/officeDocument/2006/relationships/image" Target="../media/image8.emf"/><Relationship Id="rId4" Type="http://schemas.openxmlformats.org/officeDocument/2006/relationships/image" Target="../media/image5.jpeg"/></Relationships>
</file>

<file path=ppt/slides/_rels/slide9.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313" name="3 Marcador de contenido" descr="PORTADA.jpg"/>
          <p:cNvPicPr>
            <a:picLocks noGrp="1" noChangeAspect="1"/>
          </p:cNvPicPr>
          <p:nvPr>
            <p:ph idx="1"/>
          </p:nvPr>
        </p:nvPicPr>
        <p:blipFill>
          <a:blip r:embed="rId2" cstate="print"/>
          <a:srcRect/>
          <a:stretch>
            <a:fillRect/>
          </a:stretch>
        </p:blipFill>
        <p:spPr>
          <a:xfrm>
            <a:off x="0" y="0"/>
            <a:ext cx="9151938" cy="6858000"/>
          </a:xfrm>
        </p:spPr>
      </p:pic>
      <p:sp>
        <p:nvSpPr>
          <p:cNvPr id="13314" name="1 Título"/>
          <p:cNvSpPr>
            <a:spLocks noGrp="1"/>
          </p:cNvSpPr>
          <p:nvPr>
            <p:ph type="title"/>
          </p:nvPr>
        </p:nvSpPr>
        <p:spPr>
          <a:xfrm>
            <a:off x="457200" y="3214688"/>
            <a:ext cx="8229600" cy="1143000"/>
          </a:xfrm>
        </p:spPr>
        <p:txBody>
          <a:bodyPr/>
          <a:lstStyle/>
          <a:p>
            <a:r>
              <a:rPr lang="es-ES" sz="4000" b="1" dirty="0" smtClean="0"/>
              <a:t> </a:t>
            </a:r>
            <a:r>
              <a:rPr lang="es-ES" sz="4000" b="1" dirty="0" smtClean="0">
                <a:solidFill>
                  <a:schemeClr val="bg1"/>
                </a:solidFill>
              </a:rPr>
              <a:t>EAE DEL PERGT – ETAPA FINAL</a:t>
            </a:r>
            <a:endParaRPr lang="es-CO" sz="4000" dirty="0" smtClean="0">
              <a:solidFill>
                <a:schemeClr val="bg1"/>
              </a:solidFill>
            </a:endParaRPr>
          </a:p>
        </p:txBody>
      </p:sp>
      <p:sp>
        <p:nvSpPr>
          <p:cNvPr id="5" name="1 Título"/>
          <p:cNvSpPr txBox="1">
            <a:spLocks/>
          </p:cNvSpPr>
          <p:nvPr/>
        </p:nvSpPr>
        <p:spPr bwMode="auto">
          <a:xfrm>
            <a:off x="500063" y="4500563"/>
            <a:ext cx="8229600" cy="1016000"/>
          </a:xfrm>
          <a:prstGeom prst="rect">
            <a:avLst/>
          </a:prstGeom>
          <a:noFill/>
          <a:ln w="9525">
            <a:noFill/>
            <a:miter lim="800000"/>
            <a:headEnd/>
            <a:tailEnd/>
          </a:ln>
        </p:spPr>
        <p:txBody>
          <a:bodyPr anchor="ctr"/>
          <a:lstStyle/>
          <a:p>
            <a:pPr algn="ctr">
              <a:defRPr/>
            </a:pPr>
            <a:r>
              <a:rPr lang="es-CO" sz="2500" b="1" dirty="0">
                <a:solidFill>
                  <a:schemeClr val="bg1"/>
                </a:solidFill>
                <a:latin typeface="Arial Narrow" pitchFamily="34" charset="0"/>
                <a:ea typeface="+mj-ea"/>
                <a:cs typeface="+mj-cs"/>
              </a:rPr>
              <a:t>EVALUACIÓN AMBIENTAL ESTRATÉGICA DEL PLAN DE EXPANSIÓN DE GENERACIÓN Y TRANSMISIÓN – ETAPA </a:t>
            </a:r>
            <a:r>
              <a:rPr lang="es-CO" sz="2500" b="1" dirty="0" smtClean="0">
                <a:solidFill>
                  <a:schemeClr val="bg1"/>
                </a:solidFill>
                <a:latin typeface="Arial Narrow" pitchFamily="34" charset="0"/>
                <a:ea typeface="+mj-ea"/>
                <a:cs typeface="+mj-cs"/>
              </a:rPr>
              <a:t>FINAL</a:t>
            </a:r>
            <a:endParaRPr lang="es-ES" sz="2500" b="1" dirty="0">
              <a:solidFill>
                <a:schemeClr val="bg1"/>
              </a:solidFill>
              <a:latin typeface="Arial Narrow" pitchFamily="34" charset="0"/>
              <a:ea typeface="+mj-ea"/>
              <a:cs typeface="+mj-cs"/>
            </a:endParaRPr>
          </a:p>
        </p:txBody>
      </p:sp>
      <p:sp>
        <p:nvSpPr>
          <p:cNvPr id="6" name="1 Título"/>
          <p:cNvSpPr txBox="1">
            <a:spLocks/>
          </p:cNvSpPr>
          <p:nvPr/>
        </p:nvSpPr>
        <p:spPr bwMode="auto">
          <a:xfrm>
            <a:off x="500063" y="5949950"/>
            <a:ext cx="8229600" cy="622300"/>
          </a:xfrm>
          <a:prstGeom prst="rect">
            <a:avLst/>
          </a:prstGeom>
          <a:noFill/>
          <a:ln w="9525">
            <a:noFill/>
            <a:miter lim="800000"/>
            <a:headEnd/>
            <a:tailEnd/>
          </a:ln>
        </p:spPr>
        <p:txBody>
          <a:bodyPr anchor="ctr"/>
          <a:lstStyle/>
          <a:p>
            <a:pPr algn="ctr"/>
            <a:endParaRPr lang="es-ES" sz="1600" b="1" dirty="0">
              <a:solidFill>
                <a:schemeClr val="bg1"/>
              </a:solidFill>
              <a:latin typeface="Arial Narrow" pitchFamily="34" charset="0"/>
            </a:endParaRPr>
          </a:p>
        </p:txBody>
      </p:sp>
      <p:pic>
        <p:nvPicPr>
          <p:cNvPr id="13317" name="Picture 7"/>
          <p:cNvPicPr>
            <a:picLocks noChangeAspect="1" noChangeArrowheads="1"/>
          </p:cNvPicPr>
          <p:nvPr/>
        </p:nvPicPr>
        <p:blipFill>
          <a:blip r:embed="rId3" cstate="print"/>
          <a:srcRect/>
          <a:stretch>
            <a:fillRect/>
          </a:stretch>
        </p:blipFill>
        <p:spPr bwMode="auto">
          <a:xfrm>
            <a:off x="7500938" y="285750"/>
            <a:ext cx="1503362" cy="500063"/>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4 Imagen" descr="Aspas_UPME.JPG"/>
          <p:cNvPicPr>
            <a:picLocks noChangeAspect="1"/>
          </p:cNvPicPr>
          <p:nvPr/>
        </p:nvPicPr>
        <p:blipFill>
          <a:blip r:embed="rId2" cstate="print"/>
          <a:srcRect/>
          <a:stretch>
            <a:fillRect/>
          </a:stretch>
        </p:blipFill>
        <p:spPr bwMode="auto">
          <a:xfrm>
            <a:off x="357188" y="142875"/>
            <a:ext cx="642937" cy="642938"/>
          </a:xfrm>
          <a:prstGeom prst="rect">
            <a:avLst/>
          </a:prstGeom>
          <a:noFill/>
          <a:ln w="9525">
            <a:noFill/>
            <a:miter lim="800000"/>
            <a:headEnd/>
            <a:tailEnd/>
          </a:ln>
        </p:spPr>
      </p:pic>
      <p:pic>
        <p:nvPicPr>
          <p:cNvPr id="19458" name="6 Imagen" descr="Texto_UPME.GIF"/>
          <p:cNvPicPr>
            <a:picLocks noChangeAspect="1"/>
          </p:cNvPicPr>
          <p:nvPr/>
        </p:nvPicPr>
        <p:blipFill>
          <a:blip r:embed="rId3" cstate="print"/>
          <a:srcRect/>
          <a:stretch>
            <a:fillRect/>
          </a:stretch>
        </p:blipFill>
        <p:spPr bwMode="auto">
          <a:xfrm>
            <a:off x="1071563" y="171450"/>
            <a:ext cx="1571625" cy="542925"/>
          </a:xfrm>
          <a:prstGeom prst="rect">
            <a:avLst/>
          </a:prstGeom>
          <a:noFill/>
          <a:ln w="9525">
            <a:noFill/>
            <a:miter lim="800000"/>
            <a:headEnd/>
            <a:tailEnd/>
          </a:ln>
        </p:spPr>
      </p:pic>
      <p:pic>
        <p:nvPicPr>
          <p:cNvPr id="19459" name="7 Imagen" descr="Franja_Tricolor.JPG"/>
          <p:cNvPicPr>
            <a:picLocks noChangeAspect="1"/>
          </p:cNvPicPr>
          <p:nvPr/>
        </p:nvPicPr>
        <p:blipFill>
          <a:blip r:embed="rId4" cstate="print"/>
          <a:srcRect/>
          <a:stretch>
            <a:fillRect/>
          </a:stretch>
        </p:blipFill>
        <p:spPr bwMode="auto">
          <a:xfrm>
            <a:off x="0" y="882650"/>
            <a:ext cx="9144000" cy="46038"/>
          </a:xfrm>
          <a:prstGeom prst="rect">
            <a:avLst/>
          </a:prstGeom>
          <a:noFill/>
          <a:ln w="9525">
            <a:noFill/>
            <a:miter lim="800000"/>
            <a:headEnd/>
            <a:tailEnd/>
          </a:ln>
        </p:spPr>
      </p:pic>
      <p:sp>
        <p:nvSpPr>
          <p:cNvPr id="19460" name="5 CuadroTexto"/>
          <p:cNvSpPr txBox="1">
            <a:spLocks noChangeArrowheads="1"/>
          </p:cNvSpPr>
          <p:nvPr/>
        </p:nvSpPr>
        <p:spPr bwMode="auto">
          <a:xfrm>
            <a:off x="1214438" y="1143000"/>
            <a:ext cx="6858000" cy="400050"/>
          </a:xfrm>
          <a:prstGeom prst="rect">
            <a:avLst/>
          </a:prstGeom>
          <a:noFill/>
          <a:ln w="9525">
            <a:noFill/>
            <a:miter lim="800000"/>
            <a:headEnd/>
            <a:tailEnd/>
          </a:ln>
        </p:spPr>
        <p:txBody>
          <a:bodyPr>
            <a:spAutoFit/>
          </a:bodyPr>
          <a:lstStyle/>
          <a:p>
            <a:r>
              <a:rPr lang="es-CO" sz="2000" b="1">
                <a:solidFill>
                  <a:schemeClr val="tx2"/>
                </a:solidFill>
                <a:latin typeface="Arial Narrow" pitchFamily="34" charset="0"/>
              </a:rPr>
              <a:t>FASES DE LA EAE Y SU RELACIÓN CON LA PLANIFICACIÓN</a:t>
            </a:r>
            <a:endParaRPr lang="es-ES" sz="2000" b="1">
              <a:solidFill>
                <a:schemeClr val="tx2"/>
              </a:solidFill>
              <a:latin typeface="Arial Narrow" pitchFamily="34" charset="0"/>
            </a:endParaRPr>
          </a:p>
        </p:txBody>
      </p:sp>
      <p:pic>
        <p:nvPicPr>
          <p:cNvPr id="19461" name="Picture 4"/>
          <p:cNvPicPr>
            <a:picLocks noChangeAspect="1" noChangeArrowheads="1"/>
          </p:cNvPicPr>
          <p:nvPr/>
        </p:nvPicPr>
        <p:blipFill>
          <a:blip r:embed="rId5" cstate="print"/>
          <a:srcRect/>
          <a:stretch>
            <a:fillRect/>
          </a:stretch>
        </p:blipFill>
        <p:spPr bwMode="auto">
          <a:xfrm>
            <a:off x="251520" y="1484784"/>
            <a:ext cx="8429625" cy="5184576"/>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mph" presetSubtype="0" fill="hold" nodeType="afterEffect">
                                  <p:stCondLst>
                                    <p:cond delay="0"/>
                                  </p:stCondLst>
                                  <p:childTnLst>
                                    <p:animRot by="21600000">
                                      <p:cBhvr>
                                        <p:cTn id="6" dur="5000" fill="hold"/>
                                        <p:tgtEl>
                                          <p:spTgt spid="5"/>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4 Imagen" descr="Aspas_UPME.JPG"/>
          <p:cNvPicPr>
            <a:picLocks noChangeAspect="1"/>
          </p:cNvPicPr>
          <p:nvPr/>
        </p:nvPicPr>
        <p:blipFill>
          <a:blip r:embed="rId2" cstate="print"/>
          <a:srcRect/>
          <a:stretch>
            <a:fillRect/>
          </a:stretch>
        </p:blipFill>
        <p:spPr bwMode="auto">
          <a:xfrm>
            <a:off x="357188" y="142875"/>
            <a:ext cx="642937" cy="642938"/>
          </a:xfrm>
          <a:prstGeom prst="rect">
            <a:avLst/>
          </a:prstGeom>
          <a:noFill/>
          <a:ln w="9525">
            <a:noFill/>
            <a:miter lim="800000"/>
            <a:headEnd/>
            <a:tailEnd/>
          </a:ln>
        </p:spPr>
      </p:pic>
      <p:pic>
        <p:nvPicPr>
          <p:cNvPr id="14338" name="6 Imagen" descr="Texto_UPME.GIF"/>
          <p:cNvPicPr>
            <a:picLocks noChangeAspect="1"/>
          </p:cNvPicPr>
          <p:nvPr/>
        </p:nvPicPr>
        <p:blipFill>
          <a:blip r:embed="rId3" cstate="print"/>
          <a:srcRect/>
          <a:stretch>
            <a:fillRect/>
          </a:stretch>
        </p:blipFill>
        <p:spPr bwMode="auto">
          <a:xfrm>
            <a:off x="1071563" y="171450"/>
            <a:ext cx="1571625" cy="542925"/>
          </a:xfrm>
          <a:prstGeom prst="rect">
            <a:avLst/>
          </a:prstGeom>
          <a:noFill/>
          <a:ln w="9525">
            <a:noFill/>
            <a:miter lim="800000"/>
            <a:headEnd/>
            <a:tailEnd/>
          </a:ln>
        </p:spPr>
      </p:pic>
      <p:pic>
        <p:nvPicPr>
          <p:cNvPr id="14339" name="7 Imagen" descr="Franja_Tricolor.JPG"/>
          <p:cNvPicPr>
            <a:picLocks noChangeAspect="1"/>
          </p:cNvPicPr>
          <p:nvPr/>
        </p:nvPicPr>
        <p:blipFill>
          <a:blip r:embed="rId4" cstate="print"/>
          <a:srcRect/>
          <a:stretch>
            <a:fillRect/>
          </a:stretch>
        </p:blipFill>
        <p:spPr bwMode="auto">
          <a:xfrm>
            <a:off x="0" y="882650"/>
            <a:ext cx="9144000" cy="46038"/>
          </a:xfrm>
          <a:prstGeom prst="rect">
            <a:avLst/>
          </a:prstGeom>
          <a:noFill/>
          <a:ln w="9525">
            <a:noFill/>
            <a:miter lim="800000"/>
            <a:headEnd/>
            <a:tailEnd/>
          </a:ln>
        </p:spPr>
      </p:pic>
      <p:sp>
        <p:nvSpPr>
          <p:cNvPr id="14340" name="5 CuadroTexto"/>
          <p:cNvSpPr txBox="1">
            <a:spLocks noChangeArrowheads="1"/>
          </p:cNvSpPr>
          <p:nvPr/>
        </p:nvSpPr>
        <p:spPr bwMode="auto">
          <a:xfrm>
            <a:off x="1763713" y="1125538"/>
            <a:ext cx="5929312" cy="396875"/>
          </a:xfrm>
          <a:prstGeom prst="rect">
            <a:avLst/>
          </a:prstGeom>
          <a:noFill/>
          <a:ln w="9525">
            <a:noFill/>
            <a:miter lim="800000"/>
            <a:headEnd/>
            <a:tailEnd/>
          </a:ln>
        </p:spPr>
        <p:txBody>
          <a:bodyPr>
            <a:spAutoFit/>
          </a:bodyPr>
          <a:lstStyle/>
          <a:p>
            <a:pPr algn="ctr"/>
            <a:r>
              <a:rPr lang="es-CO" sz="2000" b="1">
                <a:solidFill>
                  <a:schemeClr val="tx2"/>
                </a:solidFill>
                <a:latin typeface="Arial Narrow" pitchFamily="34" charset="0"/>
              </a:rPr>
              <a:t>Evaluación  Ambiental Estratégica</a:t>
            </a:r>
            <a:endParaRPr lang="es-ES" sz="2000" b="1">
              <a:solidFill>
                <a:schemeClr val="tx2"/>
              </a:solidFill>
              <a:latin typeface="Arial Narrow" pitchFamily="34" charset="0"/>
            </a:endParaRPr>
          </a:p>
        </p:txBody>
      </p:sp>
      <p:sp>
        <p:nvSpPr>
          <p:cNvPr id="14341" name="7 CuadroTexto"/>
          <p:cNvSpPr txBox="1">
            <a:spLocks noChangeArrowheads="1"/>
          </p:cNvSpPr>
          <p:nvPr/>
        </p:nvSpPr>
        <p:spPr bwMode="auto">
          <a:xfrm>
            <a:off x="642938" y="1844675"/>
            <a:ext cx="7429500" cy="4401205"/>
          </a:xfrm>
          <a:prstGeom prst="rect">
            <a:avLst/>
          </a:prstGeom>
          <a:noFill/>
          <a:ln w="9525">
            <a:noFill/>
            <a:miter lim="800000"/>
            <a:headEnd/>
            <a:tailEnd/>
          </a:ln>
        </p:spPr>
        <p:txBody>
          <a:bodyPr>
            <a:spAutoFit/>
          </a:bodyPr>
          <a:lstStyle/>
          <a:p>
            <a:pPr marL="457200" indent="-457200" algn="just">
              <a:buClr>
                <a:srgbClr val="F0321E"/>
              </a:buClr>
            </a:pPr>
            <a:r>
              <a:rPr lang="es-CO" sz="1400" b="1" i="1" dirty="0" smtClean="0">
                <a:latin typeface="Arial Narrow" pitchFamily="34" charset="0"/>
              </a:rPr>
              <a:t>ETAPA FINAL:</a:t>
            </a:r>
          </a:p>
          <a:p>
            <a:pPr marL="457200" indent="-457200" algn="just">
              <a:buClr>
                <a:srgbClr val="F0321E"/>
              </a:buClr>
            </a:pPr>
            <a:endParaRPr lang="es-CO" sz="1400" dirty="0" smtClean="0">
              <a:latin typeface="Arial Narrow" pitchFamily="34" charset="0"/>
            </a:endParaRPr>
          </a:p>
          <a:p>
            <a:pPr marL="457200" indent="-457200" algn="just">
              <a:buClr>
                <a:srgbClr val="F0321E"/>
              </a:buClr>
            </a:pPr>
            <a:r>
              <a:rPr lang="es-CO" sz="1400" dirty="0" smtClean="0">
                <a:latin typeface="Arial Narrow" pitchFamily="34" charset="0"/>
              </a:rPr>
              <a:t>Elaborados los lineamientos que permiten desarrollar un modelo de información análisis y evaluación de</a:t>
            </a:r>
          </a:p>
          <a:p>
            <a:pPr marL="457200" indent="-457200" algn="just">
              <a:buClr>
                <a:srgbClr val="F0321E"/>
              </a:buClr>
            </a:pPr>
            <a:r>
              <a:rPr lang="es-CO" sz="1400" dirty="0" smtClean="0">
                <a:latin typeface="Arial Narrow" pitchFamily="34" charset="0"/>
              </a:rPr>
              <a:t>alternativas ambientales que integre la perspectiva sectorial con la perspectiva ambiental en el Planeamiento,</a:t>
            </a:r>
          </a:p>
          <a:p>
            <a:pPr marL="457200" indent="-457200" algn="just">
              <a:buClr>
                <a:srgbClr val="F0321E"/>
              </a:buClr>
            </a:pPr>
            <a:r>
              <a:rPr lang="es-CO" sz="1400" dirty="0" smtClean="0">
                <a:latin typeface="Arial Narrow" pitchFamily="34" charset="0"/>
              </a:rPr>
              <a:t>se procede a el desarrollo de la EAE, comprende las siguientes etapas establecidas en  la guía.</a:t>
            </a:r>
          </a:p>
          <a:p>
            <a:pPr marL="457200" indent="-457200" algn="just">
              <a:buClr>
                <a:srgbClr val="F0321E"/>
              </a:buClr>
            </a:pPr>
            <a:endParaRPr lang="es-CO" sz="1400" dirty="0" smtClean="0">
              <a:latin typeface="Arial Narrow" pitchFamily="34" charset="0"/>
            </a:endParaRPr>
          </a:p>
          <a:p>
            <a:pPr marL="457200" indent="-457200" algn="just">
              <a:buClr>
                <a:srgbClr val="F0321E"/>
              </a:buClr>
            </a:pPr>
            <a:r>
              <a:rPr lang="es-CO" sz="1400" dirty="0" smtClean="0">
                <a:latin typeface="Arial Narrow" pitchFamily="34" charset="0"/>
              </a:rPr>
              <a:t>Fase III Modelo de Evaluación</a:t>
            </a:r>
          </a:p>
          <a:p>
            <a:pPr marL="457200" indent="-457200" algn="just">
              <a:buClr>
                <a:srgbClr val="F0321E"/>
              </a:buClr>
            </a:pPr>
            <a:endParaRPr lang="es-CO" sz="1400" dirty="0" smtClean="0">
              <a:latin typeface="Arial Narrow" pitchFamily="34" charset="0"/>
            </a:endParaRPr>
          </a:p>
          <a:p>
            <a:pPr marL="457200" indent="-457200" algn="just">
              <a:buClr>
                <a:srgbClr val="F0321E"/>
              </a:buClr>
            </a:pPr>
            <a:r>
              <a:rPr lang="es-CO" sz="1400" dirty="0" smtClean="0">
                <a:latin typeface="Arial Narrow" pitchFamily="34" charset="0"/>
              </a:rPr>
              <a:t>FASE IV Análisis y Diagnóstico Ambiental</a:t>
            </a:r>
          </a:p>
          <a:p>
            <a:pPr marL="457200" indent="-457200" algn="just">
              <a:buClr>
                <a:srgbClr val="F0321E"/>
              </a:buClr>
            </a:pPr>
            <a:endParaRPr lang="es-CO" sz="1400" dirty="0" smtClean="0">
              <a:latin typeface="Arial Narrow" pitchFamily="34" charset="0"/>
            </a:endParaRPr>
          </a:p>
          <a:p>
            <a:pPr marL="457200" indent="-457200" algn="just">
              <a:buClr>
                <a:srgbClr val="F0321E"/>
              </a:buClr>
            </a:pPr>
            <a:r>
              <a:rPr lang="es-CO" sz="1400" dirty="0" smtClean="0">
                <a:latin typeface="Arial Narrow" pitchFamily="34" charset="0"/>
              </a:rPr>
              <a:t>FASE  V Evaluación Ambiental de Opciones</a:t>
            </a:r>
          </a:p>
          <a:p>
            <a:pPr marL="457200" indent="-457200" algn="just">
              <a:buClr>
                <a:srgbClr val="F0321E"/>
              </a:buClr>
            </a:pPr>
            <a:endParaRPr lang="es-CO" sz="1400" dirty="0" smtClean="0">
              <a:latin typeface="Arial Narrow" pitchFamily="34" charset="0"/>
            </a:endParaRPr>
          </a:p>
          <a:p>
            <a:pPr marL="457200" indent="-457200" algn="just">
              <a:buClr>
                <a:srgbClr val="F0321E"/>
              </a:buClr>
            </a:pPr>
            <a:r>
              <a:rPr lang="es-CO" sz="1400" dirty="0" smtClean="0">
                <a:latin typeface="Arial Narrow" pitchFamily="34" charset="0"/>
              </a:rPr>
              <a:t>FASE VI Prevención y Seguimiento la EAE</a:t>
            </a:r>
          </a:p>
          <a:p>
            <a:pPr marL="457200" indent="-457200" algn="just">
              <a:buClr>
                <a:srgbClr val="F0321E"/>
              </a:buClr>
            </a:pPr>
            <a:endParaRPr lang="es-CO" sz="1400" dirty="0" smtClean="0">
              <a:latin typeface="Arial Narrow" pitchFamily="34" charset="0"/>
            </a:endParaRPr>
          </a:p>
          <a:p>
            <a:pPr marL="457200" indent="-457200" algn="just">
              <a:buClr>
                <a:srgbClr val="F0321E"/>
              </a:buClr>
            </a:pPr>
            <a:r>
              <a:rPr lang="es-CO" sz="1400" dirty="0" smtClean="0">
                <a:latin typeface="Arial Narrow" pitchFamily="34" charset="0"/>
              </a:rPr>
              <a:t>FASE VII Elaboración y consulta de informes finales</a:t>
            </a:r>
          </a:p>
          <a:p>
            <a:pPr marL="457200" indent="-457200" algn="just">
              <a:buClr>
                <a:srgbClr val="F0321E"/>
              </a:buClr>
            </a:pPr>
            <a:endParaRPr lang="es-CO" sz="1400" dirty="0" smtClean="0">
              <a:latin typeface="Arial Narrow" pitchFamily="34" charset="0"/>
            </a:endParaRPr>
          </a:p>
          <a:p>
            <a:pPr marL="457200" indent="-457200" algn="just">
              <a:buClr>
                <a:srgbClr val="F0321E"/>
              </a:buClr>
            </a:pPr>
            <a:endParaRPr lang="es-CO" sz="1400" dirty="0" smtClean="0">
              <a:latin typeface="Arial Narrow" pitchFamily="34" charset="0"/>
            </a:endParaRPr>
          </a:p>
          <a:p>
            <a:pPr marL="457200" indent="-457200" algn="just">
              <a:buClr>
                <a:srgbClr val="F0321E"/>
              </a:buClr>
            </a:pPr>
            <a:endParaRPr lang="es-CO" sz="1400" dirty="0" smtClean="0">
              <a:latin typeface="Arial Narrow" pitchFamily="34" charset="0"/>
            </a:endParaRPr>
          </a:p>
          <a:p>
            <a:pPr marL="457200" indent="-457200" algn="just">
              <a:buClr>
                <a:srgbClr val="F0321E"/>
              </a:buClr>
            </a:pPr>
            <a:endParaRPr lang="es-CO" sz="1400" dirty="0" smtClean="0">
              <a:latin typeface="Arial Narrow" pitchFamily="34" charset="0"/>
            </a:endParaRPr>
          </a:p>
          <a:p>
            <a:pPr marL="457200" indent="-457200" algn="just">
              <a:buClr>
                <a:srgbClr val="F0321E"/>
              </a:buClr>
            </a:pPr>
            <a:endParaRPr lang="es-CO" sz="1400" dirty="0" smtClean="0">
              <a:latin typeface="Arial Narrow" pitchFamily="34" charset="0"/>
            </a:endParaRPr>
          </a:p>
        </p:txBody>
      </p:sp>
      <p:sp>
        <p:nvSpPr>
          <p:cNvPr id="14346" name="Rectangle 10"/>
          <p:cNvSpPr>
            <a:spLocks noChangeArrowheads="1"/>
          </p:cNvSpPr>
          <p:nvPr/>
        </p:nvSpPr>
        <p:spPr bwMode="auto">
          <a:xfrm>
            <a:off x="785786" y="1428736"/>
            <a:ext cx="7621588" cy="390525"/>
          </a:xfrm>
          <a:prstGeom prst="rect">
            <a:avLst/>
          </a:prstGeom>
          <a:noFill/>
          <a:ln w="9525">
            <a:noFill/>
            <a:miter lim="800000"/>
            <a:headEnd/>
            <a:tailEnd/>
          </a:ln>
          <a:effectLst/>
        </p:spPr>
        <p:txBody>
          <a:bodyPr wrap="none">
            <a:spAutoFit/>
          </a:bodyPr>
          <a:lstStyle/>
          <a:p>
            <a:pPr>
              <a:lnSpc>
                <a:spcPct val="140000"/>
              </a:lnSpc>
              <a:buFont typeface="Wingdings" pitchFamily="2" charset="2"/>
              <a:buNone/>
            </a:pPr>
            <a:r>
              <a:rPr lang="es-CO" sz="1400" dirty="0" smtClean="0">
                <a:latin typeface="Arial Narrow" pitchFamily="34" charset="0"/>
              </a:rPr>
              <a:t>“Guía Práctica para Formular Evaluaciones Ambientales Estratégicas en Colombia” Bogotá, Febrero 2008.</a:t>
            </a:r>
            <a:endParaRPr lang="es-CO" sz="1400" dirty="0">
              <a:latin typeface="Arial Narrow" pitchFamily="34" charset="0"/>
            </a:endParaRPr>
          </a:p>
        </p:txBody>
      </p:sp>
      <p:pic>
        <p:nvPicPr>
          <p:cNvPr id="2050" name="Picture 2"/>
          <p:cNvPicPr>
            <a:picLocks noChangeAspect="1" noChangeArrowheads="1"/>
          </p:cNvPicPr>
          <p:nvPr/>
        </p:nvPicPr>
        <p:blipFill>
          <a:blip r:embed="rId5" cstate="print"/>
          <a:srcRect/>
          <a:stretch>
            <a:fillRect/>
          </a:stretch>
        </p:blipFill>
        <p:spPr bwMode="auto">
          <a:xfrm>
            <a:off x="179512" y="5445224"/>
            <a:ext cx="8352928" cy="864096"/>
          </a:xfrm>
          <a:prstGeom prst="rect">
            <a:avLst/>
          </a:prstGeom>
          <a:noFill/>
          <a:ln w="9525">
            <a:noFill/>
            <a:miter lim="800000"/>
            <a:headEnd/>
            <a:tailEnd/>
          </a:ln>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mph" presetSubtype="0" fill="hold" nodeType="afterEffect">
                                  <p:stCondLst>
                                    <p:cond delay="0"/>
                                  </p:stCondLst>
                                  <p:childTnLst>
                                    <p:animRot by="21600000">
                                      <p:cBhvr>
                                        <p:cTn id="6" dur="5000" fill="hold"/>
                                        <p:tgtEl>
                                          <p:spTgt spid="5"/>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4 Imagen" descr="Aspas_UPME.JPG"/>
          <p:cNvPicPr>
            <a:picLocks noChangeAspect="1"/>
          </p:cNvPicPr>
          <p:nvPr/>
        </p:nvPicPr>
        <p:blipFill>
          <a:blip r:embed="rId2" cstate="print"/>
          <a:srcRect/>
          <a:stretch>
            <a:fillRect/>
          </a:stretch>
        </p:blipFill>
        <p:spPr bwMode="auto">
          <a:xfrm>
            <a:off x="357188" y="142875"/>
            <a:ext cx="642937" cy="642938"/>
          </a:xfrm>
          <a:prstGeom prst="rect">
            <a:avLst/>
          </a:prstGeom>
          <a:noFill/>
          <a:ln w="9525">
            <a:noFill/>
            <a:miter lim="800000"/>
            <a:headEnd/>
            <a:tailEnd/>
          </a:ln>
        </p:spPr>
      </p:pic>
      <p:pic>
        <p:nvPicPr>
          <p:cNvPr id="28675" name="6 Imagen" descr="Texto_UPME.GIF"/>
          <p:cNvPicPr>
            <a:picLocks noChangeAspect="1"/>
          </p:cNvPicPr>
          <p:nvPr/>
        </p:nvPicPr>
        <p:blipFill>
          <a:blip r:embed="rId3" cstate="print"/>
          <a:srcRect/>
          <a:stretch>
            <a:fillRect/>
          </a:stretch>
        </p:blipFill>
        <p:spPr bwMode="auto">
          <a:xfrm>
            <a:off x="1071563" y="171450"/>
            <a:ext cx="1571625" cy="542925"/>
          </a:xfrm>
          <a:prstGeom prst="rect">
            <a:avLst/>
          </a:prstGeom>
          <a:noFill/>
          <a:ln w="9525">
            <a:noFill/>
            <a:miter lim="800000"/>
            <a:headEnd/>
            <a:tailEnd/>
          </a:ln>
        </p:spPr>
      </p:pic>
      <p:pic>
        <p:nvPicPr>
          <p:cNvPr id="28676" name="7 Imagen" descr="Franja_Tricolor.JPG"/>
          <p:cNvPicPr>
            <a:picLocks noChangeAspect="1"/>
          </p:cNvPicPr>
          <p:nvPr/>
        </p:nvPicPr>
        <p:blipFill>
          <a:blip r:embed="rId4" cstate="print"/>
          <a:srcRect/>
          <a:stretch>
            <a:fillRect/>
          </a:stretch>
        </p:blipFill>
        <p:spPr bwMode="auto">
          <a:xfrm>
            <a:off x="0" y="882650"/>
            <a:ext cx="9144000" cy="46038"/>
          </a:xfrm>
          <a:prstGeom prst="rect">
            <a:avLst/>
          </a:prstGeom>
          <a:noFill/>
          <a:ln w="9525">
            <a:noFill/>
            <a:miter lim="800000"/>
            <a:headEnd/>
            <a:tailEnd/>
          </a:ln>
        </p:spPr>
      </p:pic>
      <p:sp>
        <p:nvSpPr>
          <p:cNvPr id="28677" name="5 CuadroTexto"/>
          <p:cNvSpPr txBox="1">
            <a:spLocks noChangeArrowheads="1"/>
          </p:cNvSpPr>
          <p:nvPr/>
        </p:nvSpPr>
        <p:spPr bwMode="auto">
          <a:xfrm>
            <a:off x="1214438" y="1143000"/>
            <a:ext cx="5929312" cy="366713"/>
          </a:xfrm>
          <a:prstGeom prst="rect">
            <a:avLst/>
          </a:prstGeom>
          <a:noFill/>
          <a:ln w="9525">
            <a:noFill/>
            <a:miter lim="800000"/>
            <a:headEnd/>
            <a:tailEnd/>
          </a:ln>
        </p:spPr>
        <p:txBody>
          <a:bodyPr>
            <a:spAutoFit/>
          </a:bodyPr>
          <a:lstStyle/>
          <a:p>
            <a:r>
              <a:rPr lang="es-CO" b="1">
                <a:solidFill>
                  <a:schemeClr val="tx2"/>
                </a:solidFill>
              </a:rPr>
              <a:t>Etapa Final de la Evaluación Ambiental Estratégica</a:t>
            </a:r>
            <a:endParaRPr lang="es-ES" b="1">
              <a:solidFill>
                <a:schemeClr val="tx2"/>
              </a:solidFill>
            </a:endParaRPr>
          </a:p>
        </p:txBody>
      </p:sp>
      <p:sp>
        <p:nvSpPr>
          <p:cNvPr id="28678" name="7 CuadroTexto"/>
          <p:cNvSpPr txBox="1">
            <a:spLocks noChangeArrowheads="1"/>
          </p:cNvSpPr>
          <p:nvPr/>
        </p:nvSpPr>
        <p:spPr bwMode="auto">
          <a:xfrm>
            <a:off x="428625" y="1628775"/>
            <a:ext cx="7858125" cy="3323987"/>
          </a:xfrm>
          <a:prstGeom prst="rect">
            <a:avLst/>
          </a:prstGeom>
          <a:noFill/>
          <a:ln w="9525">
            <a:noFill/>
            <a:miter lim="800000"/>
            <a:headEnd/>
            <a:tailEnd/>
          </a:ln>
        </p:spPr>
        <p:txBody>
          <a:bodyPr>
            <a:spAutoFit/>
          </a:bodyPr>
          <a:lstStyle/>
          <a:p>
            <a:pPr algn="just"/>
            <a:endParaRPr lang="es-CO" sz="1400" b="1" i="1" dirty="0" smtClean="0">
              <a:latin typeface="Arial Narrow" pitchFamily="34" charset="0"/>
            </a:endParaRPr>
          </a:p>
          <a:p>
            <a:pPr algn="just"/>
            <a:endParaRPr lang="es-CO" sz="1400" b="1" i="1" dirty="0" smtClean="0">
              <a:latin typeface="Arial Narrow" pitchFamily="34" charset="0"/>
            </a:endParaRPr>
          </a:p>
          <a:p>
            <a:pPr algn="just"/>
            <a:r>
              <a:rPr lang="es-CO" sz="1400" b="1" i="1" dirty="0" smtClean="0">
                <a:latin typeface="Arial Narrow" pitchFamily="34" charset="0"/>
              </a:rPr>
              <a:t>Fase </a:t>
            </a:r>
            <a:r>
              <a:rPr lang="es-CO" sz="1400" b="1" i="1" dirty="0">
                <a:latin typeface="Arial Narrow" pitchFamily="34" charset="0"/>
              </a:rPr>
              <a:t>4ª Análisis y Diagnóstico Ambiental</a:t>
            </a:r>
          </a:p>
          <a:p>
            <a:pPr algn="just"/>
            <a:r>
              <a:rPr lang="es-CO" sz="1400" b="1" i="1" dirty="0">
                <a:latin typeface="Arial Narrow" pitchFamily="34" charset="0"/>
              </a:rPr>
              <a:t> </a:t>
            </a:r>
          </a:p>
          <a:p>
            <a:pPr algn="just"/>
            <a:r>
              <a:rPr lang="es-CO" sz="1400" dirty="0">
                <a:latin typeface="Arial Narrow" pitchFamily="34" charset="0"/>
              </a:rPr>
              <a:t>Esta fase se debe llevar a cabo de forma autónoma a las otras actividades de planificación un análisis y diagnóstico ambiental del ámbito de política que esta siendo sujeto de planificación</a:t>
            </a:r>
            <a:r>
              <a:rPr lang="es-CO" sz="1400" dirty="0" smtClean="0">
                <a:latin typeface="Arial Narrow" pitchFamily="34" charset="0"/>
              </a:rPr>
              <a:t>.</a:t>
            </a:r>
          </a:p>
          <a:p>
            <a:pPr algn="just"/>
            <a:endParaRPr lang="es-CO" sz="1400" dirty="0" smtClean="0">
              <a:latin typeface="Arial Narrow" pitchFamily="34" charset="0"/>
            </a:endParaRPr>
          </a:p>
          <a:p>
            <a:pPr algn="just"/>
            <a:endParaRPr lang="es-CO" sz="1400" dirty="0" smtClean="0">
              <a:latin typeface="Arial Narrow" pitchFamily="34" charset="0"/>
            </a:endParaRPr>
          </a:p>
          <a:p>
            <a:pPr algn="just"/>
            <a:r>
              <a:rPr lang="es-CO" sz="1400" dirty="0" smtClean="0">
                <a:latin typeface="Arial Narrow" pitchFamily="34" charset="0"/>
              </a:rPr>
              <a:t>Se </a:t>
            </a:r>
            <a:r>
              <a:rPr lang="es-CO" sz="1400" dirty="0">
                <a:latin typeface="Arial Narrow" pitchFamily="34" charset="0"/>
              </a:rPr>
              <a:t>trata de describir con el mayor grado de precisión deseable la dimensión ambiental estratégica del plan para sentar esa visión como eje de evaluación del plan. </a:t>
            </a:r>
            <a:endParaRPr lang="es-CO" sz="1400" dirty="0" smtClean="0">
              <a:latin typeface="Arial Narrow" pitchFamily="34" charset="0"/>
            </a:endParaRPr>
          </a:p>
          <a:p>
            <a:pPr algn="just"/>
            <a:endParaRPr lang="es-CO" sz="1400" dirty="0" smtClean="0">
              <a:latin typeface="Arial Narrow" pitchFamily="34" charset="0"/>
            </a:endParaRPr>
          </a:p>
          <a:p>
            <a:pPr algn="just"/>
            <a:endParaRPr lang="es-CO" sz="1400" dirty="0" smtClean="0">
              <a:latin typeface="Arial Narrow" pitchFamily="34" charset="0"/>
            </a:endParaRPr>
          </a:p>
          <a:p>
            <a:pPr algn="just"/>
            <a:r>
              <a:rPr lang="es-CO" sz="1400" dirty="0" smtClean="0">
                <a:latin typeface="Arial Narrow" pitchFamily="34" charset="0"/>
              </a:rPr>
              <a:t>Al </a:t>
            </a:r>
            <a:r>
              <a:rPr lang="es-CO" sz="1400" dirty="0">
                <a:latin typeface="Arial Narrow" pitchFamily="34" charset="0"/>
              </a:rPr>
              <a:t>final de esta fase se dispone de una visión muy clara de las dinámicas ambientales sectoriales más relevantes, y de su comportamiento pasado. De tal forma que se han identificado, por otro lado, los retos ambientales más importantes para el plan.</a:t>
            </a:r>
            <a:endParaRPr lang="es-ES" sz="1400" dirty="0">
              <a:latin typeface="Arial Narrow"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mph" presetSubtype="0" fill="hold" nodeType="afterEffect">
                                  <p:stCondLst>
                                    <p:cond delay="0"/>
                                  </p:stCondLst>
                                  <p:childTnLst>
                                    <p:animRot by="21600000">
                                      <p:cBhvr>
                                        <p:cTn id="6" dur="5000" fill="hold"/>
                                        <p:tgtEl>
                                          <p:spTgt spid="5"/>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4 Imagen" descr="Aspas_UPME.JPG"/>
          <p:cNvPicPr>
            <a:picLocks noChangeAspect="1"/>
          </p:cNvPicPr>
          <p:nvPr/>
        </p:nvPicPr>
        <p:blipFill>
          <a:blip r:embed="rId2" cstate="print"/>
          <a:srcRect/>
          <a:stretch>
            <a:fillRect/>
          </a:stretch>
        </p:blipFill>
        <p:spPr bwMode="auto">
          <a:xfrm>
            <a:off x="357188" y="142875"/>
            <a:ext cx="642937" cy="642938"/>
          </a:xfrm>
          <a:prstGeom prst="rect">
            <a:avLst/>
          </a:prstGeom>
          <a:noFill/>
          <a:ln w="9525">
            <a:noFill/>
            <a:miter lim="800000"/>
            <a:headEnd/>
            <a:tailEnd/>
          </a:ln>
        </p:spPr>
      </p:pic>
      <p:pic>
        <p:nvPicPr>
          <p:cNvPr id="17410" name="6 Imagen" descr="Texto_UPME.GIF"/>
          <p:cNvPicPr>
            <a:picLocks noChangeAspect="1"/>
          </p:cNvPicPr>
          <p:nvPr/>
        </p:nvPicPr>
        <p:blipFill>
          <a:blip r:embed="rId3" cstate="print"/>
          <a:srcRect/>
          <a:stretch>
            <a:fillRect/>
          </a:stretch>
        </p:blipFill>
        <p:spPr bwMode="auto">
          <a:xfrm>
            <a:off x="1071563" y="171450"/>
            <a:ext cx="1571625" cy="542925"/>
          </a:xfrm>
          <a:prstGeom prst="rect">
            <a:avLst/>
          </a:prstGeom>
          <a:noFill/>
          <a:ln w="9525">
            <a:noFill/>
            <a:miter lim="800000"/>
            <a:headEnd/>
            <a:tailEnd/>
          </a:ln>
        </p:spPr>
      </p:pic>
      <p:pic>
        <p:nvPicPr>
          <p:cNvPr id="17411" name="7 Imagen" descr="Franja_Tricolor.JPG"/>
          <p:cNvPicPr>
            <a:picLocks noChangeAspect="1"/>
          </p:cNvPicPr>
          <p:nvPr/>
        </p:nvPicPr>
        <p:blipFill>
          <a:blip r:embed="rId4" cstate="print"/>
          <a:srcRect/>
          <a:stretch>
            <a:fillRect/>
          </a:stretch>
        </p:blipFill>
        <p:spPr bwMode="auto">
          <a:xfrm>
            <a:off x="0" y="882650"/>
            <a:ext cx="9144000" cy="46038"/>
          </a:xfrm>
          <a:prstGeom prst="rect">
            <a:avLst/>
          </a:prstGeom>
          <a:noFill/>
          <a:ln w="9525">
            <a:noFill/>
            <a:miter lim="800000"/>
            <a:headEnd/>
            <a:tailEnd/>
          </a:ln>
        </p:spPr>
      </p:pic>
      <p:sp>
        <p:nvSpPr>
          <p:cNvPr id="17412" name="5 CuadroTexto"/>
          <p:cNvSpPr txBox="1">
            <a:spLocks noChangeArrowheads="1"/>
          </p:cNvSpPr>
          <p:nvPr/>
        </p:nvSpPr>
        <p:spPr bwMode="auto">
          <a:xfrm>
            <a:off x="1214438" y="1143000"/>
            <a:ext cx="5929312" cy="396875"/>
          </a:xfrm>
          <a:prstGeom prst="rect">
            <a:avLst/>
          </a:prstGeom>
          <a:noFill/>
          <a:ln w="9525">
            <a:noFill/>
            <a:miter lim="800000"/>
            <a:headEnd/>
            <a:tailEnd/>
          </a:ln>
        </p:spPr>
        <p:txBody>
          <a:bodyPr>
            <a:spAutoFit/>
          </a:bodyPr>
          <a:lstStyle/>
          <a:p>
            <a:endParaRPr lang="en-US" sz="2000" b="1">
              <a:solidFill>
                <a:schemeClr val="tx2"/>
              </a:solidFill>
              <a:latin typeface="Arial Narrow" pitchFamily="34" charset="0"/>
            </a:endParaRPr>
          </a:p>
        </p:txBody>
      </p:sp>
      <p:sp>
        <p:nvSpPr>
          <p:cNvPr id="3078" name="7 CuadroTexto"/>
          <p:cNvSpPr txBox="1">
            <a:spLocks noChangeArrowheads="1"/>
          </p:cNvSpPr>
          <p:nvPr/>
        </p:nvSpPr>
        <p:spPr bwMode="auto">
          <a:xfrm>
            <a:off x="500034" y="1928802"/>
            <a:ext cx="7858125" cy="4185761"/>
          </a:xfrm>
          <a:prstGeom prst="rect">
            <a:avLst/>
          </a:prstGeom>
          <a:noFill/>
          <a:ln w="9525">
            <a:noFill/>
            <a:miter lim="800000"/>
            <a:headEnd/>
            <a:tailEnd/>
          </a:ln>
        </p:spPr>
        <p:txBody>
          <a:bodyPr>
            <a:spAutoFit/>
          </a:bodyPr>
          <a:lstStyle/>
          <a:p>
            <a:pPr algn="just">
              <a:defRPr/>
            </a:pPr>
            <a:endParaRPr lang="es-CO" sz="1400" b="1" i="1" dirty="0" smtClean="0">
              <a:latin typeface="Arial Narrow" pitchFamily="34" charset="0"/>
            </a:endParaRPr>
          </a:p>
          <a:p>
            <a:pPr algn="just">
              <a:defRPr/>
            </a:pPr>
            <a:endParaRPr lang="es-CO" sz="1400" b="1" i="1" dirty="0" smtClean="0">
              <a:latin typeface="Arial Narrow" pitchFamily="34" charset="0"/>
            </a:endParaRPr>
          </a:p>
          <a:p>
            <a:pPr algn="just">
              <a:defRPr/>
            </a:pPr>
            <a:r>
              <a:rPr lang="es-CO" sz="1400" b="1" i="1" dirty="0" smtClean="0">
                <a:latin typeface="Arial Narrow" pitchFamily="34" charset="0"/>
              </a:rPr>
              <a:t>Fase </a:t>
            </a:r>
            <a:r>
              <a:rPr lang="es-CO" sz="1400" b="1" i="1" dirty="0">
                <a:latin typeface="Arial Narrow" pitchFamily="34" charset="0"/>
              </a:rPr>
              <a:t>5ª Evaluación Ambiental de Opciones Alternativas</a:t>
            </a:r>
            <a:r>
              <a:rPr lang="es-CO" sz="1400" dirty="0">
                <a:latin typeface="Arial Narrow" pitchFamily="34" charset="0"/>
              </a:rPr>
              <a:t>. </a:t>
            </a:r>
            <a:endParaRPr lang="es-CO" sz="1400" dirty="0" smtClean="0">
              <a:latin typeface="Arial Narrow" pitchFamily="34" charset="0"/>
            </a:endParaRPr>
          </a:p>
          <a:p>
            <a:pPr algn="just">
              <a:defRPr/>
            </a:pPr>
            <a:endParaRPr lang="es-CO" sz="1400" dirty="0">
              <a:latin typeface="Arial Narrow" pitchFamily="34" charset="0"/>
            </a:endParaRPr>
          </a:p>
          <a:p>
            <a:pPr algn="just">
              <a:defRPr/>
            </a:pPr>
            <a:r>
              <a:rPr lang="es-CO" sz="1400" dirty="0">
                <a:latin typeface="Arial Narrow" pitchFamily="34" charset="0"/>
              </a:rPr>
              <a:t>La fase de evaluación ambiental de opciones es un proceso iterativo, en el cual se evalúan las opciones consideradas en diferentes momentos de elaboración del plan </a:t>
            </a:r>
            <a:endParaRPr lang="es-CO" sz="1400" dirty="0" smtClean="0">
              <a:latin typeface="Arial Narrow" pitchFamily="34" charset="0"/>
            </a:endParaRPr>
          </a:p>
          <a:p>
            <a:pPr algn="just">
              <a:defRPr/>
            </a:pPr>
            <a:endParaRPr lang="es-CO" sz="1400" dirty="0" smtClean="0">
              <a:latin typeface="Arial Narrow" pitchFamily="34" charset="0"/>
            </a:endParaRPr>
          </a:p>
          <a:p>
            <a:pPr algn="just">
              <a:defRPr/>
            </a:pPr>
            <a:endParaRPr lang="es-CO" sz="1400" dirty="0" smtClean="0">
              <a:latin typeface="Arial Narrow" pitchFamily="34" charset="0"/>
            </a:endParaRPr>
          </a:p>
          <a:p>
            <a:pPr marL="400050" indent="-400050" algn="just">
              <a:buFontTx/>
              <a:buAutoNum type="romanLcParenR"/>
              <a:defRPr/>
            </a:pPr>
            <a:r>
              <a:rPr lang="es-CO" sz="1400" dirty="0" smtClean="0">
                <a:latin typeface="Arial Narrow" pitchFamily="34" charset="0"/>
              </a:rPr>
              <a:t>Definición </a:t>
            </a:r>
            <a:r>
              <a:rPr lang="es-CO" sz="1400" dirty="0">
                <a:latin typeface="Arial Narrow" pitchFamily="34" charset="0"/>
              </a:rPr>
              <a:t>de los objetivos operativos del plan,</a:t>
            </a:r>
          </a:p>
          <a:p>
            <a:pPr marL="400050" indent="-400050" algn="just">
              <a:buFontTx/>
              <a:buAutoNum type="romanLcParenR"/>
              <a:defRPr/>
            </a:pPr>
            <a:r>
              <a:rPr lang="es-CO" sz="1400" dirty="0">
                <a:latin typeface="Arial Narrow" pitchFamily="34" charset="0"/>
              </a:rPr>
              <a:t>Definición de las opciones estratégicas y </a:t>
            </a:r>
          </a:p>
          <a:p>
            <a:pPr marL="400050" indent="-400050" algn="just">
              <a:buFontTx/>
              <a:buAutoNum type="romanLcParenR"/>
              <a:defRPr/>
            </a:pPr>
            <a:r>
              <a:rPr lang="es-CO" sz="1400" dirty="0">
                <a:latin typeface="Arial Narrow" pitchFamily="34" charset="0"/>
              </a:rPr>
              <a:t>Desarrollo de opciones operativas</a:t>
            </a:r>
          </a:p>
          <a:p>
            <a:pPr marL="400050" indent="-400050" algn="just">
              <a:defRPr/>
            </a:pPr>
            <a:endParaRPr lang="es-CO" sz="1400" dirty="0">
              <a:latin typeface="Arial Narrow" pitchFamily="34" charset="0"/>
            </a:endParaRPr>
          </a:p>
          <a:p>
            <a:pPr marL="400050" indent="-400050" algn="just">
              <a:defRPr/>
            </a:pPr>
            <a:r>
              <a:rPr lang="es-CO" sz="1400" dirty="0">
                <a:latin typeface="Arial Narrow" pitchFamily="34" charset="0"/>
              </a:rPr>
              <a:t>El correcto desarrollo de esta actividad requiere un alto grado de coordinación e integración con el propio proceso de</a:t>
            </a:r>
          </a:p>
          <a:p>
            <a:pPr marL="400050" indent="-400050" algn="just">
              <a:defRPr/>
            </a:pPr>
            <a:r>
              <a:rPr lang="es-CO" sz="1400" dirty="0">
                <a:latin typeface="Arial Narrow" pitchFamily="34" charset="0"/>
              </a:rPr>
              <a:t>decisión de generación de opciones del plan, pues la evaluación ambiental de opciones alternativas puede obligar a</a:t>
            </a:r>
          </a:p>
          <a:p>
            <a:pPr marL="400050" indent="-400050" algn="just">
              <a:defRPr/>
            </a:pPr>
            <a:r>
              <a:rPr lang="es-CO" sz="1400" dirty="0">
                <a:latin typeface="Arial Narrow" pitchFamily="34" charset="0"/>
              </a:rPr>
              <a:t>modificaciones posteriores en las opciones alternativas del plan.</a:t>
            </a:r>
          </a:p>
          <a:p>
            <a:pPr algn="just">
              <a:defRPr/>
            </a:pPr>
            <a:endParaRPr lang="es-CO" sz="1400" dirty="0" smtClean="0">
              <a:latin typeface="Arial Narrow" pitchFamily="34" charset="0"/>
            </a:endParaRPr>
          </a:p>
          <a:p>
            <a:pPr algn="just">
              <a:defRPr/>
            </a:pPr>
            <a:endParaRPr lang="es-CO" sz="1400" dirty="0" smtClean="0">
              <a:latin typeface="Arial Narrow" pitchFamily="34" charset="0"/>
            </a:endParaRPr>
          </a:p>
          <a:p>
            <a:pPr algn="just">
              <a:defRPr/>
            </a:pPr>
            <a:endParaRPr lang="es-CO" sz="1400" dirty="0" smtClean="0">
              <a:latin typeface="Arial Narrow" pitchFamily="34" charset="0"/>
            </a:endParaRPr>
          </a:p>
          <a:p>
            <a:pPr algn="just">
              <a:defRPr/>
            </a:pPr>
            <a:endParaRPr lang="es-CO" sz="1400" dirty="0">
              <a:latin typeface="Arial Narrow" pitchFamily="34" charset="0"/>
            </a:endParaRPr>
          </a:p>
        </p:txBody>
      </p:sp>
      <p:sp>
        <p:nvSpPr>
          <p:cNvPr id="17415" name="Rectangle 7"/>
          <p:cNvSpPr>
            <a:spLocks noChangeArrowheads="1"/>
          </p:cNvSpPr>
          <p:nvPr/>
        </p:nvSpPr>
        <p:spPr bwMode="auto">
          <a:xfrm>
            <a:off x="1116013" y="1412875"/>
            <a:ext cx="5721350" cy="366713"/>
          </a:xfrm>
          <a:prstGeom prst="rect">
            <a:avLst/>
          </a:prstGeom>
          <a:noFill/>
          <a:ln w="9525">
            <a:noFill/>
            <a:miter lim="800000"/>
            <a:headEnd/>
            <a:tailEnd/>
          </a:ln>
          <a:effectLst/>
        </p:spPr>
        <p:txBody>
          <a:bodyPr wrap="none">
            <a:spAutoFit/>
          </a:bodyPr>
          <a:lstStyle/>
          <a:p>
            <a:r>
              <a:rPr lang="es-CO" b="1">
                <a:solidFill>
                  <a:schemeClr val="tx2"/>
                </a:solidFill>
              </a:rPr>
              <a:t>Etapa Final de la Evaluación Ambiental Estratégica</a:t>
            </a:r>
            <a:endParaRPr lang="es-ES" b="1">
              <a:solidFill>
                <a:schemeClr val="tx2"/>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mph" presetSubtype="0" fill="hold" nodeType="afterEffect">
                                  <p:stCondLst>
                                    <p:cond delay="0"/>
                                  </p:stCondLst>
                                  <p:childTnLst>
                                    <p:animRot by="21600000">
                                      <p:cBhvr>
                                        <p:cTn id="6" dur="5000" fill="hold"/>
                                        <p:tgtEl>
                                          <p:spTgt spid="5"/>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4 Imagen" descr="Aspas_UPME.JPG"/>
          <p:cNvPicPr>
            <a:picLocks noChangeAspect="1"/>
          </p:cNvPicPr>
          <p:nvPr/>
        </p:nvPicPr>
        <p:blipFill>
          <a:blip r:embed="rId2" cstate="print"/>
          <a:srcRect/>
          <a:stretch>
            <a:fillRect/>
          </a:stretch>
        </p:blipFill>
        <p:spPr bwMode="auto">
          <a:xfrm>
            <a:off x="357188" y="142875"/>
            <a:ext cx="642937" cy="642938"/>
          </a:xfrm>
          <a:prstGeom prst="rect">
            <a:avLst/>
          </a:prstGeom>
          <a:noFill/>
          <a:ln w="9525">
            <a:noFill/>
            <a:miter lim="800000"/>
            <a:headEnd/>
            <a:tailEnd/>
          </a:ln>
        </p:spPr>
      </p:pic>
      <p:pic>
        <p:nvPicPr>
          <p:cNvPr id="17410" name="6 Imagen" descr="Texto_UPME.GIF"/>
          <p:cNvPicPr>
            <a:picLocks noChangeAspect="1"/>
          </p:cNvPicPr>
          <p:nvPr/>
        </p:nvPicPr>
        <p:blipFill>
          <a:blip r:embed="rId3" cstate="print"/>
          <a:srcRect/>
          <a:stretch>
            <a:fillRect/>
          </a:stretch>
        </p:blipFill>
        <p:spPr bwMode="auto">
          <a:xfrm>
            <a:off x="1071563" y="171450"/>
            <a:ext cx="1571625" cy="542925"/>
          </a:xfrm>
          <a:prstGeom prst="rect">
            <a:avLst/>
          </a:prstGeom>
          <a:noFill/>
          <a:ln w="9525">
            <a:noFill/>
            <a:miter lim="800000"/>
            <a:headEnd/>
            <a:tailEnd/>
          </a:ln>
        </p:spPr>
      </p:pic>
      <p:pic>
        <p:nvPicPr>
          <p:cNvPr id="17411" name="7 Imagen" descr="Franja_Tricolor.JPG"/>
          <p:cNvPicPr>
            <a:picLocks noChangeAspect="1"/>
          </p:cNvPicPr>
          <p:nvPr/>
        </p:nvPicPr>
        <p:blipFill>
          <a:blip r:embed="rId4" cstate="print"/>
          <a:srcRect/>
          <a:stretch>
            <a:fillRect/>
          </a:stretch>
        </p:blipFill>
        <p:spPr bwMode="auto">
          <a:xfrm>
            <a:off x="0" y="882650"/>
            <a:ext cx="9144000" cy="46038"/>
          </a:xfrm>
          <a:prstGeom prst="rect">
            <a:avLst/>
          </a:prstGeom>
          <a:noFill/>
          <a:ln w="9525">
            <a:noFill/>
            <a:miter lim="800000"/>
            <a:headEnd/>
            <a:tailEnd/>
          </a:ln>
        </p:spPr>
      </p:pic>
      <p:sp>
        <p:nvSpPr>
          <p:cNvPr id="17412" name="5 CuadroTexto"/>
          <p:cNvSpPr txBox="1">
            <a:spLocks noChangeArrowheads="1"/>
          </p:cNvSpPr>
          <p:nvPr/>
        </p:nvSpPr>
        <p:spPr bwMode="auto">
          <a:xfrm>
            <a:off x="1214438" y="1143000"/>
            <a:ext cx="5929312" cy="396875"/>
          </a:xfrm>
          <a:prstGeom prst="rect">
            <a:avLst/>
          </a:prstGeom>
          <a:noFill/>
          <a:ln w="9525">
            <a:noFill/>
            <a:miter lim="800000"/>
            <a:headEnd/>
            <a:tailEnd/>
          </a:ln>
        </p:spPr>
        <p:txBody>
          <a:bodyPr>
            <a:spAutoFit/>
          </a:bodyPr>
          <a:lstStyle/>
          <a:p>
            <a:endParaRPr lang="en-US" sz="2000" b="1">
              <a:solidFill>
                <a:schemeClr val="tx2"/>
              </a:solidFill>
              <a:latin typeface="Arial Narrow" pitchFamily="34" charset="0"/>
            </a:endParaRPr>
          </a:p>
        </p:txBody>
      </p:sp>
      <p:sp>
        <p:nvSpPr>
          <p:cNvPr id="3078" name="7 CuadroTexto"/>
          <p:cNvSpPr txBox="1">
            <a:spLocks noChangeArrowheads="1"/>
          </p:cNvSpPr>
          <p:nvPr/>
        </p:nvSpPr>
        <p:spPr bwMode="auto">
          <a:xfrm>
            <a:off x="500034" y="1928802"/>
            <a:ext cx="7858125" cy="3539430"/>
          </a:xfrm>
          <a:prstGeom prst="rect">
            <a:avLst/>
          </a:prstGeom>
          <a:noFill/>
          <a:ln w="9525">
            <a:noFill/>
            <a:miter lim="800000"/>
            <a:headEnd/>
            <a:tailEnd/>
          </a:ln>
        </p:spPr>
        <p:txBody>
          <a:bodyPr>
            <a:spAutoFit/>
          </a:bodyPr>
          <a:lstStyle/>
          <a:p>
            <a:pPr algn="just">
              <a:defRPr/>
            </a:pPr>
            <a:endParaRPr lang="es-CO" sz="1400" dirty="0">
              <a:latin typeface="Arial Narrow" pitchFamily="34" charset="0"/>
            </a:endParaRPr>
          </a:p>
          <a:p>
            <a:pPr algn="just">
              <a:defRPr/>
            </a:pPr>
            <a:endParaRPr lang="es-CO" sz="1400" b="1" i="1" dirty="0" smtClean="0">
              <a:latin typeface="Arial Narrow" pitchFamily="34" charset="0"/>
            </a:endParaRPr>
          </a:p>
          <a:p>
            <a:pPr algn="just">
              <a:defRPr/>
            </a:pPr>
            <a:r>
              <a:rPr lang="es-CO" sz="1400" b="1" i="1" dirty="0" smtClean="0">
                <a:latin typeface="Arial Narrow" pitchFamily="34" charset="0"/>
              </a:rPr>
              <a:t>Fase </a:t>
            </a:r>
            <a:r>
              <a:rPr lang="es-CO" sz="1400" b="1" i="1" dirty="0">
                <a:latin typeface="Arial Narrow" pitchFamily="34" charset="0"/>
              </a:rPr>
              <a:t>6ª Prevención y Seguimiento</a:t>
            </a:r>
            <a:r>
              <a:rPr lang="es-CO" sz="1400" dirty="0">
                <a:latin typeface="Arial Narrow" pitchFamily="34" charset="0"/>
              </a:rPr>
              <a:t>. </a:t>
            </a:r>
            <a:endParaRPr lang="es-CO" sz="1400" dirty="0" smtClean="0">
              <a:latin typeface="Arial Narrow" pitchFamily="34" charset="0"/>
            </a:endParaRPr>
          </a:p>
          <a:p>
            <a:pPr algn="just">
              <a:defRPr/>
            </a:pPr>
            <a:endParaRPr lang="es-CO" sz="1400" dirty="0" smtClean="0">
              <a:latin typeface="Arial Narrow" pitchFamily="34" charset="0"/>
            </a:endParaRPr>
          </a:p>
          <a:p>
            <a:pPr algn="just">
              <a:defRPr/>
            </a:pPr>
            <a:endParaRPr lang="es-CO" sz="1400" dirty="0" smtClean="0">
              <a:latin typeface="Arial Narrow" pitchFamily="34" charset="0"/>
            </a:endParaRPr>
          </a:p>
          <a:p>
            <a:pPr algn="just">
              <a:defRPr/>
            </a:pPr>
            <a:r>
              <a:rPr lang="es-CO" sz="1400" dirty="0" smtClean="0">
                <a:latin typeface="Arial Narrow" pitchFamily="34" charset="0"/>
              </a:rPr>
              <a:t>Hasta </a:t>
            </a:r>
            <a:r>
              <a:rPr lang="es-CO" sz="1400" dirty="0">
                <a:latin typeface="Arial Narrow" pitchFamily="34" charset="0"/>
              </a:rPr>
              <a:t>este momento la EAE ha identificado prioridades ambientales estratégicas para el proceso de planificación, ha evaluado sus opciones alternativas y ha posibilitado mejorarlas para que den cuenta de la dimensión ambiental estratégica del plan. En su conjunto la EAE ha ido contribuyendo a la construcción del plan. </a:t>
            </a:r>
            <a:endParaRPr lang="es-CO" sz="1400" dirty="0" smtClean="0">
              <a:latin typeface="Arial Narrow" pitchFamily="34" charset="0"/>
            </a:endParaRPr>
          </a:p>
          <a:p>
            <a:pPr algn="just">
              <a:defRPr/>
            </a:pPr>
            <a:endParaRPr lang="es-CO" sz="1400" dirty="0" smtClean="0">
              <a:latin typeface="Arial Narrow" pitchFamily="34" charset="0"/>
            </a:endParaRPr>
          </a:p>
          <a:p>
            <a:pPr algn="just">
              <a:defRPr/>
            </a:pPr>
            <a:endParaRPr lang="es-CO" sz="1400" dirty="0" smtClean="0">
              <a:latin typeface="Arial Narrow" pitchFamily="34" charset="0"/>
            </a:endParaRPr>
          </a:p>
          <a:p>
            <a:pPr algn="just">
              <a:defRPr/>
            </a:pPr>
            <a:endParaRPr lang="es-CO" sz="1400" dirty="0" smtClean="0">
              <a:latin typeface="Arial Narrow" pitchFamily="34" charset="0"/>
            </a:endParaRPr>
          </a:p>
          <a:p>
            <a:pPr algn="just">
              <a:defRPr/>
            </a:pPr>
            <a:r>
              <a:rPr lang="es-CO" sz="1400" dirty="0" smtClean="0">
                <a:latin typeface="Arial Narrow" pitchFamily="34" charset="0"/>
              </a:rPr>
              <a:t>En </a:t>
            </a:r>
            <a:r>
              <a:rPr lang="es-CO" sz="1400" dirty="0">
                <a:latin typeface="Arial Narrow" pitchFamily="34" charset="0"/>
              </a:rPr>
              <a:t>esta fase la EAE se recapitula y se generan recomendaciones al proceso de implementación del plan que se hayan derivado del ejercicio llevado a cabo. En paralelo, la EAE debe, además, proponer las medidas ambientales o instrumentos de gestión ambiental directa que deberá incorporar el plan y las medidas o instrumentos para su seguimiento ambiental. Las medidas ambientales se integran directamente al plan. En tanto que los instrumentos de seguimiento deben integrarse en el plan de seguimiento del plan.</a:t>
            </a:r>
            <a:endParaRPr lang="es-ES" sz="1400" dirty="0">
              <a:latin typeface="Arial Narrow" pitchFamily="34" charset="0"/>
            </a:endParaRPr>
          </a:p>
        </p:txBody>
      </p:sp>
      <p:sp>
        <p:nvSpPr>
          <p:cNvPr id="17415" name="Rectangle 7"/>
          <p:cNvSpPr>
            <a:spLocks noChangeArrowheads="1"/>
          </p:cNvSpPr>
          <p:nvPr/>
        </p:nvSpPr>
        <p:spPr bwMode="auto">
          <a:xfrm>
            <a:off x="1116013" y="1412875"/>
            <a:ext cx="5721350" cy="366713"/>
          </a:xfrm>
          <a:prstGeom prst="rect">
            <a:avLst/>
          </a:prstGeom>
          <a:noFill/>
          <a:ln w="9525">
            <a:noFill/>
            <a:miter lim="800000"/>
            <a:headEnd/>
            <a:tailEnd/>
          </a:ln>
          <a:effectLst/>
        </p:spPr>
        <p:txBody>
          <a:bodyPr wrap="none">
            <a:spAutoFit/>
          </a:bodyPr>
          <a:lstStyle/>
          <a:p>
            <a:r>
              <a:rPr lang="es-CO" b="1">
                <a:solidFill>
                  <a:schemeClr val="tx2"/>
                </a:solidFill>
              </a:rPr>
              <a:t>Etapa Final de la Evaluación Ambiental Estratégica</a:t>
            </a:r>
            <a:endParaRPr lang="es-ES" b="1">
              <a:solidFill>
                <a:schemeClr val="tx2"/>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mph" presetSubtype="0" fill="hold" nodeType="afterEffect">
                                  <p:stCondLst>
                                    <p:cond delay="0"/>
                                  </p:stCondLst>
                                  <p:childTnLst>
                                    <p:animRot by="21600000">
                                      <p:cBhvr>
                                        <p:cTn id="6" dur="5000" fill="hold"/>
                                        <p:tgtEl>
                                          <p:spTgt spid="5"/>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4 Imagen" descr="Aspas_UPME.JPG"/>
          <p:cNvPicPr>
            <a:picLocks noChangeAspect="1"/>
          </p:cNvPicPr>
          <p:nvPr/>
        </p:nvPicPr>
        <p:blipFill>
          <a:blip r:embed="rId2" cstate="print"/>
          <a:srcRect/>
          <a:stretch>
            <a:fillRect/>
          </a:stretch>
        </p:blipFill>
        <p:spPr bwMode="auto">
          <a:xfrm>
            <a:off x="357188" y="142875"/>
            <a:ext cx="642937" cy="642938"/>
          </a:xfrm>
          <a:prstGeom prst="rect">
            <a:avLst/>
          </a:prstGeom>
          <a:noFill/>
          <a:ln w="9525">
            <a:noFill/>
            <a:miter lim="800000"/>
            <a:headEnd/>
            <a:tailEnd/>
          </a:ln>
        </p:spPr>
      </p:pic>
      <p:pic>
        <p:nvPicPr>
          <p:cNvPr id="18434" name="6 Imagen" descr="Texto_UPME.GIF"/>
          <p:cNvPicPr>
            <a:picLocks noChangeAspect="1"/>
          </p:cNvPicPr>
          <p:nvPr/>
        </p:nvPicPr>
        <p:blipFill>
          <a:blip r:embed="rId3" cstate="print"/>
          <a:srcRect/>
          <a:stretch>
            <a:fillRect/>
          </a:stretch>
        </p:blipFill>
        <p:spPr bwMode="auto">
          <a:xfrm>
            <a:off x="1071563" y="171450"/>
            <a:ext cx="1571625" cy="542925"/>
          </a:xfrm>
          <a:prstGeom prst="rect">
            <a:avLst/>
          </a:prstGeom>
          <a:noFill/>
          <a:ln w="9525">
            <a:noFill/>
            <a:miter lim="800000"/>
            <a:headEnd/>
            <a:tailEnd/>
          </a:ln>
        </p:spPr>
      </p:pic>
      <p:pic>
        <p:nvPicPr>
          <p:cNvPr id="18435" name="7 Imagen" descr="Franja_Tricolor.JPG"/>
          <p:cNvPicPr>
            <a:picLocks noChangeAspect="1"/>
          </p:cNvPicPr>
          <p:nvPr/>
        </p:nvPicPr>
        <p:blipFill>
          <a:blip r:embed="rId4" cstate="print"/>
          <a:srcRect/>
          <a:stretch>
            <a:fillRect/>
          </a:stretch>
        </p:blipFill>
        <p:spPr bwMode="auto">
          <a:xfrm>
            <a:off x="0" y="882650"/>
            <a:ext cx="9144000" cy="46038"/>
          </a:xfrm>
          <a:prstGeom prst="rect">
            <a:avLst/>
          </a:prstGeom>
          <a:noFill/>
          <a:ln w="9525">
            <a:noFill/>
            <a:miter lim="800000"/>
            <a:headEnd/>
            <a:tailEnd/>
          </a:ln>
        </p:spPr>
      </p:pic>
      <p:sp>
        <p:nvSpPr>
          <p:cNvPr id="18436" name="5 CuadroTexto"/>
          <p:cNvSpPr txBox="1">
            <a:spLocks noChangeArrowheads="1"/>
          </p:cNvSpPr>
          <p:nvPr/>
        </p:nvSpPr>
        <p:spPr bwMode="auto">
          <a:xfrm>
            <a:off x="1214438" y="1143000"/>
            <a:ext cx="5929312" cy="366713"/>
          </a:xfrm>
          <a:prstGeom prst="rect">
            <a:avLst/>
          </a:prstGeom>
          <a:noFill/>
          <a:ln w="9525">
            <a:noFill/>
            <a:miter lim="800000"/>
            <a:headEnd/>
            <a:tailEnd/>
          </a:ln>
        </p:spPr>
        <p:txBody>
          <a:bodyPr>
            <a:spAutoFit/>
          </a:bodyPr>
          <a:lstStyle/>
          <a:p>
            <a:r>
              <a:rPr lang="es-CO" b="1">
                <a:solidFill>
                  <a:schemeClr val="tx2"/>
                </a:solidFill>
              </a:rPr>
              <a:t>Etapa Final de la Evaluación Ambiental Estratégica</a:t>
            </a:r>
            <a:endParaRPr lang="es-ES" b="1">
              <a:solidFill>
                <a:schemeClr val="tx2"/>
              </a:solidFill>
            </a:endParaRPr>
          </a:p>
        </p:txBody>
      </p:sp>
      <p:sp>
        <p:nvSpPr>
          <p:cNvPr id="18437" name="7 CuadroTexto"/>
          <p:cNvSpPr txBox="1">
            <a:spLocks noChangeArrowheads="1"/>
          </p:cNvSpPr>
          <p:nvPr/>
        </p:nvSpPr>
        <p:spPr bwMode="auto">
          <a:xfrm>
            <a:off x="428625" y="2286000"/>
            <a:ext cx="7858125" cy="3323987"/>
          </a:xfrm>
          <a:prstGeom prst="rect">
            <a:avLst/>
          </a:prstGeom>
          <a:noFill/>
          <a:ln w="9525">
            <a:noFill/>
            <a:miter lim="800000"/>
            <a:headEnd/>
            <a:tailEnd/>
          </a:ln>
        </p:spPr>
        <p:txBody>
          <a:bodyPr>
            <a:spAutoFit/>
          </a:bodyPr>
          <a:lstStyle/>
          <a:p>
            <a:pPr algn="just"/>
            <a:r>
              <a:rPr lang="es-CO" sz="1400" b="1" i="1" dirty="0">
                <a:latin typeface="Arial Narrow" pitchFamily="34" charset="0"/>
              </a:rPr>
              <a:t>Fase 7ª Elaboración y Consulta de Informes Finales. </a:t>
            </a:r>
          </a:p>
          <a:p>
            <a:pPr algn="just"/>
            <a:endParaRPr lang="es-CO" sz="1400" dirty="0">
              <a:latin typeface="Arial Narrow" pitchFamily="34" charset="0"/>
            </a:endParaRPr>
          </a:p>
          <a:p>
            <a:pPr algn="just"/>
            <a:endParaRPr lang="es-CO" sz="1400" dirty="0" smtClean="0">
              <a:latin typeface="Arial Narrow" pitchFamily="34" charset="0"/>
            </a:endParaRPr>
          </a:p>
          <a:p>
            <a:pPr algn="just"/>
            <a:endParaRPr lang="es-CO" sz="1400" dirty="0" smtClean="0">
              <a:latin typeface="Arial Narrow" pitchFamily="34" charset="0"/>
            </a:endParaRPr>
          </a:p>
          <a:p>
            <a:pPr algn="just"/>
            <a:r>
              <a:rPr lang="es-CO" sz="1400" dirty="0" smtClean="0">
                <a:latin typeface="Arial Narrow" pitchFamily="34" charset="0"/>
              </a:rPr>
              <a:t>El </a:t>
            </a:r>
            <a:r>
              <a:rPr lang="es-CO" sz="1400" dirty="0">
                <a:latin typeface="Arial Narrow" pitchFamily="34" charset="0"/>
              </a:rPr>
              <a:t>proceso de EAE finaliza con la fase de elaboración y consulta de informes finales, para la cual deberán estar completados los documentos derivados del procedimiento de EAE (informe de la EAE e informe resumen de la EAE),</a:t>
            </a:r>
          </a:p>
          <a:p>
            <a:pPr algn="just"/>
            <a:r>
              <a:rPr lang="es-CO" sz="1400" dirty="0">
                <a:latin typeface="Arial Narrow" pitchFamily="34" charset="0"/>
              </a:rPr>
              <a:t>que deben ser sometidos a procedimiento de consulta. </a:t>
            </a:r>
            <a:endParaRPr lang="es-CO" sz="1400" dirty="0" smtClean="0">
              <a:latin typeface="Arial Narrow" pitchFamily="34" charset="0"/>
            </a:endParaRPr>
          </a:p>
          <a:p>
            <a:pPr algn="just"/>
            <a:endParaRPr lang="es-CO" sz="1400" dirty="0" smtClean="0">
              <a:latin typeface="Arial Narrow" pitchFamily="34" charset="0"/>
            </a:endParaRPr>
          </a:p>
          <a:p>
            <a:pPr algn="just"/>
            <a:endParaRPr lang="es-CO" sz="1400" dirty="0" smtClean="0">
              <a:latin typeface="Arial Narrow" pitchFamily="34" charset="0"/>
            </a:endParaRPr>
          </a:p>
          <a:p>
            <a:pPr algn="just"/>
            <a:endParaRPr lang="es-CO" sz="1400" dirty="0" smtClean="0">
              <a:latin typeface="Arial Narrow" pitchFamily="34" charset="0"/>
            </a:endParaRPr>
          </a:p>
          <a:p>
            <a:pPr algn="just"/>
            <a:endParaRPr lang="es-CO" sz="1400" dirty="0" smtClean="0">
              <a:latin typeface="Arial Narrow" pitchFamily="34" charset="0"/>
            </a:endParaRPr>
          </a:p>
          <a:p>
            <a:pPr algn="just"/>
            <a:r>
              <a:rPr lang="es-CO" sz="1400" dirty="0" smtClean="0">
                <a:latin typeface="Arial Narrow" pitchFamily="34" charset="0"/>
              </a:rPr>
              <a:t>Tras </a:t>
            </a:r>
            <a:r>
              <a:rPr lang="es-CO" sz="1400" dirty="0">
                <a:latin typeface="Arial Narrow" pitchFamily="34" charset="0"/>
              </a:rPr>
              <a:t>las consultas se deberá informar sobre el alcance de la consideración en la formulación final del plan, tanto de los resultados de las fases previas del proceso de evaluación, como del proceso final de consultas. En las fases anteriores se han llevado a cabo procesos de participación, por lo que ésta no comienza, sino que se cierra en esta última fase.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mph" presetSubtype="0" fill="hold" nodeType="afterEffect">
                                  <p:stCondLst>
                                    <p:cond delay="0"/>
                                  </p:stCondLst>
                                  <p:childTnLst>
                                    <p:animRot by="21600000">
                                      <p:cBhvr>
                                        <p:cTn id="6" dur="5000" fill="hold"/>
                                        <p:tgtEl>
                                          <p:spTgt spid="5"/>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4 Imagen" descr="Aspas_UPME.JPG"/>
          <p:cNvPicPr>
            <a:picLocks noChangeAspect="1"/>
          </p:cNvPicPr>
          <p:nvPr/>
        </p:nvPicPr>
        <p:blipFill>
          <a:blip r:embed="rId2" cstate="print"/>
          <a:srcRect/>
          <a:stretch>
            <a:fillRect/>
          </a:stretch>
        </p:blipFill>
        <p:spPr bwMode="auto">
          <a:xfrm>
            <a:off x="357188" y="142875"/>
            <a:ext cx="642937" cy="642938"/>
          </a:xfrm>
          <a:prstGeom prst="rect">
            <a:avLst/>
          </a:prstGeom>
          <a:noFill/>
          <a:ln w="9525">
            <a:noFill/>
            <a:miter lim="800000"/>
            <a:headEnd/>
            <a:tailEnd/>
          </a:ln>
        </p:spPr>
      </p:pic>
      <p:pic>
        <p:nvPicPr>
          <p:cNvPr id="14338" name="6 Imagen" descr="Texto_UPME.GIF"/>
          <p:cNvPicPr>
            <a:picLocks noChangeAspect="1"/>
          </p:cNvPicPr>
          <p:nvPr/>
        </p:nvPicPr>
        <p:blipFill>
          <a:blip r:embed="rId3" cstate="print"/>
          <a:srcRect/>
          <a:stretch>
            <a:fillRect/>
          </a:stretch>
        </p:blipFill>
        <p:spPr bwMode="auto">
          <a:xfrm>
            <a:off x="1071563" y="171450"/>
            <a:ext cx="1571625" cy="542925"/>
          </a:xfrm>
          <a:prstGeom prst="rect">
            <a:avLst/>
          </a:prstGeom>
          <a:noFill/>
          <a:ln w="9525">
            <a:noFill/>
            <a:miter lim="800000"/>
            <a:headEnd/>
            <a:tailEnd/>
          </a:ln>
        </p:spPr>
      </p:pic>
      <p:pic>
        <p:nvPicPr>
          <p:cNvPr id="14339" name="7 Imagen" descr="Franja_Tricolor.JPG"/>
          <p:cNvPicPr>
            <a:picLocks noChangeAspect="1"/>
          </p:cNvPicPr>
          <p:nvPr/>
        </p:nvPicPr>
        <p:blipFill>
          <a:blip r:embed="rId4" cstate="print"/>
          <a:srcRect/>
          <a:stretch>
            <a:fillRect/>
          </a:stretch>
        </p:blipFill>
        <p:spPr bwMode="auto">
          <a:xfrm>
            <a:off x="0" y="882650"/>
            <a:ext cx="9144000" cy="46038"/>
          </a:xfrm>
          <a:prstGeom prst="rect">
            <a:avLst/>
          </a:prstGeom>
          <a:noFill/>
          <a:ln w="9525">
            <a:noFill/>
            <a:miter lim="800000"/>
            <a:headEnd/>
            <a:tailEnd/>
          </a:ln>
        </p:spPr>
      </p:pic>
      <p:sp>
        <p:nvSpPr>
          <p:cNvPr id="14340" name="5 CuadroTexto"/>
          <p:cNvSpPr txBox="1">
            <a:spLocks noChangeArrowheads="1"/>
          </p:cNvSpPr>
          <p:nvPr/>
        </p:nvSpPr>
        <p:spPr bwMode="auto">
          <a:xfrm>
            <a:off x="1763713" y="1125538"/>
            <a:ext cx="5929312" cy="396875"/>
          </a:xfrm>
          <a:prstGeom prst="rect">
            <a:avLst/>
          </a:prstGeom>
          <a:noFill/>
          <a:ln w="9525">
            <a:noFill/>
            <a:miter lim="800000"/>
            <a:headEnd/>
            <a:tailEnd/>
          </a:ln>
        </p:spPr>
        <p:txBody>
          <a:bodyPr>
            <a:spAutoFit/>
          </a:bodyPr>
          <a:lstStyle/>
          <a:p>
            <a:pPr algn="ctr"/>
            <a:r>
              <a:rPr lang="es-CO" sz="2000" b="1">
                <a:solidFill>
                  <a:schemeClr val="tx2"/>
                </a:solidFill>
                <a:latin typeface="Arial Narrow" pitchFamily="34" charset="0"/>
              </a:rPr>
              <a:t>Evaluación  Ambiental Estratégica</a:t>
            </a:r>
            <a:endParaRPr lang="es-ES" sz="2000" b="1">
              <a:solidFill>
                <a:schemeClr val="tx2"/>
              </a:solidFill>
              <a:latin typeface="Arial Narrow" pitchFamily="34" charset="0"/>
            </a:endParaRPr>
          </a:p>
        </p:txBody>
      </p:sp>
      <p:sp>
        <p:nvSpPr>
          <p:cNvPr id="14341" name="7 CuadroTexto"/>
          <p:cNvSpPr txBox="1">
            <a:spLocks noChangeArrowheads="1"/>
          </p:cNvSpPr>
          <p:nvPr/>
        </p:nvSpPr>
        <p:spPr bwMode="auto">
          <a:xfrm>
            <a:off x="611560" y="1556792"/>
            <a:ext cx="7429500" cy="1600438"/>
          </a:xfrm>
          <a:prstGeom prst="rect">
            <a:avLst/>
          </a:prstGeom>
          <a:noFill/>
          <a:ln w="9525">
            <a:noFill/>
            <a:miter lim="800000"/>
            <a:headEnd/>
            <a:tailEnd/>
          </a:ln>
        </p:spPr>
        <p:txBody>
          <a:bodyPr wrap="square">
            <a:spAutoFit/>
          </a:bodyPr>
          <a:lstStyle/>
          <a:p>
            <a:pPr marL="457200" indent="-457200" algn="just">
              <a:buClr>
                <a:srgbClr val="F0321E"/>
              </a:buClr>
            </a:pPr>
            <a:r>
              <a:rPr lang="es-CO" sz="1400" b="1" i="1" dirty="0" smtClean="0">
                <a:latin typeface="Arial Narrow" pitchFamily="34" charset="0"/>
              </a:rPr>
              <a:t>CRONOGRAMA ESTIMADO ETAPA  FINAL</a:t>
            </a:r>
            <a:r>
              <a:rPr lang="es-CO" sz="1400" b="1" i="1" dirty="0" smtClean="0">
                <a:latin typeface="Arial Narrow" pitchFamily="34" charset="0"/>
              </a:rPr>
              <a:t>:</a:t>
            </a:r>
          </a:p>
          <a:p>
            <a:pPr marL="457200" indent="-457200" algn="just">
              <a:buClr>
                <a:srgbClr val="F0321E"/>
              </a:buClr>
            </a:pPr>
            <a:endParaRPr lang="es-CO" sz="1400" b="1" i="1" dirty="0" smtClean="0">
              <a:latin typeface="Arial Narrow" pitchFamily="34" charset="0"/>
            </a:endParaRPr>
          </a:p>
          <a:p>
            <a:pPr marL="457200" indent="-457200" algn="just">
              <a:buClr>
                <a:srgbClr val="F0321E"/>
              </a:buClr>
            </a:pPr>
            <a:endParaRPr lang="es-CO" sz="1400" b="1" i="1" dirty="0" smtClean="0">
              <a:latin typeface="Arial Narrow" pitchFamily="34" charset="0"/>
            </a:endParaRPr>
          </a:p>
          <a:p>
            <a:pPr marL="457200" indent="-457200" algn="just">
              <a:buClr>
                <a:srgbClr val="F0321E"/>
              </a:buClr>
            </a:pPr>
            <a:endParaRPr lang="es-CO" sz="1400" b="1" i="1" dirty="0" smtClean="0">
              <a:latin typeface="Arial Narrow" pitchFamily="34" charset="0"/>
            </a:endParaRPr>
          </a:p>
          <a:p>
            <a:pPr marL="457200" indent="-457200" algn="just">
              <a:buClr>
                <a:srgbClr val="F0321E"/>
              </a:buClr>
            </a:pPr>
            <a:endParaRPr lang="es-CO" sz="1400" b="1" i="1" dirty="0" smtClean="0">
              <a:latin typeface="Arial Narrow" pitchFamily="34" charset="0"/>
            </a:endParaRPr>
          </a:p>
          <a:p>
            <a:pPr marL="457200" indent="-457200" algn="just">
              <a:buClr>
                <a:srgbClr val="F0321E"/>
              </a:buClr>
            </a:pPr>
            <a:endParaRPr lang="es-CO" sz="1400" b="1" i="1" dirty="0" smtClean="0">
              <a:latin typeface="Arial Narrow" pitchFamily="34" charset="0"/>
            </a:endParaRPr>
          </a:p>
          <a:p>
            <a:pPr marL="457200" lvl="0" indent="-457200" algn="just">
              <a:buClr>
                <a:srgbClr val="F0321E"/>
              </a:buClr>
            </a:pPr>
            <a:endParaRPr lang="es-CO" sz="1400" dirty="0" smtClean="0">
              <a:latin typeface="Arial Narrow" pitchFamily="34" charset="0"/>
            </a:endParaRPr>
          </a:p>
        </p:txBody>
      </p:sp>
      <p:pic>
        <p:nvPicPr>
          <p:cNvPr id="1027" name="Picture 3"/>
          <p:cNvPicPr>
            <a:picLocks noChangeAspect="1" noChangeArrowheads="1"/>
          </p:cNvPicPr>
          <p:nvPr/>
        </p:nvPicPr>
        <p:blipFill>
          <a:blip r:embed="rId5" cstate="print"/>
          <a:srcRect/>
          <a:stretch>
            <a:fillRect/>
          </a:stretch>
        </p:blipFill>
        <p:spPr bwMode="auto">
          <a:xfrm>
            <a:off x="323528" y="1916832"/>
            <a:ext cx="8280920" cy="4623204"/>
          </a:xfrm>
          <a:prstGeom prst="rect">
            <a:avLst/>
          </a:prstGeom>
          <a:noFill/>
          <a:ln w="9525">
            <a:noFill/>
            <a:miter lim="800000"/>
            <a:headEnd/>
            <a:tailEnd/>
          </a:ln>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mph" presetSubtype="0" fill="hold" nodeType="afterEffect">
                                  <p:stCondLst>
                                    <p:cond delay="0"/>
                                  </p:stCondLst>
                                  <p:childTnLst>
                                    <p:animRot by="21600000">
                                      <p:cBhvr>
                                        <p:cTn id="6" dur="5000" fill="hold"/>
                                        <p:tgtEl>
                                          <p:spTgt spid="5"/>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6625" name="6 Imagen" descr="PLANTILLA-FINAL.jpg"/>
          <p:cNvPicPr>
            <a:picLocks noChangeAspect="1"/>
          </p:cNvPicPr>
          <p:nvPr/>
        </p:nvPicPr>
        <p:blipFill>
          <a:blip r:embed="rId2" cstate="print"/>
          <a:srcRect/>
          <a:stretch>
            <a:fillRect/>
          </a:stretch>
        </p:blipFill>
        <p:spPr bwMode="auto">
          <a:xfrm>
            <a:off x="0" y="0"/>
            <a:ext cx="9166225" cy="68580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Plantilla institucional 2009">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o" ma:contentTypeID="0x01010022F51F5D2194AA479915232074A22C2B" ma:contentTypeVersion="1" ma:contentTypeDescription="Crear nuevo documento." ma:contentTypeScope="" ma:versionID="8f866e6819053fd531b2dcfc85bfda71">
  <xsd:schema xmlns:xsd="http://www.w3.org/2001/XMLSchema" xmlns:xs="http://www.w3.org/2001/XMLSchema" xmlns:p="http://schemas.microsoft.com/office/2006/metadata/properties" targetNamespace="http://schemas.microsoft.com/office/2006/metadata/properties" ma:root="true" ma:fieldsID="7b4afbcb2487568e4ac3f44261863942">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ipo de contenido"/>
        <xsd:element ref="dc:title" minOccurs="0" maxOccurs="1" ma:index="4" ma:displayName="Títul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A3BAE75A-DB2A-4A1F-8914-05A67AA93FDE}"/>
</file>

<file path=customXml/itemProps2.xml><?xml version="1.0" encoding="utf-8"?>
<ds:datastoreItem xmlns:ds="http://schemas.openxmlformats.org/officeDocument/2006/customXml" ds:itemID="{85991821-1A34-499A-ACC3-584A2DD1D4C6}"/>
</file>

<file path=customXml/itemProps3.xml><?xml version="1.0" encoding="utf-8"?>
<ds:datastoreItem xmlns:ds="http://schemas.openxmlformats.org/officeDocument/2006/customXml" ds:itemID="{29692607-77D7-427E-A92B-CA3162FAD46F}"/>
</file>

<file path=docProps/app.xml><?xml version="1.0" encoding="utf-8"?>
<Properties xmlns="http://schemas.openxmlformats.org/officeDocument/2006/extended-properties" xmlns:vt="http://schemas.openxmlformats.org/officeDocument/2006/docPropsVTypes">
  <Template>Plantilla institucional 2009</Template>
  <TotalTime>1152</TotalTime>
  <Words>652</Words>
  <Application>Microsoft Office PowerPoint</Application>
  <PresentationFormat>Presentación en pantalla (4:3)</PresentationFormat>
  <Paragraphs>81</Paragraphs>
  <Slides>9</Slides>
  <Notes>0</Notes>
  <HiddenSlides>0</HiddenSlides>
  <MMClips>0</MMClips>
  <ScaleCrop>false</ScaleCrop>
  <HeadingPairs>
    <vt:vector size="4" baseType="variant">
      <vt:variant>
        <vt:lpstr>Tema</vt:lpstr>
      </vt:variant>
      <vt:variant>
        <vt:i4>1</vt:i4>
      </vt:variant>
      <vt:variant>
        <vt:lpstr>Títulos de diapositiva</vt:lpstr>
      </vt:variant>
      <vt:variant>
        <vt:i4>9</vt:i4>
      </vt:variant>
    </vt:vector>
  </HeadingPairs>
  <TitlesOfParts>
    <vt:vector size="10" baseType="lpstr">
      <vt:lpstr>Plantilla institucional 2009</vt:lpstr>
      <vt:lpstr> EAE DEL PERGT – ETAPA FINAL</vt:lpstr>
      <vt:lpstr>Diapositiva 2</vt:lpstr>
      <vt:lpstr>Diapositiva 3</vt:lpstr>
      <vt:lpstr>Diapositiva 4</vt:lpstr>
      <vt:lpstr>Diapositiva 5</vt:lpstr>
      <vt:lpstr>Diapositiva 6</vt:lpstr>
      <vt:lpstr>Diapositiva 7</vt:lpstr>
      <vt:lpstr>Diapositiva 8</vt:lpstr>
      <vt:lpstr>Diapositiva 9</vt:lpstr>
    </vt:vector>
  </TitlesOfParts>
  <Company>UPME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TITULO 40 PUNTOS</dc:title>
  <dc:creator>hherrera</dc:creator>
  <cp:lastModifiedBy>hherrera</cp:lastModifiedBy>
  <cp:revision>126</cp:revision>
  <dcterms:created xsi:type="dcterms:W3CDTF">2010-01-07T20:45:57Z</dcterms:created>
  <dcterms:modified xsi:type="dcterms:W3CDTF">2010-06-17T16:38:00Z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0x01010022F51F5D2194AA479915232074A22C2B</vt:lpwstr>
  </property>
</Properties>
</file>