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8" r:id="rId2"/>
    <p:sldId id="488" r:id="rId3"/>
    <p:sldId id="492" r:id="rId4"/>
    <p:sldId id="493" r:id="rId5"/>
    <p:sldId id="491" r:id="rId6"/>
    <p:sldId id="490" r:id="rId7"/>
    <p:sldId id="494" r:id="rId8"/>
    <p:sldId id="495" r:id="rId9"/>
    <p:sldId id="496" r:id="rId10"/>
    <p:sldId id="497" r:id="rId11"/>
    <p:sldId id="498" r:id="rId12"/>
    <p:sldId id="499" r:id="rId13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mbria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mbria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mbria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mbri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D4F8DF"/>
    <a:srgbClr val="CCFFCC"/>
    <a:srgbClr val="FFFFCC"/>
    <a:srgbClr val="009900"/>
    <a:srgbClr val="FFFFFF"/>
    <a:srgbClr val="CC3300"/>
    <a:srgbClr val="0000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86575" autoAdjust="0"/>
  </p:normalViewPr>
  <p:slideViewPr>
    <p:cSldViewPr>
      <p:cViewPr varScale="1">
        <p:scale>
          <a:sx n="44" d="100"/>
          <a:sy n="44" d="100"/>
        </p:scale>
        <p:origin x="-6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198" y="3384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 smtClean="0">
                <a:solidFill>
                  <a:srgbClr val="4D4D4D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 smtClean="0">
                <a:solidFill>
                  <a:srgbClr val="4D4D4D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52000"/>
            <a:ext cx="294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 smtClean="0">
                <a:solidFill>
                  <a:srgbClr val="4D4D4D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652000"/>
            <a:ext cx="294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 smtClean="0">
                <a:solidFill>
                  <a:srgbClr val="4D4D4D"/>
                </a:solidFill>
                <a:latin typeface="Arial" charset="0"/>
              </a:defRPr>
            </a:lvl1pPr>
          </a:lstStyle>
          <a:p>
            <a:pPr>
              <a:defRPr/>
            </a:pPr>
            <a:fld id="{17E0B630-5C0F-4DE5-AFAB-EB7A8F47D21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0BDAE944-8B59-4595-8AF1-EAF33D92D8A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51326-26F2-4D1B-AB94-65553D118A9C}" type="slidenum">
              <a:rPr lang="es-ES_tradnl"/>
              <a:pPr/>
              <a:t>1</a:t>
            </a:fld>
            <a:endParaRPr lang="es-ES_tradnl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 cap="flat">
            <a:solidFill>
              <a:srgbClr val="008000"/>
            </a:solidFill>
          </a:ln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E36AE-A195-425C-903F-112D1D4C1309}" type="slidenum">
              <a:rPr lang="es-ES_tradnl"/>
              <a:pPr/>
              <a:t>10</a:t>
            </a:fld>
            <a:endParaRPr lang="es-ES_tradnl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DB3DA7-C8C2-4D3D-8BF9-318C9DCBA8A8}" type="slidenum">
              <a:rPr lang="es-ES_tradnl"/>
              <a:pPr/>
              <a:t>11</a:t>
            </a:fld>
            <a:endParaRPr lang="es-ES_tradnl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874EDD-073A-4B81-9940-C8F0920DEBE9}" type="slidenum">
              <a:rPr lang="es-ES_tradnl"/>
              <a:pPr/>
              <a:t>12</a:t>
            </a:fld>
            <a:endParaRPr lang="es-ES_tradnl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11071-42FE-4F5E-A000-9D80F92029A4}" type="slidenum">
              <a:rPr lang="es-ES_tradnl"/>
              <a:pPr/>
              <a:t>2</a:t>
            </a:fld>
            <a:endParaRPr lang="es-ES_tradnl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922C5F-266F-4D38-8559-AB426B2F70A0}" type="slidenum">
              <a:rPr lang="es-ES_tradnl"/>
              <a:pPr/>
              <a:t>3</a:t>
            </a:fld>
            <a:endParaRPr lang="es-ES_tradnl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4B7DD7-72E7-48B1-8477-42D4E392BFC4}" type="slidenum">
              <a:rPr lang="es-ES_tradnl"/>
              <a:pPr/>
              <a:t>4</a:t>
            </a:fld>
            <a:endParaRPr lang="es-ES_tradnl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00BE9B-2CD1-4628-8199-1E834CEBD5C7}" type="slidenum">
              <a:rPr lang="es-ES_tradnl"/>
              <a:pPr/>
              <a:t>5</a:t>
            </a:fld>
            <a:endParaRPr lang="es-ES_tradnl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8D7001-6776-4B7B-8C1D-2FC0A3766262}" type="slidenum">
              <a:rPr lang="es-ES_tradnl"/>
              <a:pPr/>
              <a:t>6</a:t>
            </a:fld>
            <a:endParaRPr lang="es-ES_tradnl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2988D7-3C50-49F6-B918-F2E92F20FA2E}" type="slidenum">
              <a:rPr lang="es-ES_tradnl"/>
              <a:pPr/>
              <a:t>7</a:t>
            </a:fld>
            <a:endParaRPr lang="es-ES_tradnl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95E35B-214C-4D5D-96CE-1B2E4656ACCD}" type="slidenum">
              <a:rPr lang="es-ES_tradnl"/>
              <a:pPr/>
              <a:t>8</a:t>
            </a:fld>
            <a:endParaRPr lang="es-ES_tradnl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0DC1F9-283C-49D1-9840-F7DD645090DF}" type="slidenum">
              <a:rPr lang="es-ES_tradnl"/>
              <a:pPr/>
              <a:t>9</a:t>
            </a:fld>
            <a:endParaRPr lang="es-ES_tradnl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0" y="1104900"/>
          <a:ext cx="1981200" cy="3419475"/>
        </p:xfrm>
        <a:graphic>
          <a:graphicData uri="http://schemas.openxmlformats.org/presentationml/2006/ole">
            <p:oleObj spid="_x0000_s40962" name="Imagen de mapa de bits" r:id="rId3" imgW="1980952" imgH="3419952" progId="Paint.Picture">
              <p:embed/>
            </p:oleObj>
          </a:graphicData>
        </a:graphic>
      </p:graphicFrame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752475" y="1600200"/>
            <a:ext cx="11430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CO"/>
          </a:p>
        </p:txBody>
      </p:sp>
      <p:sp>
        <p:nvSpPr>
          <p:cNvPr id="6" name="Rectangle 11"/>
          <p:cNvSpPr>
            <a:spLocks noChangeArrowheads="1"/>
          </p:cNvSpPr>
          <p:nvPr userDrawn="1"/>
        </p:nvSpPr>
        <p:spPr bwMode="auto">
          <a:xfrm>
            <a:off x="942975" y="2109788"/>
            <a:ext cx="11430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CO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966788" y="2600325"/>
            <a:ext cx="766762" cy="3762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CO"/>
          </a:p>
        </p:txBody>
      </p:sp>
      <p:sp>
        <p:nvSpPr>
          <p:cNvPr id="8" name="Text Box 44"/>
          <p:cNvSpPr txBox="1">
            <a:spLocks noChangeArrowheads="1"/>
          </p:cNvSpPr>
          <p:nvPr userDrawn="1"/>
        </p:nvSpPr>
        <p:spPr bwMode="auto">
          <a:xfrm>
            <a:off x="1908175" y="-26988"/>
            <a:ext cx="7164388" cy="527051"/>
          </a:xfrm>
          <a:prstGeom prst="rect">
            <a:avLst/>
          </a:prstGeom>
          <a:solidFill>
            <a:srgbClr val="3366CC"/>
          </a:solidFill>
          <a:ln w="9525" algn="ctr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defRPr/>
            </a:pPr>
            <a:r>
              <a:rPr lang="es-ES" sz="1400" b="1">
                <a:solidFill>
                  <a:schemeClr val="bg1"/>
                </a:solidFill>
                <a:latin typeface="Futura Lt BT" pitchFamily="34" charset="0"/>
              </a:rPr>
              <a:t>EAE SOBRE EL PLAN DE EXPANSIÓN DE REFERENCIA GENERACIÓN -TRANSMISIÓN (PERGT)</a:t>
            </a:r>
            <a:endParaRPr lang="es-ES_tradnl" sz="1400" b="1">
              <a:solidFill>
                <a:schemeClr val="bg1"/>
              </a:solidFill>
              <a:latin typeface="Futura Lt BT" pitchFamily="34" charset="0"/>
            </a:endParaRPr>
          </a:p>
        </p:txBody>
      </p:sp>
      <p:pic>
        <p:nvPicPr>
          <p:cNvPr id="9" name="Picture 45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07950" y="25400"/>
            <a:ext cx="1763713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</p:spPr>
        <p:txBody>
          <a:bodyPr/>
          <a:lstStyle>
            <a:lvl1pPr algn="ctr">
              <a:buFontTx/>
              <a:buNone/>
              <a:defRPr/>
            </a:lvl1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66573" name="Rectangle 13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384425"/>
            <a:ext cx="7315200" cy="946150"/>
          </a:xfrm>
          <a:solidFill>
            <a:srgbClr val="D8F4E7"/>
          </a:solidFill>
        </p:spPr>
        <p:txBody>
          <a:bodyPr/>
          <a:lstStyle>
            <a:lvl1pPr algn="ctr">
              <a:defRPr sz="2800">
                <a:solidFill>
                  <a:srgbClr val="3366CC"/>
                </a:solidFill>
              </a:defRPr>
            </a:lvl1pPr>
          </a:lstStyle>
          <a:p>
            <a:r>
              <a:rPr lang="es-ES_tradnl"/>
              <a:t>Haga clic para modificar el estilo de título del patrón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94463" y="1065213"/>
            <a:ext cx="2112962" cy="43957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52400" y="1065213"/>
            <a:ext cx="6189663" cy="43957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741613" y="1065213"/>
            <a:ext cx="2855912" cy="242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49925" y="1065213"/>
            <a:ext cx="2857500" cy="242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24"/>
          <p:cNvGrpSpPr>
            <a:grpSpLocks/>
          </p:cNvGrpSpPr>
          <p:nvPr userDrawn="1"/>
        </p:nvGrpSpPr>
        <p:grpSpPr bwMode="auto">
          <a:xfrm>
            <a:off x="0" y="1104900"/>
            <a:ext cx="2085975" cy="3419475"/>
            <a:chOff x="0" y="696"/>
            <a:chExt cx="1314" cy="2154"/>
          </a:xfrm>
        </p:grpSpPr>
        <p:graphicFrame>
          <p:nvGraphicFramePr>
            <p:cNvPr id="1026" name="Object 10"/>
            <p:cNvGraphicFramePr>
              <a:graphicFrameLocks noChangeAspect="1"/>
            </p:cNvGraphicFramePr>
            <p:nvPr/>
          </p:nvGraphicFramePr>
          <p:xfrm>
            <a:off x="0" y="696"/>
            <a:ext cx="1248" cy="2154"/>
          </p:xfrm>
          <a:graphic>
            <a:graphicData uri="http://schemas.openxmlformats.org/presentationml/2006/ole">
              <p:oleObj spid="_x0000_s1026" name="Imagen de mapa de bits" r:id="rId14" imgW="1980952" imgH="3419952" progId="Paint.Picture">
                <p:embed/>
              </p:oleObj>
            </a:graphicData>
          </a:graphic>
        </p:graphicFrame>
        <p:grpSp>
          <p:nvGrpSpPr>
            <p:cNvPr id="1035" name="Group 23"/>
            <p:cNvGrpSpPr>
              <a:grpSpLocks/>
            </p:cNvGrpSpPr>
            <p:nvPr userDrawn="1"/>
          </p:nvGrpSpPr>
          <p:grpSpPr bwMode="auto">
            <a:xfrm>
              <a:off x="474" y="1008"/>
              <a:ext cx="840" cy="867"/>
              <a:chOff x="474" y="1008"/>
              <a:chExt cx="840" cy="867"/>
            </a:xfrm>
          </p:grpSpPr>
          <p:sp>
            <p:nvSpPr>
              <p:cNvPr id="1043" name="Rectangle 19"/>
              <p:cNvSpPr>
                <a:spLocks noChangeArrowheads="1"/>
              </p:cNvSpPr>
              <p:nvPr userDrawn="1"/>
            </p:nvSpPr>
            <p:spPr bwMode="auto">
              <a:xfrm>
                <a:off x="474" y="1008"/>
                <a:ext cx="720" cy="19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CO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auto">
              <a:xfrm>
                <a:off x="594" y="1329"/>
                <a:ext cx="720" cy="192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CO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 userDrawn="1"/>
            </p:nvSpPr>
            <p:spPr bwMode="auto">
              <a:xfrm>
                <a:off x="609" y="1638"/>
                <a:ext cx="483" cy="23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CO"/>
              </a:p>
            </p:txBody>
          </p:sp>
        </p:grpSp>
      </p:grp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065213"/>
            <a:ext cx="5865812" cy="2428875"/>
          </a:xfrm>
          <a:prstGeom prst="rect">
            <a:avLst/>
          </a:prstGeom>
          <a:solidFill>
            <a:srgbClr val="EAEAEA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037" name="Rectangle 13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86600" y="3810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CO"/>
          </a:p>
        </p:txBody>
      </p:sp>
      <p:sp>
        <p:nvSpPr>
          <p:cNvPr id="1038" name="Rectangle 14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376238" y="100013"/>
            <a:ext cx="1027112" cy="62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CO"/>
          </a:p>
        </p:txBody>
      </p:sp>
      <p:sp>
        <p:nvSpPr>
          <p:cNvPr id="1032" name="Rectangle 26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4149725"/>
            <a:ext cx="2209800" cy="1311275"/>
          </a:xfrm>
          <a:prstGeom prst="rect">
            <a:avLst/>
          </a:prstGeom>
          <a:solidFill>
            <a:srgbClr val="FFB03D"/>
          </a:solidFill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_tradnl" smtClean="0"/>
              <a:t>Haga clic para modificar el estilo de título del patrón</a:t>
            </a:r>
          </a:p>
        </p:txBody>
      </p:sp>
      <p:pic>
        <p:nvPicPr>
          <p:cNvPr id="1033" name="Picture 69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144463" y="25400"/>
            <a:ext cx="1763712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4" name="Text Box 70"/>
          <p:cNvSpPr txBox="1">
            <a:spLocks noChangeArrowheads="1"/>
          </p:cNvSpPr>
          <p:nvPr userDrawn="1"/>
        </p:nvSpPr>
        <p:spPr bwMode="auto">
          <a:xfrm rot="21600000">
            <a:off x="1979613" y="0"/>
            <a:ext cx="7164387" cy="527050"/>
          </a:xfrm>
          <a:prstGeom prst="rect">
            <a:avLst/>
          </a:prstGeom>
          <a:solidFill>
            <a:srgbClr val="3366CC"/>
          </a:solidFill>
          <a:ln w="9525" algn="ctr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defRPr/>
            </a:pPr>
            <a:r>
              <a:rPr lang="es-ES" sz="1400" b="1">
                <a:solidFill>
                  <a:schemeClr val="bg1"/>
                </a:solidFill>
                <a:latin typeface="Futura Lt BT" pitchFamily="34" charset="0"/>
              </a:rPr>
              <a:t>EAE SOBRE EL PLAN DE EXPANSIÓN DE REFERENCIA GENERACIÓN -TRANSMISIÓN (PERGT)</a:t>
            </a:r>
            <a:endParaRPr lang="es-ES_tradnl" sz="1400" b="1">
              <a:solidFill>
                <a:schemeClr val="bg1"/>
              </a:solidFill>
              <a:latin typeface="Futura Lt BT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Cambria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Cambria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Cambria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Cambria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Cambr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008000"/>
          </a:solidFill>
          <a:latin typeface="+mn-lt"/>
          <a:ea typeface="+mn-ea"/>
          <a:cs typeface="+mn-cs"/>
        </a:defRPr>
      </a:lvl1pPr>
      <a:lvl2pPr marL="447675" indent="4763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ð"/>
        <a:defRPr sz="2400">
          <a:solidFill>
            <a:schemeClr val="tx1"/>
          </a:solidFill>
          <a:latin typeface="+mn-lt"/>
        </a:defRPr>
      </a:lvl2pPr>
      <a:lvl3pPr marL="887413" indent="476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2"/>
          </a:solidFill>
          <a:latin typeface="+mn-lt"/>
        </a:defRPr>
      </a:lvl3pPr>
      <a:lvl4pPr marL="1344613" indent="2698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û"/>
        <a:defRPr sz="2000">
          <a:solidFill>
            <a:schemeClr val="bg2"/>
          </a:solidFill>
          <a:latin typeface="+mn-lt"/>
        </a:defRPr>
      </a:lvl4pPr>
      <a:lvl5pPr marL="1709738" indent="-1588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l"/>
        <a:defRPr sz="2000">
          <a:solidFill>
            <a:schemeClr val="bg2"/>
          </a:solidFill>
          <a:latin typeface="+mn-lt"/>
        </a:defRPr>
      </a:lvl5pPr>
      <a:lvl6pPr marL="2166938" indent="-1588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l"/>
        <a:defRPr sz="2000">
          <a:solidFill>
            <a:schemeClr val="bg2"/>
          </a:solidFill>
          <a:latin typeface="+mn-lt"/>
        </a:defRPr>
      </a:lvl6pPr>
      <a:lvl7pPr marL="2624138" indent="-1588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l"/>
        <a:defRPr sz="2000">
          <a:solidFill>
            <a:schemeClr val="bg2"/>
          </a:solidFill>
          <a:latin typeface="+mn-lt"/>
        </a:defRPr>
      </a:lvl7pPr>
      <a:lvl8pPr marL="3081338" indent="-1588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l"/>
        <a:defRPr sz="2000">
          <a:solidFill>
            <a:schemeClr val="bg2"/>
          </a:solidFill>
          <a:latin typeface="+mn-lt"/>
        </a:defRPr>
      </a:lvl8pPr>
      <a:lvl9pPr marL="3538538" indent="-1588" algn="l" rtl="0" eaLnBrk="0" fontAlgn="base" hangingPunct="0">
        <a:spcBef>
          <a:spcPct val="20000"/>
        </a:spcBef>
        <a:spcAft>
          <a:spcPct val="0"/>
        </a:spcAft>
        <a:buSzPct val="70000"/>
        <a:buFont typeface="Wingdings" pitchFamily="2" charset="2"/>
        <a:buChar char="l"/>
        <a:defRPr sz="2000">
          <a:solidFill>
            <a:schemeClr val="bg2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olombiaenimagenes2.blog.terra.com.co/files/2009/02/jaime-rojas-porras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/imgres?imgurl=http://educasitios2008.educ.ar/aula81/files/2008/11/geotermica2.jpg&amp;imgrefurl=http://educasitios2008.educ.ar/aula81/&amp;h=336&amp;w=400&amp;sz=50&amp;tbnid=OHWo5xxt43puhM:&amp;tbnh=104&amp;tbnw=124&amp;prev=/images%3Fq%3Dimagen%2Bde%2Benergia%2Bgeotermica&amp;usg=__RQnhPzRLNQd2S6iDEX95pwRAEdU=&amp;ei=xeRdS4-nI4yXtgemlOmdAg&amp;sa=X&amp;oi=image_result&amp;resnum=3&amp;ct=image&amp;ved=0CA8Q9QEwAg" TargetMode="External"/><Relationship Id="rId13" Type="http://schemas.openxmlformats.org/officeDocument/2006/relationships/image" Target="../media/image11.jpeg"/><Relationship Id="rId3" Type="http://schemas.openxmlformats.org/officeDocument/2006/relationships/hyperlink" Target="http://z.about.com/d/geography/1/0/P/K/colombia.jpg" TargetMode="External"/><Relationship Id="rId7" Type="http://schemas.openxmlformats.org/officeDocument/2006/relationships/image" Target="../media/image8.jpeg"/><Relationship Id="rId12" Type="http://schemas.openxmlformats.org/officeDocument/2006/relationships/hyperlink" Target="http://www.google.com/imgres?imgurl=http://farm3.static.flickr.com/2227/1734074587_b5fbcfb5c2.jpg&amp;imgrefurl=http://erenovable.com/2007/11/13/proyectos-de-energia-termica-en-estados-unidos-que-llegarian-a-los-1500-megavatios/&amp;h=400&amp;w=500&amp;sz=68&amp;tbnid=qZ8too-HMTo7gM:&amp;tbnh=104&amp;tbnw=130&amp;prev=/images%3Fq%3Dimagen%2Bde%2Benergia%2Btermica&amp;usg=__kWRw4qZbFxHo93tC_5M2kofGpts=&amp;ei=NeVdS_W7J8qXtgfN8ZioAg&amp;sa=X&amp;oi=image_result&amp;resnum=2&amp;ct=image&amp;ved=0CAkQ9QEwAQ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/imgres?imgurl=http://www.educa.madrid.org/web/cc.nsdelasabiduria.madrid/Ejercicios/2b/CTMA/geosfera/solar.jpg&amp;imgrefurl=http://www.educa.madrid.org/web/cc.nsdelasabiduria.madrid/Ejercicios/2b/CTMA/geosfera/solar.htm&amp;h=318&amp;w=468&amp;sz=56&amp;tbnid=LFsNdb2hH4eCCM:&amp;tbnh=87&amp;tbnw=128&amp;prev=/images%3Fq%3Dimagen%2Bde%2Benergia%2Bsolar&amp;usg=__KYFRtx2a1xkGzuFSTb18hUeEy9I=&amp;ei=iuRdS8noG8OWtgePudSWAg&amp;sa=X&amp;oi=image_result&amp;resnum=2&amp;ct=image&amp;ved=0CA8Q9QEwAQ" TargetMode="External"/><Relationship Id="rId11" Type="http://schemas.openxmlformats.org/officeDocument/2006/relationships/image" Target="../media/image10.jpeg"/><Relationship Id="rId5" Type="http://schemas.openxmlformats.org/officeDocument/2006/relationships/image" Target="../media/image7.jpeg"/><Relationship Id="rId10" Type="http://schemas.openxmlformats.org/officeDocument/2006/relationships/hyperlink" Target="http://www.google.com/imgres?imgurl=http://web.educastur.princast.es/ies/cristode/TECNO/abraham%2520y%2520borja/fotos/central%2520hidraulica.jpg&amp;imgrefurl=http://web.educastur.princast.es/ies/cristode/TECNO/abraham%2520y%2520borja/ENLACES.htm&amp;h=330&amp;w=468&amp;sz=63&amp;tbnid=wn_n_nJQ4Ti36M:&amp;tbnh=90&amp;tbnw=128&amp;prev=/images%3Fq%3Dimagen%2Bde%2Benergia%2Bhidrica&amp;usg=__1fIuE6Qtx-TsPlim8cfiK9lppeo=&amp;ei=A-VdS5PJBcG0tgeKg9GnAg&amp;sa=X&amp;oi=image_result&amp;resnum=5&amp;ct=image&amp;ved=0CBMQ9QEwBA" TargetMode="External"/><Relationship Id="rId4" Type="http://schemas.openxmlformats.org/officeDocument/2006/relationships/image" Target="../media/image6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8"/>
          <p:cNvSpPr txBox="1">
            <a:spLocks noChangeArrowheads="1"/>
          </p:cNvSpPr>
          <p:nvPr/>
        </p:nvSpPr>
        <p:spPr bwMode="auto">
          <a:xfrm>
            <a:off x="1476375" y="911225"/>
            <a:ext cx="6477000" cy="2041525"/>
          </a:xfrm>
          <a:prstGeom prst="rect">
            <a:avLst/>
          </a:prstGeom>
          <a:solidFill>
            <a:srgbClr val="D8F4E7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/>
            <a:r>
              <a:rPr lang="es-ES_tradnl" sz="3200" b="1">
                <a:solidFill>
                  <a:srgbClr val="3366CC"/>
                </a:solidFill>
                <a:latin typeface="Arial" pitchFamily="34" charset="0"/>
              </a:rPr>
              <a:t>EAE DEL PLAN DE EXPANSIÓN DE REFERENCIA GENERACIÓN TRANSMISIÓN</a:t>
            </a:r>
          </a:p>
          <a:p>
            <a:pPr algn="ctr"/>
            <a:r>
              <a:rPr lang="es-ES_tradnl" sz="3200" b="1">
                <a:solidFill>
                  <a:srgbClr val="3366CC"/>
                </a:solidFill>
                <a:latin typeface="Arial" pitchFamily="34" charset="0"/>
              </a:rPr>
              <a:t>Etapa Inicial</a:t>
            </a:r>
          </a:p>
        </p:txBody>
      </p:sp>
      <p:sp>
        <p:nvSpPr>
          <p:cNvPr id="4099" name="Text Box 40"/>
          <p:cNvSpPr txBox="1">
            <a:spLocks noChangeArrowheads="1"/>
          </p:cNvSpPr>
          <p:nvPr/>
        </p:nvSpPr>
        <p:spPr bwMode="auto">
          <a:xfrm>
            <a:off x="1476375" y="3802063"/>
            <a:ext cx="6477000" cy="579437"/>
          </a:xfrm>
          <a:prstGeom prst="rect">
            <a:avLst/>
          </a:prstGeom>
          <a:solidFill>
            <a:srgbClr val="D8F4E7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/>
            <a:r>
              <a:rPr lang="es-ES_tradnl" sz="3200" b="1">
                <a:solidFill>
                  <a:srgbClr val="3366CC"/>
                </a:solidFill>
                <a:latin typeface="Arial" pitchFamily="34" charset="0"/>
              </a:rPr>
              <a:t>Participación y comunicación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50825" y="5805488"/>
            <a:ext cx="3600450" cy="7016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Tengamos una visión de largo plazo</a:t>
            </a:r>
          </a:p>
        </p:txBody>
      </p:sp>
      <p:pic>
        <p:nvPicPr>
          <p:cNvPr id="13315" name="Picture 12" descr="proyinidisin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620713"/>
            <a:ext cx="4792663" cy="623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25" name="Text Box 5"/>
          <p:cNvSpPr txBox="1">
            <a:spLocks noChangeArrowheads="1"/>
          </p:cNvSpPr>
          <p:nvPr/>
        </p:nvSpPr>
        <p:spPr bwMode="auto">
          <a:xfrm>
            <a:off x="900113" y="1125538"/>
            <a:ext cx="2808287" cy="2163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defRPr/>
            </a:pPr>
            <a:r>
              <a:rPr lang="es-ES_tradnl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INDICE DE ESCASEZ PROYECCION PARA EL 2025</a:t>
            </a:r>
          </a:p>
          <a:p>
            <a:pPr algn="ctr">
              <a:defRPr/>
            </a:pPr>
            <a:r>
              <a:rPr lang="es-ES_tradnl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MES SECO (Marzo) AÑO SECO</a:t>
            </a:r>
          </a:p>
          <a:p>
            <a:pPr>
              <a:spcBef>
                <a:spcPct val="50000"/>
              </a:spcBef>
              <a:defRPr/>
            </a:pPr>
            <a:endParaRPr lang="es-ES"/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684213" y="3860800"/>
            <a:ext cx="3024187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 eaLnBrk="1" hangingPunct="1"/>
            <a:r>
              <a:rPr lang="es-ES" sz="1400" b="1"/>
              <a:t>Relación porcentual entre la</a:t>
            </a:r>
            <a:r>
              <a:rPr lang="es-MX" sz="1400" b="1"/>
              <a:t> demanda de </a:t>
            </a:r>
            <a:r>
              <a:rPr lang="es-ES" sz="1400" b="1"/>
              <a:t>agua del conjunto</a:t>
            </a:r>
            <a:r>
              <a:rPr lang="es-MX" sz="1400" b="1"/>
              <a:t> </a:t>
            </a:r>
            <a:r>
              <a:rPr lang="es-ES" sz="1400" b="1"/>
              <a:t>de actividades sociales y</a:t>
            </a:r>
            <a:r>
              <a:rPr lang="es-MX" sz="1400" b="1"/>
              <a:t> </a:t>
            </a:r>
            <a:r>
              <a:rPr lang="es-ES" sz="1400" b="1"/>
              <a:t>económicas con la oferta hídrica Disponible</a:t>
            </a:r>
            <a:r>
              <a:rPr lang="es-MX" sz="1400" b="1"/>
              <a:t>, luego de aplicar factores de reducción por calidad del agua y caudal ecológico.</a:t>
            </a:r>
            <a:endParaRPr lang="es-ES" sz="1400" b="1"/>
          </a:p>
          <a:p>
            <a:pPr>
              <a:spcBef>
                <a:spcPct val="50000"/>
              </a:spcBef>
            </a:pPr>
            <a:endParaRPr lang="es-E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23850" y="5976938"/>
            <a:ext cx="4464050" cy="3968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Unamos visiones</a:t>
            </a:r>
          </a:p>
        </p:txBody>
      </p:sp>
      <p:pic>
        <p:nvPicPr>
          <p:cNvPr id="14339" name="Picture 6" descr="Jaime Rojas Porras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38" y="928688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5 CuadroTexto"/>
          <p:cNvSpPr txBox="1">
            <a:spLocks noChangeArrowheads="1"/>
          </p:cNvSpPr>
          <p:nvPr/>
        </p:nvSpPr>
        <p:spPr bwMode="auto">
          <a:xfrm>
            <a:off x="4857750" y="2643188"/>
            <a:ext cx="3857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latin typeface="Arial" pitchFamily="34" charset="0"/>
                <a:cs typeface="Arial" pitchFamily="34" charset="0"/>
              </a:rPr>
              <a:t>Inversion en </a:t>
            </a:r>
            <a:r>
              <a:rPr lang="es-CO" sz="2000" b="1">
                <a:latin typeface="Arial" pitchFamily="34" charset="0"/>
                <a:cs typeface="Arial" pitchFamily="34" charset="0"/>
              </a:rPr>
              <a:t>energía</a:t>
            </a:r>
            <a:r>
              <a:rPr lang="en-US" sz="2000" b="1">
                <a:latin typeface="Arial" pitchFamily="34" charset="0"/>
                <a:cs typeface="Arial" pitchFamily="34" charset="0"/>
              </a:rPr>
              <a:t> </a:t>
            </a:r>
            <a:r>
              <a:rPr lang="es-CO" sz="2000" b="1">
                <a:latin typeface="Arial" pitchFamily="34" charset="0"/>
                <a:cs typeface="Arial" pitchFamily="34" charset="0"/>
              </a:rPr>
              <a:t>eléctrica</a:t>
            </a:r>
            <a:r>
              <a:rPr lang="en-US" sz="2000" b="1">
                <a:latin typeface="Arial" pitchFamily="34" charset="0"/>
                <a:cs typeface="Arial" pitchFamily="34" charset="0"/>
              </a:rPr>
              <a:t> : 2.44 billones</a:t>
            </a:r>
          </a:p>
          <a:p>
            <a:pPr eaLnBrk="1" hangingPunct="1"/>
            <a:r>
              <a:rPr lang="en-US" sz="2000" b="1">
                <a:latin typeface="Arial" pitchFamily="34" charset="0"/>
                <a:cs typeface="Arial" pitchFamily="34" charset="0"/>
              </a:rPr>
              <a:t>Grandes represas </a:t>
            </a:r>
            <a:endParaRPr lang="es-ES" sz="20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1" name="Picture 5" descr="planes-departamento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38" y="3714750"/>
            <a:ext cx="2428875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7 CuadroTexto"/>
          <p:cNvSpPr txBox="1">
            <a:spLocks noChangeArrowheads="1"/>
          </p:cNvSpPr>
          <p:nvPr/>
        </p:nvSpPr>
        <p:spPr bwMode="auto">
          <a:xfrm>
            <a:off x="5003800" y="5734050"/>
            <a:ext cx="3714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latin typeface="Arial" pitchFamily="34" charset="0"/>
                <a:cs typeface="Arial" pitchFamily="34" charset="0"/>
              </a:rPr>
              <a:t>Acueductos y alcantarillados</a:t>
            </a:r>
          </a:p>
          <a:p>
            <a:pPr eaLnBrk="1" hangingPunct="1"/>
            <a:r>
              <a:rPr lang="en-US" sz="2000" b="1">
                <a:latin typeface="Arial" pitchFamily="34" charset="0"/>
                <a:cs typeface="Arial" pitchFamily="34" charset="0"/>
              </a:rPr>
              <a:t>Inversiones de 1.1 billones</a:t>
            </a:r>
            <a:endParaRPr lang="es-ES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1116013" y="1700213"/>
            <a:ext cx="338455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en-US" sz="2000" b="1"/>
              <a:t>CUENCAS</a:t>
            </a:r>
          </a:p>
          <a:p>
            <a:r>
              <a:rPr lang="en-US" sz="2000" b="1"/>
              <a:t>Quien invierte?</a:t>
            </a:r>
          </a:p>
          <a:p>
            <a:endParaRPr lang="en-US" sz="2000" b="1"/>
          </a:p>
          <a:p>
            <a:r>
              <a:rPr lang="en-US" sz="2000" b="1"/>
              <a:t>Quien las administra?</a:t>
            </a:r>
          </a:p>
          <a:p>
            <a:endParaRPr lang="en-US" sz="2000" b="1"/>
          </a:p>
          <a:p>
            <a:r>
              <a:rPr lang="en-US" sz="2000" b="1"/>
              <a:t>Quien las cuida?</a:t>
            </a:r>
          </a:p>
          <a:p>
            <a:endParaRPr lang="en-US" sz="2000" b="1"/>
          </a:p>
          <a:p>
            <a:r>
              <a:rPr lang="en-US" sz="2000" b="1"/>
              <a:t>Servicios ambientales</a:t>
            </a:r>
          </a:p>
          <a:p>
            <a:endParaRPr lang="en-US" sz="2000" b="1"/>
          </a:p>
          <a:p>
            <a:r>
              <a:rPr lang="en-US" sz="2000" b="1"/>
              <a:t>Cambio Climático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23850" y="5949950"/>
            <a:ext cx="4464050" cy="7016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Logremos una Política de Estado, con claras ventajas competitivas</a:t>
            </a:r>
          </a:p>
        </p:txBody>
      </p:sp>
      <p:pic>
        <p:nvPicPr>
          <p:cNvPr id="15363" name="Picture 6" descr="Colombia Map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55875" y="1052513"/>
            <a:ext cx="3935413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7"/>
          <p:cNvSpPr>
            <a:spLocks noChangeArrowheads="1"/>
          </p:cNvSpPr>
          <p:nvPr/>
        </p:nvSpPr>
        <p:spPr bwMode="auto">
          <a:xfrm>
            <a:off x="3059113" y="5373688"/>
            <a:ext cx="3535362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s-CO" b="1">
                <a:solidFill>
                  <a:srgbClr val="009900"/>
                </a:solidFill>
              </a:rPr>
              <a:t>VENTAJA COMPETITIVA</a:t>
            </a:r>
            <a:endParaRPr lang="es-ES" b="1">
              <a:solidFill>
                <a:srgbClr val="009900"/>
              </a:solidFill>
            </a:endParaRP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3492500" y="2852738"/>
            <a:ext cx="2087563" cy="822325"/>
          </a:xfrm>
          <a:prstGeom prst="rect">
            <a:avLst/>
          </a:prstGeom>
          <a:solidFill>
            <a:srgbClr val="0099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Sostenibilidad energética</a:t>
            </a:r>
            <a:endParaRPr lang="es-ES"/>
          </a:p>
        </p:txBody>
      </p:sp>
      <p:pic>
        <p:nvPicPr>
          <p:cNvPr id="15366" name="Picture 9" descr="79c1fd033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35600" y="836613"/>
            <a:ext cx="2063750" cy="138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1" descr="solar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16013" y="1125538"/>
            <a:ext cx="1871662" cy="127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3" descr="geotermica2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1188" y="4076700"/>
            <a:ext cx="1704975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5" descr="central%252520hidraulica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516688" y="2492375"/>
            <a:ext cx="230505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7" descr="1734074587_b5fbcfb5c2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32588" y="4508500"/>
            <a:ext cx="1979612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23850" y="5976938"/>
            <a:ext cx="4464050" cy="3968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Por qué participar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971550" y="1516063"/>
            <a:ext cx="7921625" cy="398145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541338" indent="-1588">
              <a:lnSpc>
                <a:spcPct val="140000"/>
              </a:lnSpc>
              <a:buFont typeface="Wingdings" pitchFamily="2" charset="2"/>
              <a:buChar char="§"/>
            </a:pPr>
            <a:r>
              <a:rPr lang="es-CO" sz="2600">
                <a:solidFill>
                  <a:srgbClr val="008000"/>
                </a:solidFill>
              </a:rPr>
              <a:t>Incorporación de valores de sostenibilidad en las decisiones de planificación</a:t>
            </a:r>
          </a:p>
          <a:p>
            <a:pPr marL="541338" indent="-1588">
              <a:lnSpc>
                <a:spcPct val="140000"/>
              </a:lnSpc>
              <a:buFont typeface="Wingdings" pitchFamily="2" charset="2"/>
              <a:buChar char="§"/>
            </a:pPr>
            <a:r>
              <a:rPr lang="es-CO" sz="2600">
                <a:solidFill>
                  <a:srgbClr val="008000"/>
                </a:solidFill>
              </a:rPr>
              <a:t>Mejorar los procesos de comunicación entre actores y a la opinión publica</a:t>
            </a:r>
          </a:p>
          <a:p>
            <a:pPr marL="541338" indent="-1588">
              <a:lnSpc>
                <a:spcPct val="140000"/>
              </a:lnSpc>
              <a:buFont typeface="Wingdings" pitchFamily="2" charset="2"/>
              <a:buChar char="§"/>
            </a:pPr>
            <a:r>
              <a:rPr lang="es-CO" sz="2600">
                <a:solidFill>
                  <a:srgbClr val="008000"/>
                </a:solidFill>
              </a:rPr>
              <a:t>Amplía la apertura de la decisión a entidades publicas y privadas</a:t>
            </a:r>
          </a:p>
          <a:p>
            <a:pPr marL="541338" indent="-1588">
              <a:lnSpc>
                <a:spcPct val="140000"/>
              </a:lnSpc>
              <a:buFont typeface="Wingdings" pitchFamily="2" charset="2"/>
              <a:buChar char="§"/>
            </a:pPr>
            <a:r>
              <a:rPr lang="es-CO" sz="2600">
                <a:solidFill>
                  <a:srgbClr val="008000"/>
                </a:solidFill>
              </a:rPr>
              <a:t>Trae nuevas opiniones de expertos</a:t>
            </a:r>
            <a:endParaRPr lang="es-ES" sz="260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323850" y="5824538"/>
            <a:ext cx="4464050" cy="7016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¿Cuáles son las etapas de participación?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116013" y="1268413"/>
            <a:ext cx="3095625" cy="60325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90488" indent="-1588" algn="just">
              <a:lnSpc>
                <a:spcPct val="140000"/>
              </a:lnSpc>
              <a:buFont typeface="Wingdings" pitchFamily="2" charset="2"/>
              <a:buNone/>
            </a:pPr>
            <a:endParaRPr lang="es-ES">
              <a:solidFill>
                <a:srgbClr val="008000"/>
              </a:solidFill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116013" y="1125538"/>
            <a:ext cx="1643062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s-CO"/>
              <a:t>Fase inicial</a:t>
            </a:r>
            <a:endParaRPr lang="es-E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116013" y="2205038"/>
            <a:ext cx="2808287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s-CO"/>
              <a:t>Fase de diagnóstico </a:t>
            </a:r>
          </a:p>
          <a:p>
            <a:r>
              <a:rPr lang="es-CO"/>
              <a:t>ambiental</a:t>
            </a:r>
            <a:endParaRPr lang="es-E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16013" y="3500438"/>
            <a:ext cx="3028950" cy="835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s-CO"/>
              <a:t>Fase de evaluación de</a:t>
            </a:r>
          </a:p>
          <a:p>
            <a:r>
              <a:rPr lang="es-CO"/>
              <a:t>Opciones</a:t>
            </a:r>
            <a:endParaRPr lang="es-E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187450" y="4941888"/>
            <a:ext cx="2827338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s-CO"/>
              <a:t>Fase de información</a:t>
            </a:r>
            <a:endParaRPr lang="es-ES"/>
          </a:p>
        </p:txBody>
      </p:sp>
      <p:sp>
        <p:nvSpPr>
          <p:cNvPr id="6152" name="AutoShape 9"/>
          <p:cNvSpPr>
            <a:spLocks noChangeArrowheads="1"/>
          </p:cNvSpPr>
          <p:nvPr/>
        </p:nvSpPr>
        <p:spPr bwMode="auto">
          <a:xfrm>
            <a:off x="4211638" y="1052513"/>
            <a:ext cx="1081087" cy="504825"/>
          </a:xfrm>
          <a:prstGeom prst="rightArrow">
            <a:avLst>
              <a:gd name="adj1" fmla="val 50000"/>
              <a:gd name="adj2" fmla="val 53538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s-CO"/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5508625" y="1916113"/>
            <a:ext cx="3167063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 sz="1600"/>
              <a:t>Facilita consensos</a:t>
            </a:r>
          </a:p>
          <a:p>
            <a:pPr>
              <a:spcBef>
                <a:spcPct val="50000"/>
              </a:spcBef>
            </a:pPr>
            <a:r>
              <a:rPr lang="es-CO" sz="1600"/>
              <a:t>Enriquece el diagnóstico y contenido</a:t>
            </a:r>
          </a:p>
          <a:p>
            <a:pPr>
              <a:spcBef>
                <a:spcPct val="50000"/>
              </a:spcBef>
            </a:pPr>
            <a:r>
              <a:rPr lang="es-CO" sz="1600"/>
              <a:t>Genera acuerdos de participación y comunicación</a:t>
            </a:r>
            <a:endParaRPr lang="es-ES" sz="1600"/>
          </a:p>
        </p:txBody>
      </p:sp>
      <p:sp>
        <p:nvSpPr>
          <p:cNvPr id="6154" name="AutoShape 11"/>
          <p:cNvSpPr>
            <a:spLocks noChangeArrowheads="1"/>
          </p:cNvSpPr>
          <p:nvPr/>
        </p:nvSpPr>
        <p:spPr bwMode="auto">
          <a:xfrm>
            <a:off x="4211638" y="2205038"/>
            <a:ext cx="1081087" cy="504825"/>
          </a:xfrm>
          <a:prstGeom prst="rightArrow">
            <a:avLst>
              <a:gd name="adj1" fmla="val 50000"/>
              <a:gd name="adj2" fmla="val 53538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s-CO"/>
          </a:p>
        </p:txBody>
      </p:sp>
      <p:sp>
        <p:nvSpPr>
          <p:cNvPr id="6155" name="Text Box 12"/>
          <p:cNvSpPr txBox="1">
            <a:spLocks noChangeArrowheads="1"/>
          </p:cNvSpPr>
          <p:nvPr/>
        </p:nvSpPr>
        <p:spPr bwMode="auto">
          <a:xfrm>
            <a:off x="5580063" y="3716338"/>
            <a:ext cx="24495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 sz="1600"/>
              <a:t>Se informan sobre la evaluación de opciones</a:t>
            </a:r>
            <a:endParaRPr lang="es-ES" sz="1600"/>
          </a:p>
        </p:txBody>
      </p:sp>
      <p:sp>
        <p:nvSpPr>
          <p:cNvPr id="6156" name="Text Box 13"/>
          <p:cNvSpPr txBox="1">
            <a:spLocks noChangeArrowheads="1"/>
          </p:cNvSpPr>
          <p:nvPr/>
        </p:nvSpPr>
        <p:spPr bwMode="auto">
          <a:xfrm>
            <a:off x="5508625" y="765175"/>
            <a:ext cx="29511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 sz="1600"/>
              <a:t>Acuerdan la necesidad de realizar la EAE y generan orientación y contenido del proceso de participación</a:t>
            </a:r>
            <a:endParaRPr lang="es-ES" sz="1600"/>
          </a:p>
        </p:txBody>
      </p:sp>
      <p:sp>
        <p:nvSpPr>
          <p:cNvPr id="6157" name="AutoShape 14"/>
          <p:cNvSpPr>
            <a:spLocks noChangeArrowheads="1"/>
          </p:cNvSpPr>
          <p:nvPr/>
        </p:nvSpPr>
        <p:spPr bwMode="auto">
          <a:xfrm>
            <a:off x="4284663" y="3644900"/>
            <a:ext cx="1081087" cy="504825"/>
          </a:xfrm>
          <a:prstGeom prst="rightArrow">
            <a:avLst>
              <a:gd name="adj1" fmla="val 50000"/>
              <a:gd name="adj2" fmla="val 53538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s-CO"/>
          </a:p>
        </p:txBody>
      </p:sp>
      <p:sp>
        <p:nvSpPr>
          <p:cNvPr id="6158" name="AutoShape 15"/>
          <p:cNvSpPr>
            <a:spLocks noChangeArrowheads="1"/>
          </p:cNvSpPr>
          <p:nvPr/>
        </p:nvSpPr>
        <p:spPr bwMode="auto">
          <a:xfrm>
            <a:off x="4284663" y="4941888"/>
            <a:ext cx="1081087" cy="504825"/>
          </a:xfrm>
          <a:prstGeom prst="rightArrow">
            <a:avLst>
              <a:gd name="adj1" fmla="val 50000"/>
              <a:gd name="adj2" fmla="val 53538"/>
            </a:avLst>
          </a:prstGeom>
          <a:solidFill>
            <a:schemeClr val="accent2">
              <a:alpha val="50195"/>
            </a:scheme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s-CO"/>
          </a:p>
        </p:txBody>
      </p:sp>
      <p:sp>
        <p:nvSpPr>
          <p:cNvPr id="6159" name="Text Box 16"/>
          <p:cNvSpPr txBox="1">
            <a:spLocks noChangeArrowheads="1"/>
          </p:cNvSpPr>
          <p:nvPr/>
        </p:nvSpPr>
        <p:spPr bwMode="auto">
          <a:xfrm>
            <a:off x="5508625" y="4868863"/>
            <a:ext cx="3313113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 sz="1600"/>
              <a:t>Pone a disposición la versión preliminar a diversos actores que estén influenciados</a:t>
            </a:r>
          </a:p>
          <a:p>
            <a:pPr>
              <a:spcBef>
                <a:spcPct val="50000"/>
              </a:spcBef>
            </a:pPr>
            <a:r>
              <a:rPr lang="es-CO" sz="1600"/>
              <a:t>Permite introducir mejoras con opiniones y puntos de vista</a:t>
            </a:r>
            <a:endParaRPr lang="es-E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23850" y="5824538"/>
            <a:ext cx="4464050" cy="7016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¿Reuniones con tomadores de decisiones?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100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s-ES">
              <a:latin typeface="Times New Roman" pitchFamily="18" charset="0"/>
            </a:endParaRPr>
          </a:p>
        </p:txBody>
      </p:sp>
      <p:graphicFrame>
        <p:nvGraphicFramePr>
          <p:cNvPr id="739391" name="Group 63"/>
          <p:cNvGraphicFramePr>
            <a:graphicFrameLocks noGrp="1"/>
          </p:cNvGraphicFramePr>
          <p:nvPr/>
        </p:nvGraphicFramePr>
        <p:xfrm>
          <a:off x="1187450" y="981075"/>
          <a:ext cx="7345363" cy="4248151"/>
        </p:xfrm>
        <a:graphic>
          <a:graphicData uri="http://schemas.openxmlformats.org/drawingml/2006/table">
            <a:tbl>
              <a:tblPr/>
              <a:tblGrid>
                <a:gridCol w="2447925"/>
                <a:gridCol w="2447925"/>
                <a:gridCol w="2449513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REUNIONES</a:t>
                      </a:r>
                      <a:endParaRPr kumimoji="0" 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OBJETIVO</a:t>
                      </a:r>
                      <a:endParaRPr kumimoji="0" 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FECHA</a:t>
                      </a:r>
                      <a:endParaRPr kumimoji="0" 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4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Ministros y Viceministros  de Ambiente y Energía, Director UPME y CREG</a:t>
                      </a:r>
                      <a:endParaRPr kumimoji="0" 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Presentación  y consulta del Marco Ambiental Estratégico y Alcance de la EAE</a:t>
                      </a:r>
                      <a:endParaRPr kumimoji="0" lang="es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Presentación de Diagnóstico y reflexión sobre opciones.</a:t>
                      </a:r>
                      <a:endParaRPr kumimoji="0" lang="es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Presentación de informe y reflexión sobre temas que deben ser incorporados en las agendas conjuntas de los ministerios.</a:t>
                      </a:r>
                      <a:endParaRPr kumimoji="0" 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Febrero 2010</a:t>
                      </a:r>
                      <a:endParaRPr kumimoji="0" lang="es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Junio 2010</a:t>
                      </a:r>
                      <a:endParaRPr kumimoji="0" lang="es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Octubre 2010</a:t>
                      </a:r>
                      <a:endParaRPr kumimoji="0" 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6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Presidentes de empresas de Energía y Transmisión</a:t>
                      </a:r>
                      <a:endParaRPr kumimoji="0" 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Presentación  y consulta del Marco Ambiental Estratégico y Alcance de la EAE</a:t>
                      </a:r>
                      <a:endParaRPr kumimoji="0" lang="es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Presentación de Diagnóstico y reflexión sobre opciones.</a:t>
                      </a:r>
                      <a:endParaRPr kumimoji="0" lang="es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Presentación del informe y reflexión sobre temas que deben ser tenidos en cuenta por las empresas.</a:t>
                      </a:r>
                      <a:endParaRPr kumimoji="0" lang="es-E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Convocadas en el marco de reuniones de ACOLGEN y ANDESCO</a:t>
                      </a:r>
                      <a:endParaRPr kumimoji="0" lang="es-CO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23850" y="5976938"/>
            <a:ext cx="4464050" cy="3968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Grupo consultivo permanente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2268538" y="1268413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MAVDT</a:t>
            </a:r>
            <a:endParaRPr lang="es-ES"/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403350" y="2708275"/>
            <a:ext cx="1223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MME</a:t>
            </a:r>
            <a:endParaRPr lang="es-ES"/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1979613" y="4149725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CREG</a:t>
            </a:r>
            <a:endParaRPr lang="es-ES"/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5795963" y="1844675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UPME</a:t>
            </a:r>
            <a:endParaRPr lang="es-ES"/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6011863" y="3068638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DNP</a:t>
            </a:r>
            <a:endParaRPr lang="es-ES"/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5364163" y="4149725"/>
            <a:ext cx="2087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ANDESCO</a:t>
            </a:r>
            <a:endParaRPr lang="es-ES"/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3563938" y="4652963"/>
            <a:ext cx="2303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ACOLGEN</a:t>
            </a:r>
            <a:endParaRPr lang="es-ES"/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3276600" y="2349500"/>
            <a:ext cx="215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GRUPO CONSULTIVO</a:t>
            </a:r>
            <a:endParaRPr lang="es-ES"/>
          </a:p>
        </p:txBody>
      </p:sp>
      <p:sp>
        <p:nvSpPr>
          <p:cNvPr id="8203" name="Oval 12"/>
          <p:cNvSpPr>
            <a:spLocks noChangeArrowheads="1"/>
          </p:cNvSpPr>
          <p:nvPr/>
        </p:nvSpPr>
        <p:spPr bwMode="auto">
          <a:xfrm>
            <a:off x="2987675" y="1916113"/>
            <a:ext cx="2449513" cy="2087562"/>
          </a:xfrm>
          <a:prstGeom prst="ellipse">
            <a:avLst/>
          </a:prstGeom>
          <a:solidFill>
            <a:srgbClr val="EAEAEA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es-CO"/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995738" y="1125538"/>
            <a:ext cx="2449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Sociedad Civil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3850" y="5976938"/>
            <a:ext cx="4464050" cy="3968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Actividades del GRUPO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006475" y="1125538"/>
            <a:ext cx="8137525" cy="350837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541338" indent="-457200" algn="just">
              <a:lnSpc>
                <a:spcPct val="140000"/>
              </a:lnSpc>
              <a:buFont typeface="Wingdings" pitchFamily="2" charset="2"/>
              <a:buAutoNum type="arabicPeriod"/>
            </a:pPr>
            <a:endParaRPr lang="es-ES" sz="2000">
              <a:solidFill>
                <a:srgbClr val="008000"/>
              </a:solidFill>
            </a:endParaRPr>
          </a:p>
          <a:p>
            <a:pPr marL="1093788" lvl="1" indent="-457200" algn="just">
              <a:lnSpc>
                <a:spcPct val="140000"/>
              </a:lnSpc>
              <a:buSzPct val="75000"/>
              <a:buFont typeface="Wingdings" pitchFamily="2" charset="2"/>
              <a:buNone/>
            </a:pPr>
            <a:endParaRPr lang="es-ES" sz="2000" b="1"/>
          </a:p>
          <a:p>
            <a:pPr marL="541338" indent="-457200" algn="just">
              <a:lnSpc>
                <a:spcPct val="140000"/>
              </a:lnSpc>
              <a:buFont typeface="Wingdings" pitchFamily="2" charset="2"/>
              <a:buAutoNum type="arabicPeriod"/>
            </a:pPr>
            <a:r>
              <a:rPr lang="es-ES" sz="2000">
                <a:solidFill>
                  <a:srgbClr val="008000"/>
                </a:solidFill>
              </a:rPr>
              <a:t>Traer a la mesa normas, políticas y vacíos de información. </a:t>
            </a:r>
          </a:p>
          <a:p>
            <a:pPr marL="541338" indent="-457200" algn="just">
              <a:lnSpc>
                <a:spcPct val="140000"/>
              </a:lnSpc>
              <a:buFont typeface="Wingdings" pitchFamily="2" charset="2"/>
              <a:buAutoNum type="arabicPeriod"/>
            </a:pPr>
            <a:r>
              <a:rPr lang="es-CO" sz="2000">
                <a:solidFill>
                  <a:srgbClr val="008000"/>
                </a:solidFill>
              </a:rPr>
              <a:t>Generar una dinámica de colaboración y visión común.</a:t>
            </a:r>
            <a:endParaRPr lang="es-ES" sz="2000">
              <a:solidFill>
                <a:srgbClr val="008000"/>
              </a:solidFill>
            </a:endParaRPr>
          </a:p>
          <a:p>
            <a:pPr marL="541338" indent="-457200" algn="just">
              <a:lnSpc>
                <a:spcPct val="140000"/>
              </a:lnSpc>
              <a:buFont typeface="Wingdings" pitchFamily="2" charset="2"/>
              <a:buAutoNum type="arabicPeriod" startAt="3"/>
            </a:pPr>
            <a:r>
              <a:rPr lang="es-ES" sz="2000">
                <a:solidFill>
                  <a:srgbClr val="008000"/>
                </a:solidFill>
              </a:rPr>
              <a:t>Visualizar opciones.</a:t>
            </a:r>
          </a:p>
          <a:p>
            <a:pPr marL="541338" indent="-457200" algn="just">
              <a:lnSpc>
                <a:spcPct val="140000"/>
              </a:lnSpc>
              <a:buFont typeface="Wingdings" pitchFamily="2" charset="2"/>
              <a:buAutoNum type="arabicPeriod" startAt="3"/>
            </a:pPr>
            <a:r>
              <a:rPr lang="es-CO" sz="2000">
                <a:solidFill>
                  <a:srgbClr val="008000"/>
                </a:solidFill>
              </a:rPr>
              <a:t>Informar de los avances de la EAE en sus propias entidades </a:t>
            </a:r>
          </a:p>
          <a:p>
            <a:pPr marL="541338" indent="-457200" algn="just">
              <a:lnSpc>
                <a:spcPct val="140000"/>
              </a:lnSpc>
              <a:buFont typeface="Wingdings" pitchFamily="2" charset="2"/>
              <a:buAutoNum type="arabicPeriod" startAt="3"/>
            </a:pPr>
            <a:r>
              <a:rPr lang="es-CO" sz="2000">
                <a:solidFill>
                  <a:srgbClr val="008000"/>
                </a:solidFill>
              </a:rPr>
              <a:t>Ajustar y coordinar temas de política y visión en sus propias entidades como resultado de la EAE.</a:t>
            </a:r>
            <a:endParaRPr lang="es-ES" sz="200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23850" y="5976938"/>
            <a:ext cx="4464050" cy="3968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Plan de Comunicación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11188" y="908050"/>
            <a:ext cx="8137525" cy="3159125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633413" indent="-457200" algn="just">
              <a:lnSpc>
                <a:spcPct val="140000"/>
              </a:lnSpc>
              <a:buFont typeface="Wingdings" pitchFamily="2" charset="2"/>
              <a:buNone/>
            </a:pPr>
            <a:r>
              <a:rPr lang="es-CO">
                <a:solidFill>
                  <a:srgbClr val="008000"/>
                </a:solidFill>
              </a:rPr>
              <a:t>	El proceso de información y comunicación debe ser continuo a los actores internos y externos al plan con el propósito de aumentar la TRANSPARENCIA y el carácter PARTICIPATIVO del proceso.</a:t>
            </a:r>
          </a:p>
          <a:p>
            <a:pPr marL="633413" indent="-457200" algn="just">
              <a:lnSpc>
                <a:spcPct val="140000"/>
              </a:lnSpc>
              <a:buFont typeface="Wingdings" pitchFamily="2" charset="2"/>
              <a:buNone/>
            </a:pPr>
            <a:endParaRPr lang="es-CO">
              <a:solidFill>
                <a:srgbClr val="008000"/>
              </a:solidFill>
            </a:endParaRPr>
          </a:p>
          <a:p>
            <a:pPr marL="633413" indent="-457200" algn="just">
              <a:lnSpc>
                <a:spcPct val="140000"/>
              </a:lnSpc>
              <a:buFont typeface="Wingdings" pitchFamily="2" charset="2"/>
              <a:buNone/>
            </a:pPr>
            <a:endParaRPr lang="es-ES">
              <a:solidFill>
                <a:srgbClr val="008000"/>
              </a:solidFill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71550" y="4149725"/>
            <a:ext cx="18002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Agentes Internos</a:t>
            </a:r>
            <a:endParaRPr lang="es-E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635375" y="4149725"/>
            <a:ext cx="16557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Agentes Externos</a:t>
            </a:r>
            <a:endParaRPr lang="es-E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372225" y="4076700"/>
            <a:ext cx="16557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/>
              <a:t>Al interior de la UPME</a:t>
            </a:r>
            <a:endParaRPr lang="es-ES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2916238" y="3284538"/>
            <a:ext cx="3671887" cy="792162"/>
          </a:xfrm>
          <a:prstGeom prst="downArrowCallout">
            <a:avLst>
              <a:gd name="adj1" fmla="val 115882"/>
              <a:gd name="adj2" fmla="val 115882"/>
              <a:gd name="adj3" fmla="val 16667"/>
              <a:gd name="adj4" fmla="val 66667"/>
            </a:avLst>
          </a:prstGeom>
          <a:solidFill>
            <a:srgbClr val="0099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23850" y="5976938"/>
            <a:ext cx="4464050" cy="3968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Estrategia de comunicación</a:t>
            </a:r>
          </a:p>
        </p:txBody>
      </p:sp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971550" y="1052513"/>
            <a:ext cx="7850188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457200" indent="-457200"/>
            <a:r>
              <a:rPr lang="es-CO" sz="1800">
                <a:solidFill>
                  <a:srgbClr val="009900"/>
                </a:solidFill>
              </a:rPr>
              <a:t>1)	Estrategia de Comunicación al grupo consultivo ampliado:</a:t>
            </a:r>
            <a:r>
              <a:rPr lang="es-CO" sz="1800"/>
              <a:t>	</a:t>
            </a:r>
            <a:endParaRPr lang="es-ES" sz="1800"/>
          </a:p>
          <a:p>
            <a:pPr marL="457200" indent="-457200">
              <a:buFontTx/>
              <a:buChar char="•"/>
            </a:pPr>
            <a:r>
              <a:rPr lang="es-CO" sz="1800"/>
              <a:t>Se desarrollará una estrategia de comunicación con resúmenes bimensuales que serán enviados vía email.</a:t>
            </a:r>
            <a:endParaRPr lang="es-ES" sz="1800"/>
          </a:p>
          <a:p>
            <a:pPr marL="457200" indent="-457200">
              <a:buFontTx/>
              <a:buChar char="•"/>
            </a:pPr>
            <a:r>
              <a:rPr lang="es-CO" sz="1800"/>
              <a:t>Se mantendrá un contacto centralizado de la información que retroalimente este grupo. </a:t>
            </a:r>
          </a:p>
          <a:p>
            <a:pPr marL="457200" indent="-457200">
              <a:buFontTx/>
              <a:buChar char="•"/>
            </a:pPr>
            <a:endParaRPr lang="es-CO" sz="1800"/>
          </a:p>
          <a:p>
            <a:pPr marL="457200" indent="-457200"/>
            <a:r>
              <a:rPr lang="es-CO" sz="1800">
                <a:solidFill>
                  <a:srgbClr val="009900"/>
                </a:solidFill>
              </a:rPr>
              <a:t>2)	Estrategia de comunicación a un público más amplio:</a:t>
            </a:r>
            <a:endParaRPr lang="es-ES" sz="1800">
              <a:solidFill>
                <a:srgbClr val="009900"/>
              </a:solidFill>
            </a:endParaRPr>
          </a:p>
          <a:p>
            <a:pPr marL="457200" indent="-457200">
              <a:buFontTx/>
              <a:buChar char="•"/>
            </a:pPr>
            <a:r>
              <a:rPr lang="es-CO" sz="1800"/>
              <a:t> Mecanismo Virtual de Información: desarrollo una página web de la EAE en la cual se irán colocando documentos y avances del proceso. </a:t>
            </a:r>
          </a:p>
          <a:p>
            <a:pPr marL="457200" indent="-457200">
              <a:buFontTx/>
              <a:buChar char="•"/>
            </a:pPr>
            <a:r>
              <a:rPr lang="es-CO" sz="1800"/>
              <a:t>Se pedirá apoyo a las empresas quienes tienen una estrategia de comunicación continua en temas ambientales para que vaya presentando resultados de la EAE.</a:t>
            </a:r>
            <a:r>
              <a:rPr lang="es-CO"/>
              <a:t>  </a:t>
            </a:r>
          </a:p>
          <a:p>
            <a:pPr marL="457200" indent="-457200"/>
            <a:endParaRPr lang="es-ES"/>
          </a:p>
          <a:p>
            <a:pPr marL="457200" indent="-457200"/>
            <a:r>
              <a:rPr lang="es-CO" sz="1800">
                <a:solidFill>
                  <a:srgbClr val="009900"/>
                </a:solidFill>
              </a:rPr>
              <a:t>3)	Estrategia de comunicación a tomadores de decisiones</a:t>
            </a:r>
            <a:endParaRPr lang="es-ES" sz="1800"/>
          </a:p>
          <a:p>
            <a:pPr marL="712788" lvl="1" indent="-255588">
              <a:buFontTx/>
              <a:buChar char="•"/>
            </a:pPr>
            <a:r>
              <a:rPr lang="es-CO" sz="1800"/>
              <a:t>reuniones concertadas con los ministros, viceministros, senadores y       demás personajes de alto nivel que sean relevantes en el proceso.</a:t>
            </a:r>
            <a:endParaRPr lang="es-E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23850" y="5949950"/>
            <a:ext cx="4464050" cy="701675"/>
          </a:xfrm>
          <a:prstGeom prst="rect">
            <a:avLst/>
          </a:prstGeom>
          <a:solidFill>
            <a:srgbClr val="3366CC"/>
          </a:solidFill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r>
              <a:rPr lang="es-ES_tradnl" sz="2000" b="1">
                <a:solidFill>
                  <a:schemeClr val="bg1"/>
                </a:solidFill>
              </a:rPr>
              <a:t>Participemos y pongámonos de acuerdo</a:t>
            </a:r>
          </a:p>
        </p:txBody>
      </p:sp>
      <p:sp>
        <p:nvSpPr>
          <p:cNvPr id="12291" name="Oval 4"/>
          <p:cNvSpPr>
            <a:spLocks noChangeArrowheads="1"/>
          </p:cNvSpPr>
          <p:nvPr/>
        </p:nvSpPr>
        <p:spPr bwMode="auto">
          <a:xfrm>
            <a:off x="3562350" y="1628775"/>
            <a:ext cx="2520950" cy="1655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E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3922713" y="2349500"/>
            <a:ext cx="172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MX" b="1">
                <a:latin typeface="Arial" pitchFamily="34" charset="0"/>
                <a:cs typeface="Arial" pitchFamily="34" charset="0"/>
              </a:rPr>
              <a:t>AGUA</a:t>
            </a:r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1042988" y="981075"/>
            <a:ext cx="2446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MX" sz="2000" b="1">
                <a:latin typeface="Arial" pitchFamily="34" charset="0"/>
                <a:cs typeface="Arial" pitchFamily="34" charset="0"/>
              </a:rPr>
              <a:t>AGRICULTURA</a:t>
            </a:r>
            <a:endParaRPr lang="es-ES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1187450" y="3429000"/>
            <a:ext cx="280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MX" sz="2000" b="1">
                <a:latin typeface="Arial" pitchFamily="34" charset="0"/>
                <a:cs typeface="Arial" pitchFamily="34" charset="0"/>
              </a:rPr>
              <a:t>MINERIA</a:t>
            </a:r>
            <a:endParaRPr lang="es-ES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5" name="Text Box 9"/>
          <p:cNvSpPr txBox="1">
            <a:spLocks noChangeArrowheads="1"/>
          </p:cNvSpPr>
          <p:nvPr/>
        </p:nvSpPr>
        <p:spPr bwMode="auto">
          <a:xfrm>
            <a:off x="6696075" y="3213100"/>
            <a:ext cx="244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MX" sz="2000" b="1">
                <a:latin typeface="Arial" pitchFamily="34" charset="0"/>
                <a:cs typeface="Arial" pitchFamily="34" charset="0"/>
              </a:rPr>
              <a:t>INDUSTRIA</a:t>
            </a:r>
            <a:endParaRPr lang="es-ES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3648075" y="3997325"/>
            <a:ext cx="280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MX" sz="2000" b="1">
                <a:latin typeface="Arial" pitchFamily="34" charset="0"/>
                <a:cs typeface="Arial" pitchFamily="34" charset="0"/>
              </a:rPr>
              <a:t>AGUA POTABLE</a:t>
            </a:r>
            <a:endParaRPr lang="es-ES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7" name="Line 11"/>
          <p:cNvSpPr>
            <a:spLocks noChangeShapeType="1"/>
          </p:cNvSpPr>
          <p:nvPr/>
        </p:nvSpPr>
        <p:spPr bwMode="auto">
          <a:xfrm>
            <a:off x="2790825" y="1425575"/>
            <a:ext cx="915988" cy="63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O"/>
          </a:p>
        </p:txBody>
      </p:sp>
      <p:sp>
        <p:nvSpPr>
          <p:cNvPr id="12298" name="Line 12"/>
          <p:cNvSpPr>
            <a:spLocks noChangeShapeType="1"/>
          </p:cNvSpPr>
          <p:nvPr/>
        </p:nvSpPr>
        <p:spPr bwMode="auto">
          <a:xfrm flipH="1">
            <a:off x="5938838" y="1484313"/>
            <a:ext cx="865187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O"/>
          </a:p>
        </p:txBody>
      </p:sp>
      <p:sp>
        <p:nvSpPr>
          <p:cNvPr id="12299" name="Line 13"/>
          <p:cNvSpPr>
            <a:spLocks noChangeShapeType="1"/>
          </p:cNvSpPr>
          <p:nvPr/>
        </p:nvSpPr>
        <p:spPr bwMode="auto">
          <a:xfrm flipV="1">
            <a:off x="2647950" y="2565400"/>
            <a:ext cx="915988" cy="646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O"/>
          </a:p>
        </p:txBody>
      </p:sp>
      <p:sp>
        <p:nvSpPr>
          <p:cNvPr id="12300" name="Line 16"/>
          <p:cNvSpPr>
            <a:spLocks noChangeShapeType="1"/>
          </p:cNvSpPr>
          <p:nvPr/>
        </p:nvSpPr>
        <p:spPr bwMode="auto">
          <a:xfrm flipH="1" flipV="1">
            <a:off x="6076950" y="2711450"/>
            <a:ext cx="785813" cy="357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O"/>
          </a:p>
        </p:txBody>
      </p:sp>
      <p:sp>
        <p:nvSpPr>
          <p:cNvPr id="12301" name="Line 19"/>
          <p:cNvSpPr>
            <a:spLocks noChangeShapeType="1"/>
          </p:cNvSpPr>
          <p:nvPr/>
        </p:nvSpPr>
        <p:spPr bwMode="auto">
          <a:xfrm>
            <a:off x="755650" y="55895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O"/>
          </a:p>
        </p:txBody>
      </p:sp>
      <p:sp>
        <p:nvSpPr>
          <p:cNvPr id="12302" name="Rectangle 21"/>
          <p:cNvSpPr>
            <a:spLocks noChangeArrowheads="1"/>
          </p:cNvSpPr>
          <p:nvPr/>
        </p:nvSpPr>
        <p:spPr bwMode="auto">
          <a:xfrm>
            <a:off x="2411413" y="4437063"/>
            <a:ext cx="5616575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E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2303" name="Text Box 22"/>
          <p:cNvSpPr txBox="1">
            <a:spLocks noChangeArrowheads="1"/>
          </p:cNvSpPr>
          <p:nvPr/>
        </p:nvSpPr>
        <p:spPr bwMode="auto">
          <a:xfrm>
            <a:off x="2339975" y="4508500"/>
            <a:ext cx="5616575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MX" sz="1800" b="1">
                <a:latin typeface="Arial" pitchFamily="34" charset="0"/>
                <a:cs typeface="Arial" pitchFamily="34" charset="0"/>
              </a:rPr>
              <a:t>Ordenamiento territorial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sz="1800" b="1">
                <a:latin typeface="Arial" pitchFamily="34" charset="0"/>
                <a:cs typeface="Arial" pitchFamily="34" charset="0"/>
              </a:rPr>
              <a:t>Planeación e información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sz="1800" b="1">
                <a:latin typeface="Arial" pitchFamily="34" charset="0"/>
                <a:cs typeface="Arial" pitchFamily="34" charset="0"/>
              </a:rPr>
              <a:t>Instrumentos Económicos y Financieros</a:t>
            </a:r>
          </a:p>
        </p:txBody>
      </p:sp>
      <p:cxnSp>
        <p:nvCxnSpPr>
          <p:cNvPr id="12304" name="17 Conector recto de flecha"/>
          <p:cNvCxnSpPr>
            <a:cxnSpLocks noChangeShapeType="1"/>
          </p:cNvCxnSpPr>
          <p:nvPr/>
        </p:nvCxnSpPr>
        <p:spPr bwMode="auto">
          <a:xfrm rot="5400000">
            <a:off x="4504531" y="3640932"/>
            <a:ext cx="714375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2305" name="Text Box 20"/>
          <p:cNvSpPr txBox="1">
            <a:spLocks noChangeArrowheads="1"/>
          </p:cNvSpPr>
          <p:nvPr/>
        </p:nvSpPr>
        <p:spPr bwMode="auto">
          <a:xfrm>
            <a:off x="6588125" y="981075"/>
            <a:ext cx="2160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CO" sz="2000" b="1">
                <a:latin typeface="Arial" pitchFamily="34" charset="0"/>
                <a:cs typeface="Arial" pitchFamily="34" charset="0"/>
              </a:rPr>
              <a:t>ENERGIA</a:t>
            </a:r>
            <a:endParaRPr lang="es-ES" sz="2000" b="1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AEAEA">
            <a:alpha val="50000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AEAEA">
            <a:alpha val="50000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18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2F51F5D2194AA479915232074A22C2B" ma:contentTypeVersion="1" ma:contentTypeDescription="Crear nuevo documento." ma:contentTypeScope="" ma:versionID="8f866e6819053fd531b2dcfc85bfda7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b4afbcb2487568e4ac3f442618639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02E979-68FF-452C-82DB-82692BFDAE7E}"/>
</file>

<file path=customXml/itemProps2.xml><?xml version="1.0" encoding="utf-8"?>
<ds:datastoreItem xmlns:ds="http://schemas.openxmlformats.org/officeDocument/2006/customXml" ds:itemID="{CD543CB5-6F3D-4AD0-8188-A78A62F734AE}"/>
</file>

<file path=customXml/itemProps3.xml><?xml version="1.0" encoding="utf-8"?>
<ds:datastoreItem xmlns:ds="http://schemas.openxmlformats.org/officeDocument/2006/customXml" ds:itemID="{544BBCAE-AEC7-4725-BD73-1FAF9BC3749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2819</TotalTime>
  <Words>477</Words>
  <Application>Microsoft PowerPoint</Application>
  <PresentationFormat>Presentación en pantalla (4:3)</PresentationFormat>
  <Paragraphs>120</Paragraphs>
  <Slides>12</Slides>
  <Notes>12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Cambria</vt:lpstr>
      <vt:lpstr>Arial</vt:lpstr>
      <vt:lpstr>Wingdings</vt:lpstr>
      <vt:lpstr>Times New Roman</vt:lpstr>
      <vt:lpstr>Futura Lt BT</vt:lpstr>
      <vt:lpstr>Diseño predeterminado</vt:lpstr>
      <vt:lpstr>Imagen de mapa de bits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Tau Consultora Ambiental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manuel</dc:creator>
  <cp:lastModifiedBy>Hernan</cp:lastModifiedBy>
  <cp:revision>205</cp:revision>
  <cp:lastPrinted>2003-02-10T12:24:15Z</cp:lastPrinted>
  <dcterms:created xsi:type="dcterms:W3CDTF">2003-06-02T09:40:32Z</dcterms:created>
  <dcterms:modified xsi:type="dcterms:W3CDTF">2010-06-18T14:26:16Z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0x01010022F51F5D2194AA479915232074A22C2B</vt:lpwstr>
  </property>
</Properties>
</file>