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641" r:id="rId2"/>
    <p:sldId id="642" r:id="rId3"/>
  </p:sldIdLst>
  <p:sldSz cx="12192000" cy="6858000"/>
  <p:notesSz cx="12192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Mr1VSdLudaESXmZ+UIDTdq3SJ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A5BD"/>
    <a:srgbClr val="2E91D5"/>
    <a:srgbClr val="85EAEA"/>
    <a:srgbClr val="02A5BD"/>
    <a:srgbClr val="37C9EF"/>
    <a:srgbClr val="3D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C2C90-CE82-4F48-9543-7671FBDA8EC9}">
  <a:tblStyle styleId="{E2DC2C90-CE82-4F48-9543-7671FBDA8E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741E035-D5D3-4550-A622-2796003A606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74"/>
  </p:normalViewPr>
  <p:slideViewPr>
    <p:cSldViewPr snapToGrid="0">
      <p:cViewPr varScale="1">
        <p:scale>
          <a:sx n="101" d="100"/>
          <a:sy n="101" d="100"/>
        </p:scale>
        <p:origin x="426" y="102"/>
      </p:cViewPr>
      <p:guideLst>
        <p:guide orient="horz" pos="288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font" Target="fonts/font1.fntdata"/><Relationship Id="rId52" Type="http://customschemas.google.com/relationships/presentationmetadata" Target="metadata"/><Relationship Id="rId4" Type="http://schemas.openxmlformats.org/officeDocument/2006/relationships/notesMaster" Target="notesMasters/notesMaster1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28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276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1698269" y="266700"/>
            <a:ext cx="8795461" cy="7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87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437375"/>
            <a:ext cx="12192000" cy="4206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9"/>
          <p:cNvSpPr txBox="1">
            <a:spLocks noGrp="1"/>
          </p:cNvSpPr>
          <p:nvPr>
            <p:ph type="title"/>
          </p:nvPr>
        </p:nvSpPr>
        <p:spPr>
          <a:xfrm>
            <a:off x="1698269" y="266700"/>
            <a:ext cx="8795461" cy="7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body" idx="1"/>
          </p:nvPr>
        </p:nvSpPr>
        <p:spPr>
          <a:xfrm>
            <a:off x="567992" y="1544320"/>
            <a:ext cx="11056015" cy="43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BC7B4B-6338-4DBA-83C7-E53328621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36" b="13421"/>
          <a:stretch/>
        </p:blipFill>
        <p:spPr>
          <a:xfrm>
            <a:off x="0" y="0"/>
            <a:ext cx="7024849" cy="6400800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B1CF193-8901-4567-ABDB-1AE79BC962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96359" y="1242757"/>
          <a:ext cx="5052292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090">
                  <a:extLst>
                    <a:ext uri="{9D8B030D-6E8A-4147-A177-3AD203B41FA5}">
                      <a16:colId xmlns:a16="http://schemas.microsoft.com/office/drawing/2014/main" val="3667599391"/>
                    </a:ext>
                  </a:extLst>
                </a:gridCol>
                <a:gridCol w="1872514">
                  <a:extLst>
                    <a:ext uri="{9D8B030D-6E8A-4147-A177-3AD203B41FA5}">
                      <a16:colId xmlns:a16="http://schemas.microsoft.com/office/drawing/2014/main" val="1103087224"/>
                    </a:ext>
                  </a:extLst>
                </a:gridCol>
                <a:gridCol w="1662092">
                  <a:extLst>
                    <a:ext uri="{9D8B030D-6E8A-4147-A177-3AD203B41FA5}">
                      <a16:colId xmlns:a16="http://schemas.microsoft.com/office/drawing/2014/main" val="1240557853"/>
                    </a:ext>
                  </a:extLst>
                </a:gridCol>
                <a:gridCol w="1009596">
                  <a:extLst>
                    <a:ext uri="{9D8B030D-6E8A-4147-A177-3AD203B41FA5}">
                      <a16:colId xmlns:a16="http://schemas.microsoft.com/office/drawing/2014/main" val="164747978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estimado</a:t>
                      </a:r>
                    </a:p>
                    <a:p>
                      <a:pPr algn="ctr"/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466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 -</a:t>
                      </a: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Cerromatoso</a:t>
                      </a:r>
                      <a:endParaRPr lang="es-CO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Terrestre)</a:t>
                      </a:r>
                    </a:p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(Negro)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12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1.874</a:t>
                      </a:r>
                      <a:endParaRPr lang="es-CO" sz="12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71841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 -</a:t>
                      </a: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Cerromatoso</a:t>
                      </a: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Terrestre y submarina)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(Morado)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</a:p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(150+665)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12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3.486</a:t>
                      </a:r>
                      <a:endParaRPr lang="es-CO" sz="12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2836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Primavera</a:t>
                      </a:r>
                      <a:r>
                        <a:rPr lang="es-CO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CO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(Terrestre)</a:t>
                      </a:r>
                    </a:p>
                    <a:p>
                      <a:pPr algn="ctr"/>
                      <a:r>
                        <a:rPr lang="es-CO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(rojo)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1.804</a:t>
                      </a:r>
                      <a:endParaRPr lang="es-CO" sz="12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1974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 – Primavera</a:t>
                      </a:r>
                    </a:p>
                    <a:p>
                      <a:pPr algn="ctr"/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Terrestre y submarina)</a:t>
                      </a:r>
                    </a:p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(Amarillo)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1048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(383+665)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(232 km adicionales)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3.586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531500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C6C0F5-DD43-48D7-8AF3-E416A54A73C7}"/>
              </a:ext>
            </a:extLst>
          </p:cNvPr>
          <p:cNvSpPr/>
          <p:nvPr/>
        </p:nvSpPr>
        <p:spPr>
          <a:xfrm>
            <a:off x="7096359" y="4784700"/>
            <a:ext cx="50522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Permite conectar </a:t>
            </a:r>
            <a:r>
              <a:rPr lang="es-CO" b="1" dirty="0"/>
              <a:t>3.000 MW</a:t>
            </a:r>
            <a:r>
              <a:rPr lang="es-CO" dirty="0"/>
              <a:t> (eólicos principalmente)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Llegar a </a:t>
            </a:r>
            <a:r>
              <a:rPr lang="es-CO" dirty="0" err="1"/>
              <a:t>Cerromatoso</a:t>
            </a:r>
            <a:r>
              <a:rPr lang="es-CO" dirty="0"/>
              <a:t> o Primavera es viable eléctricamente. Sin embargo, Primavera presentó mejor desempeño y acerca la generación al área oriental.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Fecha de entrada en operación: </a:t>
            </a:r>
            <a:r>
              <a:rPr lang="es-CO" dirty="0">
                <a:solidFill>
                  <a:srgbClr val="7030A0"/>
                </a:solidFill>
              </a:rPr>
              <a:t>dic/2032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4F99EFF-DFD7-47A8-973C-578267D6309E}"/>
              </a:ext>
            </a:extLst>
          </p:cNvPr>
          <p:cNvSpPr/>
          <p:nvPr/>
        </p:nvSpPr>
        <p:spPr>
          <a:xfrm>
            <a:off x="2211355" y="205274"/>
            <a:ext cx="3442996" cy="3685592"/>
          </a:xfrm>
          <a:custGeom>
            <a:avLst/>
            <a:gdLst>
              <a:gd name="connsiteX0" fmla="*/ 3363333 w 3363333"/>
              <a:gd name="connsiteY0" fmla="*/ 0 h 3866359"/>
              <a:gd name="connsiteX1" fmla="*/ 41635 w 3363333"/>
              <a:gd name="connsiteY1" fmla="*/ 783772 h 3866359"/>
              <a:gd name="connsiteX2" fmla="*/ 1506541 w 3363333"/>
              <a:gd name="connsiteY2" fmla="*/ 3536303 h 3866359"/>
              <a:gd name="connsiteX3" fmla="*/ 1637170 w 3363333"/>
              <a:gd name="connsiteY3" fmla="*/ 3816221 h 3866359"/>
              <a:gd name="connsiteX4" fmla="*/ 1637170 w 3363333"/>
              <a:gd name="connsiteY4" fmla="*/ 3816221 h 386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333" h="3866359">
                <a:moveTo>
                  <a:pt x="3363333" y="0"/>
                </a:moveTo>
                <a:cubicBezTo>
                  <a:pt x="1857216" y="97194"/>
                  <a:pt x="351100" y="194388"/>
                  <a:pt x="41635" y="783772"/>
                </a:cubicBezTo>
                <a:cubicBezTo>
                  <a:pt x="-267830" y="1373156"/>
                  <a:pt x="1240618" y="3030895"/>
                  <a:pt x="1506541" y="3536303"/>
                </a:cubicBezTo>
                <a:cubicBezTo>
                  <a:pt x="1772464" y="4041711"/>
                  <a:pt x="1637170" y="3816221"/>
                  <a:pt x="1637170" y="3816221"/>
                </a:cubicBezTo>
                <a:lnTo>
                  <a:pt x="1637170" y="381622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FC068EA-8867-4FD7-A65A-FA66B6CB272D}"/>
              </a:ext>
            </a:extLst>
          </p:cNvPr>
          <p:cNvSpPr txBox="1">
            <a:spLocks/>
          </p:cNvSpPr>
          <p:nvPr/>
        </p:nvSpPr>
        <p:spPr>
          <a:xfrm>
            <a:off x="7371179" y="223936"/>
            <a:ext cx="45048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400" kern="1200" dirty="0">
                <a:latin typeface="+mn-lt"/>
                <a:ea typeface="+mn-ea"/>
                <a:cs typeface="+mn-cs"/>
              </a:rPr>
              <a:t>Segunda fase de renovables La Guajira: HVDC</a:t>
            </a:r>
          </a:p>
        </p:txBody>
      </p:sp>
    </p:spTree>
    <p:extLst>
      <p:ext uri="{BB962C8B-B14F-4D97-AF65-F5344CB8AC3E}">
        <p14:creationId xmlns:p14="http://schemas.microsoft.com/office/powerpoint/2010/main" val="37515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6C6C0F5-DD43-48D7-8AF3-E416A54A73C7}"/>
              </a:ext>
            </a:extLst>
          </p:cNvPr>
          <p:cNvSpPr/>
          <p:nvPr/>
        </p:nvSpPr>
        <p:spPr>
          <a:xfrm>
            <a:off x="7096359" y="1993875"/>
            <a:ext cx="5052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Utilizar el segundo brazo de las torres de una de las líneas Colectora – Cuestecitas.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Utilizar el segundo brazo de las torres de la línea Cuestecitas – Chinú – Copey.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030A0"/>
                </a:solidFill>
              </a:rPr>
              <a:t>L</a:t>
            </a:r>
            <a:r>
              <a:rPr lang="es-CO" dirty="0" err="1">
                <a:solidFill>
                  <a:srgbClr val="7030A0"/>
                </a:solidFill>
              </a:rPr>
              <a:t>ínea</a:t>
            </a:r>
            <a:r>
              <a:rPr lang="es-CO" dirty="0">
                <a:solidFill>
                  <a:srgbClr val="7030A0"/>
                </a:solidFill>
              </a:rPr>
              <a:t> nueva Copey – Cuestecitas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030A0"/>
                </a:solidFill>
              </a:rPr>
              <a:t>L</a:t>
            </a:r>
            <a:r>
              <a:rPr lang="es-CO" dirty="0" err="1">
                <a:solidFill>
                  <a:srgbClr val="7030A0"/>
                </a:solidFill>
              </a:rPr>
              <a:t>ínea</a:t>
            </a:r>
            <a:r>
              <a:rPr lang="es-CO" dirty="0">
                <a:solidFill>
                  <a:srgbClr val="7030A0"/>
                </a:solidFill>
              </a:rPr>
              <a:t> nueva </a:t>
            </a:r>
            <a:r>
              <a:rPr lang="es-CO" dirty="0" err="1">
                <a:solidFill>
                  <a:srgbClr val="7030A0"/>
                </a:solidFill>
              </a:rPr>
              <a:t>Cerromatoso</a:t>
            </a:r>
            <a:r>
              <a:rPr lang="es-CO" dirty="0">
                <a:solidFill>
                  <a:srgbClr val="7030A0"/>
                </a:solidFill>
              </a:rPr>
              <a:t> – Primavera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FC068EA-8867-4FD7-A65A-FA66B6CB272D}"/>
              </a:ext>
            </a:extLst>
          </p:cNvPr>
          <p:cNvSpPr txBox="1">
            <a:spLocks/>
          </p:cNvSpPr>
          <p:nvPr/>
        </p:nvSpPr>
        <p:spPr>
          <a:xfrm>
            <a:off x="7371179" y="223936"/>
            <a:ext cx="45048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400" kern="1200" dirty="0">
                <a:latin typeface="+mn-lt"/>
                <a:ea typeface="+mn-ea"/>
                <a:cs typeface="+mn-cs"/>
              </a:rPr>
              <a:t>Segunda fase de renovables La Guajira: HVDC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6915FF-3CCB-4E29-8EE2-38EC4A5B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3" t="7778" r="17448" b="4673"/>
          <a:stretch/>
        </p:blipFill>
        <p:spPr>
          <a:xfrm>
            <a:off x="0" y="0"/>
            <a:ext cx="7000875" cy="64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7799</TotalTime>
  <Words>172</Words>
  <Application>Microsoft Office PowerPoint</Application>
  <PresentationFormat>Panorámica</PresentationFormat>
  <Paragraphs>49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Martín Garzón</dc:creator>
  <cp:lastModifiedBy>Javier Martínez Gil</cp:lastModifiedBy>
  <cp:revision>72</cp:revision>
  <dcterms:created xsi:type="dcterms:W3CDTF">2020-10-15T17:08:43Z</dcterms:created>
  <dcterms:modified xsi:type="dcterms:W3CDTF">2023-09-01T15:48:59Z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LastSaved">
    <vt:filetime>2020-10-15T00:00:00Z</vt:filetime>
  </property>
</Properties>
</file>