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p+C66js05KnV4T3kUqU0bfgX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D987AB-8229-40CF-A296-CAD238CBBF58}">
  <a:tblStyle styleId="{9AD987AB-8229-40CF-A296-CAD238CBBF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E14764-3658-4EC6-A82D-573CC13334D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 smtClean="0"/>
              <a:t>Se ve necesario que ENEL nos socialice</a:t>
            </a:r>
            <a:r>
              <a:rPr lang="es-ES" baseline="0" dirty="0" smtClean="0"/>
              <a:t> las razones de la capacidad de los transformadores.</a:t>
            </a:r>
            <a:endParaRPr dirty="0"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 smtClean="0"/>
              <a:t>Infraestructura Compartida con el proyecto Norte ( Opción 1)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66935bc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766935bcd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n-US" sz="14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sz="14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138608" y="175793"/>
            <a:ext cx="8008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Escenario  3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99010" y="661129"/>
            <a:ext cx="77674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cuantifican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Sopó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2028, 2029 y 2030,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esperados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2040.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B/C: 4.051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53" y="1399752"/>
            <a:ext cx="7839492" cy="301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77209" y="4500291"/>
            <a:ext cx="4491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es-ES" dirty="0"/>
              <a:t>Entrada de Norte FPO (2031) y Sopó FPO (Dic-2027).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300803" y="68108"/>
            <a:ext cx="800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Resumen B/C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6"/>
          <p:cNvGraphicFramePr/>
          <p:nvPr>
            <p:extLst>
              <p:ext uri="{D42A27DB-BD31-4B8C-83A1-F6EECF244321}">
                <p14:modId xmlns:p14="http://schemas.microsoft.com/office/powerpoint/2010/main" val="3425540464"/>
              </p:ext>
            </p:extLst>
          </p:nvPr>
        </p:nvGraphicFramePr>
        <p:xfrm>
          <a:off x="300803" y="581122"/>
          <a:ext cx="8477400" cy="3688665"/>
        </p:xfrm>
        <a:graphic>
          <a:graphicData uri="http://schemas.openxmlformats.org/drawingml/2006/table">
            <a:tbl>
              <a:tblPr>
                <a:noFill/>
                <a:tableStyleId>{94E14764-3658-4EC6-A82D-573CC13334D2}</a:tableStyleId>
              </a:tblPr>
              <a:tblGrid>
                <a:gridCol w="25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ESCENARIO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CARACTERÍSTICAS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B/C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Escenario Crítico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Entrada de Norte FPO (oct-2025 – Jun-2026) y Sopó FPO (Dic-2027).</a:t>
                      </a:r>
                      <a:endParaRPr lang="es-CO" sz="14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CO" sz="11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Se cuantifican beneficios para Sopó desde el 2040.</a:t>
                      </a:r>
                      <a:endParaRPr lang="es-CO" sz="1100" b="0" i="0" u="none" strike="noStrike" cap="non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2,510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Escenario 1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Entrada de Norte FPO (2029) y Sopó FPO (Dic-2027).</a:t>
                      </a:r>
                      <a:endParaRPr lang="es-CO" sz="14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CO" sz="11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Se cuantifican beneficios para Sopó en el 2028, adicional a los esperados desde el 2040.</a:t>
                      </a:r>
                      <a:endParaRPr lang="es-CO" sz="1100" b="0" i="0" u="none" strike="noStrike" cap="non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3,043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Escenario 2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Entrada de Norte FPO (2030) y Sopó FPO (Dic-2027).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CO" sz="11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Se cuantifican beneficios para Sopó en el 2028 y 2029, adicional a los esperados desde el 2040.</a:t>
                      </a:r>
                      <a:endParaRPr lang="es-CO" sz="1100" b="0" i="0" u="none" strike="noStrike" cap="none" noProof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3,557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/>
                        <a:t>Escenario 3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Entrada de Norte FPO (2031) y Sopó FPO (Dic-2027).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CO" sz="1100" u="none" strike="noStrike" cap="none" noProof="0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 noProof="0" dirty="0" smtClean="0"/>
                        <a:t>Se cuantifican beneficios para Sopó en el 2028, 2029 y 2030, adicional a los esperados desde el 2040.</a:t>
                      </a:r>
                      <a:endParaRPr lang="es-CO" noProof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strike="noStrike" cap="none" dirty="0"/>
                        <a:t>4,051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/>
        </p:nvSpPr>
        <p:spPr>
          <a:xfrm>
            <a:off x="280780" y="61434"/>
            <a:ext cx="8008200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– Cargabilidad Transformadores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5"/>
          <p:cNvGraphicFramePr/>
          <p:nvPr/>
        </p:nvGraphicFramePr>
        <p:xfrm>
          <a:off x="1239339" y="1284863"/>
          <a:ext cx="6783350" cy="2386075"/>
        </p:xfrm>
        <a:graphic>
          <a:graphicData uri="http://schemas.openxmlformats.org/drawingml/2006/table">
            <a:tbl>
              <a:tblPr>
                <a:noFill/>
                <a:tableStyleId>{94E14764-3658-4EC6-A82D-573CC13334D2}</a:tableStyleId>
              </a:tblPr>
              <a:tblGrid>
                <a:gridCol w="28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ESCENARIO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CARACTERÍSTICAS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Generación Máxima – Demanda Máxima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1 Sopo 230/115 – 26,5%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2 Sopo 230/115 – 26,5%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Generación Mínima – Demanda Máxima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1 Sopo 230/115 – 18,8%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2 Sopo 230/115 – 18,8%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Generación Mínima – Demanda Media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1 Sopo 230/115 – 50,4% - N-1 TR 2 Sopo 230/115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2 Sopo 230/115 – 50,4% - N-1 TR 1 Sopo 230/115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-U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n-US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US" sz="68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Google Shape;158;p1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" name="Google Shape;62;p7"/>
          <p:cNvGraphicFramePr/>
          <p:nvPr/>
        </p:nvGraphicFramePr>
        <p:xfrm>
          <a:off x="1366876" y="704113"/>
          <a:ext cx="6524650" cy="1872875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223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Nombre de la obra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Descripción de la Obra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Sopó 230/115 kV y líneas asociadas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1968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Nueva SE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intercepta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Guavio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Circo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 y 2 230 kV</a:t>
                      </a:r>
                      <a:endParaRPr dirty="0"/>
                    </a:p>
                    <a:p>
                      <a:pPr marL="285750" marR="0" lvl="0" indent="-1968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autotrafos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230/115 kV de 300 MVA </a:t>
                      </a:r>
                      <a:endParaRPr dirty="0"/>
                    </a:p>
                    <a:p>
                      <a:pPr marL="285750" marR="0" lvl="0" indent="-1968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nuevas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líneas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 de 1200 A: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Sopó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Gran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sabana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115 kV y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Sopó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Bochica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115 kV.</a:t>
                      </a:r>
                      <a:endParaRPr dirty="0"/>
                    </a:p>
                    <a:p>
                      <a:pPr marL="285750" marR="0" lvl="0" indent="-1968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Bahías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Reserva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3" name="Google Shape;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487" y="2605863"/>
            <a:ext cx="3457025" cy="219922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175829" y="139028"/>
            <a:ext cx="800415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41" y="673707"/>
            <a:ext cx="5834559" cy="421107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175829" y="139028"/>
            <a:ext cx="800415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" name="Google Shape;73;p8"/>
          <p:cNvGraphicFramePr/>
          <p:nvPr>
            <p:extLst>
              <p:ext uri="{D42A27DB-BD31-4B8C-83A1-F6EECF244321}">
                <p14:modId xmlns:p14="http://schemas.microsoft.com/office/powerpoint/2010/main" val="1954734597"/>
              </p:ext>
            </p:extLst>
          </p:nvPr>
        </p:nvGraphicFramePr>
        <p:xfrm>
          <a:off x="6623189" y="866854"/>
          <a:ext cx="2405997" cy="2834670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240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7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 Sopo - Corredor doble circuito hasta la ruta 55 (Linea Nueva) 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2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utilizar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actuales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corredores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TLeona-Gransabana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Sesquilé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Termozipa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extender las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nuevas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líneas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hacia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Subestaciones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Gransabana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115 kV y La Aurora 115 kV. </a:t>
                      </a:r>
                      <a:endParaRPr sz="12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Google Shape;74;p8"/>
          <p:cNvSpPr/>
          <p:nvPr/>
        </p:nvSpPr>
        <p:spPr>
          <a:xfrm>
            <a:off x="2612121" y="4557583"/>
            <a:ext cx="290624" cy="239412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2612121" y="4774792"/>
            <a:ext cx="8931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4418290" y="1388286"/>
            <a:ext cx="198806" cy="18688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4279622" y="1549528"/>
            <a:ext cx="10118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Aurora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2495818" y="2482957"/>
            <a:ext cx="116303" cy="13463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5;p8"/>
          <p:cNvSpPr txBox="1"/>
          <p:nvPr/>
        </p:nvSpPr>
        <p:spPr>
          <a:xfrm>
            <a:off x="4421101" y="3701524"/>
            <a:ext cx="21480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196850" algn="ctr">
              <a:buSzPts val="1400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 </a:t>
            </a:r>
            <a:r>
              <a:rPr lang="es-ES" dirty="0" err="1">
                <a:solidFill>
                  <a:schemeClr val="dk1"/>
                </a:solidFill>
              </a:rPr>
              <a:t>Guavio</a:t>
            </a:r>
            <a:r>
              <a:rPr lang="es-ES" dirty="0">
                <a:solidFill>
                  <a:schemeClr val="dk1"/>
                </a:solidFill>
              </a:rPr>
              <a:t> – Circo 1 y 2 230 kV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75829" y="139028"/>
            <a:ext cx="864919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– Obras Consideradas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1325563" y="113188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" name="Google Shape;87;p9"/>
          <p:cNvGraphicFramePr/>
          <p:nvPr>
            <p:extLst>
              <p:ext uri="{D42A27DB-BD31-4B8C-83A1-F6EECF244321}">
                <p14:modId xmlns:p14="http://schemas.microsoft.com/office/powerpoint/2010/main" val="667763460"/>
              </p:ext>
            </p:extLst>
          </p:nvPr>
        </p:nvGraphicFramePr>
        <p:xfrm>
          <a:off x="1712681" y="1031550"/>
          <a:ext cx="5731600" cy="2857500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51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- Obras</a:t>
                      </a:r>
                      <a:endParaRPr sz="9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Repotenciación Peldar - Zipaquira 115kV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Repotenciación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Peldar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Ubate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115kV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Nueva subestación Occidente 115/11,4kV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 Montevideo 115 kV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Repotenciación Líneas Sabana Norte Bogotá 115 kV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 Bochica (Aurora) 115 kV Y Líneas 115 kV Asociadas 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 Tren Occidente 115 kV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Repotenciación LT La Guaca - Colegio 115 kV.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Construcción LT segundo circuito Guaca - Colegio 115 kV.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 Porvenir 115 kV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​UPME 01 - 2013 Sogamoso – Norte – Nueva Esperanza 500 kV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​UPME 03 - 2010 Chivor Norte Bacatá.  CHIVOR – CHIVOR II – NORTE – BACATÁ 230 kV 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Ceiba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115 y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líneas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asociadas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Norte 115 kV - STR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01577"/>
              </p:ext>
            </p:extLst>
          </p:nvPr>
        </p:nvGraphicFramePr>
        <p:xfrm>
          <a:off x="1712681" y="3894138"/>
          <a:ext cx="5731600" cy="190500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5160350">
                  <a:extLst>
                    <a:ext uri="{9D8B030D-6E8A-4147-A177-3AD203B41FA5}">
                      <a16:colId xmlns:a16="http://schemas.microsoft.com/office/drawing/2014/main" val="3108084607"/>
                    </a:ext>
                  </a:extLst>
                </a:gridCol>
                <a:gridCol w="571250">
                  <a:extLst>
                    <a:ext uri="{9D8B030D-6E8A-4147-A177-3AD203B41FA5}">
                      <a16:colId xmlns:a16="http://schemas.microsoft.com/office/drawing/2014/main" val="29378003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Transformador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Nueva Esperanza T2 500/115 kV, 150MVA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185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175829" y="139028"/>
            <a:ext cx="86491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– Casos de Análisis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1325563" y="113188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10"/>
          <p:cNvGraphicFramePr/>
          <p:nvPr/>
        </p:nvGraphicFramePr>
        <p:xfrm>
          <a:off x="357117" y="800413"/>
          <a:ext cx="3730700" cy="2946860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86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Año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S/E Sopo 115V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S/E Norte y Líneas asociadas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7" name="Google Shape;97;p10"/>
          <p:cNvSpPr txBox="1"/>
          <p:nvPr/>
        </p:nvSpPr>
        <p:spPr>
          <a:xfrm>
            <a:off x="357117" y="3907698"/>
            <a:ext cx="41997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contingencias críticas son en los diferentes escenarios que se evaluaron por la Unidad, puede que algunas de estas no se presenten en todos los escenarios.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" name="Google Shape;98;p10"/>
          <p:cNvGraphicFramePr/>
          <p:nvPr/>
        </p:nvGraphicFramePr>
        <p:xfrm>
          <a:off x="5400938" y="677086"/>
          <a:ext cx="2067775" cy="4251960"/>
        </p:xfrm>
        <a:graphic>
          <a:graphicData uri="http://schemas.openxmlformats.org/drawingml/2006/table">
            <a:tbl>
              <a:tblPr>
                <a:noFill/>
                <a:tableStyleId>{9AD987AB-8229-40CF-A296-CAD238CBBF58}</a:tableStyleId>
              </a:tblPr>
              <a:tblGrid>
                <a:gridCol w="206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CONTINGENCIAS CRÍTICAS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- Chia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- El Sol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- Primavera 1 500 T1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1 500/120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1 500/230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2 500/120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Chia - Diaco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Diaco - Termozipa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Sol - Tenjo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Sol - Termozipa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Sol - Termozipa 2 115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Sol - Zipaquira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 Sabana - Termozipa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Nva Esperanza - Virginia1 1 500 T1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Aurora - Sesquile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Peldar - TPeldar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Simijaca - Ubate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TPeldar - Ubate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Tpeldar - Zipaquira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Aurora - TermoZipa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Bacata - Primavera 1 500 T2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- Sesquile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- Ubate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- TPeldar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1 230/120/13.8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2 230/120/13.8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 Sabana - Norte 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Noroeste - Tenjo 1 115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- Sogamoso 1 500 T2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Nva Esperanza - Virginia1 1 500 T2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/>
        </p:nvSpPr>
        <p:spPr>
          <a:xfrm>
            <a:off x="300803" y="68108"/>
            <a:ext cx="8008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Sopó 230/115 kV y líneas asociadas - Escenarios Económicos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" name="Google Shape;114;p11"/>
          <p:cNvGraphicFramePr/>
          <p:nvPr/>
        </p:nvGraphicFramePr>
        <p:xfrm>
          <a:off x="417273" y="925749"/>
          <a:ext cx="8280775" cy="3447325"/>
        </p:xfrm>
        <a:graphic>
          <a:graphicData uri="http://schemas.openxmlformats.org/drawingml/2006/table">
            <a:tbl>
              <a:tblPr>
                <a:noFill/>
                <a:tableStyleId>{94E14764-3658-4EC6-A82D-573CC13334D2}</a:tableStyleId>
              </a:tblPr>
              <a:tblGrid>
                <a:gridCol w="30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ESCENARIO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CARACTERÍSTICAS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Escenario  Crítico </a:t>
                      </a:r>
                      <a:br>
                        <a:rPr lang="en-US" sz="1100" u="none" strike="noStrike" cap="none"/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Entrada de Norte FPO (oct-2025 – Jun-2026) y </a:t>
                      </a:r>
                      <a:r>
                        <a:rPr lang="en-US" sz="1100" u="none" strike="noStrike" cap="none" dirty="0" err="1"/>
                        <a:t>Sopó</a:t>
                      </a:r>
                      <a:r>
                        <a:rPr lang="en-US" sz="1100" u="none" strike="noStrike" cap="none" dirty="0"/>
                        <a:t> FPO (Dic-2027).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Se </a:t>
                      </a:r>
                      <a:r>
                        <a:rPr lang="en-US" sz="1100" u="none" strike="noStrike" cap="none" dirty="0" err="1"/>
                        <a:t>cuantifican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beneficios</a:t>
                      </a:r>
                      <a:r>
                        <a:rPr lang="en-US" sz="1100" u="none" strike="noStrike" cap="none" dirty="0"/>
                        <a:t> para </a:t>
                      </a:r>
                      <a:r>
                        <a:rPr lang="en-US" sz="1100" u="none" strike="noStrike" cap="none" dirty="0" err="1"/>
                        <a:t>Sopó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desde</a:t>
                      </a:r>
                      <a:r>
                        <a:rPr lang="en-US" sz="1100" u="none" strike="noStrike" cap="none" dirty="0"/>
                        <a:t> el 2040.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Escenario 1</a:t>
                      </a:r>
                      <a:br>
                        <a:rPr lang="en-US" sz="1100" u="none" strike="noStrike" cap="none"/>
                      </a:br>
                      <a:r>
                        <a:rPr lang="en-US" sz="1100" u="none" strike="noStrike" cap="none"/>
                        <a:t>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Entrada de Norte FPO (2029) y Sopó FPO (Dic-2027).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Se cuantifican beneficios para Sopo en el 2028, adicional a los esperados desde el 2040.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Escenario 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Entrada de Norte FPO (2030) y Sopó FPO (Dic-2027).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Se cuantifican beneficios para Sopo en el 2028 y 2029, adicional a los esperados desde el 2040.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Escenario 3 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Entrada de Norte FPO (2031) y </a:t>
                      </a:r>
                      <a:r>
                        <a:rPr lang="en-US" sz="1100" u="none" strike="noStrike" cap="none" dirty="0" err="1"/>
                        <a:t>Sopó</a:t>
                      </a:r>
                      <a:r>
                        <a:rPr lang="en-US" sz="1100" u="none" strike="noStrike" cap="none" dirty="0"/>
                        <a:t> FPO (Dic-2027).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Se </a:t>
                      </a:r>
                      <a:r>
                        <a:rPr lang="en-US" sz="1100" u="none" strike="noStrike" cap="none" dirty="0" err="1"/>
                        <a:t>cuantifican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beneficios</a:t>
                      </a:r>
                      <a:r>
                        <a:rPr lang="en-US" sz="1100" u="none" strike="noStrike" cap="none" dirty="0"/>
                        <a:t> para </a:t>
                      </a:r>
                      <a:r>
                        <a:rPr lang="en-US" sz="1100" u="none" strike="noStrike" cap="none" dirty="0" err="1"/>
                        <a:t>Sopo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en</a:t>
                      </a:r>
                      <a:r>
                        <a:rPr lang="en-US" sz="1100" u="none" strike="noStrike" cap="none" dirty="0"/>
                        <a:t> el 2028, 2029 y 2030, </a:t>
                      </a:r>
                      <a:r>
                        <a:rPr lang="en-US" sz="1100" u="none" strike="noStrike" cap="none" dirty="0" err="1"/>
                        <a:t>adicional</a:t>
                      </a:r>
                      <a:r>
                        <a:rPr lang="en-US" sz="1100" u="none" strike="noStrike" cap="none" dirty="0"/>
                        <a:t> a </a:t>
                      </a:r>
                      <a:r>
                        <a:rPr lang="en-US" sz="1100" u="none" strike="noStrike" cap="none" dirty="0" err="1"/>
                        <a:t>los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esperados</a:t>
                      </a:r>
                      <a:r>
                        <a:rPr lang="en-US" sz="1100" u="none" strike="noStrike" cap="none" dirty="0"/>
                        <a:t> </a:t>
                      </a:r>
                      <a:r>
                        <a:rPr lang="en-US" sz="1100" u="none" strike="noStrike" cap="none" dirty="0" err="1"/>
                        <a:t>desde</a:t>
                      </a:r>
                      <a:r>
                        <a:rPr lang="en-US" sz="1100" u="none" strike="noStrike" cap="none" dirty="0"/>
                        <a:t> el 2040.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66935bcd7_0_2"/>
          <p:cNvSpPr txBox="1"/>
          <p:nvPr/>
        </p:nvSpPr>
        <p:spPr>
          <a:xfrm>
            <a:off x="138608" y="175793"/>
            <a:ext cx="8008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Escenario  Crítico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2766935bcd7_0_2"/>
          <p:cNvSpPr/>
          <p:nvPr/>
        </p:nvSpPr>
        <p:spPr>
          <a:xfrm>
            <a:off x="399010" y="661129"/>
            <a:ext cx="77477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 dirty="0" smtClean="0">
                <a:solidFill>
                  <a:srgbClr val="000000"/>
                </a:solidFill>
                <a:sym typeface="Arial"/>
              </a:rPr>
              <a:t>Se cuantifican beneficios para Sopó desde el 2040.</a:t>
            </a:r>
            <a:endParaRPr lang="es-CO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B/C: 2.510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766935bcd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43" y="1399793"/>
            <a:ext cx="7544713" cy="3031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77456" y="4430871"/>
            <a:ext cx="38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es-ES" dirty="0"/>
              <a:t>Entrada de Norte FPO (oct-2025 – Jun-2026) y Sopó FPO (Dic-2027).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138608" y="175793"/>
            <a:ext cx="8008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Escenario 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399010" y="661129"/>
            <a:ext cx="783059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 dirty="0" smtClean="0">
                <a:solidFill>
                  <a:srgbClr val="000000"/>
                </a:solidFill>
                <a:sym typeface="Arial"/>
              </a:rPr>
              <a:t>Se cuantifican beneficios para Sopó en el 2028, adicional a los esperados desde el 2040.</a:t>
            </a:r>
            <a:endParaRPr lang="es-CO" sz="1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B/C: 3.043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58" y="1399752"/>
            <a:ext cx="7883641" cy="303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99010" y="4526989"/>
            <a:ext cx="4491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es-ES" dirty="0"/>
              <a:t>Entrada de Norte FPO (2029) y Sopó FPO (Dic-2027).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138608" y="175793"/>
            <a:ext cx="8008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Escenario 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399010" y="661129"/>
            <a:ext cx="781724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cuantifican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Sopó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2028 y 2029,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adicional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esperados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2040.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B/C: 3.557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41" y="1397869"/>
            <a:ext cx="7943712" cy="3021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0511" y="4520314"/>
            <a:ext cx="4491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es-ES" dirty="0"/>
              <a:t>Entrada de Norte FPO (2030) y Sopó FPO (Dic-2027).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1076</Words>
  <Application>Microsoft Office PowerPoint</Application>
  <PresentationFormat>Presentación en pantalla (16:9)</PresentationFormat>
  <Paragraphs>213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Roboto</vt:lpstr>
      <vt:lpstr>Montserrat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Sergio Andres Cubillos Cabrera</cp:lastModifiedBy>
  <cp:revision>9</cp:revision>
  <dcterms:modified xsi:type="dcterms:W3CDTF">2023-09-15T17:04:11Z</dcterms:modified>
</cp:coreProperties>
</file>