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89" r:id="rId5"/>
    <p:sldId id="274" r:id="rId6"/>
    <p:sldId id="302" r:id="rId7"/>
    <p:sldId id="303" r:id="rId8"/>
    <p:sldId id="304" r:id="rId9"/>
    <p:sldId id="305" r:id="rId10"/>
    <p:sldId id="279" r:id="rId11"/>
    <p:sldId id="301" r:id="rId12"/>
    <p:sldId id="306" r:id="rId13"/>
    <p:sldId id="307" r:id="rId14"/>
    <p:sldId id="259" r:id="rId15"/>
    <p:sldId id="282" r:id="rId16"/>
    <p:sldId id="292" r:id="rId17"/>
    <p:sldId id="27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369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99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77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393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279533596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e279533596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09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36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27953359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e27953359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08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392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00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7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135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0826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413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74250" y="4495725"/>
            <a:ext cx="786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Unidad de Planeación </a:t>
            </a:r>
            <a:r>
              <a:rPr lang="es" b="1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Minero Energética</a:t>
            </a:r>
            <a:endParaRPr b="1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500" y="476275"/>
            <a:ext cx="7457009" cy="419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413274" y="171711"/>
            <a:ext cx="884156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ES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Informe Mesa ambiental</a:t>
            </a: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  <p:sp>
        <p:nvSpPr>
          <p:cNvPr id="6" name="Marcador de texto 3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/>
          <a:lstStyle/>
          <a:p>
            <a:endParaRPr lang="es-ES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C1074F-0537-26FF-C884-BED917AE5AE4}"/>
              </a:ext>
            </a:extLst>
          </p:cNvPr>
          <p:cNvSpPr txBox="1"/>
          <p:nvPr/>
        </p:nvSpPr>
        <p:spPr>
          <a:xfrm>
            <a:off x="554349" y="1235799"/>
            <a:ext cx="780094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/>
              <a:t>AGENDA ÚLTIMA MESA AMBIENTAL</a:t>
            </a:r>
          </a:p>
          <a:p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Saludo de bienvenida – UPME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Respuesta a dudas presentadas en la mesa del grupo ambiental del CAPT el mes pasado – UPME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Presentación estrategia socialización convocatorias - UPME.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Retroalimentación Cabrera y San Lorenzo - Empresas. Siguiendo la misma dinámica de mesas pasadas, las empresas presentan el análisis socioambiental realizado a estos dos proyectos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Varios</a:t>
            </a:r>
          </a:p>
        </p:txBody>
      </p:sp>
    </p:spTree>
    <p:extLst>
      <p:ext uri="{BB962C8B-B14F-4D97-AF65-F5344CB8AC3E}">
        <p14:creationId xmlns:p14="http://schemas.microsoft.com/office/powerpoint/2010/main" val="236274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02421" y="1423572"/>
            <a:ext cx="7180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ES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Convocatorias 2023</a:t>
            </a: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098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/>
        </p:nvSpPr>
        <p:spPr>
          <a:xfrm>
            <a:off x="2453780" y="588619"/>
            <a:ext cx="4467138" cy="32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2400"/>
            </a:pPr>
            <a:r>
              <a:rPr lang="es-ES" sz="2025" b="1" dirty="0">
                <a:solidFill>
                  <a:srgbClr val="1D33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CRONOGRAMA CONVOCATORIAS VIGENTES</a:t>
            </a:r>
          </a:p>
          <a:p>
            <a:pPr algn="ctr">
              <a:buSzPts val="2400"/>
            </a:pPr>
            <a:r>
              <a:rPr lang="es-ES" sz="2025" b="1" dirty="0">
                <a:solidFill>
                  <a:srgbClr val="1D33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2023</a:t>
            </a:r>
          </a:p>
          <a:p>
            <a:pPr algn="ctr">
              <a:buSzPts val="2400"/>
            </a:pPr>
            <a:endParaRPr sz="2025" b="1" dirty="0">
              <a:solidFill>
                <a:srgbClr val="BFCC0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92760" y="1624012"/>
          <a:ext cx="7475497" cy="2321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12573096" imgH="3905222" progId="Excel.Sheet.12">
                  <p:embed/>
                </p:oleObj>
              </mc:Choice>
              <mc:Fallback>
                <p:oleObj name="Hoja de cálculo" r:id="rId3" imgW="12573096" imgH="3905222" progId="Excel.Sheet.12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760" y="1624012"/>
                        <a:ext cx="7475497" cy="2321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553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/>
        </p:nvSpPr>
        <p:spPr>
          <a:xfrm>
            <a:off x="1830898" y="588619"/>
            <a:ext cx="5769528" cy="32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2400"/>
            </a:pPr>
            <a:r>
              <a:rPr lang="es-ES" sz="2025" b="1" dirty="0">
                <a:solidFill>
                  <a:srgbClr val="1D33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CRONOGRAMA CONVOCATORIAS VIGENTES 2023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504501" y="1282744"/>
            <a:ext cx="2478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1D335D"/>
                </a:solidFill>
                <a:latin typeface="Helvetica Neue"/>
                <a:ea typeface="Helvetica Neue"/>
                <a:cs typeface="Helvetica Neue"/>
              </a:rPr>
              <a:t>      </a:t>
            </a:r>
            <a:r>
              <a:rPr lang="es-ES" sz="1800" b="1" dirty="0">
                <a:solidFill>
                  <a:schemeClr val="accent6">
                    <a:lumMod val="75000"/>
                  </a:schemeClr>
                </a:solidFill>
                <a:latin typeface="Helvetica Neue"/>
                <a:ea typeface="Helvetica Neue"/>
                <a:cs typeface="Helvetica Neue"/>
              </a:rPr>
              <a:t>Fechas Claves</a:t>
            </a:r>
          </a:p>
          <a:p>
            <a:endParaRPr lang="es-CO" sz="12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628650" y="1604895"/>
          <a:ext cx="7886701" cy="2792152"/>
        </p:xfrm>
        <a:graphic>
          <a:graphicData uri="http://schemas.openxmlformats.org/drawingml/2006/table">
            <a:tbl>
              <a:tblPr/>
              <a:tblGrid>
                <a:gridCol w="433733">
                  <a:extLst>
                    <a:ext uri="{9D8B030D-6E8A-4147-A177-3AD203B41FA5}">
                      <a16:colId xmlns:a16="http://schemas.microsoft.com/office/drawing/2014/main" val="4268021916"/>
                    </a:ext>
                  </a:extLst>
                </a:gridCol>
                <a:gridCol w="1142162">
                  <a:extLst>
                    <a:ext uri="{9D8B030D-6E8A-4147-A177-3AD203B41FA5}">
                      <a16:colId xmlns:a16="http://schemas.microsoft.com/office/drawing/2014/main" val="1559037974"/>
                    </a:ext>
                  </a:extLst>
                </a:gridCol>
                <a:gridCol w="1265053">
                  <a:extLst>
                    <a:ext uri="{9D8B030D-6E8A-4147-A177-3AD203B41FA5}">
                      <a16:colId xmlns:a16="http://schemas.microsoft.com/office/drawing/2014/main" val="1913511064"/>
                    </a:ext>
                  </a:extLst>
                </a:gridCol>
                <a:gridCol w="1387943">
                  <a:extLst>
                    <a:ext uri="{9D8B030D-6E8A-4147-A177-3AD203B41FA5}">
                      <a16:colId xmlns:a16="http://schemas.microsoft.com/office/drawing/2014/main" val="935796076"/>
                    </a:ext>
                  </a:extLst>
                </a:gridCol>
                <a:gridCol w="1698785">
                  <a:extLst>
                    <a:ext uri="{9D8B030D-6E8A-4147-A177-3AD203B41FA5}">
                      <a16:colId xmlns:a16="http://schemas.microsoft.com/office/drawing/2014/main" val="2965193409"/>
                    </a:ext>
                  </a:extLst>
                </a:gridCol>
                <a:gridCol w="1959025">
                  <a:extLst>
                    <a:ext uri="{9D8B030D-6E8A-4147-A177-3AD203B41FA5}">
                      <a16:colId xmlns:a16="http://schemas.microsoft.com/office/drawing/2014/main" val="2621550742"/>
                    </a:ext>
                  </a:extLst>
                </a:gridCol>
              </a:tblGrid>
              <a:tr h="1024693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5422" marR="5422" marT="54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CONVOCATORIAS</a:t>
                      </a:r>
                    </a:p>
                  </a:txBody>
                  <a:tcPr marL="5422" marR="5422" marT="54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presentación de Ofertas para la selección del Interventor a través de la Plataforma Tecnológica  (desde la 00:01 a las  14:00)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límite para Consultas sobre los Documentos de Selección del Inversionista (DSI)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de Propuestas Sobre No. 1 y 2 en el proceso de selección del Inversionista (desde la 00:01 a las  8:30)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límite para apertura del Sobre No. 2 en el proceso de selección del Inversionista en caso de fallas subsanables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152752"/>
                  </a:ext>
                </a:extLst>
              </a:tr>
              <a:tr h="542165"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22" marR="5422" marT="54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UPME 01-2023 - SEGUNDO TRANSFORMADOR DE PRIMAVERA</a:t>
                      </a:r>
                    </a:p>
                  </a:txBody>
                  <a:tcPr marL="5422" marR="5422" marT="5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20/11/2023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4/12/2023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43349"/>
                  </a:ext>
                </a:extLst>
              </a:tr>
              <a:tr h="406624"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22" marR="5422" marT="54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UPME 02-2023 - CUARTO TRANSFORMADOR DE SOGAMOSO</a:t>
                      </a:r>
                    </a:p>
                  </a:txBody>
                  <a:tcPr marL="5422" marR="5422" marT="5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24/11/2023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11/12/2023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445344"/>
                  </a:ext>
                </a:extLst>
              </a:tr>
              <a:tr h="271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22" marR="5422" marT="54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UPME 07-2021 - Alcaraván 230 Kv</a:t>
                      </a:r>
                    </a:p>
                  </a:txBody>
                  <a:tcPr marL="5422" marR="5422" marT="5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21/09/2023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22/09/2023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22/112023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6/12/2023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68664"/>
                  </a:ext>
                </a:extLst>
              </a:tr>
              <a:tr h="271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22" marR="5422" marT="54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UPME 08-2021 - La Paz 230 kV</a:t>
                      </a:r>
                    </a:p>
                  </a:txBody>
                  <a:tcPr marL="5422" marR="5422" marT="5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29/09/2023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2/10/2023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15/12/2023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53322"/>
                  </a:ext>
                </a:extLst>
              </a:tr>
              <a:tr h="2765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22" marR="5422" marT="54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UPME 06-2021 - SE Carreto  500kV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12/10/2023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12/12/2023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20/12/2023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521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62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688" y="313879"/>
            <a:ext cx="3452550" cy="44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0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02421" y="1423572"/>
            <a:ext cx="741452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ES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Informe operativo XM</a:t>
            </a:r>
          </a:p>
          <a:p>
            <a:pPr lvl="0"/>
            <a:r>
              <a:rPr lang="es-ES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ITR, IPOEMP y IPOELP</a:t>
            </a: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939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42177" y="1733673"/>
            <a:ext cx="7180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VARIOS</a:t>
            </a:r>
            <a:endParaRPr sz="48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7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25" y="2397258"/>
            <a:ext cx="3092900" cy="173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3591000" y="4534225"/>
            <a:ext cx="196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upme</a:t>
            </a: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.gov.co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1519200" y="828075"/>
            <a:ext cx="6105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800" b="1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Gracias!</a:t>
            </a:r>
            <a:endParaRPr sz="6800" b="1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5" name="Google Shape;235;p28"/>
          <p:cNvCxnSpPr/>
          <p:nvPr/>
        </p:nvCxnSpPr>
        <p:spPr>
          <a:xfrm>
            <a:off x="3465025" y="2723500"/>
            <a:ext cx="0" cy="1100100"/>
          </a:xfrm>
          <a:prstGeom prst="straightConnector1">
            <a:avLst/>
          </a:prstGeom>
          <a:noFill/>
          <a:ln w="28575" cap="flat" cmpd="sng">
            <a:solidFill>
              <a:srgbClr val="BFCC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28"/>
          <p:cNvSpPr txBox="1"/>
          <p:nvPr/>
        </p:nvSpPr>
        <p:spPr>
          <a:xfrm>
            <a:off x="3852025" y="2805000"/>
            <a:ext cx="407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3709425" y="3348500"/>
            <a:ext cx="483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@upmecol      @upmeoficial     @upmeoficial     @upmeoficial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225" y="2867211"/>
            <a:ext cx="527588" cy="5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0306" y="2853625"/>
            <a:ext cx="555610" cy="53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6603" y="2853633"/>
            <a:ext cx="555603" cy="53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147" y="2878490"/>
            <a:ext cx="555603" cy="53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C0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0"/>
            <a:ext cx="4787100" cy="5143500"/>
          </a:xfrm>
          <a:prstGeom prst="rect">
            <a:avLst/>
          </a:prstGeom>
          <a:solidFill>
            <a:srgbClr val="1D33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87025" y="1894500"/>
            <a:ext cx="4664700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CAPT No. 202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Noviembre 2023</a:t>
            </a:r>
            <a:endParaRPr sz="4200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12225" y="4075"/>
            <a:ext cx="3789000" cy="5143500"/>
          </a:xfrm>
          <a:prstGeom prst="rect">
            <a:avLst/>
          </a:prstGeom>
          <a:solidFill>
            <a:srgbClr val="1D33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29250" y="2265175"/>
            <a:ext cx="2729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sz="2800" b="1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573176" y="4945474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19F7A8D-28DF-B5CD-F1A4-B33A0EE79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775317"/>
              </p:ext>
            </p:extLst>
          </p:nvPr>
        </p:nvGraphicFramePr>
        <p:xfrm>
          <a:off x="4466609" y="1156654"/>
          <a:ext cx="3441183" cy="17573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441183">
                  <a:extLst>
                    <a:ext uri="{9D8B030D-6E8A-4147-A177-3AD203B41FA5}">
                      <a16:colId xmlns:a16="http://schemas.microsoft.com/office/drawing/2014/main" val="3861227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Informe Mesa técnica y regulatoria 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3452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Informe Mesa ambiental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767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Informe Convocatorias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686658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Informe operativo ITR, IPOEMP y IPOELP-  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676515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Análisis de la obra compensadores síncronos 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4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Varios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01388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37056"/>
              </p:ext>
            </p:extLst>
          </p:nvPr>
        </p:nvGraphicFramePr>
        <p:xfrm>
          <a:off x="873715" y="1309765"/>
          <a:ext cx="6566617" cy="29618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46910">
                  <a:extLst>
                    <a:ext uri="{9D8B030D-6E8A-4147-A177-3AD203B41FA5}">
                      <a16:colId xmlns:a16="http://schemas.microsoft.com/office/drawing/2014/main" val="2534888238"/>
                    </a:ext>
                  </a:extLst>
                </a:gridCol>
                <a:gridCol w="2663687">
                  <a:extLst>
                    <a:ext uri="{9D8B030D-6E8A-4147-A177-3AD203B41FA5}">
                      <a16:colId xmlns:a16="http://schemas.microsoft.com/office/drawing/2014/main" val="3008657302"/>
                    </a:ext>
                  </a:extLst>
                </a:gridCol>
                <a:gridCol w="1956020">
                  <a:extLst>
                    <a:ext uri="{9D8B030D-6E8A-4147-A177-3AD203B41FA5}">
                      <a16:colId xmlns:a16="http://schemas.microsoft.com/office/drawing/2014/main" val="690461759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rtl="0" fontAlgn="b"/>
                      <a:r>
                        <a:rPr lang="es-CO" sz="1100" dirty="0">
                          <a:effectLst/>
                        </a:rPr>
                        <a:t>Transmisor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ISA INTERCOLOMBIA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2140336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EPM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968857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>
                          <a:effectLst/>
                        </a:rPr>
                        <a:t>GEB</a:t>
                      </a:r>
                      <a:endParaRPr lang="es-CO" sz="11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37298277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rtl="0" fontAlgn="b"/>
                      <a:r>
                        <a:rPr lang="es-CO" sz="1100" dirty="0">
                          <a:effectLst/>
                        </a:rPr>
                        <a:t>Gran Consumidor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ECOPETROL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2252564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Sierra-Col </a:t>
                      </a:r>
                      <a:r>
                        <a:rPr lang="es-CO" sz="1100" dirty="0" err="1">
                          <a:effectLst/>
                        </a:rPr>
                        <a:t>Energy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282329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CERROMATOSO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09086890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rtl="0" fontAlgn="b"/>
                      <a:r>
                        <a:rPr lang="es-CO" sz="1100" dirty="0">
                          <a:effectLst/>
                        </a:rPr>
                        <a:t>Comercializador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ENEL COLOMBIA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9871369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ISAGEN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698982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AIR-E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836427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dirty="0">
                          <a:effectLst/>
                        </a:rPr>
                        <a:t>Generador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TERMOBARRANQUILLA (TEBSA)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970606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dirty="0">
                          <a:effectLst/>
                        </a:rPr>
                        <a:t>Distribuidor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CELSIA COLOMBIA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241325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dirty="0">
                          <a:effectLst/>
                        </a:rPr>
                        <a:t>CND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XM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586798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dirty="0">
                          <a:effectLst/>
                        </a:rPr>
                        <a:t>Ministerio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MME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132227760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dirty="0">
                          <a:effectLst/>
                        </a:rPr>
                        <a:t>UPME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UPME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7040898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13410" y="445938"/>
            <a:ext cx="4459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Verificación del quorum</a:t>
            </a:r>
            <a:endParaRPr lang="es-CO" sz="24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7774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42177" y="1733673"/>
            <a:ext cx="71805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Informe comité técnico y regulatorio</a:t>
            </a:r>
            <a:endParaRPr sz="48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BBB185E-68EF-BBDF-D6BF-8BE9BF534AB6}"/>
              </a:ext>
            </a:extLst>
          </p:cNvPr>
          <p:cNvSpPr txBox="1"/>
          <p:nvPr/>
        </p:nvSpPr>
        <p:spPr>
          <a:xfrm>
            <a:off x="701748" y="634710"/>
            <a:ext cx="53588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Estado del proceso de asignación de capacidad</a:t>
            </a:r>
            <a:endParaRPr lang="es-CO" sz="1600" b="1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6BBB602-9EFA-8C13-3493-C10979DEF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39859"/>
              </p:ext>
            </p:extLst>
          </p:nvPr>
        </p:nvGraphicFramePr>
        <p:xfrm>
          <a:off x="488872" y="1481355"/>
          <a:ext cx="3149171" cy="1208308"/>
        </p:xfrm>
        <a:graphic>
          <a:graphicData uri="http://schemas.openxmlformats.org/drawingml/2006/table">
            <a:tbl>
              <a:tblPr/>
              <a:tblGrid>
                <a:gridCol w="1862010">
                  <a:extLst>
                    <a:ext uri="{9D8B030D-6E8A-4147-A177-3AD203B41FA5}">
                      <a16:colId xmlns:a16="http://schemas.microsoft.com/office/drawing/2014/main" val="3154130175"/>
                    </a:ext>
                  </a:extLst>
                </a:gridCol>
                <a:gridCol w="1287161">
                  <a:extLst>
                    <a:ext uri="{9D8B030D-6E8A-4147-A177-3AD203B41FA5}">
                      <a16:colId xmlns:a16="http://schemas.microsoft.com/office/drawing/2014/main" val="3382502038"/>
                    </a:ext>
                  </a:extLst>
                </a:gridCol>
              </a:tblGrid>
              <a:tr h="509312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Estado de la solicitud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(7/10/2023)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313125"/>
                  </a:ext>
                </a:extLst>
              </a:tr>
              <a:tr h="174749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evalución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647636"/>
                  </a:ext>
                </a:extLst>
              </a:tr>
              <a:tr h="174749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validación completitud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857270"/>
                  </a:ext>
                </a:extLst>
              </a:tr>
              <a:tr h="174749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Retirada por interesado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279705"/>
                  </a:ext>
                </a:extLst>
              </a:tr>
              <a:tr h="174749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63280"/>
                  </a:ext>
                </a:extLst>
              </a:tr>
            </a:tbl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C3117AA2-DC23-80BF-1887-DD53FADC0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8" t="1185" r="437"/>
          <a:stretch/>
        </p:blipFill>
        <p:spPr>
          <a:xfrm>
            <a:off x="3953891" y="1227800"/>
            <a:ext cx="5039772" cy="345052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0AF9DFD0-27C6-1F93-5B19-AAB92DAAE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84602"/>
              </p:ext>
            </p:extLst>
          </p:nvPr>
        </p:nvGraphicFramePr>
        <p:xfrm>
          <a:off x="246033" y="2848046"/>
          <a:ext cx="3634851" cy="1506855"/>
        </p:xfrm>
        <a:graphic>
          <a:graphicData uri="http://schemas.openxmlformats.org/drawingml/2006/table">
            <a:tbl>
              <a:tblPr/>
              <a:tblGrid>
                <a:gridCol w="1253158">
                  <a:extLst>
                    <a:ext uri="{9D8B030D-6E8A-4147-A177-3AD203B41FA5}">
                      <a16:colId xmlns:a16="http://schemas.microsoft.com/office/drawing/2014/main" val="4170551160"/>
                    </a:ext>
                  </a:extLst>
                </a:gridCol>
                <a:gridCol w="1116418">
                  <a:extLst>
                    <a:ext uri="{9D8B030D-6E8A-4147-A177-3AD203B41FA5}">
                      <a16:colId xmlns:a16="http://schemas.microsoft.com/office/drawing/2014/main" val="2138717972"/>
                    </a:ext>
                  </a:extLst>
                </a:gridCol>
                <a:gridCol w="1265275">
                  <a:extLst>
                    <a:ext uri="{9D8B030D-6E8A-4147-A177-3AD203B41FA5}">
                      <a16:colId xmlns:a16="http://schemas.microsoft.com/office/drawing/2014/main" val="725536868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Tecnologia</a:t>
                      </a:r>
                      <a:endParaRPr lang="es-419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(7/10/2023)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Capacidad a entregar a la red [MW] (7/10/2023)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303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Eólica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11610.2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9396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Hidroeléctrica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1422.71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3214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Solar Fotovoltaica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74599.08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6093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Térmica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1696.88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3754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243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89586.87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500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8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C157142-8A6B-A61E-8720-68FA990EE747}"/>
              </a:ext>
            </a:extLst>
          </p:cNvPr>
          <p:cNvSpPr txBox="1"/>
          <p:nvPr/>
        </p:nvSpPr>
        <p:spPr>
          <a:xfrm>
            <a:off x="558210" y="426204"/>
            <a:ext cx="7751134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Valoración de beneficios de la obra Nueva </a:t>
            </a:r>
            <a:r>
              <a:rPr lang="es-CO" sz="1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Sahagún 110 kV y líneas asociadas</a:t>
            </a:r>
            <a:endParaRPr lang="es-CO" sz="16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2C801C-E15D-5439-3B1F-A2AA5E23CE5F}"/>
              </a:ext>
            </a:extLst>
          </p:cNvPr>
          <p:cNvSpPr txBox="1"/>
          <p:nvPr/>
        </p:nvSpPr>
        <p:spPr>
          <a:xfrm>
            <a:off x="887819" y="980528"/>
            <a:ext cx="41732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las alternativas propuesta por el OR – AFINIA.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_tradnl" sz="1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Presentación de la valoración de los costos y beneficios de la obra Nueva Sahagún y línea asociadas.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_tradnl" sz="1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Presentación de la relación Beneficio/Costo de la obra Nueva Sahagún 110 kV y líneas asociadas.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C383A5-668E-1803-F006-2E28477A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520" y="835856"/>
            <a:ext cx="3519597" cy="22142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54949AE-BB3C-9A0B-5A2A-CB5D6B044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10" y="3211037"/>
            <a:ext cx="3179135" cy="16467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9C9CA16-C50F-4A48-79D6-C51C0EFED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776" y="3288182"/>
            <a:ext cx="3179135" cy="14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3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D10925-EB73-9CD0-70AF-457CFD01D9DD}"/>
              </a:ext>
            </a:extLst>
          </p:cNvPr>
          <p:cNvSpPr txBox="1"/>
          <p:nvPr/>
        </p:nvSpPr>
        <p:spPr>
          <a:xfrm>
            <a:off x="781493" y="541494"/>
            <a:ext cx="5629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Avances en el análisis de compensación síncrona </a:t>
            </a:r>
            <a:endParaRPr lang="es-CO" sz="1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05FB59-E6F2-360C-D2D5-361D5B7D3177}"/>
              </a:ext>
            </a:extLst>
          </p:cNvPr>
          <p:cNvSpPr txBox="1"/>
          <p:nvPr/>
        </p:nvSpPr>
        <p:spPr>
          <a:xfrm>
            <a:off x="481123" y="1602254"/>
            <a:ext cx="32216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Montserrat"/>
              </a:rPr>
              <a:t>Metodología implementada por XM para: Planteamiento del problema: Evaluación del fenómeno combinado de inestabilidad de voltaje y FIDVR</a:t>
            </a:r>
          </a:p>
          <a:p>
            <a:pPr lvl="1" algn="just"/>
            <a:endParaRPr lang="es-CO" sz="1200" dirty="0">
              <a:solidFill>
                <a:schemeClr val="tx1"/>
              </a:solidFill>
              <a:latin typeface="Montserrat"/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Montserrat"/>
              </a:rPr>
              <a:t>Modelo utilizado para el análisis: algunas métricas propuestas para evaluar </a:t>
            </a:r>
            <a:r>
              <a:rPr lang="es-MX" sz="1200" dirty="0">
                <a:solidFill>
                  <a:schemeClr val="tx1"/>
                </a:solidFill>
                <a:latin typeface="Montserrat"/>
              </a:rPr>
              <a:t>adecuadamente el fenómeno: SCR, CSCR, WSCR, SCRIF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D4E955-DDE7-9181-2AE1-538CAFB76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17" y="1508807"/>
            <a:ext cx="4685533" cy="2441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68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89BF63-F916-A898-A37A-62F3983F1EC7}"/>
              </a:ext>
            </a:extLst>
          </p:cNvPr>
          <p:cNvSpPr txBox="1"/>
          <p:nvPr/>
        </p:nvSpPr>
        <p:spPr>
          <a:xfrm>
            <a:off x="893134" y="49469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222222"/>
                </a:solidFill>
                <a:latin typeface="Arial" panose="020B0604020202020204" pitchFamily="34" charset="0"/>
              </a:rPr>
              <a:t>Planeamiento Flexible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096F08-F526-FDB0-5C4B-041F60076A55}"/>
              </a:ext>
            </a:extLst>
          </p:cNvPr>
          <p:cNvSpPr txBox="1"/>
          <p:nvPr/>
        </p:nvSpPr>
        <p:spPr>
          <a:xfrm>
            <a:off x="723014" y="1177437"/>
            <a:ext cx="7155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Montserrat"/>
              </a:rPr>
              <a:t>El objeto del estudio es encontrar  un plan óptimo de expansión de la transmisión del sistema eléctrico colombiano (aumento de la capacidad de flujo de potencia activa y expansión de la potencia reactiva) y evaluar la posibilidad de tener nuevos equipos flexibles más específicamente baterías, FACTS y elementos de compensación reactiva</a:t>
            </a:r>
            <a:endParaRPr lang="es-CO" sz="120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F108A9-0AD2-5C22-1AC1-E1BACDE07EDA}"/>
              </a:ext>
            </a:extLst>
          </p:cNvPr>
          <p:cNvSpPr txBox="1"/>
          <p:nvPr/>
        </p:nvSpPr>
        <p:spPr>
          <a:xfrm>
            <a:off x="606055" y="2160876"/>
            <a:ext cx="79318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/>
                </a:solidFill>
                <a:latin typeface="Montserrat"/>
              </a:rPr>
              <a:t>La metodología para desarrollar el proyecto es la siguiente:</a:t>
            </a:r>
          </a:p>
          <a:p>
            <a:endParaRPr lang="es-MX" sz="1200" dirty="0">
              <a:solidFill>
                <a:schemeClr val="tx1"/>
              </a:solidFill>
              <a:latin typeface="Montserra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Montserrat"/>
              </a:rPr>
              <a:t>Usa una base de datos electro-energética con la representación del sistema de transmisión de Colombia;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Montserrat"/>
              </a:rPr>
              <a:t>Define los refuerzos de baterías, FACTS y elementos de compensación de reactivos utilizando una metodología de selección de candidatos que busca las mejores ubicaciones en la red para instalarlos (Bat-</a:t>
            </a:r>
            <a:r>
              <a:rPr lang="es-MX" sz="1200" dirty="0" err="1">
                <a:solidFill>
                  <a:schemeClr val="tx1"/>
                </a:solidFill>
                <a:latin typeface="Montserrat"/>
              </a:rPr>
              <a:t>Screen</a:t>
            </a:r>
            <a:r>
              <a:rPr lang="es-MX" sz="1200" dirty="0">
                <a:solidFill>
                  <a:schemeClr val="tx1"/>
                </a:solidFill>
                <a:latin typeface="Montserrat"/>
              </a:rPr>
              <a:t> e FACTS-</a:t>
            </a:r>
            <a:r>
              <a:rPr lang="es-MX" sz="1200" dirty="0" err="1">
                <a:solidFill>
                  <a:schemeClr val="tx1"/>
                </a:solidFill>
                <a:latin typeface="Montserrat"/>
              </a:rPr>
              <a:t>Screen</a:t>
            </a:r>
            <a:r>
              <a:rPr lang="es-MX" sz="1200" dirty="0">
                <a:solidFill>
                  <a:schemeClr val="tx1"/>
                </a:solidFill>
                <a:latin typeface="Montserrat"/>
              </a:rPr>
              <a:t>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Montserrat"/>
              </a:rPr>
              <a:t>Determina los costos de inversión para todos los proyectos candidatos flexibles y convencionales;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Montserrat"/>
              </a:rPr>
              <a:t>Hace simulación integrada </a:t>
            </a:r>
            <a:r>
              <a:rPr lang="es-MX" sz="1200" dirty="0" err="1">
                <a:solidFill>
                  <a:schemeClr val="tx1"/>
                </a:solidFill>
                <a:latin typeface="Montserrat"/>
              </a:rPr>
              <a:t>OptGen</a:t>
            </a:r>
            <a:r>
              <a:rPr lang="es-MX" sz="1200" dirty="0">
                <a:solidFill>
                  <a:schemeClr val="tx1"/>
                </a:solidFill>
                <a:latin typeface="Montserrat"/>
              </a:rPr>
              <a:t>/SDDP/</a:t>
            </a:r>
            <a:r>
              <a:rPr lang="es-MX" sz="1200" dirty="0" err="1">
                <a:solidFill>
                  <a:schemeClr val="tx1"/>
                </a:solidFill>
                <a:latin typeface="Montserrat"/>
              </a:rPr>
              <a:t>NetPlan</a:t>
            </a:r>
            <a:r>
              <a:rPr lang="es-MX" sz="1200" dirty="0">
                <a:solidFill>
                  <a:schemeClr val="tx1"/>
                </a:solidFill>
                <a:latin typeface="Montserrat"/>
              </a:rPr>
              <a:t> para determinar el plan de inversión que minimiza la función de costos de inversión y operación; 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Montserrat"/>
              </a:rPr>
              <a:t>Simula el módulo de expansión de fuentes reactivas (</a:t>
            </a:r>
            <a:r>
              <a:rPr lang="es-MX" sz="1200" dirty="0" err="1">
                <a:solidFill>
                  <a:schemeClr val="tx1"/>
                </a:solidFill>
                <a:latin typeface="Montserrat"/>
              </a:rPr>
              <a:t>OptFlow</a:t>
            </a:r>
            <a:r>
              <a:rPr lang="es-MX" sz="1200" dirty="0">
                <a:solidFill>
                  <a:schemeClr val="tx1"/>
                </a:solidFill>
                <a:latin typeface="Montserrat"/>
              </a:rPr>
              <a:t>) para determinar una estrategia de expansión para los elementos de compensación reactiva.</a:t>
            </a:r>
            <a:endParaRPr lang="es-CO" sz="1200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4291985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704</Words>
  <Application>Microsoft Office PowerPoint</Application>
  <PresentationFormat>Presentación en pantalla (16:9)</PresentationFormat>
  <Paragraphs>155</Paragraphs>
  <Slides>17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Montserrat</vt:lpstr>
      <vt:lpstr>Helvetica Neue</vt:lpstr>
      <vt:lpstr>Calibri</vt:lpstr>
      <vt:lpstr>Arial</vt:lpstr>
      <vt:lpstr>Roboto</vt:lpstr>
      <vt:lpstr>Simple Light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Marcela Montaña Silva</dc:creator>
  <cp:lastModifiedBy>Diana Marcela  Montaña Silva</cp:lastModifiedBy>
  <cp:revision>32</cp:revision>
  <dcterms:modified xsi:type="dcterms:W3CDTF">2023-11-09T22:17:51Z</dcterms:modified>
</cp:coreProperties>
</file>