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Play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hRs1D5iLVRvmomlftMBRgGj1Wi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lay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Play-bold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5" name="Google Shape;15;p30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1"/>
          <p:cNvSpPr txBox="1"/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50" name="Google Shape;50;p51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5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3" name="Google Shape;23;p4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7" name="Google Shape;27;p45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8" name="Google Shape;28;p4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7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4" name="Google Shape;34;p47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5" name="Google Shape;35;p4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8" name="Google Shape;38;p4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9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42" name="Google Shape;42;p49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3" name="Google Shape;43;p49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5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30.png"/><Relationship Id="rId5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44.png"/><Relationship Id="rId5" Type="http://schemas.openxmlformats.org/officeDocument/2006/relationships/image" Target="../media/image39.png"/><Relationship Id="rId6" Type="http://schemas.openxmlformats.org/officeDocument/2006/relationships/image" Target="../media/image34.png"/><Relationship Id="rId7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335D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/>
        </p:nvSpPr>
        <p:spPr>
          <a:xfrm>
            <a:off x="3119580" y="4192164"/>
            <a:ext cx="5952840" cy="53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1" i="0" lang="es-CO" sz="18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b="1" i="0" lang="es-CO" sz="1867" u="none" cap="none" strike="noStrik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b="1" i="0" sz="1867" u="none" cap="none" strike="noStrik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8226" y="982713"/>
            <a:ext cx="4909039" cy="320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>
            <p:ph idx="1" type="body"/>
          </p:nvPr>
        </p:nvSpPr>
        <p:spPr>
          <a:xfrm>
            <a:off x="6512822" y="3178204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 la radialidad de la S/E Florencia 115kV.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Mitiga impactos a la red ante contingencias en las líneas Altamira y Suaza.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</a:t>
            </a:r>
            <a:r>
              <a:rPr lang="es-CO" sz="1500">
                <a:solidFill>
                  <a:srgbClr val="000000"/>
                </a:solidFill>
              </a:rPr>
              <a:t>24</a:t>
            </a: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/05/2024	.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3575909" y="1275421"/>
            <a:ext cx="52326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La Gaitana 230/115kV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80" y="1999014"/>
            <a:ext cx="5759626" cy="376730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/>
        </p:nvSpPr>
        <p:spPr>
          <a:xfrm>
            <a:off x="3018969" y="130008"/>
            <a:ext cx="6346567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Huila – Tolima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>
            <p:ph idx="1" type="body"/>
          </p:nvPr>
        </p:nvSpPr>
        <p:spPr>
          <a:xfrm>
            <a:off x="171117" y="5151682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Mitiga sobrecarga en l</a:t>
            </a:r>
            <a:r>
              <a:rPr lang="es-CO" sz="1500">
                <a:solidFill>
                  <a:srgbClr val="000000"/>
                </a:solidFill>
              </a:rPr>
              <a:t>í</a:t>
            </a: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 Ternera - Gambote 66 kV.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Mitiga </a:t>
            </a: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bajas tensiones en Subestaciones aguas abajo de S/E  El carmen – Calamar y San Estanislao.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08/03/2024.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660402" y="915661"/>
            <a:ext cx="52326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Nueva Arjona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12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12"/>
          <p:cNvSpPr txBox="1"/>
          <p:nvPr/>
        </p:nvSpPr>
        <p:spPr>
          <a:xfrm>
            <a:off x="6481675" y="4280775"/>
            <a:ext cx="55392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 confiabilidad ante contingencias N-1 de Chinú - Toluviejo 220 y Toluviejo - Bolívar 220 kV en subáreas Córdoba - Sucre 110 kV Y Bolívar 66 kV.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Aumenta capacidad de conexión de nueva generación y carga en la zona.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 construcción por  actividades de  convocatoria UPME 05-20218.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de entrega 05/04/2024.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914" y="1392715"/>
            <a:ext cx="4931660" cy="378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1420" y="2150702"/>
            <a:ext cx="5124948" cy="205273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 txBox="1"/>
          <p:nvPr/>
        </p:nvSpPr>
        <p:spPr>
          <a:xfrm>
            <a:off x="6437551" y="915661"/>
            <a:ext cx="52326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Segundo circuito Chinú – Toluviejo – Bolívar 220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1587599" y="118688"/>
            <a:ext cx="9319887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Bolívar – Córdoba – Sucre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/>
          <p:nvPr>
            <p:ph idx="1" type="body"/>
          </p:nvPr>
        </p:nvSpPr>
        <p:spPr>
          <a:xfrm>
            <a:off x="2841250" y="5972449"/>
            <a:ext cx="5920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31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 problemáticas del corredor Chinú – Sincé – Magangué – Mompox 110 kV y S/E el Banco</a:t>
            </a:r>
            <a:endParaRPr/>
          </a:p>
          <a:p>
            <a:pPr indent="-228631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10/05/2024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3575910" y="1153562"/>
            <a:ext cx="52326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Magangué 500/110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265" y="1644646"/>
            <a:ext cx="8086170" cy="432780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587598" y="118688"/>
            <a:ext cx="9291895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Bolívar – Córdoba – Sucre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/>
          <p:nvPr>
            <p:ph idx="1" type="body"/>
          </p:nvPr>
        </p:nvSpPr>
        <p:spPr>
          <a:xfrm>
            <a:off x="31147" y="3063304"/>
            <a:ext cx="2963967" cy="1928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0" i="0" lang="es-C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 el fenómeno FIDVR.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0" i="0" lang="es-C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 mejorar la regulación de tensión.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0" i="0" lang="es-C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Fortalece el nivel de inercia y corto circuito en la zona  de implementación.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s-C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22/0</a:t>
            </a:r>
            <a:r>
              <a:rPr lang="es-CO" sz="1400">
                <a:solidFill>
                  <a:srgbClr val="000000"/>
                </a:solidFill>
              </a:rPr>
              <a:t>4</a:t>
            </a:r>
            <a:r>
              <a:rPr lang="es-C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/2024.</a:t>
            </a:r>
            <a:endParaRPr b="0"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111152" y="1638963"/>
            <a:ext cx="28039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Compensadores síncronos en el STR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8407658" y="3374859"/>
            <a:ext cx="3647494" cy="133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 el fenómeno FIDVR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Fortalece el nivel de inercia y corto circuito en la zona  de implementación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de entrega 3</a:t>
            </a:r>
            <a:r>
              <a:rPr lang="es-CO" sz="1500">
                <a:solidFill>
                  <a:schemeClr val="dk1"/>
                </a:solidFill>
              </a:rPr>
              <a:t>0</a:t>
            </a: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/06/2024.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8802491" y="1638963"/>
            <a:ext cx="28047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Compensadores síncronos en el STN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0" l="5374" r="5794" t="0"/>
          <a:stretch/>
        </p:blipFill>
        <p:spPr>
          <a:xfrm>
            <a:off x="3051790" y="1638963"/>
            <a:ext cx="5355866" cy="529883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 txBox="1"/>
          <p:nvPr/>
        </p:nvSpPr>
        <p:spPr>
          <a:xfrm>
            <a:off x="3803649" y="90697"/>
            <a:ext cx="3852148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GCM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 txBox="1"/>
          <p:nvPr>
            <p:ph idx="1" type="body"/>
          </p:nvPr>
        </p:nvSpPr>
        <p:spPr>
          <a:xfrm>
            <a:off x="415105" y="5531785"/>
            <a:ext cx="5539218" cy="698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 bajas tensiones a nivel de SDL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31/0</a:t>
            </a:r>
            <a:r>
              <a:rPr lang="es-CO" sz="1500">
                <a:solidFill>
                  <a:srgbClr val="000000"/>
                </a:solidFill>
              </a:rPr>
              <a:t>5</a:t>
            </a: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/2024.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415105" y="1167592"/>
            <a:ext cx="54607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Riomar 110/34,5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/>
        </p:nvSpPr>
        <p:spPr>
          <a:xfrm>
            <a:off x="3803649" y="90697"/>
            <a:ext cx="3852148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</a:t>
            </a:r>
            <a:r>
              <a:rPr b="1" lang="es-CO" sz="400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Atlántico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5255" y="1804612"/>
            <a:ext cx="7041490" cy="349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>
            <p:ph idx="1" type="body"/>
          </p:nvPr>
        </p:nvSpPr>
        <p:spPr>
          <a:xfrm>
            <a:off x="6538571" y="3324562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Está enfocado a mejorar la calidad y confiabilidad del servicio en el Sistema de Distribución Local SDL de 34,5 kV.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s-CO" sz="15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umenta la capacidad de conexión de proyectos de generación en la zona de influencia.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</a:t>
            </a: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O" sz="1500">
                <a:solidFill>
                  <a:srgbClr val="000000"/>
                </a:solidFill>
              </a:rPr>
              <a:t>9</a:t>
            </a: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/04/2024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2670516" y="1172441"/>
            <a:ext cx="68509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La Uribe 220/115 kV y obras asociadas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10" y="1986873"/>
            <a:ext cx="6532743" cy="408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2859604" y="21007"/>
            <a:ext cx="6665298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Valle del Cauca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/>
        </p:nvSpPr>
        <p:spPr>
          <a:xfrm>
            <a:off x="477650" y="966450"/>
            <a:ext cx="5232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La Villa 220/115 kV y líneas asociadas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6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16"/>
          <p:cNvSpPr txBox="1"/>
          <p:nvPr/>
        </p:nvSpPr>
        <p:spPr>
          <a:xfrm>
            <a:off x="6809097" y="940141"/>
            <a:ext cx="52326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FACTS Enlace Cartago – Zarzal – La Unión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6481665" y="5150499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494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solución de corto plazo a las restricciones identificadas en el anillo115 kV Cartago – Zarzal – La Unión.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94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sobrecargas en La unión – Cartago y Zarzal – Cartago  debido a N-1.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94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de entrega 10/05/2024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725" y="1638450"/>
            <a:ext cx="4342074" cy="32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2319" y="1776296"/>
            <a:ext cx="3957910" cy="343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6"/>
          <p:cNvSpPr txBox="1"/>
          <p:nvPr/>
        </p:nvSpPr>
        <p:spPr>
          <a:xfrm>
            <a:off x="2859604" y="21007"/>
            <a:ext cx="6665298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Valle del Cauca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>
            <p:ph idx="1" type="body"/>
          </p:nvPr>
        </p:nvSpPr>
        <p:spPr>
          <a:xfrm>
            <a:off x="171117" y="4948327"/>
            <a:ext cx="55392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0662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i="0" lang="es-CO" sz="1000">
                <a:latin typeface="Arial"/>
                <a:ea typeface="Arial"/>
                <a:cs typeface="Arial"/>
                <a:sym typeface="Arial"/>
              </a:rPr>
              <a:t>Está enfocado a mantener la calidad y confiabilidad del servicio</a:t>
            </a:r>
            <a:endParaRPr sz="1000"/>
          </a:p>
          <a:p>
            <a:pPr indent="-22066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i="0" lang="es-CO" sz="1000">
                <a:latin typeface="Arial"/>
                <a:ea typeface="Arial"/>
                <a:cs typeface="Arial"/>
                <a:sym typeface="Arial"/>
              </a:rPr>
              <a:t>Elimina las restricciones identificadas en el anillo 115 kV Cartago – Zarzal – La Unión.</a:t>
            </a:r>
            <a:endParaRPr sz="1000"/>
          </a:p>
          <a:p>
            <a:pPr indent="-22066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i="0" lang="es-CO" sz="1000">
                <a:latin typeface="Arial"/>
                <a:ea typeface="Arial"/>
                <a:cs typeface="Arial"/>
                <a:sym typeface="Arial"/>
              </a:rPr>
              <a:t>Aumenta la capacidad de conexión de proyectos de generación en la zona de influencia.</a:t>
            </a:r>
            <a:endParaRPr sz="1000"/>
          </a:p>
          <a:p>
            <a:pPr indent="-22066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i="0" lang="es-CO" sz="1000">
                <a:latin typeface="Arial"/>
                <a:ea typeface="Arial"/>
                <a:cs typeface="Arial"/>
                <a:sym typeface="Arial"/>
              </a:rPr>
              <a:t>También permitirá conectar una potencia adicional de 59,7 MW de proyectos de generación de diferentes promotores en la zona de influencia.</a:t>
            </a:r>
            <a:endParaRPr sz="1000"/>
          </a:p>
          <a:p>
            <a:pPr indent="-22066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b="0" lang="es-CO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10/05/2024</a:t>
            </a:r>
            <a:endParaRPr b="0" i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>
            <p:ph idx="1" type="body"/>
          </p:nvPr>
        </p:nvSpPr>
        <p:spPr>
          <a:xfrm>
            <a:off x="324383" y="5413356"/>
            <a:ext cx="5539200" cy="1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68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i="0" lang="es-CO" sz="1000">
                <a:latin typeface="Arial"/>
                <a:ea typeface="Arial"/>
                <a:cs typeface="Arial"/>
                <a:sym typeface="Arial"/>
              </a:rPr>
              <a:t>Está enfocado a mejorar la calidad y confiabilidad del servicio en el Sistema de Distribución Local SDL de 34,5 kV.</a:t>
            </a:r>
            <a:endParaRPr sz="1000"/>
          </a:p>
          <a:p>
            <a:pPr indent="-1968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CO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0" lang="es-CO" sz="1000">
                <a:latin typeface="Arial"/>
                <a:ea typeface="Arial"/>
                <a:cs typeface="Arial"/>
                <a:sym typeface="Arial"/>
              </a:rPr>
              <a:t>umenta la capacidad de conexión de proyectos de generación en la zona de influencia.</a:t>
            </a:r>
            <a:endParaRPr sz="1000"/>
          </a:p>
          <a:p>
            <a:pPr indent="-1968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b="0" lang="es-CO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</a:t>
            </a:r>
            <a:r>
              <a:rPr lang="es-CO" sz="1000">
                <a:solidFill>
                  <a:srgbClr val="000000"/>
                </a:solidFill>
              </a:rPr>
              <a:t>1</a:t>
            </a:r>
            <a:r>
              <a:rPr b="0" lang="es-CO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7/0</a:t>
            </a:r>
            <a:r>
              <a:rPr lang="es-CO" sz="1000">
                <a:solidFill>
                  <a:srgbClr val="000000"/>
                </a:solidFill>
              </a:rPr>
              <a:t>5</a:t>
            </a:r>
            <a:r>
              <a:rPr b="0" lang="es-CO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/2024</a:t>
            </a:r>
            <a:endParaRPr b="0" i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477650" y="947789"/>
            <a:ext cx="5232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Mediacanoa 220/115 kV y obras asociadas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17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17"/>
          <p:cNvSpPr txBox="1"/>
          <p:nvPr/>
        </p:nvSpPr>
        <p:spPr>
          <a:xfrm>
            <a:off x="6809097" y="940141"/>
            <a:ext cx="5232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El Jardín 220 kV y obras asociadas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6445191" y="5366713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494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 enfocado a mejorar la calidad y confiabilidad del servicio en el Sistema de Distribución Local SDL de 34,5 kV.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94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Aumenta la capacidad de conexión de proyectos de generación en la zona de influencia.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94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31/05/2024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8890" y="1670746"/>
            <a:ext cx="3407216" cy="361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321" y="1622793"/>
            <a:ext cx="5033342" cy="356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7"/>
          <p:cNvSpPr txBox="1"/>
          <p:nvPr/>
        </p:nvSpPr>
        <p:spPr>
          <a:xfrm>
            <a:off x="2859604" y="21007"/>
            <a:ext cx="6665298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Valle del Cauca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 txBox="1"/>
          <p:nvPr>
            <p:ph idx="1" type="body"/>
          </p:nvPr>
        </p:nvSpPr>
        <p:spPr>
          <a:xfrm>
            <a:off x="6538571" y="3324562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Mitiga la DNA en condiciones de contingencia del STR de DISPAC.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</a:t>
            </a: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06/05/2024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3736330" y="974765"/>
            <a:ext cx="47193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Nueva Quibdó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573" y="1390141"/>
            <a:ext cx="6415492" cy="488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9"/>
          <p:cNvSpPr txBox="1"/>
          <p:nvPr/>
        </p:nvSpPr>
        <p:spPr>
          <a:xfrm>
            <a:off x="2370600" y="44799"/>
            <a:ext cx="74508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Antioquia – Chocó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/>
          <p:nvPr>
            <p:ph idx="1" type="body"/>
          </p:nvPr>
        </p:nvSpPr>
        <p:spPr>
          <a:xfrm>
            <a:off x="324383" y="5012139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Mejora la confiabilidad para la atención de la demanda y plantas de generación conectadas en las subestaciones Salamina 115 kV, Río </a:t>
            </a:r>
            <a:r>
              <a:rPr lang="es-CO" sz="1500"/>
              <a:t>S</a:t>
            </a: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ucio 115 kV e Irra 115 kV y SDL´s ante la </a:t>
            </a:r>
            <a:r>
              <a:rPr lang="es-CO" sz="1500"/>
              <a:t>contingencia</a:t>
            </a: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 N-1 en el circuito Esmeralda - Irra 115 kV, Irra - Salamina 115 kV e Irra - Río Sucio 115 kV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03/05/2024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0"/>
          <p:cNvSpPr txBox="1"/>
          <p:nvPr/>
        </p:nvSpPr>
        <p:spPr>
          <a:xfrm>
            <a:off x="324375" y="933788"/>
            <a:ext cx="5232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Nueva Subestación Macana (Salamina) 220/115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20"/>
          <p:cNvCxnSpPr/>
          <p:nvPr/>
        </p:nvCxnSpPr>
        <p:spPr>
          <a:xfrm>
            <a:off x="6128416" y="1353953"/>
            <a:ext cx="0" cy="5067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4" name="Google Shape;354;p20"/>
          <p:cNvSpPr txBox="1"/>
          <p:nvPr/>
        </p:nvSpPr>
        <p:spPr>
          <a:xfrm>
            <a:off x="6246682" y="933798"/>
            <a:ext cx="5928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Normalización Subestación Viterbo 115 kV y reconfiguración línea Virginia - Cértegui 115 kV</a:t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6371254" y="5053534"/>
            <a:ext cx="55392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 la confiabilidad para la atención de la demanda y plantas de generación conectadas de la subestación Viterbo 33 kV del SDL.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06/05/2024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1179" y="2486717"/>
            <a:ext cx="5399367" cy="20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4289670" y="107538"/>
            <a:ext cx="3805166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CQR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2875" y="1682099"/>
            <a:ext cx="2522544" cy="33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CC04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/>
          <p:nvPr/>
        </p:nvSpPr>
        <p:spPr>
          <a:xfrm>
            <a:off x="-10867" y="5433"/>
            <a:ext cx="6382800" cy="6858000"/>
          </a:xfrm>
          <a:prstGeom prst="rect">
            <a:avLst/>
          </a:prstGeom>
          <a:solidFill>
            <a:srgbClr val="1D33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1D33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82700" y="2526001"/>
            <a:ext cx="5455221" cy="164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33"/>
              <a:buFont typeface="Arial"/>
              <a:buNone/>
            </a:pPr>
            <a:r>
              <a:rPr b="1" i="0" lang="es-CO" sz="4533" u="none" cap="none" strike="noStrik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CRONOGRAMA 2024</a:t>
            </a:r>
            <a:endParaRPr b="1" i="0" sz="4533" u="none" cap="none" strike="noStrik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7763794" y="3069739"/>
            <a:ext cx="2990937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Evaluación de Obras</a:t>
            </a:r>
            <a:endParaRPr b="1" i="0" sz="2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830760"/>
            <a:ext cx="1822468" cy="10242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/>
          <p:nvPr/>
        </p:nvSpPr>
        <p:spPr>
          <a:xfrm>
            <a:off x="11192633" y="6567768"/>
            <a:ext cx="7088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CO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/>
          <p:nvPr>
            <p:ph idx="1" type="body"/>
          </p:nvPr>
        </p:nvSpPr>
        <p:spPr>
          <a:xfrm>
            <a:off x="477650" y="5001404"/>
            <a:ext cx="4906113" cy="124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Mejora la confiabilidad y la calidad del servicio para el Cliente Papeles Nacionales 115 kV, ya que al </a:t>
            </a:r>
            <a:r>
              <a:rPr lang="es-CO" sz="1500"/>
              <a:t>presentarse </a:t>
            </a: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contingencia en la línea Pavas-Cartago 115 kV, el cliente queda desenergizado.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10/05/2024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477650" y="933798"/>
            <a:ext cx="52326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Línea Pavas – Cartago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21"/>
          <p:cNvPicPr preferRelativeResize="0"/>
          <p:nvPr/>
        </p:nvPicPr>
        <p:blipFill rotWithShape="1">
          <a:blip r:embed="rId3">
            <a:alphaModFix/>
          </a:blip>
          <a:srcRect b="13882" l="0" r="0" t="0"/>
          <a:stretch/>
        </p:blipFill>
        <p:spPr>
          <a:xfrm>
            <a:off x="477650" y="1447372"/>
            <a:ext cx="5420540" cy="3264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21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21"/>
          <p:cNvSpPr txBox="1"/>
          <p:nvPr/>
        </p:nvSpPr>
        <p:spPr>
          <a:xfrm>
            <a:off x="6246682" y="933798"/>
            <a:ext cx="59282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Línea doble circuito Victoria – San Felipe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1"/>
          <p:cNvPicPr preferRelativeResize="0"/>
          <p:nvPr/>
        </p:nvPicPr>
        <p:blipFill rotWithShape="1">
          <a:blip r:embed="rId4">
            <a:alphaModFix/>
          </a:blip>
          <a:srcRect b="5684" l="0" r="0" t="0"/>
          <a:stretch/>
        </p:blipFill>
        <p:spPr>
          <a:xfrm>
            <a:off x="7734291" y="1843374"/>
            <a:ext cx="2952994" cy="340976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 txBox="1"/>
          <p:nvPr/>
        </p:nvSpPr>
        <p:spPr>
          <a:xfrm>
            <a:off x="6674172" y="5458605"/>
            <a:ext cx="4906113" cy="124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Incrementa la capacidad de conexión de nueva generación.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08/05/2024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 txBox="1"/>
          <p:nvPr/>
        </p:nvSpPr>
        <p:spPr>
          <a:xfrm>
            <a:off x="4289670" y="107538"/>
            <a:ext cx="3805166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CQR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"/>
          <p:cNvSpPr txBox="1"/>
          <p:nvPr>
            <p:ph idx="1" type="body"/>
          </p:nvPr>
        </p:nvSpPr>
        <p:spPr>
          <a:xfrm>
            <a:off x="324383" y="4913141"/>
            <a:ext cx="5539218" cy="137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Mejora las tensiones en las subestaciones Buchelly 115 kV y la subestación Olaya Herrera 115 kV.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Mejora la confiabilidad para la atención en la demanda de la región Pacífica de Nariño.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22/06/2024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477650" y="933798"/>
            <a:ext cx="53859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Enlace Olaya Herrera - Buchelly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Google Shape;379;p22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0" name="Google Shape;380;p22"/>
          <p:cNvSpPr txBox="1"/>
          <p:nvPr/>
        </p:nvSpPr>
        <p:spPr>
          <a:xfrm>
            <a:off x="6594447" y="933798"/>
            <a:ext cx="52326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Nueva Subestación Botanilla 115/34,5/13,8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2"/>
          <p:cNvSpPr txBox="1"/>
          <p:nvPr/>
        </p:nvSpPr>
        <p:spPr>
          <a:xfrm>
            <a:off x="6441179" y="5637300"/>
            <a:ext cx="5539218" cy="107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 la confiabilidad a la atención de la demanda atendida en el SDL entre las subestaciones Jamondino 115 kV y Catambuco 115 kV.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24/06/2024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672" y="1347704"/>
            <a:ext cx="5706255" cy="360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174" y="1876839"/>
            <a:ext cx="5842270" cy="349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2"/>
          <p:cNvSpPr txBox="1"/>
          <p:nvPr/>
        </p:nvSpPr>
        <p:spPr>
          <a:xfrm>
            <a:off x="2912874" y="74520"/>
            <a:ext cx="6558758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Cauca – Nariño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"/>
          <p:cNvSpPr txBox="1"/>
          <p:nvPr>
            <p:ph idx="1" type="body"/>
          </p:nvPr>
        </p:nvSpPr>
        <p:spPr>
          <a:xfrm>
            <a:off x="8379809" y="3412893"/>
            <a:ext cx="3633005" cy="1073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Mejora la confiabilidad de la red ante escenarios de contingencia N-1.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26/06/2024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3"/>
          <p:cNvSpPr txBox="1"/>
          <p:nvPr/>
        </p:nvSpPr>
        <p:spPr>
          <a:xfrm>
            <a:off x="3241727" y="864464"/>
            <a:ext cx="57085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Nueva Subestación Carlosama 230/115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86" y="1190089"/>
            <a:ext cx="8104244" cy="505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 txBox="1"/>
          <p:nvPr/>
        </p:nvSpPr>
        <p:spPr>
          <a:xfrm>
            <a:off x="2912874" y="74520"/>
            <a:ext cx="6558758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Cauca – Nariño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"/>
          <p:cNvSpPr txBox="1"/>
          <p:nvPr>
            <p:ph idx="1" type="body"/>
          </p:nvPr>
        </p:nvSpPr>
        <p:spPr>
          <a:xfrm>
            <a:off x="324383" y="4885132"/>
            <a:ext cx="5539218" cy="152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31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Mejora las condiciones operativas del sistema en la zona ante una eventual sobrecarga de la línea Tunjita </a:t>
            </a:r>
            <a:r>
              <a:rPr lang="es-CO" sz="150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Guateque en un escenario de generación máxima hidráulica y mínima térmica en Termopaipa y Termozipa.</a:t>
            </a:r>
            <a:endParaRPr/>
          </a:p>
          <a:p>
            <a:pPr indent="-228631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Fortalece el anillo de generación hidráulico de Chivor y Guavio en 115 kV.</a:t>
            </a:r>
            <a:endParaRPr/>
          </a:p>
          <a:p>
            <a:pPr indent="-228631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</a:t>
            </a:r>
            <a:r>
              <a:rPr lang="es-CO" sz="1500">
                <a:solidFill>
                  <a:srgbClr val="000000"/>
                </a:solidFill>
              </a:rPr>
              <a:t>: 12/04/2024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477650" y="821827"/>
            <a:ext cx="552209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Segundo circuito Santa María – Tunjita – Guateque – Sesquilé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1" name="Google Shape;401;p24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24"/>
          <p:cNvSpPr txBox="1"/>
          <p:nvPr/>
        </p:nvSpPr>
        <p:spPr>
          <a:xfrm>
            <a:off x="6594447" y="933798"/>
            <a:ext cx="52326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Repotenciación línea San Antonio – Suamox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4"/>
          <p:cNvSpPr txBox="1"/>
          <p:nvPr/>
        </p:nvSpPr>
        <p:spPr>
          <a:xfrm>
            <a:off x="6441179" y="5637300"/>
            <a:ext cx="5539218" cy="107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Mitiga la sobrecarga del enlace San Antonio - Suamox 115 kV ante contingencia de Sochagota - San Antonio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entrega: </a:t>
            </a:r>
            <a:r>
              <a:rPr lang="es-CO" sz="1500"/>
              <a:t>21/05/2024</a:t>
            </a: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1940" y="1795572"/>
            <a:ext cx="3848004" cy="370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065" y="3461657"/>
            <a:ext cx="1204064" cy="40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316" y="1468991"/>
            <a:ext cx="5037352" cy="342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4"/>
          <p:cNvSpPr txBox="1"/>
          <p:nvPr/>
        </p:nvSpPr>
        <p:spPr>
          <a:xfrm>
            <a:off x="2451540" y="53068"/>
            <a:ext cx="7481427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Boyacá - Casanare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3" name="Google Shape;413;p25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4" name="Google Shape;414;p25"/>
          <p:cNvSpPr txBox="1"/>
          <p:nvPr/>
        </p:nvSpPr>
        <p:spPr>
          <a:xfrm>
            <a:off x="6441179" y="1115174"/>
            <a:ext cx="55392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Segundo circuito Aguazul – Yopal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5"/>
          <p:cNvSpPr txBox="1"/>
          <p:nvPr/>
        </p:nvSpPr>
        <p:spPr>
          <a:xfrm>
            <a:off x="6441179" y="5637300"/>
            <a:ext cx="5539218" cy="107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Contribuirá a mejorar la confiabilidad del sistema eléctrico en una contingencia de N - 1 para la línea Aguazul-Yopal, evitando bajas tensiones en la subestación Aguazul.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</a:t>
            </a:r>
            <a:r>
              <a:rPr lang="es-CO" sz="1500"/>
              <a:t>: 19/06/2024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7324" y="1742890"/>
            <a:ext cx="3921121" cy="389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736" y="2144816"/>
            <a:ext cx="4397121" cy="314733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5"/>
          <p:cNvSpPr txBox="1"/>
          <p:nvPr/>
        </p:nvSpPr>
        <p:spPr>
          <a:xfrm>
            <a:off x="794660" y="961286"/>
            <a:ext cx="46466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Capacitor en SE Aguaclara 115 kV de 50 MVAR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139962" y="4922847"/>
            <a:ext cx="5956038" cy="1049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proyecto permite que en el caso de la contingencia de la línea Chivor- Aguaclara se evite deslastrar carga para volver a valores de tensión óptimos.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</a:t>
            </a:r>
            <a:r>
              <a:rPr lang="es-CO" sz="1500"/>
              <a:t>: 7/06/2024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5"/>
          <p:cNvSpPr txBox="1"/>
          <p:nvPr/>
        </p:nvSpPr>
        <p:spPr>
          <a:xfrm>
            <a:off x="2451540" y="53068"/>
            <a:ext cx="7481427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Boyacá - Casanare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6"/>
          <p:cNvSpPr txBox="1"/>
          <p:nvPr>
            <p:ph idx="1" type="body"/>
          </p:nvPr>
        </p:nvSpPr>
        <p:spPr>
          <a:xfrm>
            <a:off x="139962" y="4819825"/>
            <a:ext cx="5956038" cy="1487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i="0" lang="es-CO" sz="1500">
                <a:latin typeface="Arial"/>
                <a:ea typeface="Arial"/>
                <a:cs typeface="Arial"/>
                <a:sym typeface="Arial"/>
              </a:rPr>
              <a:t>Da confiabilidad al sistema en una contingencia N-1 de la línea Yopal – Yopalosa 115 kV o Yopalosa – Paz de Ariporo 115 kV, logrando evitar la situación de energía no suministrada para las cargas que se encuentran conectadas a los transformadores de Paz de Ariporo, San Luis y Santa Rosalía.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</a:t>
            </a:r>
            <a:r>
              <a:rPr lang="es-CO" sz="1500">
                <a:solidFill>
                  <a:srgbClr val="000000"/>
                </a:solidFill>
              </a:rPr>
              <a:t>: 15/07/2024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6"/>
          <p:cNvSpPr txBox="1"/>
          <p:nvPr/>
        </p:nvSpPr>
        <p:spPr>
          <a:xfrm>
            <a:off x="139962" y="849821"/>
            <a:ext cx="60522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Nuevo circuito Yopal – Paz de Ariporo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26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p26"/>
          <p:cNvSpPr txBox="1"/>
          <p:nvPr/>
        </p:nvSpPr>
        <p:spPr>
          <a:xfrm>
            <a:off x="6594447" y="933798"/>
            <a:ext cx="52326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Segundo circuito Yopalosa – San Luis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6"/>
          <p:cNvSpPr txBox="1"/>
          <p:nvPr/>
        </p:nvSpPr>
        <p:spPr>
          <a:xfrm>
            <a:off x="6441179" y="5383146"/>
            <a:ext cx="55392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Aporta confiabilidad para contingencia N-1 en la línea Yopalosa – San Luis de Palenque, evitando el escenario de energía no suministrada con las cargas que se encuentran conectadas a la </a:t>
            </a:r>
            <a:r>
              <a:rPr lang="es-CO" sz="1500">
                <a:solidFill>
                  <a:schemeClr val="dk1"/>
                </a:solidFill>
              </a:rPr>
              <a:t>subestación de</a:t>
            </a: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San Luis de Palenque.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</a:t>
            </a:r>
            <a:r>
              <a:rPr lang="es-CO" sz="1500"/>
              <a:t>: 22/07/2024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978" y="1215221"/>
            <a:ext cx="3801690" cy="360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0261" y="1634547"/>
            <a:ext cx="3753539" cy="359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6"/>
          <p:cNvSpPr txBox="1"/>
          <p:nvPr/>
        </p:nvSpPr>
        <p:spPr>
          <a:xfrm>
            <a:off x="2451540" y="53068"/>
            <a:ext cx="7481427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Boyacá - Casanare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71" y="1636945"/>
            <a:ext cx="6334509" cy="437196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7"/>
          <p:cNvSpPr txBox="1"/>
          <p:nvPr/>
        </p:nvSpPr>
        <p:spPr>
          <a:xfrm>
            <a:off x="3016120" y="1065586"/>
            <a:ext cx="61597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Segundo circuito Chivor II – Aguaclara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7"/>
          <p:cNvSpPr txBox="1"/>
          <p:nvPr/>
        </p:nvSpPr>
        <p:spPr>
          <a:xfrm>
            <a:off x="6960636" y="2605860"/>
            <a:ext cx="5128724" cy="164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confiabilidad al sistema ante una contingencia N-1 de la línea Chivor – Aguaclara evitando deslastres de carga en la subestación Aguaclara.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Exporta la potencia que introducen los nuevos proyectos de generación del sistema, sin que se generen sobrecargas en la línea actual Chivor - Aguaclara.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entrega: 2/05/2024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7"/>
          <p:cNvSpPr txBox="1"/>
          <p:nvPr/>
        </p:nvSpPr>
        <p:spPr>
          <a:xfrm>
            <a:off x="2451540" y="53068"/>
            <a:ext cx="7481427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Boyacá - Casanare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335D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167" y="3196345"/>
            <a:ext cx="4123867" cy="231768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8"/>
          <p:cNvSpPr txBox="1"/>
          <p:nvPr/>
        </p:nvSpPr>
        <p:spPr>
          <a:xfrm>
            <a:off x="4788000" y="6045634"/>
            <a:ext cx="2616000" cy="53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s-CO" sz="18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b="1" i="0" lang="es-CO" sz="18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b="0" i="0" lang="es-CO" sz="18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 b="0" i="0" sz="18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28"/>
          <p:cNvSpPr txBox="1"/>
          <p:nvPr/>
        </p:nvSpPr>
        <p:spPr>
          <a:xfrm>
            <a:off x="2025600" y="1104101"/>
            <a:ext cx="8140800" cy="164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66"/>
              <a:buFont typeface="Arial"/>
              <a:buNone/>
            </a:pPr>
            <a:r>
              <a:rPr b="1" i="0" lang="es-CO" sz="9066" u="none" cap="none" strike="noStrik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b="1" i="0" sz="9066" u="none" cap="none" strike="noStrik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1" name="Google Shape;451;p28"/>
          <p:cNvCxnSpPr/>
          <p:nvPr/>
        </p:nvCxnSpPr>
        <p:spPr>
          <a:xfrm>
            <a:off x="4620033" y="3631333"/>
            <a:ext cx="0" cy="1466800"/>
          </a:xfrm>
          <a:prstGeom prst="straightConnector1">
            <a:avLst/>
          </a:prstGeom>
          <a:noFill/>
          <a:ln cap="flat" cmpd="sng" w="28575">
            <a:solidFill>
              <a:srgbClr val="BFCC0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2" name="Google Shape;452;p28"/>
          <p:cNvSpPr txBox="1"/>
          <p:nvPr/>
        </p:nvSpPr>
        <p:spPr>
          <a:xfrm>
            <a:off x="5136033" y="3740000"/>
            <a:ext cx="5432000" cy="53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8"/>
          <p:cNvSpPr txBox="1"/>
          <p:nvPr/>
        </p:nvSpPr>
        <p:spPr>
          <a:xfrm>
            <a:off x="4945900" y="4464667"/>
            <a:ext cx="6450800" cy="4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s-CO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b="1" i="0" sz="14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4" name="Google Shape;4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7633" y="3822948"/>
            <a:ext cx="703451" cy="68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3742" y="3804834"/>
            <a:ext cx="740813" cy="71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68805" y="3804845"/>
            <a:ext cx="740804" cy="71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92197" y="3837988"/>
            <a:ext cx="740804" cy="71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/>
          <p:nvPr/>
        </p:nvSpPr>
        <p:spPr>
          <a:xfrm>
            <a:off x="16300" y="5433"/>
            <a:ext cx="5052000" cy="6858000"/>
          </a:xfrm>
          <a:prstGeom prst="rect">
            <a:avLst/>
          </a:prstGeom>
          <a:solidFill>
            <a:srgbClr val="1D33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572333" y="3020234"/>
            <a:ext cx="3639600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  <a:endParaRPr b="1" i="0" sz="3733" u="none" cap="none" strike="noStrik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5608650" y="465950"/>
            <a:ext cx="6219600" cy="7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Obras en Evaluación para el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8" lvl="0" marL="63498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Oriental</a:t>
            </a:r>
            <a:endParaRPr b="0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Huila – Tolima</a:t>
            </a:r>
            <a:endParaRPr b="0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188" lvl="0" marL="10667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Bolívar – Córdoba – Sucre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GCM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Valle del Cauca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Antioquia – Chocó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CQR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Cauca – Nariño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18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AutoNum type="arabicPeriod"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Boyacá - Casanare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7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39" lvl="0" marL="63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830760"/>
            <a:ext cx="1822468" cy="102426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11430902" y="6593966"/>
            <a:ext cx="534121" cy="174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"/>
              <a:buFont typeface="Arial"/>
              <a:buNone/>
            </a:pPr>
            <a:r>
              <a:rPr b="0" i="0" lang="es-CO" sz="533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b="0" i="0" sz="5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877" y="92597"/>
            <a:ext cx="11004334" cy="66627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8094093" y="4949669"/>
            <a:ext cx="18929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Cundinamarca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Sopo 230/115 kV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Intexzona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Corzo 500/115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Cambio Trafo Guavio a 90 MVA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7848520" y="5827544"/>
            <a:ext cx="32422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Segundo Circuito Santa Helena – Puerto López 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Circuito Puerto López – Campobonito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Compensación en Campobonito de 12,5 MVAR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8459960" y="2783266"/>
            <a:ext cx="1893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Norte de Santander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Ampliación SE Tonchala 230 kv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076379" y="5484566"/>
            <a:ext cx="24185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Tolima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Amanecer 220/115 kV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FACTS Brisas – Cajamarca – Regevit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Segundo circuito Flandes – Lanceros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Circuito Mirolindo – Gualanday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4"/>
          <p:cNvCxnSpPr>
            <a:endCxn id="158" idx="1"/>
          </p:cNvCxnSpPr>
          <p:nvPr/>
        </p:nvCxnSpPr>
        <p:spPr>
          <a:xfrm>
            <a:off x="5874093" y="3440101"/>
            <a:ext cx="2220000" cy="1878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63" name="Google Shape;163;p4"/>
          <p:cNvSpPr txBox="1"/>
          <p:nvPr/>
        </p:nvSpPr>
        <p:spPr>
          <a:xfrm>
            <a:off x="4411979" y="5577840"/>
            <a:ext cx="15638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Huila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La Gaitana 230/115 kV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4"/>
          <p:cNvCxnSpPr>
            <a:endCxn id="159" idx="1"/>
          </p:cNvCxnSpPr>
          <p:nvPr/>
        </p:nvCxnSpPr>
        <p:spPr>
          <a:xfrm>
            <a:off x="6131620" y="4118421"/>
            <a:ext cx="1716900" cy="201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cxnSp>
        <p:nvCxnSpPr>
          <p:cNvPr id="165" name="Google Shape;165;p4"/>
          <p:cNvCxnSpPr>
            <a:endCxn id="160" idx="1"/>
          </p:cNvCxnSpPr>
          <p:nvPr/>
        </p:nvCxnSpPr>
        <p:spPr>
          <a:xfrm>
            <a:off x="6416060" y="2505632"/>
            <a:ext cx="2043900" cy="462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cxnSp>
        <p:nvCxnSpPr>
          <p:cNvPr id="166" name="Google Shape;166;p4"/>
          <p:cNvCxnSpPr>
            <a:endCxn id="163" idx="0"/>
          </p:cNvCxnSpPr>
          <p:nvPr/>
        </p:nvCxnSpPr>
        <p:spPr>
          <a:xfrm flipH="1">
            <a:off x="5193882" y="4218840"/>
            <a:ext cx="305100" cy="1359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cxnSp>
        <p:nvCxnSpPr>
          <p:cNvPr id="167" name="Google Shape;167;p4"/>
          <p:cNvCxnSpPr>
            <a:endCxn id="161" idx="0"/>
          </p:cNvCxnSpPr>
          <p:nvPr/>
        </p:nvCxnSpPr>
        <p:spPr>
          <a:xfrm flipH="1">
            <a:off x="3285649" y="3845966"/>
            <a:ext cx="2269200" cy="1638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68" name="Google Shape;168;p4"/>
          <p:cNvSpPr txBox="1"/>
          <p:nvPr/>
        </p:nvSpPr>
        <p:spPr>
          <a:xfrm>
            <a:off x="7894494" y="590508"/>
            <a:ext cx="209256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Guajira – Cesar – Magdalena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Compensadores síncronos en el STR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Compensadores síncronos en el STN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4"/>
          <p:cNvCxnSpPr>
            <a:endCxn id="168" idx="1"/>
          </p:cNvCxnSpPr>
          <p:nvPr/>
        </p:nvCxnSpPr>
        <p:spPr>
          <a:xfrm flipH="1" rot="10800000">
            <a:off x="6123894" y="836730"/>
            <a:ext cx="1770600" cy="576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cxnSp>
        <p:nvCxnSpPr>
          <p:cNvPr id="170" name="Google Shape;170;p4"/>
          <p:cNvCxnSpPr>
            <a:endCxn id="171" idx="3"/>
          </p:cNvCxnSpPr>
          <p:nvPr/>
        </p:nvCxnSpPr>
        <p:spPr>
          <a:xfrm rot="10800000">
            <a:off x="4740418" y="768751"/>
            <a:ext cx="926100" cy="679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71" name="Google Shape;171;p4"/>
          <p:cNvSpPr txBox="1"/>
          <p:nvPr/>
        </p:nvSpPr>
        <p:spPr>
          <a:xfrm>
            <a:off x="3238042" y="584085"/>
            <a:ext cx="1502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Atlántico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Riomar 110/34,5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4"/>
          <p:cNvCxnSpPr>
            <a:endCxn id="173" idx="2"/>
          </p:cNvCxnSpPr>
          <p:nvPr/>
        </p:nvCxnSpPr>
        <p:spPr>
          <a:xfrm rot="10800000">
            <a:off x="4354831" y="1843971"/>
            <a:ext cx="514200" cy="832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73" name="Google Shape;173;p4"/>
          <p:cNvSpPr txBox="1"/>
          <p:nvPr/>
        </p:nvSpPr>
        <p:spPr>
          <a:xfrm>
            <a:off x="3581401" y="1474639"/>
            <a:ext cx="15468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Chocó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Nueva Quibdó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4"/>
          <p:cNvCxnSpPr>
            <a:endCxn id="175" idx="3"/>
          </p:cNvCxnSpPr>
          <p:nvPr/>
        </p:nvCxnSpPr>
        <p:spPr>
          <a:xfrm rot="10800000">
            <a:off x="3988732" y="3017042"/>
            <a:ext cx="1320600" cy="343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75" name="Google Shape;175;p4"/>
          <p:cNvSpPr txBox="1"/>
          <p:nvPr/>
        </p:nvSpPr>
        <p:spPr>
          <a:xfrm>
            <a:off x="1179871" y="2709265"/>
            <a:ext cx="280886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Risaralda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Normalización SE Viterbo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Reconfiguración circuito Virginia – </a:t>
            </a:r>
            <a:r>
              <a:rPr b="1" lang="es-CO" sz="800">
                <a:solidFill>
                  <a:schemeClr val="dk1"/>
                </a:solidFill>
              </a:rPr>
              <a:t>Cértegui</a:t>
            </a: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110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Línea Pavas – Cartago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4"/>
          <p:cNvCxnSpPr>
            <a:endCxn id="177" idx="3"/>
          </p:cNvCxnSpPr>
          <p:nvPr/>
        </p:nvCxnSpPr>
        <p:spPr>
          <a:xfrm rot="10800000">
            <a:off x="3460028" y="2177132"/>
            <a:ext cx="2039100" cy="1182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77" name="Google Shape;177;p4"/>
          <p:cNvSpPr txBox="1"/>
          <p:nvPr/>
        </p:nvSpPr>
        <p:spPr>
          <a:xfrm>
            <a:off x="1081548" y="1930911"/>
            <a:ext cx="237848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Macana 220/115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Doble circuito Victoria – San Felipe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4"/>
          <p:cNvCxnSpPr>
            <a:endCxn id="179" idx="3"/>
          </p:cNvCxnSpPr>
          <p:nvPr/>
        </p:nvCxnSpPr>
        <p:spPr>
          <a:xfrm flipH="1">
            <a:off x="3581400" y="4457755"/>
            <a:ext cx="914400" cy="476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79" name="Google Shape;179;p4"/>
          <p:cNvSpPr txBox="1"/>
          <p:nvPr/>
        </p:nvSpPr>
        <p:spPr>
          <a:xfrm>
            <a:off x="1207094" y="4626078"/>
            <a:ext cx="23743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Nariño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Circuito Olaya Herrera – Buchelly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Botanilla 115/34,5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Carlosama 230/115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4"/>
          <p:cNvCxnSpPr>
            <a:endCxn id="181" idx="1"/>
          </p:cNvCxnSpPr>
          <p:nvPr/>
        </p:nvCxnSpPr>
        <p:spPr>
          <a:xfrm flipH="1" rot="10800000">
            <a:off x="5975785" y="2184949"/>
            <a:ext cx="2016900" cy="8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81" name="Google Shape;181;p4"/>
          <p:cNvSpPr txBox="1"/>
          <p:nvPr/>
        </p:nvSpPr>
        <p:spPr>
          <a:xfrm>
            <a:off x="7992685" y="1938727"/>
            <a:ext cx="169418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Bolívar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Nueva Arjona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Magangué 500/115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4"/>
          <p:cNvCxnSpPr>
            <a:endCxn id="183" idx="1"/>
          </p:cNvCxnSpPr>
          <p:nvPr/>
        </p:nvCxnSpPr>
        <p:spPr>
          <a:xfrm flipH="1" rot="10800000">
            <a:off x="5555044" y="1523527"/>
            <a:ext cx="1799700" cy="566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83" name="Google Shape;183;p4"/>
          <p:cNvSpPr txBox="1"/>
          <p:nvPr/>
        </p:nvSpPr>
        <p:spPr>
          <a:xfrm>
            <a:off x="7354744" y="1338861"/>
            <a:ext cx="27993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Córdoba – Sucre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Segundo circuito Chinú – Toluviejo – Bolívar 220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4"/>
          <p:cNvCxnSpPr>
            <a:endCxn id="185" idx="3"/>
          </p:cNvCxnSpPr>
          <p:nvPr/>
        </p:nvCxnSpPr>
        <p:spPr>
          <a:xfrm flipH="1">
            <a:off x="3750099" y="3946534"/>
            <a:ext cx="1319700" cy="24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85" name="Google Shape;185;p4"/>
          <p:cNvSpPr txBox="1"/>
          <p:nvPr/>
        </p:nvSpPr>
        <p:spPr>
          <a:xfrm>
            <a:off x="1375793" y="3539947"/>
            <a:ext cx="237430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Valle del Cauca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La Villa 220/115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Mediacanoa 220/115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El Jardín 220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 La Uribe 220/115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FACTS Cartago – Zarzal – La Unión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8832510" y="3286809"/>
            <a:ext cx="2922896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Boyacá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Segundo circuito Santa María - Tunjita - Guateque - Sesquilé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Repotencición circuito San Antonio – Suamox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Segundo circuito Chivor II – Aguaclara 115 kV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4"/>
          <p:cNvCxnSpPr>
            <a:endCxn id="186" idx="1"/>
          </p:cNvCxnSpPr>
          <p:nvPr/>
        </p:nvCxnSpPr>
        <p:spPr>
          <a:xfrm>
            <a:off x="6455010" y="3122721"/>
            <a:ext cx="2377500" cy="533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sp>
        <p:nvSpPr>
          <p:cNvPr id="188" name="Google Shape;188;p4"/>
          <p:cNvSpPr txBox="1"/>
          <p:nvPr/>
        </p:nvSpPr>
        <p:spPr>
          <a:xfrm>
            <a:off x="9070755" y="4029530"/>
            <a:ext cx="269681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CO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Casanare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Segundo circuito Aguazul – Yopal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Nuevo circuito Yopal – Paz de Ariporo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Segundo circuito Yopalosa – San Luis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Capacitor en SE Aguaclara 115 kV de 50 MVAR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4"/>
          <p:cNvCxnSpPr>
            <a:endCxn id="188" idx="1"/>
          </p:cNvCxnSpPr>
          <p:nvPr/>
        </p:nvCxnSpPr>
        <p:spPr>
          <a:xfrm>
            <a:off x="6676155" y="3385762"/>
            <a:ext cx="2394600" cy="1013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diamond"/>
            <a:tailEnd len="med" w="med" type="triangle"/>
          </a:ln>
        </p:spPr>
      </p:cxnSp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" y="6089969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3722526" y="111564"/>
            <a:ext cx="4746948" cy="92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lang="es-CO" sz="400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Oriental</a:t>
            </a:r>
            <a:endParaRPr/>
          </a:p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71117" y="4795930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35775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Resuelve en el corto plazo las problemáticas de bajas tensiones en las subestaciones de la sabana norte de Bogotá. </a:t>
            </a:r>
            <a:endParaRPr/>
          </a:p>
          <a:p>
            <a:pPr indent="-23577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Atender la creciente demanda industrial en la sabana norte de Bogotá.</a:t>
            </a:r>
            <a:endParaRPr/>
          </a:p>
          <a:p>
            <a:pPr indent="-23577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documento fue enviado al ministerio.</a:t>
            </a:r>
            <a:endParaRPr sz="1500"/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242" y="1620233"/>
            <a:ext cx="4943669" cy="290839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"/>
          <p:cNvSpPr txBox="1"/>
          <p:nvPr/>
        </p:nvSpPr>
        <p:spPr>
          <a:xfrm>
            <a:off x="468891" y="758459"/>
            <a:ext cx="4943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Sopó 230/115 kV y líneas asociadas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5"/>
          <p:cNvCxnSpPr/>
          <p:nvPr/>
        </p:nvCxnSpPr>
        <p:spPr>
          <a:xfrm>
            <a:off x="6096000" y="1315616"/>
            <a:ext cx="0" cy="512250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5"/>
          <p:cNvSpPr txBox="1"/>
          <p:nvPr/>
        </p:nvSpPr>
        <p:spPr>
          <a:xfrm>
            <a:off x="6795796" y="823773"/>
            <a:ext cx="4943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Intexzona 115 kV y líneas asociadas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666" y="1561286"/>
            <a:ext cx="5539218" cy="3156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/>
        </p:nvSpPr>
        <p:spPr>
          <a:xfrm>
            <a:off x="6393775" y="4861244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Atender la creciente demanda industrial, principalmente de cargas tipo Datacenter y parques industriales de Funza, Tenjo, Cota y el occidente de Bogotá, resolviendo la imposibilidad de conectarlas desde subestaciones existentes como: Noroeste 115 kV.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19/04/2024.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2" y="6089969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171117" y="4842581"/>
            <a:ext cx="5539218" cy="1548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31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 atender nueva demanda, habilita cerca de 70MW.</a:t>
            </a:r>
            <a:endParaRPr/>
          </a:p>
          <a:p>
            <a:pPr indent="-228631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 los perfiles de tensión en el departamento del Meta, específicamente en la subestación CampoBonito 115kV, Puerto López 115kV y Puerto Gaitan 115kV.G</a:t>
            </a:r>
            <a:endParaRPr/>
          </a:p>
          <a:p>
            <a:pPr indent="-228631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 fortaleza de Red.</a:t>
            </a:r>
            <a:endParaRPr/>
          </a:p>
          <a:p>
            <a:pPr indent="-228631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10/05/2024.</a:t>
            </a:r>
            <a:endParaRPr/>
          </a:p>
        </p:txBody>
      </p:sp>
      <p:sp>
        <p:nvSpPr>
          <p:cNvPr id="209" name="Google Shape;209;p6"/>
          <p:cNvSpPr txBox="1"/>
          <p:nvPr/>
        </p:nvSpPr>
        <p:spPr>
          <a:xfrm>
            <a:off x="289249" y="805111"/>
            <a:ext cx="561391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Segundo Circuito Santa Helena – Puerto López, Puerto López – Campobonito y compensación capacitiva en Campobonito.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6"/>
          <p:cNvCxnSpPr/>
          <p:nvPr/>
        </p:nvCxnSpPr>
        <p:spPr>
          <a:xfrm>
            <a:off x="6096000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1" name="Google Shape;2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607" y="2093550"/>
            <a:ext cx="5286775" cy="2264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 txBox="1"/>
          <p:nvPr/>
        </p:nvSpPr>
        <p:spPr>
          <a:xfrm>
            <a:off x="6779440" y="1113028"/>
            <a:ext cx="49436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Cambio Trafo Guavio a 90 MVA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6393775" y="5045945"/>
            <a:ext cx="5539218" cy="1548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Sobrecarga TR Chivor 1 150MVA 230/115/13,8kV ENEL tiene implementado esquema suplementario por lo que no se genera demanda no atendida.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</a:t>
            </a:r>
            <a:r>
              <a:rPr lang="es-CO" sz="1500"/>
              <a:t>10</a:t>
            </a: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es-CO" sz="1500"/>
              <a:t>5</a:t>
            </a: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/2024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3722526" y="111564"/>
            <a:ext cx="4746948" cy="92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Oriental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" y="6089969"/>
            <a:ext cx="1366876" cy="7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001" y="2422850"/>
            <a:ext cx="4998025" cy="18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400" y="1922788"/>
            <a:ext cx="7643157" cy="4048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>
            <a:off x="2771192" y="1397023"/>
            <a:ext cx="6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Corzo 500/115 kV y líneas asociadas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7820225" y="3360225"/>
            <a:ext cx="38676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35775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 los perfiles de tensión.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5775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la sobrecarga en los transformadores de Nueva Esperanza y se elimina las restricciones asociadas a la transformación en la subestación Balsillas ante N-1.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5775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Habilita posibles conexiones de cargas industriales.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5775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21/06/2024.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 txBox="1"/>
          <p:nvPr/>
        </p:nvSpPr>
        <p:spPr>
          <a:xfrm>
            <a:off x="3722526" y="111564"/>
            <a:ext cx="4746948" cy="92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Oriental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>
            <p:ph idx="1" type="body"/>
          </p:nvPr>
        </p:nvSpPr>
        <p:spPr>
          <a:xfrm>
            <a:off x="171117" y="4973211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 la radialidad de la S/E Lanceros 115kV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umenta la capacidad de transporte del sistema para los excedentes de generación.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</a:t>
            </a:r>
            <a:r>
              <a:rPr lang="es-CO" sz="1500">
                <a:solidFill>
                  <a:srgbClr val="000000"/>
                </a:solidFill>
              </a:rPr>
              <a:t>22</a:t>
            </a: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/03/2024.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468891" y="1113028"/>
            <a:ext cx="52326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Subestación Amanecer 220/115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9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p9"/>
          <p:cNvSpPr txBox="1"/>
          <p:nvPr/>
        </p:nvSpPr>
        <p:spPr>
          <a:xfrm>
            <a:off x="6809097" y="940141"/>
            <a:ext cx="52326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FACTS en Brisas – Cajamarca – Regivit 115kV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195" y="1687559"/>
            <a:ext cx="4838076" cy="314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0943" y="1922874"/>
            <a:ext cx="4168991" cy="314640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6481665" y="4973211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 las restricciones Brisas – Cajamarca – Regevit 115 kV por sobrecargas ante N-1.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Mitiga la restricción Armenia - Regevit 115 kV.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estudio debe realizarse de nuevo.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de entrega 05/04/2024.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3018969" y="130008"/>
            <a:ext cx="6346567" cy="108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Huila – Tolima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idx="1" type="body"/>
          </p:nvPr>
        </p:nvSpPr>
        <p:spPr>
          <a:xfrm>
            <a:off x="171117" y="4935891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 la radialidad de la S/E Lanceros 115 kV impactando 25 MW de DNA.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estudio debe realizarse de nuevo.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 </a:t>
            </a:r>
            <a:r>
              <a:rPr lang="es-CO" sz="1500">
                <a:solidFill>
                  <a:srgbClr val="000000"/>
                </a:solidFill>
              </a:rPr>
              <a:t>05</a:t>
            </a:r>
            <a:r>
              <a:rPr lang="es-CO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/04/2024	.</a:t>
            </a:r>
            <a:endParaRPr b="0" i="0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477650" y="933798"/>
            <a:ext cx="52326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Segundo circuito Flandes – Lanceros 115 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10"/>
          <p:cNvCxnSpPr/>
          <p:nvPr/>
        </p:nvCxnSpPr>
        <p:spPr>
          <a:xfrm>
            <a:off x="6192253" y="1371028"/>
            <a:ext cx="0" cy="50670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10"/>
          <p:cNvSpPr txBox="1"/>
          <p:nvPr/>
        </p:nvSpPr>
        <p:spPr>
          <a:xfrm>
            <a:off x="6809097" y="940141"/>
            <a:ext cx="52326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Circuito Mirolindo – Gualanday 115kV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6481665" y="5057189"/>
            <a:ext cx="5539218" cy="14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Eliminar posible radialidad de Gualanday – Diamante.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Mitiga el impacto de los proyectos aprobados en Diamante.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estudio debe realizarse de nuevo.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s-CO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de entrega 26/04/2024.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4068" y="1559938"/>
            <a:ext cx="3779848" cy="337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8813" y="1349044"/>
            <a:ext cx="3226959" cy="3656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 txBox="1"/>
          <p:nvPr/>
        </p:nvSpPr>
        <p:spPr>
          <a:xfrm>
            <a:off x="3019000" y="171852"/>
            <a:ext cx="6346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4000"/>
              <a:buFont typeface="Montserrat"/>
              <a:buNone/>
            </a:pPr>
            <a:r>
              <a:rPr b="1" i="0" lang="es-CO" sz="4000" u="none" cap="none" strike="noStrike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Subárea Huila – Tolima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9800"/>
            <a:ext cx="1366876" cy="7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2024-03-08T14:22:21Z</dcterms:created>
  <dc:creator>David Chitiva Lozada</dc:creator>
</cp:coreProperties>
</file>