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Montserrat"/>
      <p:regular r:id="rId31"/>
      <p:bold r:id="rId32"/>
      <p:italic r:id="rId33"/>
      <p:boldItalic r:id="rId34"/>
    </p:embeddedFont>
    <p:embeddedFont>
      <p:font typeface="Libre Baskerville"/>
      <p:regular r:id="rId35"/>
      <p:bold r:id="rId36"/>
      <p: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8" roundtripDataSignature="AMtx7mhk5+jVbunwqnKmeZVeDBU+Kfv1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8E54DA-44B7-4202-91B1-E46BD3EF0D04}">
  <a:tblStyle styleId="{108E54DA-44B7-4202-91B1-E46BD3EF0D0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a:tcStyle>
        <a:fill>
          <a:solidFill>
            <a:srgbClr val="CDD8FB"/>
          </a:solidFill>
        </a:fill>
      </a:tcStyle>
    </a:band1H>
    <a:band2H>
      <a:tcTxStyle/>
    </a:band2H>
    <a:band1V>
      <a:tcTxStyle/>
      <a:tcStyle>
        <a:fill>
          <a:solidFill>
            <a:srgbClr val="CDD8F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A9FB842-DCEA-4888-A3C1-8083A23CB606}" styleName="Table_1">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24FD7643-DC23-4843-8613-FF3CF709277D}" styleName="Table_2">
    <a:wholeTbl>
      <a:tcTxStyle b="off" i="off">
        <a:font>
          <a:latin typeface="Arial"/>
          <a:ea typeface="Arial"/>
          <a:cs typeface="Arial"/>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4"/>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LibreBaskerville-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LibreBaskerville-italic.fntdata"/><Relationship Id="rId14" Type="http://schemas.openxmlformats.org/officeDocument/2006/relationships/slide" Target="slides/slide8.xml"/><Relationship Id="rId36" Type="http://schemas.openxmlformats.org/officeDocument/2006/relationships/font" Target="fonts/LibreBaskerville-bold.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335D"/>
        </a:solidFill>
      </p:bgPr>
    </p:bg>
    <p:spTree>
      <p:nvGrpSpPr>
        <p:cNvPr id="53" name="Shape 53"/>
        <p:cNvGrpSpPr/>
        <p:nvPr/>
      </p:nvGrpSpPr>
      <p:grpSpPr>
        <a:xfrm>
          <a:off x="0" y="0"/>
          <a:ext cx="0" cy="0"/>
          <a:chOff x="0" y="0"/>
          <a:chExt cx="0" cy="0"/>
        </a:xfrm>
      </p:grpSpPr>
      <p:sp>
        <p:nvSpPr>
          <p:cNvPr id="54" name="Google Shape;54;p1"/>
          <p:cNvSpPr txBox="1"/>
          <p:nvPr/>
        </p:nvSpPr>
        <p:spPr>
          <a:xfrm>
            <a:off x="674250" y="4495725"/>
            <a:ext cx="7863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chemeClr val="lt1"/>
                </a:solidFill>
                <a:latin typeface="Montserrat"/>
                <a:ea typeface="Montserrat"/>
                <a:cs typeface="Montserrat"/>
                <a:sym typeface="Montserrat"/>
              </a:rPr>
              <a:t>Unidad de Planeación </a:t>
            </a:r>
            <a:r>
              <a:rPr b="1" i="0" lang="es-MX" sz="1400" u="none" cap="none" strike="noStrike">
                <a:solidFill>
                  <a:srgbClr val="BFCC04"/>
                </a:solidFill>
                <a:latin typeface="Montserrat"/>
                <a:ea typeface="Montserrat"/>
                <a:cs typeface="Montserrat"/>
                <a:sym typeface="Montserrat"/>
              </a:rPr>
              <a:t>Minero Energética</a:t>
            </a:r>
            <a:endParaRPr b="1" i="0" sz="1400" u="none" cap="none" strike="noStrike">
              <a:solidFill>
                <a:srgbClr val="BFCC04"/>
              </a:solidFill>
              <a:latin typeface="Montserrat"/>
              <a:ea typeface="Montserrat"/>
              <a:cs typeface="Montserrat"/>
              <a:sym typeface="Montserrat"/>
            </a:endParaRPr>
          </a:p>
        </p:txBody>
      </p:sp>
      <p:pic>
        <p:nvPicPr>
          <p:cNvPr id="55" name="Google Shape;55;p1"/>
          <p:cNvPicPr preferRelativeResize="0"/>
          <p:nvPr/>
        </p:nvPicPr>
        <p:blipFill rotWithShape="1">
          <a:blip r:embed="rId3">
            <a:alphaModFix/>
          </a:blip>
          <a:srcRect b="0" l="0" r="0" t="0"/>
          <a:stretch/>
        </p:blipFill>
        <p:spPr>
          <a:xfrm>
            <a:off x="843500" y="476275"/>
            <a:ext cx="7457009" cy="4190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0"/>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127" name="Google Shape;127;p10"/>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128" name="Google Shape;128;p10"/>
          <p:cNvSpPr txBox="1"/>
          <p:nvPr>
            <p:ph idx="1" type="body"/>
          </p:nvPr>
        </p:nvSpPr>
        <p:spPr>
          <a:xfrm>
            <a:off x="311699" y="1152475"/>
            <a:ext cx="5308189" cy="3416400"/>
          </a:xfrm>
          <a:prstGeom prst="rect">
            <a:avLst/>
          </a:prstGeom>
          <a:noFill/>
          <a:ln>
            <a:noFill/>
          </a:ln>
        </p:spPr>
        <p:txBody>
          <a:bodyPr anchorCtr="0" anchor="t" bIns="91425" lIns="91425" spcFirstLastPara="1" rIns="91425" wrap="square" tIns="91425">
            <a:normAutofit/>
          </a:bodyPr>
          <a:lstStyle/>
          <a:p>
            <a:pPr indent="-228600" lvl="1" marL="914400" rtl="0" algn="just">
              <a:lnSpc>
                <a:spcPct val="115000"/>
              </a:lnSpc>
              <a:spcBef>
                <a:spcPts val="0"/>
              </a:spcBef>
              <a:spcAft>
                <a:spcPts val="0"/>
              </a:spcAft>
              <a:buSzPts val="1400"/>
              <a:buNone/>
            </a:pPr>
            <a:r>
              <a:t/>
            </a:r>
            <a:endParaRPr sz="1800"/>
          </a:p>
        </p:txBody>
      </p:sp>
      <p:pic>
        <p:nvPicPr>
          <p:cNvPr id="129" name="Google Shape;129;p10"/>
          <p:cNvPicPr preferRelativeResize="0"/>
          <p:nvPr/>
        </p:nvPicPr>
        <p:blipFill rotWithShape="1">
          <a:blip r:embed="rId4">
            <a:alphaModFix/>
          </a:blip>
          <a:srcRect b="0" l="0" r="0" t="0"/>
          <a:stretch/>
        </p:blipFill>
        <p:spPr>
          <a:xfrm>
            <a:off x="3404647" y="103035"/>
            <a:ext cx="5739353" cy="5040465"/>
          </a:xfrm>
          <a:prstGeom prst="rect">
            <a:avLst/>
          </a:prstGeom>
          <a:noFill/>
          <a:ln>
            <a:noFill/>
          </a:ln>
        </p:spPr>
      </p:pic>
      <p:sp>
        <p:nvSpPr>
          <p:cNvPr id="130" name="Google Shape;130;p10"/>
          <p:cNvSpPr/>
          <p:nvPr/>
        </p:nvSpPr>
        <p:spPr>
          <a:xfrm>
            <a:off x="7874000" y="2623267"/>
            <a:ext cx="1270000" cy="21339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131" name="Google Shape;131;p10"/>
          <p:cNvGraphicFramePr/>
          <p:nvPr/>
        </p:nvGraphicFramePr>
        <p:xfrm>
          <a:off x="311699" y="2349250"/>
          <a:ext cx="3000000" cy="3000000"/>
        </p:xfrm>
        <a:graphic>
          <a:graphicData uri="http://schemas.openxmlformats.org/drawingml/2006/table">
            <a:tbl>
              <a:tblPr>
                <a:noFill/>
                <a:tableStyleId>{108E54DA-44B7-4202-91B1-E46BD3EF0D04}</a:tableStyleId>
              </a:tblPr>
              <a:tblGrid>
                <a:gridCol w="2108200"/>
                <a:gridCol w="838200"/>
              </a:tblGrid>
              <a:tr h="209550">
                <a:tc>
                  <a:txBody>
                    <a:bodyPr/>
                    <a:lstStyle/>
                    <a:p>
                      <a:pPr indent="0" lvl="0" marL="0" marR="0" rtl="0" algn="l">
                        <a:lnSpc>
                          <a:spcPct val="100000"/>
                        </a:lnSpc>
                        <a:spcBef>
                          <a:spcPts val="0"/>
                        </a:spcBef>
                        <a:spcAft>
                          <a:spcPts val="0"/>
                        </a:spcAft>
                        <a:buNone/>
                      </a:pPr>
                      <a:r>
                        <a:rPr lang="es-MX" sz="1200" u="none" cap="none" strike="noStrike"/>
                        <a:t>Subestaciones</a:t>
                      </a:r>
                      <a:endParaRPr b="1"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Valor MVAR</a:t>
                      </a:r>
                      <a:endParaRPr b="1" i="0" sz="1200" u="none" cap="none" strike="noStrike">
                        <a:solidFill>
                          <a:srgbClr val="000000"/>
                        </a:solidFill>
                        <a:latin typeface="Calibri"/>
                        <a:ea typeface="Calibri"/>
                        <a:cs typeface="Calibri"/>
                        <a:sym typeface="Calibri"/>
                      </a:endParaRPr>
                    </a:p>
                  </a:txBody>
                  <a:tcPr marT="0" marB="0" marR="0" marL="0" anchor="b"/>
                </a:tc>
              </a:tr>
              <a:tr h="200025">
                <a:tc>
                  <a:txBody>
                    <a:bodyPr/>
                    <a:lstStyle/>
                    <a:p>
                      <a:pPr indent="0" lvl="0" marL="0" marR="0" rtl="0" algn="l">
                        <a:lnSpc>
                          <a:spcPct val="100000"/>
                        </a:lnSpc>
                        <a:spcBef>
                          <a:spcPts val="0"/>
                        </a:spcBef>
                        <a:spcAft>
                          <a:spcPts val="0"/>
                        </a:spcAft>
                        <a:buNone/>
                      </a:pPr>
                      <a:r>
                        <a:rPr lang="es-MX" sz="1200" u="none" cap="none" strike="noStrike"/>
                        <a:t>Cuestecitas 230 kV</a:t>
                      </a:r>
                      <a:endParaRPr b="0"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60</a:t>
                      </a:r>
                      <a:endParaRPr b="0" i="0" sz="1200" u="none" cap="none" strike="noStrike">
                        <a:solidFill>
                          <a:srgbClr val="000000"/>
                        </a:solidFill>
                        <a:latin typeface="Calibri"/>
                        <a:ea typeface="Calibri"/>
                        <a:cs typeface="Calibri"/>
                        <a:sym typeface="Calibri"/>
                      </a:endParaRPr>
                    </a:p>
                  </a:txBody>
                  <a:tcPr marT="0" marB="0" marR="0" marL="0" anchor="b"/>
                </a:tc>
              </a:tr>
              <a:tr h="200025">
                <a:tc>
                  <a:txBody>
                    <a:bodyPr/>
                    <a:lstStyle/>
                    <a:p>
                      <a:pPr indent="0" lvl="0" marL="0" marR="0" rtl="0" algn="l">
                        <a:lnSpc>
                          <a:spcPct val="100000"/>
                        </a:lnSpc>
                        <a:spcBef>
                          <a:spcPts val="0"/>
                        </a:spcBef>
                        <a:spcAft>
                          <a:spcPts val="0"/>
                        </a:spcAft>
                        <a:buNone/>
                      </a:pPr>
                      <a:r>
                        <a:rPr lang="es-MX" sz="1200" u="none" cap="none" strike="noStrike"/>
                        <a:t>Valledupar 230 kV</a:t>
                      </a:r>
                      <a:endParaRPr b="0"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60</a:t>
                      </a:r>
                      <a:endParaRPr b="0" i="0" sz="1200" u="none" cap="none" strike="noStrike">
                        <a:solidFill>
                          <a:srgbClr val="000000"/>
                        </a:solidFill>
                        <a:latin typeface="Calibri"/>
                        <a:ea typeface="Calibri"/>
                        <a:cs typeface="Calibri"/>
                        <a:sym typeface="Calibri"/>
                      </a:endParaRPr>
                    </a:p>
                  </a:txBody>
                  <a:tcPr marT="0" marB="0" marR="0" marL="0" anchor="b"/>
                </a:tc>
              </a:tr>
              <a:tr h="200025">
                <a:tc>
                  <a:txBody>
                    <a:bodyPr/>
                    <a:lstStyle/>
                    <a:p>
                      <a:pPr indent="0" lvl="0" marL="0" marR="0" rtl="0" algn="l">
                        <a:lnSpc>
                          <a:spcPct val="100000"/>
                        </a:lnSpc>
                        <a:spcBef>
                          <a:spcPts val="0"/>
                        </a:spcBef>
                        <a:spcAft>
                          <a:spcPts val="0"/>
                        </a:spcAft>
                        <a:buNone/>
                      </a:pPr>
                      <a:r>
                        <a:rPr lang="es-MX" sz="1200" u="none" cap="none" strike="noStrike"/>
                        <a:t>El Banco 110 kV</a:t>
                      </a:r>
                      <a:endParaRPr b="0"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30</a:t>
                      </a:r>
                      <a:endParaRPr b="0" i="0" sz="1200" u="none" cap="none" strike="noStrike">
                        <a:solidFill>
                          <a:srgbClr val="000000"/>
                        </a:solidFill>
                        <a:latin typeface="Calibri"/>
                        <a:ea typeface="Calibri"/>
                        <a:cs typeface="Calibri"/>
                        <a:sym typeface="Calibri"/>
                      </a:endParaRPr>
                    </a:p>
                  </a:txBody>
                  <a:tcPr marT="0" marB="0" marR="0" marL="0" anchor="b"/>
                </a:tc>
              </a:tr>
              <a:tr h="200025">
                <a:tc>
                  <a:txBody>
                    <a:bodyPr/>
                    <a:lstStyle/>
                    <a:p>
                      <a:pPr indent="0" lvl="0" marL="0" marR="0" rtl="0" algn="l">
                        <a:lnSpc>
                          <a:spcPct val="100000"/>
                        </a:lnSpc>
                        <a:spcBef>
                          <a:spcPts val="0"/>
                        </a:spcBef>
                        <a:spcAft>
                          <a:spcPts val="0"/>
                        </a:spcAft>
                        <a:buNone/>
                      </a:pPr>
                      <a:r>
                        <a:rPr lang="es-MX" sz="1200" u="none" cap="none" strike="noStrike"/>
                        <a:t>La Jagua 110 kV</a:t>
                      </a:r>
                      <a:endParaRPr b="0"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30</a:t>
                      </a:r>
                      <a:endParaRPr b="0" i="0" sz="1200" u="none" cap="none" strike="noStrike">
                        <a:solidFill>
                          <a:srgbClr val="000000"/>
                        </a:solidFill>
                        <a:latin typeface="Calibri"/>
                        <a:ea typeface="Calibri"/>
                        <a:cs typeface="Calibri"/>
                        <a:sym typeface="Calibri"/>
                      </a:endParaRPr>
                    </a:p>
                  </a:txBody>
                  <a:tcPr marT="0" marB="0" marR="0" marL="0" anchor="b"/>
                </a:tc>
              </a:tr>
              <a:tr h="200025">
                <a:tc>
                  <a:txBody>
                    <a:bodyPr/>
                    <a:lstStyle/>
                    <a:p>
                      <a:pPr indent="0" lvl="0" marL="0" marR="0" rtl="0" algn="l">
                        <a:lnSpc>
                          <a:spcPct val="100000"/>
                        </a:lnSpc>
                        <a:spcBef>
                          <a:spcPts val="0"/>
                        </a:spcBef>
                        <a:spcAft>
                          <a:spcPts val="0"/>
                        </a:spcAft>
                        <a:buNone/>
                      </a:pPr>
                      <a:r>
                        <a:rPr lang="es-MX" sz="1200" u="none" cap="none" strike="noStrike"/>
                        <a:t>Guatapurí 110 kV</a:t>
                      </a:r>
                      <a:endParaRPr b="0"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30</a:t>
                      </a:r>
                      <a:endParaRPr b="0" i="0" sz="1200" u="none" cap="none" strike="noStrike">
                        <a:solidFill>
                          <a:srgbClr val="000000"/>
                        </a:solidFill>
                        <a:latin typeface="Calibri"/>
                        <a:ea typeface="Calibri"/>
                        <a:cs typeface="Calibri"/>
                        <a:sym typeface="Calibri"/>
                      </a:endParaRPr>
                    </a:p>
                  </a:txBody>
                  <a:tcPr marT="0" marB="0" marR="0" marL="0" anchor="b"/>
                </a:tc>
              </a:tr>
              <a:tr h="200025">
                <a:tc>
                  <a:txBody>
                    <a:bodyPr/>
                    <a:lstStyle/>
                    <a:p>
                      <a:pPr indent="0" lvl="0" marL="0" marR="0" rtl="0" algn="l">
                        <a:lnSpc>
                          <a:spcPct val="100000"/>
                        </a:lnSpc>
                        <a:spcBef>
                          <a:spcPts val="0"/>
                        </a:spcBef>
                        <a:spcAft>
                          <a:spcPts val="0"/>
                        </a:spcAft>
                        <a:buNone/>
                      </a:pPr>
                      <a:r>
                        <a:rPr lang="es-MX" sz="1200" u="none" cap="none" strike="noStrike"/>
                        <a:t>Riohacha 110 kV</a:t>
                      </a:r>
                      <a:endParaRPr b="0"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30</a:t>
                      </a:r>
                      <a:endParaRPr b="0" i="0" sz="1200" u="none" cap="none" strike="noStrike">
                        <a:solidFill>
                          <a:srgbClr val="000000"/>
                        </a:solidFill>
                        <a:latin typeface="Calibri"/>
                        <a:ea typeface="Calibri"/>
                        <a:cs typeface="Calibri"/>
                        <a:sym typeface="Calibri"/>
                      </a:endParaRPr>
                    </a:p>
                  </a:txBody>
                  <a:tcPr marT="0" marB="0" marR="0" marL="0" anchor="b"/>
                </a:tc>
              </a:tr>
              <a:tr h="209550">
                <a:tc>
                  <a:txBody>
                    <a:bodyPr/>
                    <a:lstStyle/>
                    <a:p>
                      <a:pPr indent="0" lvl="0" marL="0" marR="0" rtl="0" algn="l">
                        <a:lnSpc>
                          <a:spcPct val="100000"/>
                        </a:lnSpc>
                        <a:spcBef>
                          <a:spcPts val="0"/>
                        </a:spcBef>
                        <a:spcAft>
                          <a:spcPts val="0"/>
                        </a:spcAft>
                        <a:buNone/>
                      </a:pPr>
                      <a:r>
                        <a:rPr lang="es-MX" sz="1200" u="none" cap="none" strike="noStrike"/>
                        <a:t>Santa Marta  110 kV</a:t>
                      </a:r>
                      <a:endParaRPr b="0" i="0" sz="1200" u="none" cap="none" strike="noStrike">
                        <a:solidFill>
                          <a:srgbClr val="000000"/>
                        </a:solidFill>
                        <a:latin typeface="Calibri"/>
                        <a:ea typeface="Calibri"/>
                        <a:cs typeface="Calibri"/>
                        <a:sym typeface="Calibri"/>
                      </a:endParaRPr>
                    </a:p>
                  </a:txBody>
                  <a:tcPr marT="0" marB="0" marR="0" marL="0" anchor="b"/>
                </a:tc>
                <a:tc>
                  <a:txBody>
                    <a:bodyPr/>
                    <a:lstStyle/>
                    <a:p>
                      <a:pPr indent="0" lvl="0" marL="0" marR="0" rtl="0" algn="ctr">
                        <a:lnSpc>
                          <a:spcPct val="100000"/>
                        </a:lnSpc>
                        <a:spcBef>
                          <a:spcPts val="0"/>
                        </a:spcBef>
                        <a:spcAft>
                          <a:spcPts val="0"/>
                        </a:spcAft>
                        <a:buNone/>
                      </a:pPr>
                      <a:r>
                        <a:rPr lang="es-MX" sz="1200" u="none" cap="none" strike="noStrike"/>
                        <a:t>30</a:t>
                      </a:r>
                      <a:endParaRPr b="0" i="0" sz="1200" u="none" cap="none" strike="noStrike">
                        <a:solidFill>
                          <a:srgbClr val="000000"/>
                        </a:solidFill>
                        <a:latin typeface="Calibri"/>
                        <a:ea typeface="Calibri"/>
                        <a:cs typeface="Calibri"/>
                        <a:sym typeface="Calibri"/>
                      </a:endParaRPr>
                    </a:p>
                  </a:txBody>
                  <a:tcPr marT="0" marB="0" marR="0" marL="0" anchor="b"/>
                </a:tc>
              </a:tr>
            </a:tbl>
          </a:graphicData>
        </a:graphic>
      </p:graphicFrame>
      <p:sp>
        <p:nvSpPr>
          <p:cNvPr id="132" name="Google Shape;132;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Localización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Reuniones con proveedores</a:t>
            </a:r>
            <a:endParaRPr/>
          </a:p>
        </p:txBody>
      </p:sp>
      <p:sp>
        <p:nvSpPr>
          <p:cNvPr id="138" name="Google Shape;138;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s-MX"/>
              <a:t>Características fundamentales de los equipos</a:t>
            </a:r>
            <a:endParaRPr/>
          </a:p>
          <a:p>
            <a:pPr indent="-342900" lvl="0" marL="457200" rtl="0" algn="l">
              <a:lnSpc>
                <a:spcPct val="115000"/>
              </a:lnSpc>
              <a:spcBef>
                <a:spcPts val="0"/>
              </a:spcBef>
              <a:spcAft>
                <a:spcPts val="0"/>
              </a:spcAft>
              <a:buSzPts val="1800"/>
              <a:buChar char="●"/>
            </a:pPr>
            <a:r>
              <a:rPr lang="es-MX"/>
              <a:t>Operación </a:t>
            </a:r>
            <a:endParaRPr/>
          </a:p>
          <a:p>
            <a:pPr indent="-342900" lvl="0" marL="457200" rtl="0" algn="l">
              <a:lnSpc>
                <a:spcPct val="115000"/>
              </a:lnSpc>
              <a:spcBef>
                <a:spcPts val="0"/>
              </a:spcBef>
              <a:spcAft>
                <a:spcPts val="0"/>
              </a:spcAft>
              <a:buSzPts val="1800"/>
              <a:buChar char="●"/>
            </a:pPr>
            <a:r>
              <a:rPr lang="es-MX"/>
              <a:t>Espacio requerido promedio 30x40 m2</a:t>
            </a:r>
            <a:endParaRPr/>
          </a:p>
          <a:p>
            <a:pPr indent="-342900" lvl="0" marL="457200" rtl="0" algn="l">
              <a:lnSpc>
                <a:spcPct val="115000"/>
              </a:lnSpc>
              <a:spcBef>
                <a:spcPts val="0"/>
              </a:spcBef>
              <a:spcAft>
                <a:spcPts val="0"/>
              </a:spcAft>
              <a:buSzPts val="1800"/>
              <a:buChar char="●"/>
            </a:pPr>
            <a:r>
              <a:rPr lang="es-MX"/>
              <a:t>Tiempo de implementación 32-39 meses</a:t>
            </a:r>
            <a:endParaRPr/>
          </a:p>
          <a:p>
            <a:pPr indent="-342900" lvl="0" marL="457200" rtl="0" algn="l">
              <a:lnSpc>
                <a:spcPct val="115000"/>
              </a:lnSpc>
              <a:spcBef>
                <a:spcPts val="0"/>
              </a:spcBef>
              <a:spcAft>
                <a:spcPts val="0"/>
              </a:spcAft>
              <a:buSzPts val="1800"/>
              <a:buChar char="●"/>
            </a:pPr>
            <a:r>
              <a:rPr lang="es-MX"/>
              <a:t>Costos estimados.</a:t>
            </a:r>
            <a:endParaRPr/>
          </a:p>
          <a:p>
            <a:pPr indent="-228600" lvl="0" marL="457200" rtl="0" algn="l">
              <a:lnSpc>
                <a:spcPct val="115000"/>
              </a:lnSpc>
              <a:spcBef>
                <a:spcPts val="0"/>
              </a:spcBef>
              <a:spcAft>
                <a:spcPts val="0"/>
              </a:spcAft>
              <a:buSzPts val="1800"/>
              <a:buNone/>
            </a:pPr>
            <a:r>
              <a:t/>
            </a:r>
            <a:endParaRPr/>
          </a:p>
          <a:p>
            <a:pPr indent="-228600" lvl="0" marL="457200" rtl="0" algn="l">
              <a:lnSpc>
                <a:spcPct val="115000"/>
              </a:lnSpc>
              <a:spcBef>
                <a:spcPts val="0"/>
              </a:spcBef>
              <a:spcAft>
                <a:spcPts val="0"/>
              </a:spcAft>
              <a:buSzPts val="1800"/>
              <a:buNone/>
            </a:pPr>
            <a:r>
              <a:t/>
            </a:r>
            <a:endParaRPr/>
          </a:p>
        </p:txBody>
      </p:sp>
      <p:pic>
        <p:nvPicPr>
          <p:cNvPr id="139" name="Google Shape;139;p11"/>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2"/>
          <p:cNvSpPr txBox="1"/>
          <p:nvPr/>
        </p:nvSpPr>
        <p:spPr>
          <a:xfrm>
            <a:off x="391567" y="496238"/>
            <a:ext cx="713103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2400" u="none" cap="none" strike="noStrike">
                <a:solidFill>
                  <a:srgbClr val="000000"/>
                </a:solidFill>
                <a:latin typeface="Arial"/>
                <a:ea typeface="Arial"/>
                <a:cs typeface="Arial"/>
                <a:sym typeface="Arial"/>
              </a:rPr>
              <a:t>CONSULTORIA</a:t>
            </a:r>
            <a:endParaRPr b="0" i="0" sz="2400" u="none" cap="none" strike="noStrike">
              <a:solidFill>
                <a:srgbClr val="000000"/>
              </a:solidFill>
              <a:latin typeface="Arial"/>
              <a:ea typeface="Arial"/>
              <a:cs typeface="Arial"/>
              <a:sym typeface="Arial"/>
            </a:endParaRPr>
          </a:p>
        </p:txBody>
      </p:sp>
      <p:sp>
        <p:nvSpPr>
          <p:cNvPr id="145" name="Google Shape;145;p12"/>
          <p:cNvSpPr txBox="1"/>
          <p:nvPr/>
        </p:nvSpPr>
        <p:spPr>
          <a:xfrm>
            <a:off x="391567" y="1442590"/>
            <a:ext cx="8203985" cy="175432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MX" sz="1800" u="sng" cap="none" strike="noStrike">
                <a:solidFill>
                  <a:srgbClr val="000000"/>
                </a:solidFill>
                <a:latin typeface="Arial"/>
                <a:ea typeface="Arial"/>
                <a:cs typeface="Arial"/>
                <a:sym typeface="Arial"/>
              </a:rPr>
              <a:t>Alcance general de la consultoría: </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s-MX" sz="1800" u="none" cap="none" strike="noStrike">
                <a:solidFill>
                  <a:srgbClr val="000000"/>
                </a:solidFill>
                <a:latin typeface="Arial"/>
                <a:ea typeface="Arial"/>
                <a:cs typeface="Arial"/>
                <a:sym typeface="Arial"/>
              </a:rPr>
              <a:t>Realizar estudios a nivel de factibilidad para la instalación de compensadores síncronos en las subestaciones San Juan o	Guatapurí, El Banco, Maicao o Riohacha, Santa Marta o Bureche y La Jagua. Todas subestaciones del STR a 110 kV.</a:t>
            </a:r>
            <a:endParaRPr b="0" i="0" sz="1800" u="none" cap="none" strike="noStrike">
              <a:solidFill>
                <a:srgbClr val="000000"/>
              </a:solidFill>
              <a:latin typeface="Arial"/>
              <a:ea typeface="Arial"/>
              <a:cs typeface="Arial"/>
              <a:sym typeface="Arial"/>
            </a:endParaRPr>
          </a:p>
        </p:txBody>
      </p:sp>
      <p:pic>
        <p:nvPicPr>
          <p:cNvPr id="146" name="Google Shape;146;p12"/>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Objetivos Específicos</a:t>
            </a:r>
            <a:endParaRPr/>
          </a:p>
        </p:txBody>
      </p:sp>
      <p:graphicFrame>
        <p:nvGraphicFramePr>
          <p:cNvPr id="152" name="Google Shape;152;p13"/>
          <p:cNvGraphicFramePr/>
          <p:nvPr/>
        </p:nvGraphicFramePr>
        <p:xfrm>
          <a:off x="311700" y="961151"/>
          <a:ext cx="3000000" cy="3000000"/>
        </p:xfrm>
        <a:graphic>
          <a:graphicData uri="http://schemas.openxmlformats.org/drawingml/2006/table">
            <a:tbl>
              <a:tblPr>
                <a:noFill/>
                <a:tableStyleId>{EA9FB842-DCEA-4888-A3C1-8083A23CB606}</a:tableStyleId>
              </a:tblPr>
              <a:tblGrid>
                <a:gridCol w="8710050"/>
              </a:tblGrid>
              <a:tr h="358550">
                <a:tc>
                  <a:txBody>
                    <a:bodyPr/>
                    <a:lstStyle/>
                    <a:p>
                      <a:pPr indent="0" lvl="0" marL="0" marR="0" rtl="0" algn="l">
                        <a:lnSpc>
                          <a:spcPct val="100000"/>
                        </a:lnSpc>
                        <a:spcBef>
                          <a:spcPts val="0"/>
                        </a:spcBef>
                        <a:spcAft>
                          <a:spcPts val="0"/>
                        </a:spcAft>
                        <a:buNone/>
                      </a:pPr>
                      <a:r>
                        <a:rPr lang="es-MX" sz="1200" u="none" cap="none" strike="noStrike"/>
                        <a:t>1. Hacer el </a:t>
                      </a:r>
                      <a:r>
                        <a:rPr lang="es-MX" sz="1200" u="none" cap="none" strike="noStrike">
                          <a:solidFill>
                            <a:srgbClr val="FF0000"/>
                          </a:solidFill>
                        </a:rPr>
                        <a:t>levantamiento de la información </a:t>
                      </a:r>
                      <a:r>
                        <a:rPr lang="es-MX" sz="1200" u="none" cap="none" strike="noStrike"/>
                        <a:t>requerida de tipo técnico, físico, ambiental y de cualquier otro tipo que sea necesaria.</a:t>
                      </a:r>
                      <a:endParaRPr b="0" i="0" sz="1200" u="none" cap="none" strike="noStrike">
                        <a:solidFill>
                          <a:srgbClr val="000000"/>
                        </a:solidFill>
                        <a:latin typeface="Arial"/>
                        <a:ea typeface="Arial"/>
                        <a:cs typeface="Arial"/>
                        <a:sym typeface="Arial"/>
                      </a:endParaRPr>
                    </a:p>
                  </a:txBody>
                  <a:tcPr marT="5475" marB="0" marR="5475" marL="5475" anchor="ctr"/>
                </a:tc>
              </a:tr>
              <a:tr h="358550">
                <a:tc>
                  <a:txBody>
                    <a:bodyPr/>
                    <a:lstStyle/>
                    <a:p>
                      <a:pPr indent="0" lvl="0" marL="0" marR="0" rtl="0" algn="l">
                        <a:lnSpc>
                          <a:spcPct val="100000"/>
                        </a:lnSpc>
                        <a:spcBef>
                          <a:spcPts val="0"/>
                        </a:spcBef>
                        <a:spcAft>
                          <a:spcPts val="0"/>
                        </a:spcAft>
                        <a:buNone/>
                      </a:pPr>
                      <a:r>
                        <a:rPr lang="es-MX" sz="1200" u="none" cap="none" strike="noStrike"/>
                        <a:t>2. Realizar las </a:t>
                      </a:r>
                      <a:r>
                        <a:rPr lang="es-MX" sz="1200" u="none" cap="none" strike="noStrike">
                          <a:solidFill>
                            <a:srgbClr val="FF0000"/>
                          </a:solidFill>
                        </a:rPr>
                        <a:t>visitas técnicas </a:t>
                      </a:r>
                      <a:r>
                        <a:rPr lang="es-MX" sz="1200" u="none" cap="none" strike="noStrike"/>
                        <a:t>a las subestaciones donde se conectarán los compensadores síncronos (las que se acuerden con UPME) </a:t>
                      </a:r>
                      <a:endParaRPr b="0" i="0" sz="1200" u="none" cap="none" strike="noStrike">
                        <a:solidFill>
                          <a:srgbClr val="000000"/>
                        </a:solidFill>
                        <a:latin typeface="Arial"/>
                        <a:ea typeface="Arial"/>
                        <a:cs typeface="Arial"/>
                        <a:sym typeface="Arial"/>
                      </a:endParaRPr>
                    </a:p>
                  </a:txBody>
                  <a:tcPr marT="5475" marB="0" marR="5475" marL="5475" anchor="ctr"/>
                </a:tc>
              </a:tr>
              <a:tr h="328325">
                <a:tc>
                  <a:txBody>
                    <a:bodyPr/>
                    <a:lstStyle/>
                    <a:p>
                      <a:pPr indent="0" lvl="0" marL="0" marR="0" rtl="0" algn="l">
                        <a:lnSpc>
                          <a:spcPct val="100000"/>
                        </a:lnSpc>
                        <a:spcBef>
                          <a:spcPts val="0"/>
                        </a:spcBef>
                        <a:spcAft>
                          <a:spcPts val="0"/>
                        </a:spcAft>
                        <a:buNone/>
                      </a:pPr>
                      <a:r>
                        <a:rPr lang="es-MX" sz="1200" u="none" cap="none" strike="noStrike"/>
                        <a:t>3. Realizar </a:t>
                      </a:r>
                      <a:r>
                        <a:rPr lang="es-MX" sz="1200" u="none" cap="none" strike="noStrike">
                          <a:solidFill>
                            <a:srgbClr val="FF0000"/>
                          </a:solidFill>
                        </a:rPr>
                        <a:t>entrevistas</a:t>
                      </a:r>
                      <a:r>
                        <a:rPr lang="es-MX" sz="1200" u="none" cap="none" strike="noStrike"/>
                        <a:t> con el CND, CNO y cualquier otra entidad de orden  técnico involucradas.</a:t>
                      </a:r>
                      <a:endParaRPr b="0" i="0" sz="1200" u="none" cap="none" strike="noStrike">
                        <a:solidFill>
                          <a:srgbClr val="000000"/>
                        </a:solidFill>
                        <a:latin typeface="Arial"/>
                        <a:ea typeface="Arial"/>
                        <a:cs typeface="Arial"/>
                        <a:sym typeface="Arial"/>
                      </a:endParaRPr>
                    </a:p>
                  </a:txBody>
                  <a:tcPr marT="5475" marB="0" marR="5475" marL="5475" anchor="ctr"/>
                </a:tc>
              </a:tr>
              <a:tr h="658025">
                <a:tc>
                  <a:txBody>
                    <a:bodyPr/>
                    <a:lstStyle/>
                    <a:p>
                      <a:pPr indent="0" lvl="0" marL="0" marR="0" rtl="0" algn="l">
                        <a:lnSpc>
                          <a:spcPct val="100000"/>
                        </a:lnSpc>
                        <a:spcBef>
                          <a:spcPts val="0"/>
                        </a:spcBef>
                        <a:spcAft>
                          <a:spcPts val="0"/>
                        </a:spcAft>
                        <a:buNone/>
                      </a:pPr>
                      <a:r>
                        <a:rPr lang="es-MX" sz="1200" u="none" cap="none" strike="noStrike"/>
                        <a:t>4. </a:t>
                      </a:r>
                      <a:r>
                        <a:rPr lang="es-MX" sz="1200" u="none" cap="none" strike="noStrike">
                          <a:solidFill>
                            <a:srgbClr val="FF0000"/>
                          </a:solidFill>
                        </a:rPr>
                        <a:t>Definir las especificaciones técnicas </a:t>
                      </a:r>
                      <a:r>
                        <a:rPr lang="es-MX" sz="1200" u="none" cap="none" strike="noStrike"/>
                        <a:t>de los compensadores síncronos a  instalar en el SIN, listados en el presente documento, que deben  considerar los ejecutores de dichos proyectos.</a:t>
                      </a:r>
                      <a:endParaRPr b="0" i="0" sz="1200" u="none" cap="none" strike="noStrike">
                        <a:solidFill>
                          <a:srgbClr val="000000"/>
                        </a:solidFill>
                        <a:latin typeface="Arial"/>
                        <a:ea typeface="Arial"/>
                        <a:cs typeface="Arial"/>
                        <a:sym typeface="Arial"/>
                      </a:endParaRPr>
                    </a:p>
                  </a:txBody>
                  <a:tcPr marT="5475" marB="0" marR="5475" marL="5475" anchor="ctr"/>
                </a:tc>
              </a:tr>
              <a:tr h="181925">
                <a:tc>
                  <a:txBody>
                    <a:bodyPr/>
                    <a:lstStyle/>
                    <a:p>
                      <a:pPr indent="0" lvl="0" marL="0" marR="0" rtl="0" algn="l">
                        <a:lnSpc>
                          <a:spcPct val="100000"/>
                        </a:lnSpc>
                        <a:spcBef>
                          <a:spcPts val="0"/>
                        </a:spcBef>
                        <a:spcAft>
                          <a:spcPts val="0"/>
                        </a:spcAft>
                        <a:buNone/>
                      </a:pPr>
                      <a:r>
                        <a:rPr lang="es-MX" sz="1200" u="none" cap="none" strike="noStrike"/>
                        <a:t> 5. Identificar </a:t>
                      </a:r>
                      <a:r>
                        <a:rPr lang="es-MX" sz="1200" u="none" cap="none" strike="noStrike">
                          <a:solidFill>
                            <a:srgbClr val="FF0000"/>
                          </a:solidFill>
                        </a:rPr>
                        <a:t>los estándares y normativa </a:t>
                      </a:r>
                      <a:r>
                        <a:rPr lang="es-MX" sz="1200" u="none" cap="none" strike="noStrike"/>
                        <a:t>técnica aplicable.</a:t>
                      </a:r>
                      <a:endParaRPr b="0" i="0" sz="1200" u="none" cap="none" strike="noStrike">
                        <a:solidFill>
                          <a:srgbClr val="000000"/>
                        </a:solidFill>
                        <a:latin typeface="Arial"/>
                        <a:ea typeface="Arial"/>
                        <a:cs typeface="Arial"/>
                        <a:sym typeface="Arial"/>
                      </a:endParaRPr>
                    </a:p>
                  </a:txBody>
                  <a:tcPr marT="5475" marB="0" marR="5475" marL="5475" anchor="ctr"/>
                </a:tc>
              </a:tr>
              <a:tr h="328325">
                <a:tc>
                  <a:txBody>
                    <a:bodyPr/>
                    <a:lstStyle/>
                    <a:p>
                      <a:pPr indent="0" lvl="0" marL="0" marR="0" rtl="0" algn="l">
                        <a:lnSpc>
                          <a:spcPct val="100000"/>
                        </a:lnSpc>
                        <a:spcBef>
                          <a:spcPts val="0"/>
                        </a:spcBef>
                        <a:spcAft>
                          <a:spcPts val="0"/>
                        </a:spcAft>
                        <a:buNone/>
                      </a:pPr>
                      <a:r>
                        <a:rPr lang="es-MX" sz="1200" u="none" cap="none" strike="noStrike"/>
                        <a:t> 6. Estimar el </a:t>
                      </a:r>
                      <a:r>
                        <a:rPr lang="es-MX" sz="1200" u="none" cap="none" strike="noStrike">
                          <a:solidFill>
                            <a:srgbClr val="FF0000"/>
                          </a:solidFill>
                        </a:rPr>
                        <a:t>dimensionamiento general del espacio </a:t>
                      </a:r>
                      <a:r>
                        <a:rPr lang="es-MX" sz="1200" u="none" cap="none" strike="noStrike"/>
                        <a:t>requerido por los  compensadores y posibilidades de ubicación.</a:t>
                      </a:r>
                      <a:endParaRPr b="0" i="0" sz="1200" u="none" cap="none" strike="noStrike">
                        <a:solidFill>
                          <a:srgbClr val="000000"/>
                        </a:solidFill>
                        <a:latin typeface="Arial"/>
                        <a:ea typeface="Arial"/>
                        <a:cs typeface="Arial"/>
                        <a:sym typeface="Arial"/>
                      </a:endParaRPr>
                    </a:p>
                  </a:txBody>
                  <a:tcPr marT="5475" marB="0" marR="5475" marL="5475" anchor="ctr"/>
                </a:tc>
              </a:tr>
              <a:tr h="328325">
                <a:tc>
                  <a:txBody>
                    <a:bodyPr/>
                    <a:lstStyle/>
                    <a:p>
                      <a:pPr indent="0" lvl="0" marL="0" marR="0" rtl="0" algn="l">
                        <a:lnSpc>
                          <a:spcPct val="100000"/>
                        </a:lnSpc>
                        <a:spcBef>
                          <a:spcPts val="0"/>
                        </a:spcBef>
                        <a:spcAft>
                          <a:spcPts val="0"/>
                        </a:spcAft>
                        <a:buNone/>
                      </a:pPr>
                      <a:r>
                        <a:rPr lang="es-MX" sz="1200" u="none" cap="none" strike="noStrike"/>
                        <a:t> 7. Identificar las </a:t>
                      </a:r>
                      <a:r>
                        <a:rPr lang="es-MX" sz="1200" u="none" cap="none" strike="noStrike">
                          <a:solidFill>
                            <a:srgbClr val="FF0000"/>
                          </a:solidFill>
                        </a:rPr>
                        <a:t>condiciones de la conexión de los compensadores </a:t>
                      </a:r>
                      <a:r>
                        <a:rPr lang="es-MX" sz="1200" u="none" cap="none" strike="noStrike"/>
                        <a:t>a las  subestaciones: línea de conexión y equipos de corte.</a:t>
                      </a:r>
                      <a:endParaRPr b="0" i="0" sz="1200" u="none" cap="none" strike="noStrike">
                        <a:solidFill>
                          <a:srgbClr val="000000"/>
                        </a:solidFill>
                        <a:latin typeface="Arial"/>
                        <a:ea typeface="Arial"/>
                        <a:cs typeface="Arial"/>
                        <a:sym typeface="Arial"/>
                      </a:endParaRPr>
                    </a:p>
                  </a:txBody>
                  <a:tcPr marT="5475" marB="0" marR="5475" marL="5475" anchor="ctr"/>
                </a:tc>
              </a:tr>
              <a:tr h="358550">
                <a:tc>
                  <a:txBody>
                    <a:bodyPr/>
                    <a:lstStyle/>
                    <a:p>
                      <a:pPr indent="0" lvl="0" marL="0" marR="0" rtl="0" algn="l">
                        <a:lnSpc>
                          <a:spcPct val="100000"/>
                        </a:lnSpc>
                        <a:spcBef>
                          <a:spcPts val="0"/>
                        </a:spcBef>
                        <a:spcAft>
                          <a:spcPts val="0"/>
                        </a:spcAft>
                        <a:buNone/>
                      </a:pPr>
                      <a:r>
                        <a:rPr lang="es-MX" sz="1200" u="none" cap="none" strike="noStrike"/>
                        <a:t> 8. Identificación de </a:t>
                      </a:r>
                      <a:r>
                        <a:rPr lang="es-MX" sz="1200" u="none" cap="none" strike="noStrike">
                          <a:solidFill>
                            <a:srgbClr val="FF0000"/>
                          </a:solidFill>
                        </a:rPr>
                        <a:t>implicaciones físicas y entorno de la gestión ambiental  y social </a:t>
                      </a:r>
                      <a:r>
                        <a:rPr lang="es-MX" sz="1200" u="none" cap="none" strike="noStrike"/>
                        <a:t>para los compensadores y para sus elementos de conexión.</a:t>
                      </a:r>
                      <a:endParaRPr b="0" i="0" sz="1200" u="none" cap="none" strike="noStrike">
                        <a:solidFill>
                          <a:srgbClr val="000000"/>
                        </a:solidFill>
                        <a:latin typeface="Arial"/>
                        <a:ea typeface="Arial"/>
                        <a:cs typeface="Arial"/>
                        <a:sym typeface="Arial"/>
                      </a:endParaRPr>
                    </a:p>
                  </a:txBody>
                  <a:tcPr marT="5475" marB="0" marR="5475" marL="5475" anchor="ctr"/>
                </a:tc>
              </a:tr>
              <a:tr h="596050">
                <a:tc>
                  <a:txBody>
                    <a:bodyPr/>
                    <a:lstStyle/>
                    <a:p>
                      <a:pPr indent="0" lvl="0" marL="0" marR="0" rtl="0" algn="l">
                        <a:lnSpc>
                          <a:spcPct val="100000"/>
                        </a:lnSpc>
                        <a:spcBef>
                          <a:spcPts val="0"/>
                        </a:spcBef>
                        <a:spcAft>
                          <a:spcPts val="0"/>
                        </a:spcAft>
                        <a:buNone/>
                      </a:pPr>
                      <a:r>
                        <a:rPr lang="es-MX" sz="1200" u="none" cap="none" strike="noStrike"/>
                        <a:t> 9. Definir las </a:t>
                      </a:r>
                      <a:r>
                        <a:rPr lang="es-MX" sz="1200" u="none" cap="none" strike="noStrike">
                          <a:solidFill>
                            <a:srgbClr val="FF0000"/>
                          </a:solidFill>
                        </a:rPr>
                        <a:t>condiciones de operación a exigir al ejecutor y bajo las  cuales el CND o el operador </a:t>
                      </a:r>
                      <a:r>
                        <a:rPr lang="es-MX" sz="1200" u="none" cap="none" strike="noStrike"/>
                        <a:t>deben administrar estos equipos, para lo  cual se debe analizar el entorno internacional.</a:t>
                      </a:r>
                      <a:endParaRPr b="0" i="0" sz="1200" u="none" cap="none" strike="noStrike">
                        <a:solidFill>
                          <a:srgbClr val="000000"/>
                        </a:solidFill>
                        <a:latin typeface="Arial"/>
                        <a:ea typeface="Arial"/>
                        <a:cs typeface="Arial"/>
                        <a:sym typeface="Arial"/>
                      </a:endParaRPr>
                    </a:p>
                  </a:txBody>
                  <a:tcPr marT="5475" marB="0" marR="5475" marL="5475" anchor="ctr"/>
                </a:tc>
              </a:tr>
              <a:tr h="820800">
                <a:tc>
                  <a:txBody>
                    <a:bodyPr/>
                    <a:lstStyle/>
                    <a:p>
                      <a:pPr indent="0" lvl="0" marL="0" marR="0" rtl="0" algn="l">
                        <a:lnSpc>
                          <a:spcPct val="100000"/>
                        </a:lnSpc>
                        <a:spcBef>
                          <a:spcPts val="0"/>
                        </a:spcBef>
                        <a:spcAft>
                          <a:spcPts val="0"/>
                        </a:spcAft>
                        <a:buNone/>
                      </a:pPr>
                      <a:r>
                        <a:rPr lang="es-MX" sz="1200" u="none" cap="none" strike="noStrike"/>
                        <a:t> 10.Elaborar el </a:t>
                      </a:r>
                      <a:r>
                        <a:rPr lang="es-MX" sz="1200" u="none" cap="none" strike="noStrike">
                          <a:solidFill>
                            <a:srgbClr val="FF0000"/>
                          </a:solidFill>
                        </a:rPr>
                        <a:t>cronograma de ejecución, estimar los costos de inversión y  operación</a:t>
                      </a:r>
                      <a:r>
                        <a:rPr lang="es-MX" sz="1200" u="none" cap="none" strike="noStrike"/>
                        <a:t>, y realizar el análisis del mercado de los compensadores  síncronos en cuanto a fabricantes, tiempos de suministro y costos.</a:t>
                      </a:r>
                      <a:endParaRPr b="0" i="0" sz="1200" u="none" cap="none" strike="noStrike">
                        <a:solidFill>
                          <a:srgbClr val="000000"/>
                        </a:solidFill>
                        <a:latin typeface="Arial"/>
                        <a:ea typeface="Arial"/>
                        <a:cs typeface="Arial"/>
                        <a:sym typeface="Arial"/>
                      </a:endParaRPr>
                    </a:p>
                  </a:txBody>
                  <a:tcPr marT="5475" marB="0" marR="5475" marL="547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1.Especificaciones Técnicas</a:t>
            </a:r>
            <a:endParaRPr/>
          </a:p>
        </p:txBody>
      </p:sp>
      <p:graphicFrame>
        <p:nvGraphicFramePr>
          <p:cNvPr id="158" name="Google Shape;158;p14"/>
          <p:cNvGraphicFramePr/>
          <p:nvPr/>
        </p:nvGraphicFramePr>
        <p:xfrm>
          <a:off x="218160" y="1257192"/>
          <a:ext cx="3000000" cy="3000000"/>
        </p:xfrm>
        <a:graphic>
          <a:graphicData uri="http://schemas.openxmlformats.org/drawingml/2006/table">
            <a:tbl>
              <a:tblPr>
                <a:noFill/>
                <a:tableStyleId>{24FD7643-DC23-4843-8613-FF3CF709277D}</a:tableStyleId>
              </a:tblPr>
              <a:tblGrid>
                <a:gridCol w="563875"/>
                <a:gridCol w="3019425"/>
                <a:gridCol w="4938400"/>
              </a:tblGrid>
              <a:tr h="158250">
                <a:tc>
                  <a:txBody>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a:txBody>
                  <a:tcPr marT="5450" marB="0" marR="5450" marL="5450" anchor="b"/>
                </a:tc>
                <a:tc>
                  <a:txBody>
                    <a:bodyPr/>
                    <a:lstStyle/>
                    <a:p>
                      <a:pPr indent="0" lvl="0" marL="0" marR="0" rtl="0" algn="ctr">
                        <a:lnSpc>
                          <a:spcPct val="100000"/>
                        </a:lnSpc>
                        <a:spcBef>
                          <a:spcPts val="0"/>
                        </a:spcBef>
                        <a:spcAft>
                          <a:spcPts val="0"/>
                        </a:spcAft>
                        <a:buNone/>
                      </a:pPr>
                      <a:r>
                        <a:rPr lang="es-MX" sz="1000" u="none" cap="none" strike="noStrike"/>
                        <a:t>Variable</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ctr">
                        <a:lnSpc>
                          <a:spcPct val="100000"/>
                        </a:lnSpc>
                        <a:spcBef>
                          <a:spcPts val="0"/>
                        </a:spcBef>
                        <a:spcAft>
                          <a:spcPts val="0"/>
                        </a:spcAft>
                        <a:buNone/>
                      </a:pPr>
                      <a:r>
                        <a:rPr lang="es-MX" sz="900" u="none" cap="none" strike="noStrike"/>
                        <a:t>Valor requerido</a:t>
                      </a:r>
                      <a:endParaRPr b="1" i="0" sz="900" u="none" cap="none" strike="noStrike">
                        <a:solidFill>
                          <a:srgbClr val="000000"/>
                        </a:solidFill>
                        <a:latin typeface="Libre Baskerville"/>
                        <a:ea typeface="Libre Baskerville"/>
                        <a:cs typeface="Libre Baskerville"/>
                        <a:sym typeface="Libre Baskerville"/>
                      </a:endParaRPr>
                    </a:p>
                  </a:txBody>
                  <a:tcPr marT="5450" marB="0" marR="5450" marL="5450"/>
                </a:tc>
              </a:tr>
              <a:tr h="163700">
                <a:tc>
                  <a:txBody>
                    <a:bodyPr/>
                    <a:lstStyle/>
                    <a:p>
                      <a:pPr indent="0" lvl="0" marL="0" marR="0" rtl="0" algn="ctr">
                        <a:lnSpc>
                          <a:spcPct val="100000"/>
                        </a:lnSpc>
                        <a:spcBef>
                          <a:spcPts val="0"/>
                        </a:spcBef>
                        <a:spcAft>
                          <a:spcPts val="0"/>
                        </a:spcAft>
                        <a:buNone/>
                      </a:pPr>
                      <a:r>
                        <a:rPr lang="es-MX" sz="800" u="none" cap="none" strike="noStrike"/>
                        <a:t>1</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Potencia máxima capacitiva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&gt;+30 MVAr en la barra del STR (110 kV)</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327400">
                <a:tc>
                  <a:txBody>
                    <a:bodyPr/>
                    <a:lstStyle/>
                    <a:p>
                      <a:pPr indent="0" lvl="0" marL="0" marR="0" rtl="0" algn="ctr">
                        <a:lnSpc>
                          <a:spcPct val="100000"/>
                        </a:lnSpc>
                        <a:spcBef>
                          <a:spcPts val="0"/>
                        </a:spcBef>
                        <a:spcAft>
                          <a:spcPts val="0"/>
                        </a:spcAft>
                        <a:buNone/>
                      </a:pPr>
                      <a:r>
                        <a:rPr lang="es-MX" sz="800" u="none" cap="none" strike="noStrike"/>
                        <a:t>2</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Tensión de  generación  del Compensador síncrono</a:t>
                      </a:r>
                      <a:endParaRPr b="1" i="0" sz="1000" u="none" cap="none" strike="noStrike">
                        <a:solidFill>
                          <a:srgbClr val="000000"/>
                        </a:solidFill>
                        <a:latin typeface="Arial"/>
                        <a:ea typeface="Arial"/>
                        <a:cs typeface="Arial"/>
                        <a:sym typeface="Arial"/>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&lt;20 kV</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327400">
                <a:tc>
                  <a:txBody>
                    <a:bodyPr/>
                    <a:lstStyle/>
                    <a:p>
                      <a:pPr indent="0" lvl="0" marL="0" marR="0" rtl="0" algn="ctr">
                        <a:lnSpc>
                          <a:spcPct val="100000"/>
                        </a:lnSpc>
                        <a:spcBef>
                          <a:spcPts val="0"/>
                        </a:spcBef>
                        <a:spcAft>
                          <a:spcPts val="0"/>
                        </a:spcAft>
                        <a:buNone/>
                      </a:pPr>
                      <a:r>
                        <a:rPr lang="es-MX" sz="800" u="none" cap="none" strike="noStrike"/>
                        <a:t>3</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Tensión de conexión del proyecto al</a:t>
                      </a:r>
                      <a:br>
                        <a:rPr lang="es-MX" sz="1000" u="none" cap="none" strike="noStrike"/>
                      </a:br>
                      <a:r>
                        <a:rPr lang="es-MX" sz="1000" u="none" cap="none" strike="noStrike"/>
                        <a:t>SIN</a:t>
                      </a:r>
                      <a:endParaRPr b="1" i="0" sz="1000" u="none" cap="none" strike="noStrike">
                        <a:solidFill>
                          <a:srgbClr val="000000"/>
                        </a:solidFill>
                        <a:latin typeface="Arial"/>
                        <a:ea typeface="Arial"/>
                        <a:cs typeface="Arial"/>
                        <a:sym typeface="Arial"/>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110 kV</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327400">
                <a:tc>
                  <a:txBody>
                    <a:bodyPr/>
                    <a:lstStyle/>
                    <a:p>
                      <a:pPr indent="0" lvl="0" marL="0" marR="0" rtl="0" algn="ctr">
                        <a:lnSpc>
                          <a:spcPct val="100000"/>
                        </a:lnSpc>
                        <a:spcBef>
                          <a:spcPts val="0"/>
                        </a:spcBef>
                        <a:spcAft>
                          <a:spcPts val="0"/>
                        </a:spcAft>
                        <a:buNone/>
                      </a:pPr>
                      <a:r>
                        <a:rPr lang="es-MX" sz="800" u="none" cap="none" strike="noStrike"/>
                        <a:t>4</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Variación  permitida  del  voltaje  en  el</a:t>
                      </a:r>
                      <a:br>
                        <a:rPr lang="es-MX" sz="1000" u="none" cap="none" strike="noStrike"/>
                      </a:br>
                      <a:r>
                        <a:rPr lang="es-MX" sz="1000" u="none" cap="none" strike="noStrike"/>
                        <a:t>punto de conexión</a:t>
                      </a:r>
                      <a:endParaRPr b="1" i="0" sz="1000" u="none" cap="none" strike="noStrike">
                        <a:solidFill>
                          <a:srgbClr val="000000"/>
                        </a:solidFill>
                        <a:latin typeface="Arial"/>
                        <a:ea typeface="Arial"/>
                        <a:cs typeface="Arial"/>
                        <a:sym typeface="Arial"/>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Para la conexión a 110 kV, se permite variación de ±0,1 en p.u. con respecto a la tensión nominal.</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709375">
                <a:tc>
                  <a:txBody>
                    <a:bodyPr/>
                    <a:lstStyle/>
                    <a:p>
                      <a:pPr indent="0" lvl="0" marL="0" marR="0" rtl="0" algn="ctr">
                        <a:lnSpc>
                          <a:spcPct val="100000"/>
                        </a:lnSpc>
                        <a:spcBef>
                          <a:spcPts val="0"/>
                        </a:spcBef>
                        <a:spcAft>
                          <a:spcPts val="0"/>
                        </a:spcAft>
                        <a:buNone/>
                      </a:pPr>
                      <a:r>
                        <a:rPr lang="es-MX" sz="800" u="none" cap="none" strike="noStrike"/>
                        <a:t>5</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Respuesta V-Q del compensador síncrono</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La capacidad máxima en MVAr capacitivos del generador     síncrono     debe     garantizarse     en     el     rango 0,9p.u.≤V≤1,075p.u., siendo V el voltaje en el punto de conexión, es decir en la barra de la subestación a 110 kV. La capacidad mínima en MVAr inductivos del generador síncrono  debe garantizarse  en   el rango 0,925p.u.≤V≤1,1p.u., siendo V el voltaje en el punto de conexión, es decir en la barra de la subestación a 110 kV.</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163700">
                <a:tc>
                  <a:txBody>
                    <a:bodyPr/>
                    <a:lstStyle/>
                    <a:p>
                      <a:pPr indent="0" lvl="0" marL="0" marR="0" rtl="0" algn="ctr">
                        <a:lnSpc>
                          <a:spcPct val="100000"/>
                        </a:lnSpc>
                        <a:spcBef>
                          <a:spcPts val="0"/>
                        </a:spcBef>
                        <a:spcAft>
                          <a:spcPts val="0"/>
                        </a:spcAft>
                        <a:buNone/>
                      </a:pPr>
                      <a:r>
                        <a:rPr lang="es-MX" sz="800" u="none" cap="none" strike="noStrike"/>
                        <a:t>6</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Sistema de control de voltaje</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Definido por el inversionista pero parametrizado según directrices de XM y/o el CNO. Debe ser redundante.</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283750">
                <a:tc>
                  <a:txBody>
                    <a:bodyPr/>
                    <a:lstStyle/>
                    <a:p>
                      <a:pPr indent="0" lvl="0" marL="0" marR="0" rtl="0" algn="ctr">
                        <a:lnSpc>
                          <a:spcPct val="100000"/>
                        </a:lnSpc>
                        <a:spcBef>
                          <a:spcPts val="0"/>
                        </a:spcBef>
                        <a:spcAft>
                          <a:spcPts val="0"/>
                        </a:spcAft>
                        <a:buNone/>
                      </a:pPr>
                      <a:r>
                        <a:rPr lang="es-MX" sz="800" u="none" cap="none" strike="noStrike"/>
                        <a:t>7</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Sistema de estabilización de potencia reactiva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Si aplica y definido por el inversionista quien debe de- mostrar la parametrización ante XM para su aprobación.</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709375">
                <a:tc>
                  <a:txBody>
                    <a:bodyPr/>
                    <a:lstStyle/>
                    <a:p>
                      <a:pPr indent="0" lvl="0" marL="0" marR="0" rtl="0" algn="ctr">
                        <a:lnSpc>
                          <a:spcPct val="100000"/>
                        </a:lnSpc>
                        <a:spcBef>
                          <a:spcPts val="0"/>
                        </a:spcBef>
                        <a:spcAft>
                          <a:spcPts val="0"/>
                        </a:spcAft>
                        <a:buNone/>
                      </a:pPr>
                      <a:r>
                        <a:rPr lang="es-MX" sz="800" u="none" cap="none" strike="noStrike"/>
                        <a:t>8</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Sistema PLC</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Debe contener:</a:t>
                      </a:r>
                      <a:br>
                        <a:rPr lang="es-MX" sz="900" u="none" cap="none" strike="noStrike"/>
                      </a:br>
                      <a:r>
                        <a:rPr lang="es-MX" sz="900" u="none" cap="none" strike="noStrike"/>
                        <a:t>i)          control de aceite y lubricación,</a:t>
                      </a:r>
                      <a:br>
                        <a:rPr lang="es-MX" sz="900" u="none" cap="none" strike="noStrike"/>
                      </a:br>
                      <a:r>
                        <a:rPr lang="es-MX" sz="900" u="none" cap="none" strike="noStrike"/>
                        <a:t>ii)         RTD,</a:t>
                      </a:r>
                      <a:br>
                        <a:rPr lang="es-MX" sz="900" u="none" cap="none" strike="noStrike"/>
                      </a:br>
                      <a:r>
                        <a:rPr lang="es-MX" sz="900" u="none" cap="none" strike="noStrike"/>
                        <a:t>iii)        vibración</a:t>
                      </a:r>
                      <a:br>
                        <a:rPr lang="es-MX" sz="900" u="none" cap="none" strike="noStrike"/>
                      </a:br>
                      <a:r>
                        <a:rPr lang="es-MX" sz="900" u="none" cap="none" strike="noStrike"/>
                        <a:t>iv)        sistema de arranque del Pony Motor</a:t>
                      </a:r>
                      <a:endParaRPr b="0" i="0" sz="800" u="none" cap="none" strike="noStrike">
                        <a:solidFill>
                          <a:srgbClr val="000000"/>
                        </a:solidFill>
                        <a:latin typeface="Arial"/>
                        <a:ea typeface="Arial"/>
                        <a:cs typeface="Arial"/>
                        <a:sym typeface="Arial"/>
                      </a:endParaRPr>
                    </a:p>
                  </a:txBody>
                  <a:tcPr marT="5450" marB="0" marR="5450" marL="5450"/>
                </a:tc>
              </a:tr>
              <a:tr h="163700">
                <a:tc>
                  <a:txBody>
                    <a:bodyPr/>
                    <a:lstStyle/>
                    <a:p>
                      <a:pPr indent="0" lvl="0" marL="0" marR="0" rtl="0" algn="ctr">
                        <a:lnSpc>
                          <a:spcPct val="100000"/>
                        </a:lnSpc>
                        <a:spcBef>
                          <a:spcPts val="0"/>
                        </a:spcBef>
                        <a:spcAft>
                          <a:spcPts val="0"/>
                        </a:spcAft>
                        <a:buNone/>
                      </a:pPr>
                      <a:r>
                        <a:rPr lang="es-MX" sz="800" u="none" cap="none" strike="noStrike"/>
                        <a:t>9</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Frecuencia nominal de la red y variaciones</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60 Hz, ±0,2 Hz, excepto en estados de emergencia, fallas, déficit energético y períodos de restablecimiento.</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1.Especificaciones Técnicas</a:t>
            </a:r>
            <a:endParaRPr/>
          </a:p>
        </p:txBody>
      </p:sp>
      <p:graphicFrame>
        <p:nvGraphicFramePr>
          <p:cNvPr id="164" name="Google Shape;164;p15"/>
          <p:cNvGraphicFramePr/>
          <p:nvPr/>
        </p:nvGraphicFramePr>
        <p:xfrm>
          <a:off x="311700" y="1280037"/>
          <a:ext cx="3000000" cy="3000000"/>
        </p:xfrm>
        <a:graphic>
          <a:graphicData uri="http://schemas.openxmlformats.org/drawingml/2006/table">
            <a:tbl>
              <a:tblPr>
                <a:noFill/>
                <a:tableStyleId>{24FD7643-DC23-4843-8613-FF3CF709277D}</a:tableStyleId>
              </a:tblPr>
              <a:tblGrid>
                <a:gridCol w="563875"/>
                <a:gridCol w="3019425"/>
                <a:gridCol w="4938400"/>
              </a:tblGrid>
              <a:tr h="283750">
                <a:tc>
                  <a:txBody>
                    <a:bodyPr/>
                    <a:lstStyle/>
                    <a:p>
                      <a:pPr indent="0" lvl="0" marL="0" marR="0" rtl="0" algn="ctr">
                        <a:lnSpc>
                          <a:spcPct val="100000"/>
                        </a:lnSpc>
                        <a:spcBef>
                          <a:spcPts val="0"/>
                        </a:spcBef>
                        <a:spcAft>
                          <a:spcPts val="0"/>
                        </a:spcAft>
                        <a:buNone/>
                      </a:pPr>
                      <a:r>
                        <a:rPr lang="es-MX" sz="800" u="none" cap="none" strike="noStrike"/>
                        <a:t>10</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Sistema de protecciones</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Redundante  e  incluir  el  sistema  de  sincronización  del Compensador  Síncrono  y  desconexión  eléctrica  del pony motor.</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163700">
                <a:tc>
                  <a:txBody>
                    <a:bodyPr/>
                    <a:lstStyle/>
                    <a:p>
                      <a:pPr indent="0" lvl="0" marL="0" marR="0" rtl="0" algn="ctr">
                        <a:lnSpc>
                          <a:spcPct val="100000"/>
                        </a:lnSpc>
                        <a:spcBef>
                          <a:spcPts val="0"/>
                        </a:spcBef>
                        <a:spcAft>
                          <a:spcPts val="0"/>
                        </a:spcAft>
                        <a:buNone/>
                      </a:pPr>
                      <a:r>
                        <a:rPr lang="es-MX" sz="800" u="none" cap="none" strike="noStrike"/>
                        <a:t>11</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Potencia máxima inductiva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≤-15 MVAr en la barra del STR (110 kV)</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414725">
                <a:tc>
                  <a:txBody>
                    <a:bodyPr/>
                    <a:lstStyle/>
                    <a:p>
                      <a:pPr indent="0" lvl="0" marL="0" marR="0" rtl="0" algn="ctr">
                        <a:lnSpc>
                          <a:spcPct val="100000"/>
                        </a:lnSpc>
                        <a:spcBef>
                          <a:spcPts val="0"/>
                        </a:spcBef>
                        <a:spcAft>
                          <a:spcPts val="0"/>
                        </a:spcAft>
                        <a:buNone/>
                      </a:pPr>
                      <a:r>
                        <a:rPr lang="es-MX" sz="800" u="none" cap="none" strike="noStrike"/>
                        <a:t>12</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Funciones  principales  del  compensador síncrono</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    Aceleración de la recuperación dinámica del voltaje ante falla</a:t>
                      </a:r>
                      <a:br>
                        <a:rPr lang="es-MX" sz="900" u="none" cap="none" strike="noStrike"/>
                      </a:br>
                      <a:r>
                        <a:rPr lang="es-MX" sz="900" u="none" cap="none" strike="noStrike"/>
                        <a:t>·    Aporte a la corriente de corto circuito</a:t>
                      </a:r>
                      <a:br>
                        <a:rPr lang="es-MX" sz="900" u="none" cap="none" strike="noStrike"/>
                      </a:br>
                      <a:r>
                        <a:rPr lang="es-MX" sz="800" u="none" cap="none" strike="noStrike"/>
                        <a:t>·     </a:t>
                      </a:r>
                      <a:r>
                        <a:rPr lang="es-MX" sz="900" u="none" cap="none" strike="noStrike"/>
                        <a:t>Aumento de la inercia</a:t>
                      </a:r>
                      <a:endParaRPr b="0" i="0" sz="800" u="none" cap="none" strike="noStrike">
                        <a:solidFill>
                          <a:srgbClr val="000000"/>
                        </a:solidFill>
                        <a:latin typeface="Arial"/>
                        <a:ea typeface="Arial"/>
                        <a:cs typeface="Arial"/>
                        <a:sym typeface="Arial"/>
                      </a:endParaRPr>
                    </a:p>
                  </a:txBody>
                  <a:tcPr marT="5450" marB="0" marR="5450" marL="5450"/>
                </a:tc>
              </a:tr>
              <a:tr h="327400">
                <a:tc>
                  <a:txBody>
                    <a:bodyPr/>
                    <a:lstStyle/>
                    <a:p>
                      <a:pPr indent="0" lvl="0" marL="0" marR="0" rtl="0" algn="ctr">
                        <a:lnSpc>
                          <a:spcPct val="100000"/>
                        </a:lnSpc>
                        <a:spcBef>
                          <a:spcPts val="0"/>
                        </a:spcBef>
                        <a:spcAft>
                          <a:spcPts val="0"/>
                        </a:spcAft>
                        <a:buNone/>
                      </a:pPr>
                      <a:r>
                        <a:rPr lang="es-MX" sz="800" u="none" cap="none" strike="noStrike"/>
                        <a:t>13</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Field  Forcing  (Capacidad  de  sobre-carga transitoria)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200% por al menos 30s</a:t>
                      </a:r>
                      <a:br>
                        <a:rPr lang="es-MX" sz="900" u="none" cap="none" strike="noStrike"/>
                      </a:br>
                      <a:r>
                        <a:rPr lang="es-MX" sz="900" u="none" cap="none" strike="noStrike"/>
                        <a:t>150% por al menos 60s</a:t>
                      </a:r>
                      <a:endParaRPr b="0" i="0" sz="800" u="none" cap="none" strike="noStrike">
                        <a:solidFill>
                          <a:srgbClr val="000000"/>
                        </a:solidFill>
                        <a:latin typeface="Arial"/>
                        <a:ea typeface="Arial"/>
                        <a:cs typeface="Arial"/>
                        <a:sym typeface="Arial"/>
                      </a:endParaRPr>
                    </a:p>
                  </a:txBody>
                  <a:tcPr marT="5450" marB="0" marR="5450" marL="5450"/>
                </a:tc>
              </a:tr>
              <a:tr h="283750">
                <a:tc>
                  <a:txBody>
                    <a:bodyPr/>
                    <a:lstStyle/>
                    <a:p>
                      <a:pPr indent="0" lvl="0" marL="0" marR="0" rtl="0" algn="ctr">
                        <a:lnSpc>
                          <a:spcPct val="100000"/>
                        </a:lnSpc>
                        <a:spcBef>
                          <a:spcPts val="0"/>
                        </a:spcBef>
                        <a:spcAft>
                          <a:spcPts val="0"/>
                        </a:spcAft>
                        <a:buNone/>
                      </a:pPr>
                      <a:r>
                        <a:rPr lang="es-MX" sz="800" u="none" cap="none" strike="noStrike"/>
                        <a:t>14</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Incremento o aporte al cortocircuito</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&gt;1,05  kA considerando  la  reactancia  del  condensador síncrono  y  del  transformador  elevador.  Este  aporte  se mide en la barra de 110 kV a la que se conecta el con densador síncrono </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163700">
                <a:tc>
                  <a:txBody>
                    <a:bodyPr/>
                    <a:lstStyle/>
                    <a:p>
                      <a:pPr indent="0" lvl="0" marL="0" marR="0" rtl="0" algn="ctr">
                        <a:lnSpc>
                          <a:spcPct val="100000"/>
                        </a:lnSpc>
                        <a:spcBef>
                          <a:spcPts val="0"/>
                        </a:spcBef>
                        <a:spcAft>
                          <a:spcPts val="0"/>
                        </a:spcAft>
                        <a:buNone/>
                      </a:pPr>
                      <a:r>
                        <a:rPr lang="es-MX" sz="800" u="none" cap="none" strike="noStrike"/>
                        <a:t>15</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Incremento o aumento de la potencia de corto</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&gt;200 MVA. Este aporte se mide en la barra de 110 kV a la que se conecta el condensador síncrono.</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163700">
                <a:tc>
                  <a:txBody>
                    <a:bodyPr/>
                    <a:lstStyle/>
                    <a:p>
                      <a:pPr indent="0" lvl="0" marL="0" marR="0" rtl="0" algn="ctr">
                        <a:lnSpc>
                          <a:spcPct val="100000"/>
                        </a:lnSpc>
                        <a:spcBef>
                          <a:spcPts val="0"/>
                        </a:spcBef>
                        <a:spcAft>
                          <a:spcPts val="0"/>
                        </a:spcAft>
                        <a:buNone/>
                      </a:pPr>
                      <a:r>
                        <a:rPr lang="es-MX" sz="800" u="none" cap="none" strike="noStrike"/>
                        <a:t>16</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Interruptor del generador síncrono</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Debe  responder  y  cumplir  con  el  estándar  IEC/IEEE 62271-37-013</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163700">
                <a:tc>
                  <a:txBody>
                    <a:bodyPr/>
                    <a:lstStyle/>
                    <a:p>
                      <a:pPr indent="0" lvl="0" marL="0" marR="0" rtl="0" algn="ctr">
                        <a:lnSpc>
                          <a:spcPct val="100000"/>
                        </a:lnSpc>
                        <a:spcBef>
                          <a:spcPts val="0"/>
                        </a:spcBef>
                        <a:spcAft>
                          <a:spcPts val="0"/>
                        </a:spcAft>
                        <a:buNone/>
                      </a:pPr>
                      <a:r>
                        <a:rPr lang="es-MX" sz="800" u="none" cap="none" strike="noStrike"/>
                        <a:t>17</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Incremento de inercia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&gt;210 MW-s por cada compensador síncrono</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567500">
                <a:tc>
                  <a:txBody>
                    <a:bodyPr/>
                    <a:lstStyle/>
                    <a:p>
                      <a:pPr indent="0" lvl="0" marL="0" marR="0" rtl="0" algn="ctr">
                        <a:lnSpc>
                          <a:spcPct val="100000"/>
                        </a:lnSpc>
                        <a:spcBef>
                          <a:spcPts val="0"/>
                        </a:spcBef>
                        <a:spcAft>
                          <a:spcPts val="0"/>
                        </a:spcAft>
                        <a:buNone/>
                      </a:pPr>
                      <a:r>
                        <a:rPr lang="es-MX" sz="800" u="none" cap="none" strike="noStrike"/>
                        <a:t>18</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Disponibilidad de la inercia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Se mide como la disponibilidad de todo el conjunto de equipos asociados con el compensador síncrono hasta la bahía de conexión del transformador elevador inclusive en 110 kV, y debe ser mayor que el 98,5% del tiempo en cada año corrido.</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283750">
                <a:tc>
                  <a:txBody>
                    <a:bodyPr/>
                    <a:lstStyle/>
                    <a:p>
                      <a:pPr indent="0" lvl="0" marL="0" marR="0" rtl="0" algn="ctr">
                        <a:lnSpc>
                          <a:spcPct val="100000"/>
                        </a:lnSpc>
                        <a:spcBef>
                          <a:spcPts val="0"/>
                        </a:spcBef>
                        <a:spcAft>
                          <a:spcPts val="0"/>
                        </a:spcAft>
                        <a:buNone/>
                      </a:pPr>
                      <a:r>
                        <a:rPr lang="es-MX" sz="800" u="none" cap="none" strike="noStrike"/>
                        <a:t>19</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Requerimiento de  volante o flywheel</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Definido por el inversionista para cumplir con la inercia adicional</a:t>
                      </a:r>
                      <a:endParaRPr b="0" i="0" sz="800" u="none" cap="none" strike="noStrike">
                        <a:solidFill>
                          <a:srgbClr val="000000"/>
                        </a:solidFill>
                        <a:latin typeface="Arial"/>
                        <a:ea typeface="Arial"/>
                        <a:cs typeface="Arial"/>
                        <a:sym typeface="Arial"/>
                      </a:endParaRPr>
                    </a:p>
                  </a:txBody>
                  <a:tcPr marT="5450" marB="0" marR="5450" marL="5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1.Especificaciones Técnicas</a:t>
            </a:r>
            <a:endParaRPr/>
          </a:p>
        </p:txBody>
      </p:sp>
      <p:graphicFrame>
        <p:nvGraphicFramePr>
          <p:cNvPr id="170" name="Google Shape;170;p16"/>
          <p:cNvGraphicFramePr/>
          <p:nvPr/>
        </p:nvGraphicFramePr>
        <p:xfrm>
          <a:off x="241407" y="1197707"/>
          <a:ext cx="3000000" cy="3000000"/>
        </p:xfrm>
        <a:graphic>
          <a:graphicData uri="http://schemas.openxmlformats.org/drawingml/2006/table">
            <a:tbl>
              <a:tblPr>
                <a:noFill/>
                <a:tableStyleId>{24FD7643-DC23-4843-8613-FF3CF709277D}</a:tableStyleId>
              </a:tblPr>
              <a:tblGrid>
                <a:gridCol w="563875"/>
                <a:gridCol w="3019425"/>
                <a:gridCol w="4938400"/>
              </a:tblGrid>
              <a:tr h="425625">
                <a:tc>
                  <a:txBody>
                    <a:bodyPr/>
                    <a:lstStyle/>
                    <a:p>
                      <a:pPr indent="0" lvl="0" marL="0" marR="0" rtl="0" algn="l">
                        <a:lnSpc>
                          <a:spcPct val="100000"/>
                        </a:lnSpc>
                        <a:spcBef>
                          <a:spcPts val="0"/>
                        </a:spcBef>
                        <a:spcAft>
                          <a:spcPts val="0"/>
                        </a:spcAft>
                        <a:buNone/>
                      </a:pPr>
                      <a:r>
                        <a:rPr lang="es-MX" sz="800" u="none" cap="none" strike="noStrike"/>
                        <a:t>20</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Sistema de arranque</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Pony  motor con  capacidad  de  arranque  en  negro mediante planta de emergencia. Es responsabilidad del inversionista obtener el Operador de Red incumbente un suministro de tensión de MT con la capacidad requerida para auxiliares y el arranque y consumo del sistema de arranque del compensador Síncrono.</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567500">
                <a:tc>
                  <a:txBody>
                    <a:bodyPr/>
                    <a:lstStyle/>
                    <a:p>
                      <a:pPr indent="0" lvl="0" marL="0" marR="0" rtl="0" algn="l">
                        <a:lnSpc>
                          <a:spcPct val="100000"/>
                        </a:lnSpc>
                        <a:spcBef>
                          <a:spcPts val="0"/>
                        </a:spcBef>
                        <a:spcAft>
                          <a:spcPts val="0"/>
                        </a:spcAft>
                        <a:buNone/>
                      </a:pPr>
                      <a:r>
                        <a:rPr lang="es-MX" sz="800" u="none" cap="none" strike="noStrike"/>
                        <a:t>21</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Disponibilidad  del  sistema  de  compensación síncrona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Se mide como la disponibilidad de todo el conjunto de equipos asociados con el compensador síncrono hasta la bahía de conexión del transformador elevador inclusive en 110 kV, y debe ser mayor que el 98,5% del tiempo en cada año corrido.</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425625">
                <a:tc>
                  <a:txBody>
                    <a:bodyPr/>
                    <a:lstStyle/>
                    <a:p>
                      <a:pPr indent="0" lvl="0" marL="0" marR="0" rtl="0" algn="l">
                        <a:lnSpc>
                          <a:spcPct val="100000"/>
                        </a:lnSpc>
                        <a:spcBef>
                          <a:spcPts val="0"/>
                        </a:spcBef>
                        <a:spcAft>
                          <a:spcPts val="0"/>
                        </a:spcAft>
                        <a:buNone/>
                      </a:pPr>
                      <a:r>
                        <a:rPr lang="es-MX" sz="800" u="none" cap="none" strike="noStrike"/>
                        <a:t>22</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Ruido ambiente permitido</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65dB(A) en el día y 55 dB(A) en la noche a un (1) metro de  la  fuente  de  ruido,  sea  el  compensador  síncrono  o cualquiera de sus equipos conexos hasta llegar a la bahía de conexión del transformador elevador en 110 kV.</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283750">
                <a:tc>
                  <a:txBody>
                    <a:bodyPr/>
                    <a:lstStyle/>
                    <a:p>
                      <a:pPr indent="0" lvl="0" marL="0" marR="0" rtl="0" algn="l">
                        <a:lnSpc>
                          <a:spcPct val="100000"/>
                        </a:lnSpc>
                        <a:spcBef>
                          <a:spcPts val="0"/>
                        </a:spcBef>
                        <a:spcAft>
                          <a:spcPts val="0"/>
                        </a:spcAft>
                        <a:buNone/>
                      </a:pPr>
                      <a:r>
                        <a:rPr lang="es-MX" sz="800" u="none" cap="none" strike="noStrike"/>
                        <a:t>23</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Tipo de instalación</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Bajo techo con cubiertas laterales dado que en la vecindad a las subestaciones es frecuente encontrar zonas residenciales.</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327400">
                <a:tc>
                  <a:txBody>
                    <a:bodyPr/>
                    <a:lstStyle/>
                    <a:p>
                      <a:pPr indent="0" lvl="0" marL="0" marR="0" rtl="0" algn="l">
                        <a:lnSpc>
                          <a:spcPct val="100000"/>
                        </a:lnSpc>
                        <a:spcBef>
                          <a:spcPts val="0"/>
                        </a:spcBef>
                        <a:spcAft>
                          <a:spcPts val="0"/>
                        </a:spcAft>
                        <a:buNone/>
                      </a:pPr>
                      <a:r>
                        <a:rPr lang="es-MX" sz="800" u="none" cap="none" strike="noStrike"/>
                        <a:t>24</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Normas técnicas internacionales aplicables preferidas</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IEC o IEEE</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425625">
                <a:tc>
                  <a:txBody>
                    <a:bodyPr/>
                    <a:lstStyle/>
                    <a:p>
                      <a:pPr indent="0" lvl="0" marL="0" marR="0" rtl="0" algn="l">
                        <a:lnSpc>
                          <a:spcPct val="100000"/>
                        </a:lnSpc>
                        <a:spcBef>
                          <a:spcPts val="0"/>
                        </a:spcBef>
                        <a:spcAft>
                          <a:spcPts val="0"/>
                        </a:spcAft>
                        <a:buNone/>
                      </a:pPr>
                      <a:r>
                        <a:rPr lang="es-MX" sz="800" u="none" cap="none" strike="noStrike"/>
                        <a:t>25</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Sistema de refrigeración</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Definido por el inversionista. Debe buscar un balance entre el sistema que elija, la normatividad ambiental para ruido y la normatividad para manejo de aceites y fluidos del sistema.</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163700">
                <a:tc>
                  <a:txBody>
                    <a:bodyPr/>
                    <a:lstStyle/>
                    <a:p>
                      <a:pPr indent="0" lvl="0" marL="0" marR="0" rtl="0" algn="l">
                        <a:lnSpc>
                          <a:spcPct val="100000"/>
                        </a:lnSpc>
                        <a:spcBef>
                          <a:spcPts val="0"/>
                        </a:spcBef>
                        <a:spcAft>
                          <a:spcPts val="0"/>
                        </a:spcAft>
                        <a:buNone/>
                      </a:pPr>
                      <a:r>
                        <a:rPr lang="es-MX" sz="800" u="none" cap="none" strike="noStrike"/>
                        <a:t>26</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Pérdidas de potencia activa</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Menos del 1,5% de la potencia mínima requerida (+30 MVAr)</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327400">
                <a:tc>
                  <a:txBody>
                    <a:bodyPr/>
                    <a:lstStyle/>
                    <a:p>
                      <a:pPr indent="0" lvl="0" marL="0" marR="0" rtl="0" algn="l">
                        <a:lnSpc>
                          <a:spcPct val="100000"/>
                        </a:lnSpc>
                        <a:spcBef>
                          <a:spcPts val="0"/>
                        </a:spcBef>
                        <a:spcAft>
                          <a:spcPts val="0"/>
                        </a:spcAft>
                        <a:buNone/>
                      </a:pPr>
                      <a:r>
                        <a:rPr lang="es-MX" sz="800" u="none" cap="none" strike="noStrike"/>
                        <a:t>27</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OLTC del transformador elevador  en el lado de 110 kV</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Sí, al menos ±5% en pasos de 1%</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r h="425625">
                <a:tc>
                  <a:txBody>
                    <a:bodyPr/>
                    <a:lstStyle/>
                    <a:p>
                      <a:pPr indent="0" lvl="0" marL="0" marR="0" rtl="0" algn="l">
                        <a:lnSpc>
                          <a:spcPct val="100000"/>
                        </a:lnSpc>
                        <a:spcBef>
                          <a:spcPts val="0"/>
                        </a:spcBef>
                        <a:spcAft>
                          <a:spcPts val="0"/>
                        </a:spcAft>
                        <a:buNone/>
                      </a:pPr>
                      <a:r>
                        <a:rPr lang="es-MX" sz="800" u="none" cap="none" strike="noStrike"/>
                        <a:t>28</a:t>
                      </a:r>
                      <a:endParaRPr b="1" i="0" sz="800" u="none" cap="none" strike="noStrike">
                        <a:solidFill>
                          <a:srgbClr val="000000"/>
                        </a:solidFill>
                        <a:latin typeface="Arial"/>
                        <a:ea typeface="Arial"/>
                        <a:cs typeface="Arial"/>
                        <a:sym typeface="Arial"/>
                      </a:endParaRPr>
                    </a:p>
                  </a:txBody>
                  <a:tcPr marT="5450" marB="0" marR="5450" marL="5450" anchor="ctr"/>
                </a:tc>
                <a:tc>
                  <a:txBody>
                    <a:bodyPr/>
                    <a:lstStyle/>
                    <a:p>
                      <a:pPr indent="0" lvl="0" marL="0" marR="0" rtl="0" algn="l">
                        <a:lnSpc>
                          <a:spcPct val="100000"/>
                        </a:lnSpc>
                        <a:spcBef>
                          <a:spcPts val="0"/>
                        </a:spcBef>
                        <a:spcAft>
                          <a:spcPts val="0"/>
                        </a:spcAft>
                        <a:buNone/>
                      </a:pPr>
                      <a:r>
                        <a:rPr lang="es-MX" sz="1000" u="none" cap="none" strike="noStrike"/>
                        <a:t>Capacidad del transformador elevador para conexión a 110 kV</a:t>
                      </a:r>
                      <a:endParaRPr b="1" i="0" sz="1000" u="none" cap="none" strike="noStrike">
                        <a:solidFill>
                          <a:srgbClr val="000000"/>
                        </a:solidFill>
                        <a:latin typeface="Libre Baskerville"/>
                        <a:ea typeface="Libre Baskerville"/>
                        <a:cs typeface="Libre Baskerville"/>
                        <a:sym typeface="Libre Baskerville"/>
                      </a:endParaRPr>
                    </a:p>
                  </a:txBody>
                  <a:tcPr marT="5450" marB="0" marR="5450" marL="5450"/>
                </a:tc>
                <a:tc>
                  <a:txBody>
                    <a:bodyPr/>
                    <a:lstStyle/>
                    <a:p>
                      <a:pPr indent="0" lvl="0" marL="0" marR="0" rtl="0" algn="l">
                        <a:lnSpc>
                          <a:spcPct val="100000"/>
                        </a:lnSpc>
                        <a:spcBef>
                          <a:spcPts val="0"/>
                        </a:spcBef>
                        <a:spcAft>
                          <a:spcPts val="0"/>
                        </a:spcAft>
                        <a:buNone/>
                      </a:pPr>
                      <a:r>
                        <a:rPr lang="es-MX" sz="900" u="none" cap="none" strike="noStrike"/>
                        <a:t>La necesaria para cumplir con el aporte de potencia reactiva  a  tensión  nominal,  también  dentro  del  margen posible de variación en la barra de 110 kV y durante la operación en falla o en emergencia incluyendo la posibilidad de sobrecarga.</a:t>
                      </a:r>
                      <a:endParaRPr b="0" i="0" sz="900" u="none" cap="none" strike="noStrike">
                        <a:solidFill>
                          <a:srgbClr val="000000"/>
                        </a:solidFill>
                        <a:latin typeface="Libre Baskerville"/>
                        <a:ea typeface="Libre Baskerville"/>
                        <a:cs typeface="Libre Baskerville"/>
                        <a:sym typeface="Libre Baskerville"/>
                      </a:endParaRPr>
                    </a:p>
                  </a:txBody>
                  <a:tcPr marT="5450" marB="0" marR="5450" marL="5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Tiempos de entrega</a:t>
            </a:r>
            <a:endParaRPr/>
          </a:p>
        </p:txBody>
      </p:sp>
      <p:sp>
        <p:nvSpPr>
          <p:cNvPr id="176" name="Google Shape;176;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None/>
            </a:pPr>
            <a:r>
              <a:t/>
            </a:r>
            <a:endParaRPr/>
          </a:p>
        </p:txBody>
      </p:sp>
      <p:pic>
        <p:nvPicPr>
          <p:cNvPr id="177" name="Google Shape;177;p17"/>
          <p:cNvPicPr preferRelativeResize="0"/>
          <p:nvPr/>
        </p:nvPicPr>
        <p:blipFill rotWithShape="1">
          <a:blip r:embed="rId3">
            <a:alphaModFix/>
          </a:blip>
          <a:srcRect b="0" l="0" r="0" t="0"/>
          <a:stretch/>
        </p:blipFill>
        <p:spPr>
          <a:xfrm>
            <a:off x="0" y="1203415"/>
            <a:ext cx="9144000" cy="2736669"/>
          </a:xfrm>
          <a:prstGeom prst="rect">
            <a:avLst/>
          </a:prstGeom>
          <a:noFill/>
          <a:ln>
            <a:noFill/>
          </a:ln>
        </p:spPr>
      </p:pic>
      <p:pic>
        <p:nvPicPr>
          <p:cNvPr id="178" name="Google Shape;178;p17"/>
          <p:cNvPicPr preferRelativeResize="0"/>
          <p:nvPr/>
        </p:nvPicPr>
        <p:blipFill rotWithShape="1">
          <a:blip r:embed="rId4">
            <a:alphaModFix/>
          </a:blip>
          <a:srcRect b="0" l="0" r="0" t="0"/>
          <a:stretch/>
        </p:blipFill>
        <p:spPr>
          <a:xfrm>
            <a:off x="0" y="4373075"/>
            <a:ext cx="1366876" cy="768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Cronograma</a:t>
            </a:r>
            <a:endParaRPr/>
          </a:p>
        </p:txBody>
      </p:sp>
      <p:sp>
        <p:nvSpPr>
          <p:cNvPr id="184" name="Google Shape;184;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None/>
            </a:pPr>
            <a:r>
              <a:t/>
            </a:r>
            <a:endParaRPr/>
          </a:p>
        </p:txBody>
      </p:sp>
      <p:pic>
        <p:nvPicPr>
          <p:cNvPr id="185" name="Google Shape;185;p18"/>
          <p:cNvPicPr preferRelativeResize="0"/>
          <p:nvPr/>
        </p:nvPicPr>
        <p:blipFill rotWithShape="1">
          <a:blip r:embed="rId3">
            <a:alphaModFix/>
          </a:blip>
          <a:srcRect b="0" l="0" r="0" t="0"/>
          <a:stretch/>
        </p:blipFill>
        <p:spPr>
          <a:xfrm>
            <a:off x="1186056" y="898903"/>
            <a:ext cx="7827064" cy="4115665"/>
          </a:xfrm>
          <a:prstGeom prst="rect">
            <a:avLst/>
          </a:prstGeom>
          <a:noFill/>
          <a:ln>
            <a:noFill/>
          </a:ln>
        </p:spPr>
      </p:pic>
      <p:pic>
        <p:nvPicPr>
          <p:cNvPr id="186" name="Google Shape;186;p18"/>
          <p:cNvPicPr preferRelativeResize="0"/>
          <p:nvPr/>
        </p:nvPicPr>
        <p:blipFill rotWithShape="1">
          <a:blip r:embed="rId4">
            <a:alphaModFix/>
          </a:blip>
          <a:srcRect b="0" l="0" r="0" t="0"/>
          <a:stretch/>
        </p:blipFill>
        <p:spPr>
          <a:xfrm>
            <a:off x="0" y="4373075"/>
            <a:ext cx="1366876" cy="76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Costos referenciales</a:t>
            </a:r>
            <a:endParaRPr/>
          </a:p>
        </p:txBody>
      </p:sp>
      <p:sp>
        <p:nvSpPr>
          <p:cNvPr id="192" name="Google Shape;192;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None/>
            </a:pPr>
            <a:r>
              <a:t/>
            </a:r>
            <a:endParaRPr/>
          </a:p>
        </p:txBody>
      </p:sp>
      <p:pic>
        <p:nvPicPr>
          <p:cNvPr id="193" name="Google Shape;193;p19"/>
          <p:cNvPicPr preferRelativeResize="0"/>
          <p:nvPr/>
        </p:nvPicPr>
        <p:blipFill rotWithShape="1">
          <a:blip r:embed="rId3">
            <a:alphaModFix/>
          </a:blip>
          <a:srcRect b="0" l="0" r="0" t="0"/>
          <a:stretch/>
        </p:blipFill>
        <p:spPr>
          <a:xfrm>
            <a:off x="0" y="1067394"/>
            <a:ext cx="9144000" cy="3008711"/>
          </a:xfrm>
          <a:prstGeom prst="rect">
            <a:avLst/>
          </a:prstGeom>
          <a:noFill/>
          <a:ln>
            <a:noFill/>
          </a:ln>
        </p:spPr>
      </p:pic>
      <p:pic>
        <p:nvPicPr>
          <p:cNvPr id="194" name="Google Shape;194;p19"/>
          <p:cNvPicPr preferRelativeResize="0"/>
          <p:nvPr/>
        </p:nvPicPr>
        <p:blipFill rotWithShape="1">
          <a:blip r:embed="rId4">
            <a:alphaModFix/>
          </a:blip>
          <a:srcRect b="0" l="0" r="0" t="0"/>
          <a:stretch/>
        </p:blipFill>
        <p:spPr>
          <a:xfrm>
            <a:off x="0" y="4373075"/>
            <a:ext cx="1366876" cy="76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CC04"/>
        </a:solidFill>
      </p:bgPr>
    </p:bg>
    <p:spTree>
      <p:nvGrpSpPr>
        <p:cNvPr id="59" name="Shape 59"/>
        <p:cNvGrpSpPr/>
        <p:nvPr/>
      </p:nvGrpSpPr>
      <p:grpSpPr>
        <a:xfrm>
          <a:off x="0" y="0"/>
          <a:ext cx="0" cy="0"/>
          <a:chOff x="0" y="0"/>
          <a:chExt cx="0" cy="0"/>
        </a:xfrm>
      </p:grpSpPr>
      <p:sp>
        <p:nvSpPr>
          <p:cNvPr id="60" name="Google Shape;60;p2"/>
          <p:cNvSpPr/>
          <p:nvPr/>
        </p:nvSpPr>
        <p:spPr>
          <a:xfrm>
            <a:off x="-8150" y="4075"/>
            <a:ext cx="4787100" cy="5143500"/>
          </a:xfrm>
          <a:prstGeom prst="rect">
            <a:avLst/>
          </a:prstGeom>
          <a:solidFill>
            <a:srgbClr val="1D335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D335D"/>
              </a:solidFill>
              <a:latin typeface="Arial"/>
              <a:ea typeface="Arial"/>
              <a:cs typeface="Arial"/>
              <a:sym typeface="Arial"/>
            </a:endParaRPr>
          </a:p>
        </p:txBody>
      </p:sp>
      <p:sp>
        <p:nvSpPr>
          <p:cNvPr id="61" name="Google Shape;61;p2"/>
          <p:cNvSpPr txBox="1"/>
          <p:nvPr/>
        </p:nvSpPr>
        <p:spPr>
          <a:xfrm>
            <a:off x="287025" y="1894500"/>
            <a:ext cx="4664700" cy="135418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es-MX" sz="3800" u="none" cap="none" strike="noStrike">
                <a:solidFill>
                  <a:schemeClr val="lt1"/>
                </a:solidFill>
                <a:latin typeface="Montserrat"/>
                <a:ea typeface="Montserrat"/>
                <a:cs typeface="Montserrat"/>
                <a:sym typeface="Montserrat"/>
              </a:rPr>
              <a:t>Compensadores Sincrónicos</a:t>
            </a:r>
            <a:endParaRPr b="1" i="0" sz="4200" u="none" cap="none" strike="noStrike">
              <a:solidFill>
                <a:srgbClr val="BFCC04"/>
              </a:solidFill>
              <a:latin typeface="Montserrat"/>
              <a:ea typeface="Montserrat"/>
              <a:cs typeface="Montserrat"/>
              <a:sym typeface="Montserrat"/>
            </a:endParaRPr>
          </a:p>
        </p:txBody>
      </p:sp>
      <p:sp>
        <p:nvSpPr>
          <p:cNvPr id="62" name="Google Shape;62;p2"/>
          <p:cNvSpPr txBox="1"/>
          <p:nvPr/>
        </p:nvSpPr>
        <p:spPr>
          <a:xfrm>
            <a:off x="5176075" y="1111488"/>
            <a:ext cx="3674700" cy="313929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s-MX" sz="3200" u="none" cap="none" strike="noStrike">
                <a:solidFill>
                  <a:srgbClr val="1D335D"/>
                </a:solidFill>
                <a:latin typeface="Montserrat"/>
                <a:ea typeface="Montserrat"/>
                <a:cs typeface="Montserrat"/>
                <a:sym typeface="Montserrat"/>
              </a:rPr>
              <a:t>Análisis Área GCM</a:t>
            </a:r>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1D335D"/>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200"/>
              <a:buFont typeface="Arial"/>
              <a:buNone/>
            </a:pPr>
            <a:r>
              <a:rPr b="1" i="0" lang="es-MX" sz="3200" u="none" cap="none" strike="noStrike">
                <a:solidFill>
                  <a:srgbClr val="1D335D"/>
                </a:solidFill>
                <a:latin typeface="Montserrat"/>
                <a:ea typeface="Montserrat"/>
                <a:cs typeface="Montserrat"/>
                <a:sym typeface="Montserrat"/>
              </a:rPr>
              <a:t>Presentación de Consultoría de apoyo</a:t>
            </a:r>
            <a:endParaRPr b="1" i="0" sz="3200" u="none" cap="none" strike="noStrike">
              <a:solidFill>
                <a:srgbClr val="1D335D"/>
              </a:solidFill>
              <a:latin typeface="Montserrat"/>
              <a:ea typeface="Montserrat"/>
              <a:cs typeface="Montserrat"/>
              <a:sym typeface="Montserrat"/>
            </a:endParaRPr>
          </a:p>
        </p:txBody>
      </p:sp>
      <p:pic>
        <p:nvPicPr>
          <p:cNvPr id="63" name="Google Shape;63;p2"/>
          <p:cNvPicPr preferRelativeResize="0"/>
          <p:nvPr/>
        </p:nvPicPr>
        <p:blipFill rotWithShape="1">
          <a:blip r:embed="rId3">
            <a:alphaModFix/>
          </a:blip>
          <a:srcRect b="0" l="0" r="0" t="0"/>
          <a:stretch/>
        </p:blipFill>
        <p:spPr>
          <a:xfrm>
            <a:off x="0" y="4373070"/>
            <a:ext cx="1366851" cy="768200"/>
          </a:xfrm>
          <a:prstGeom prst="rect">
            <a:avLst/>
          </a:prstGeom>
          <a:noFill/>
          <a:ln>
            <a:noFill/>
          </a:ln>
        </p:spPr>
      </p:pic>
      <p:sp>
        <p:nvSpPr>
          <p:cNvPr id="64" name="Google Shape;64;p2"/>
          <p:cNvSpPr/>
          <p:nvPr/>
        </p:nvSpPr>
        <p:spPr>
          <a:xfrm>
            <a:off x="8394475" y="4925826"/>
            <a:ext cx="577402"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600" u="none" cap="none" strike="noStrike">
                <a:solidFill>
                  <a:schemeClr val="lt1"/>
                </a:solidFill>
                <a:latin typeface="Roboto"/>
                <a:ea typeface="Roboto"/>
                <a:cs typeface="Roboto"/>
                <a:sym typeface="Roboto"/>
              </a:rPr>
              <a:t>F-CE-01_V4</a:t>
            </a:r>
            <a:endParaRPr b="0" i="0" sz="6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335D"/>
        </a:solidFill>
      </p:bgPr>
    </p:bg>
    <p:spTree>
      <p:nvGrpSpPr>
        <p:cNvPr id="198" name="Shape 198"/>
        <p:cNvGrpSpPr/>
        <p:nvPr/>
      </p:nvGrpSpPr>
      <p:grpSpPr>
        <a:xfrm>
          <a:off x="0" y="0"/>
          <a:ext cx="0" cy="0"/>
          <a:chOff x="0" y="0"/>
          <a:chExt cx="0" cy="0"/>
        </a:xfrm>
      </p:grpSpPr>
      <p:pic>
        <p:nvPicPr>
          <p:cNvPr id="199" name="Google Shape;199;p20"/>
          <p:cNvPicPr preferRelativeResize="0"/>
          <p:nvPr/>
        </p:nvPicPr>
        <p:blipFill rotWithShape="1">
          <a:blip r:embed="rId3">
            <a:alphaModFix/>
          </a:blip>
          <a:srcRect b="0" l="0" r="0" t="0"/>
          <a:stretch/>
        </p:blipFill>
        <p:spPr>
          <a:xfrm>
            <a:off x="372125" y="2397258"/>
            <a:ext cx="3092900" cy="1738263"/>
          </a:xfrm>
          <a:prstGeom prst="rect">
            <a:avLst/>
          </a:prstGeom>
          <a:noFill/>
          <a:ln>
            <a:noFill/>
          </a:ln>
        </p:spPr>
      </p:pic>
      <p:sp>
        <p:nvSpPr>
          <p:cNvPr id="200" name="Google Shape;200;p20"/>
          <p:cNvSpPr txBox="1"/>
          <p:nvPr/>
        </p:nvSpPr>
        <p:spPr>
          <a:xfrm>
            <a:off x="3591000" y="4534225"/>
            <a:ext cx="1962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chemeClr val="lt1"/>
                </a:solidFill>
                <a:latin typeface="Montserrat"/>
                <a:ea typeface="Montserrat"/>
                <a:cs typeface="Montserrat"/>
                <a:sym typeface="Montserrat"/>
              </a:rPr>
              <a:t>www.</a:t>
            </a:r>
            <a:r>
              <a:rPr b="1" i="0" lang="es-MX" sz="1400" u="none" cap="none" strike="noStrike">
                <a:solidFill>
                  <a:schemeClr val="lt1"/>
                </a:solidFill>
                <a:latin typeface="Montserrat"/>
                <a:ea typeface="Montserrat"/>
                <a:cs typeface="Montserrat"/>
                <a:sym typeface="Montserrat"/>
              </a:rPr>
              <a:t>upme</a:t>
            </a:r>
            <a:r>
              <a:rPr b="0" i="0" lang="es-MX" sz="1400" u="none" cap="none" strike="noStrike">
                <a:solidFill>
                  <a:schemeClr val="lt1"/>
                </a:solidFill>
                <a:latin typeface="Montserrat"/>
                <a:ea typeface="Montserrat"/>
                <a:cs typeface="Montserrat"/>
                <a:sym typeface="Montserrat"/>
              </a:rPr>
              <a:t>.gov.co</a:t>
            </a:r>
            <a:endParaRPr b="0" i="0" sz="1400" u="none" cap="none" strike="noStrike">
              <a:solidFill>
                <a:schemeClr val="lt1"/>
              </a:solidFill>
              <a:latin typeface="Montserrat"/>
              <a:ea typeface="Montserrat"/>
              <a:cs typeface="Montserrat"/>
              <a:sym typeface="Montserrat"/>
            </a:endParaRPr>
          </a:p>
        </p:txBody>
      </p:sp>
      <p:sp>
        <p:nvSpPr>
          <p:cNvPr id="201" name="Google Shape;201;p20"/>
          <p:cNvSpPr txBox="1"/>
          <p:nvPr/>
        </p:nvSpPr>
        <p:spPr>
          <a:xfrm>
            <a:off x="1519200" y="828075"/>
            <a:ext cx="61056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800"/>
              <a:buFont typeface="Arial"/>
              <a:buNone/>
            </a:pPr>
            <a:r>
              <a:rPr b="1" i="0" lang="es-MX" sz="6800" u="none" cap="none" strike="noStrike">
                <a:solidFill>
                  <a:srgbClr val="BFCC04"/>
                </a:solidFill>
                <a:latin typeface="Montserrat"/>
                <a:ea typeface="Montserrat"/>
                <a:cs typeface="Montserrat"/>
                <a:sym typeface="Montserrat"/>
              </a:rPr>
              <a:t>Gracias!</a:t>
            </a:r>
            <a:endParaRPr b="1" i="0" sz="6800" u="none" cap="none" strike="noStrike">
              <a:solidFill>
                <a:srgbClr val="BFCC04"/>
              </a:solidFill>
              <a:latin typeface="Montserrat"/>
              <a:ea typeface="Montserrat"/>
              <a:cs typeface="Montserrat"/>
              <a:sym typeface="Montserrat"/>
            </a:endParaRPr>
          </a:p>
        </p:txBody>
      </p:sp>
      <p:cxnSp>
        <p:nvCxnSpPr>
          <p:cNvPr id="202" name="Google Shape;202;p20"/>
          <p:cNvCxnSpPr/>
          <p:nvPr/>
        </p:nvCxnSpPr>
        <p:spPr>
          <a:xfrm>
            <a:off x="3465025" y="2723500"/>
            <a:ext cx="0" cy="1100100"/>
          </a:xfrm>
          <a:prstGeom prst="straightConnector1">
            <a:avLst/>
          </a:prstGeom>
          <a:noFill/>
          <a:ln cap="flat" cmpd="sng" w="28575">
            <a:solidFill>
              <a:srgbClr val="BFCC04"/>
            </a:solidFill>
            <a:prstDash val="solid"/>
            <a:round/>
            <a:headEnd len="sm" w="sm" type="none"/>
            <a:tailEnd len="sm" w="sm" type="none"/>
          </a:ln>
        </p:spPr>
      </p:cxnSp>
      <p:sp>
        <p:nvSpPr>
          <p:cNvPr id="203" name="Google Shape;203;p20"/>
          <p:cNvSpPr txBox="1"/>
          <p:nvPr/>
        </p:nvSpPr>
        <p:spPr>
          <a:xfrm>
            <a:off x="3852025" y="2805000"/>
            <a:ext cx="407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0"/>
          <p:cNvSpPr txBox="1"/>
          <p:nvPr/>
        </p:nvSpPr>
        <p:spPr>
          <a:xfrm>
            <a:off x="3709425" y="3348500"/>
            <a:ext cx="4838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s-MX" sz="1100" u="none" cap="none" strike="noStrike">
                <a:solidFill>
                  <a:schemeClr val="lt1"/>
                </a:solidFill>
                <a:latin typeface="Montserrat"/>
                <a:ea typeface="Montserrat"/>
                <a:cs typeface="Montserrat"/>
                <a:sym typeface="Montserrat"/>
              </a:rPr>
              <a:t>@upmecol      @upmeoficial     @upmeoficial     @upmeoficial</a:t>
            </a:r>
            <a:endParaRPr b="1" i="0" sz="1100" u="none" cap="none" strike="noStrike">
              <a:solidFill>
                <a:schemeClr val="lt1"/>
              </a:solidFill>
              <a:latin typeface="Montserrat"/>
              <a:ea typeface="Montserrat"/>
              <a:cs typeface="Montserrat"/>
              <a:sym typeface="Montserrat"/>
            </a:endParaRPr>
          </a:p>
        </p:txBody>
      </p:sp>
      <p:pic>
        <p:nvPicPr>
          <p:cNvPr id="205" name="Google Shape;205;p20"/>
          <p:cNvPicPr preferRelativeResize="0"/>
          <p:nvPr/>
        </p:nvPicPr>
        <p:blipFill rotWithShape="1">
          <a:blip r:embed="rId4">
            <a:alphaModFix/>
          </a:blip>
          <a:srcRect b="0" l="0" r="0" t="0"/>
          <a:stretch/>
        </p:blipFill>
        <p:spPr>
          <a:xfrm>
            <a:off x="3928225" y="2867211"/>
            <a:ext cx="527588" cy="511750"/>
          </a:xfrm>
          <a:prstGeom prst="rect">
            <a:avLst/>
          </a:prstGeom>
          <a:noFill/>
          <a:ln>
            <a:noFill/>
          </a:ln>
        </p:spPr>
      </p:pic>
      <p:pic>
        <p:nvPicPr>
          <p:cNvPr id="206" name="Google Shape;206;p20"/>
          <p:cNvPicPr preferRelativeResize="0"/>
          <p:nvPr/>
        </p:nvPicPr>
        <p:blipFill rotWithShape="1">
          <a:blip r:embed="rId5">
            <a:alphaModFix/>
          </a:blip>
          <a:srcRect b="0" l="0" r="0" t="0"/>
          <a:stretch/>
        </p:blipFill>
        <p:spPr>
          <a:xfrm>
            <a:off x="5050306" y="2853625"/>
            <a:ext cx="555610" cy="538923"/>
          </a:xfrm>
          <a:prstGeom prst="rect">
            <a:avLst/>
          </a:prstGeom>
          <a:noFill/>
          <a:ln>
            <a:noFill/>
          </a:ln>
        </p:spPr>
      </p:pic>
      <p:pic>
        <p:nvPicPr>
          <p:cNvPr id="207" name="Google Shape;207;p20"/>
          <p:cNvPicPr preferRelativeResize="0"/>
          <p:nvPr/>
        </p:nvPicPr>
        <p:blipFill rotWithShape="1">
          <a:blip r:embed="rId6">
            <a:alphaModFix/>
          </a:blip>
          <a:srcRect b="0" l="0" r="0" t="0"/>
          <a:stretch/>
        </p:blipFill>
        <p:spPr>
          <a:xfrm>
            <a:off x="6276603" y="2853633"/>
            <a:ext cx="555603" cy="538915"/>
          </a:xfrm>
          <a:prstGeom prst="rect">
            <a:avLst/>
          </a:prstGeom>
          <a:noFill/>
          <a:ln>
            <a:noFill/>
          </a:ln>
        </p:spPr>
      </p:pic>
      <p:pic>
        <p:nvPicPr>
          <p:cNvPr id="208" name="Google Shape;208;p20"/>
          <p:cNvPicPr preferRelativeResize="0"/>
          <p:nvPr/>
        </p:nvPicPr>
        <p:blipFill rotWithShape="1">
          <a:blip r:embed="rId7">
            <a:alphaModFix/>
          </a:blip>
          <a:srcRect b="0" l="0" r="0" t="0"/>
          <a:stretch/>
        </p:blipFill>
        <p:spPr>
          <a:xfrm>
            <a:off x="7419147" y="2878490"/>
            <a:ext cx="555603" cy="5389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nvSpPr>
        <p:spPr>
          <a:xfrm>
            <a:off x="602975" y="1740600"/>
            <a:ext cx="7180500" cy="9232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s-MX" sz="4800" u="none" cap="none" strike="noStrike">
                <a:solidFill>
                  <a:srgbClr val="1D335D"/>
                </a:solidFill>
                <a:latin typeface="Montserrat"/>
                <a:ea typeface="Montserrat"/>
                <a:cs typeface="Montserrat"/>
                <a:sym typeface="Montserrat"/>
              </a:rPr>
              <a:t>Introducción </a:t>
            </a:r>
            <a:endParaRPr b="1" i="0" sz="4800" u="none" cap="none" strike="noStrike">
              <a:solidFill>
                <a:srgbClr val="BFCC04"/>
              </a:solidFill>
              <a:latin typeface="Montserrat"/>
              <a:ea typeface="Montserrat"/>
              <a:cs typeface="Montserrat"/>
              <a:sym typeface="Montserrat"/>
            </a:endParaRPr>
          </a:p>
        </p:txBody>
      </p:sp>
      <p:pic>
        <p:nvPicPr>
          <p:cNvPr id="70" name="Google Shape;70;p3"/>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71" name="Google Shape;71;p3"/>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MARCO TEORICO</a:t>
            </a:r>
            <a:endParaRPr/>
          </a:p>
        </p:txBody>
      </p:sp>
      <p:sp>
        <p:nvSpPr>
          <p:cNvPr id="77" name="Google Shape;77;p4"/>
          <p:cNvSpPr txBox="1"/>
          <p:nvPr>
            <p:ph idx="1" type="body"/>
          </p:nvPr>
        </p:nvSpPr>
        <p:spPr>
          <a:xfrm>
            <a:off x="311700" y="1152475"/>
            <a:ext cx="5081258" cy="3416400"/>
          </a:xfrm>
          <a:prstGeom prst="rect">
            <a:avLst/>
          </a:prstGeom>
          <a:noFill/>
          <a:ln>
            <a:noFill/>
          </a:ln>
        </p:spPr>
        <p:txBody>
          <a:bodyPr anchorCtr="0" anchor="t" bIns="91425" lIns="91425" spcFirstLastPara="1" rIns="91425" wrap="square" tIns="91425">
            <a:normAutofit/>
          </a:bodyPr>
          <a:lstStyle/>
          <a:p>
            <a:pPr indent="-342900" lvl="0" marL="457200" rtl="0" algn="just">
              <a:lnSpc>
                <a:spcPct val="115000"/>
              </a:lnSpc>
              <a:spcBef>
                <a:spcPts val="0"/>
              </a:spcBef>
              <a:spcAft>
                <a:spcPts val="0"/>
              </a:spcAft>
              <a:buSzPts val="1800"/>
              <a:buChar char="●"/>
            </a:pPr>
            <a:r>
              <a:rPr lang="es-MX"/>
              <a:t>Reto global:</a:t>
            </a:r>
            <a:endParaRPr/>
          </a:p>
          <a:p>
            <a:pPr indent="0" lvl="0" marL="114300" rtl="0" algn="just">
              <a:lnSpc>
                <a:spcPct val="115000"/>
              </a:lnSpc>
              <a:spcBef>
                <a:spcPts val="0"/>
              </a:spcBef>
              <a:spcAft>
                <a:spcPts val="0"/>
              </a:spcAft>
              <a:buSzPts val="1800"/>
              <a:buNone/>
            </a:pPr>
            <a:r>
              <a:rPr lang="es-MX"/>
              <a:t>	Perdida de Fortaleza de red y/o inercia</a:t>
            </a:r>
            <a:endParaRPr/>
          </a:p>
          <a:p>
            <a:pPr indent="-317500" lvl="1" marL="914400" rtl="0" algn="just">
              <a:lnSpc>
                <a:spcPct val="115000"/>
              </a:lnSpc>
              <a:spcBef>
                <a:spcPts val="0"/>
              </a:spcBef>
              <a:spcAft>
                <a:spcPts val="0"/>
              </a:spcAft>
              <a:buSzPts val="1400"/>
              <a:buChar char="○"/>
            </a:pPr>
            <a:r>
              <a:rPr lang="es-MX"/>
              <a:t>Transición energética - Descarbonización. </a:t>
            </a:r>
            <a:endParaRPr/>
          </a:p>
          <a:p>
            <a:pPr indent="-317500" lvl="1" marL="914400" rtl="0" algn="just">
              <a:lnSpc>
                <a:spcPct val="115000"/>
              </a:lnSpc>
              <a:spcBef>
                <a:spcPts val="0"/>
              </a:spcBef>
              <a:spcAft>
                <a:spcPts val="0"/>
              </a:spcAft>
              <a:buSzPts val="1400"/>
              <a:buChar char="○"/>
            </a:pPr>
            <a:r>
              <a:rPr lang="es-MX"/>
              <a:t>Salida de operación de plantas tradicionales “sincrónicas” basada en combustibles fósiles</a:t>
            </a:r>
            <a:endParaRPr/>
          </a:p>
          <a:p>
            <a:pPr indent="-317500" lvl="1" marL="914400" rtl="0" algn="just">
              <a:lnSpc>
                <a:spcPct val="115000"/>
              </a:lnSpc>
              <a:spcBef>
                <a:spcPts val="0"/>
              </a:spcBef>
              <a:spcAft>
                <a:spcPts val="0"/>
              </a:spcAft>
              <a:buSzPts val="1400"/>
              <a:buChar char="○"/>
            </a:pPr>
            <a:r>
              <a:rPr lang="es-MX"/>
              <a:t>Alta penetración de generadores basada en inversores.</a:t>
            </a:r>
            <a:endParaRPr/>
          </a:p>
          <a:p>
            <a:pPr indent="-228600" lvl="1" marL="914400" rtl="0" algn="just">
              <a:lnSpc>
                <a:spcPct val="115000"/>
              </a:lnSpc>
              <a:spcBef>
                <a:spcPts val="0"/>
              </a:spcBef>
              <a:spcAft>
                <a:spcPts val="0"/>
              </a:spcAft>
              <a:buSzPts val="1400"/>
              <a:buNone/>
            </a:pPr>
            <a:r>
              <a:t/>
            </a:r>
            <a:endParaRPr/>
          </a:p>
        </p:txBody>
      </p:sp>
      <p:pic>
        <p:nvPicPr>
          <p:cNvPr id="78" name="Google Shape;78;p4"/>
          <p:cNvPicPr preferRelativeResize="0"/>
          <p:nvPr/>
        </p:nvPicPr>
        <p:blipFill rotWithShape="1">
          <a:blip r:embed="rId3">
            <a:alphaModFix/>
          </a:blip>
          <a:srcRect b="0" l="61517" r="0" t="0"/>
          <a:stretch/>
        </p:blipFill>
        <p:spPr>
          <a:xfrm>
            <a:off x="5442243" y="1152475"/>
            <a:ext cx="3390057" cy="3398196"/>
          </a:xfrm>
          <a:prstGeom prst="rect">
            <a:avLst/>
          </a:prstGeom>
          <a:noFill/>
          <a:ln>
            <a:noFill/>
          </a:ln>
        </p:spPr>
      </p:pic>
      <p:sp>
        <p:nvSpPr>
          <p:cNvPr id="79" name="Google Shape;79;p4"/>
          <p:cNvSpPr/>
          <p:nvPr/>
        </p:nvSpPr>
        <p:spPr>
          <a:xfrm>
            <a:off x="5891842" y="1152475"/>
            <a:ext cx="3010618" cy="1237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 name="Google Shape;80;p4"/>
          <p:cNvSpPr/>
          <p:nvPr/>
        </p:nvSpPr>
        <p:spPr>
          <a:xfrm>
            <a:off x="5796951" y="1406106"/>
            <a:ext cx="2803585" cy="1165644"/>
          </a:xfrm>
          <a:prstGeom prst="rect">
            <a:avLst/>
          </a:prstGeom>
          <a:noFill/>
          <a:ln cap="flat" cmpd="sng" w="539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1" name="Google Shape;81;p4"/>
          <p:cNvPicPr preferRelativeResize="0"/>
          <p:nvPr/>
        </p:nvPicPr>
        <p:blipFill rotWithShape="1">
          <a:blip r:embed="rId4">
            <a:alphaModFix/>
          </a:blip>
          <a:srcRect b="0" l="0" r="0" t="0"/>
          <a:stretch/>
        </p:blipFill>
        <p:spPr>
          <a:xfrm>
            <a:off x="0" y="4373075"/>
            <a:ext cx="1366876" cy="76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87" name="Google Shape;8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None/>
            </a:pPr>
            <a:r>
              <a:t/>
            </a:r>
            <a:endParaRPr/>
          </a:p>
        </p:txBody>
      </p:sp>
      <p:pic>
        <p:nvPicPr>
          <p:cNvPr id="88" name="Google Shape;88;p5"/>
          <p:cNvPicPr preferRelativeResize="0"/>
          <p:nvPr/>
        </p:nvPicPr>
        <p:blipFill rotWithShape="1">
          <a:blip r:embed="rId3">
            <a:alphaModFix/>
          </a:blip>
          <a:srcRect b="0" l="0" r="0" t="0"/>
          <a:stretch/>
        </p:blipFill>
        <p:spPr>
          <a:xfrm>
            <a:off x="0" y="356697"/>
            <a:ext cx="9144000" cy="4430106"/>
          </a:xfrm>
          <a:prstGeom prst="rect">
            <a:avLst/>
          </a:prstGeom>
          <a:noFill/>
          <a:ln>
            <a:noFill/>
          </a:ln>
        </p:spPr>
      </p:pic>
      <p:pic>
        <p:nvPicPr>
          <p:cNvPr id="89" name="Google Shape;89;p5"/>
          <p:cNvPicPr preferRelativeResize="0"/>
          <p:nvPr/>
        </p:nvPicPr>
        <p:blipFill rotWithShape="1">
          <a:blip r:embed="rId4">
            <a:alphaModFix/>
          </a:blip>
          <a:srcRect b="0" l="0" r="0" t="0"/>
          <a:stretch/>
        </p:blipFill>
        <p:spPr>
          <a:xfrm>
            <a:off x="0" y="4373075"/>
            <a:ext cx="1366876" cy="76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Informe Trimestral de Evaluación de Restricciones - Trimestre 1 de 2022. </a:t>
            </a:r>
            <a:br>
              <a:rPr lang="es-MX"/>
            </a:br>
            <a:r>
              <a:rPr lang="es-MX"/>
              <a:t>Informe Trimestral de Evaluación de Restricciones T4-2022. </a:t>
            </a:r>
            <a:endParaRPr/>
          </a:p>
        </p:txBody>
      </p:sp>
      <p:sp>
        <p:nvSpPr>
          <p:cNvPr id="95" name="Google Shape;95;p6"/>
          <p:cNvSpPr txBox="1"/>
          <p:nvPr>
            <p:ph idx="1" type="body"/>
          </p:nvPr>
        </p:nvSpPr>
        <p:spPr>
          <a:xfrm>
            <a:off x="311700" y="2231756"/>
            <a:ext cx="8520600" cy="2337118"/>
          </a:xfrm>
          <a:prstGeom prst="rect">
            <a:avLst/>
          </a:prstGeom>
          <a:noFill/>
          <a:ln>
            <a:noFill/>
          </a:ln>
        </p:spPr>
        <p:txBody>
          <a:bodyPr anchorCtr="0" anchor="t" bIns="91425" lIns="91425" spcFirstLastPara="1" rIns="91425" wrap="square" tIns="91425">
            <a:normAutofit fontScale="92500" lnSpcReduction="20000"/>
          </a:bodyPr>
          <a:lstStyle/>
          <a:p>
            <a:pPr indent="-342900" lvl="0" marL="457200" rtl="0" algn="l">
              <a:lnSpc>
                <a:spcPct val="115000"/>
              </a:lnSpc>
              <a:spcBef>
                <a:spcPts val="0"/>
              </a:spcBef>
              <a:spcAft>
                <a:spcPts val="0"/>
              </a:spcAft>
              <a:buSzPct val="108108"/>
              <a:buChar char="●"/>
            </a:pPr>
            <a:r>
              <a:rPr lang="es-MX"/>
              <a:t>“Análisis de alternativas para Compensación GCM para la mitigación del fenómeno de FIDVR en la carga”, cuyo objetivo es Evaluar alternativas de compensación dinámica que permita mitigar o eliminar la evolución de eventos que ocasionan desatención de la demanda y riesgos para la red de transmisión y subtransmisión del área GCM.</a:t>
            </a:r>
            <a:endParaRPr/>
          </a:p>
          <a:p>
            <a:pPr indent="-228600" lvl="0" marL="457200" rtl="0" algn="l">
              <a:lnSpc>
                <a:spcPct val="115000"/>
              </a:lnSpc>
              <a:spcBef>
                <a:spcPts val="0"/>
              </a:spcBef>
              <a:spcAft>
                <a:spcPts val="0"/>
              </a:spcAft>
              <a:buSzPct val="108108"/>
              <a:buNone/>
            </a:pPr>
            <a:r>
              <a:t/>
            </a:r>
            <a:endParaRPr/>
          </a:p>
          <a:p>
            <a:pPr indent="-342900" lvl="0" marL="457200" rtl="0" algn="l">
              <a:lnSpc>
                <a:spcPct val="115000"/>
              </a:lnSpc>
              <a:spcBef>
                <a:spcPts val="0"/>
              </a:spcBef>
              <a:spcAft>
                <a:spcPts val="0"/>
              </a:spcAft>
              <a:buSzPct val="108108"/>
              <a:buChar char="●"/>
            </a:pPr>
            <a:r>
              <a:rPr lang="es-MX"/>
              <a:t>Fenómeno de recuperación lenta inducida de tensión (FIDVR Fault Induced Delayed Voltage Recovery), </a:t>
            </a:r>
            <a:endParaRPr/>
          </a:p>
        </p:txBody>
      </p:sp>
      <p:pic>
        <p:nvPicPr>
          <p:cNvPr id="96" name="Google Shape;96;p6"/>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7"/>
          <p:cNvSpPr txBox="1"/>
          <p:nvPr>
            <p:ph type="title"/>
          </p:nvPr>
        </p:nvSpPr>
        <p:spPr>
          <a:xfrm>
            <a:off x="311700" y="1586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MEDIDAS DE MITIGACION</a:t>
            </a:r>
            <a:endParaRPr/>
          </a:p>
        </p:txBody>
      </p:sp>
      <p:sp>
        <p:nvSpPr>
          <p:cNvPr id="102" name="Google Shape;102;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None/>
            </a:pPr>
            <a:r>
              <a:t/>
            </a:r>
            <a:endParaRPr/>
          </a:p>
        </p:txBody>
      </p:sp>
      <p:pic>
        <p:nvPicPr>
          <p:cNvPr id="103" name="Google Shape;103;p7"/>
          <p:cNvPicPr preferRelativeResize="0"/>
          <p:nvPr/>
        </p:nvPicPr>
        <p:blipFill rotWithShape="1">
          <a:blip r:embed="rId3">
            <a:alphaModFix/>
          </a:blip>
          <a:srcRect b="0" l="0" r="0" t="0"/>
          <a:stretch/>
        </p:blipFill>
        <p:spPr>
          <a:xfrm>
            <a:off x="829284" y="574625"/>
            <a:ext cx="7669927" cy="3997249"/>
          </a:xfrm>
          <a:prstGeom prst="rect">
            <a:avLst/>
          </a:prstGeom>
          <a:noFill/>
          <a:ln>
            <a:noFill/>
          </a:ln>
        </p:spPr>
      </p:pic>
      <p:pic>
        <p:nvPicPr>
          <p:cNvPr id="104" name="Google Shape;104;p7"/>
          <p:cNvPicPr preferRelativeResize="0"/>
          <p:nvPr/>
        </p:nvPicPr>
        <p:blipFill rotWithShape="1">
          <a:blip r:embed="rId4">
            <a:alphaModFix/>
          </a:blip>
          <a:srcRect b="0" l="0" r="0" t="0"/>
          <a:stretch/>
        </p:blipFill>
        <p:spPr>
          <a:xfrm>
            <a:off x="0" y="4373075"/>
            <a:ext cx="1366876" cy="76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8"/>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
        <p:nvSpPr>
          <p:cNvPr id="110" name="Google Shape;110;p8"/>
          <p:cNvSpPr/>
          <p:nvPr/>
        </p:nvSpPr>
        <p:spPr>
          <a:xfrm>
            <a:off x="8698044" y="4987387"/>
            <a:ext cx="445956" cy="1538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400" u="none" cap="none" strike="noStrike">
                <a:solidFill>
                  <a:schemeClr val="dk1"/>
                </a:solidFill>
                <a:latin typeface="Roboto"/>
                <a:ea typeface="Roboto"/>
                <a:cs typeface="Roboto"/>
                <a:sym typeface="Roboto"/>
              </a:rPr>
              <a:t>F-CE-01_V4</a:t>
            </a:r>
            <a:endParaRPr b="0" i="0" sz="400" u="none" cap="none" strike="noStrike">
              <a:solidFill>
                <a:schemeClr val="dk1"/>
              </a:solidFill>
              <a:latin typeface="Arial"/>
              <a:ea typeface="Arial"/>
              <a:cs typeface="Arial"/>
              <a:sym typeface="Arial"/>
            </a:endParaRPr>
          </a:p>
        </p:txBody>
      </p:sp>
      <p:sp>
        <p:nvSpPr>
          <p:cNvPr id="111" name="Google Shape;11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Resultados de análisis transitorio </a:t>
            </a:r>
            <a:endParaRPr/>
          </a:p>
        </p:txBody>
      </p:sp>
      <p:sp>
        <p:nvSpPr>
          <p:cNvPr id="112" name="Google Shape;112;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228600" lvl="0" marL="457200" rtl="0" algn="l">
              <a:lnSpc>
                <a:spcPct val="115000"/>
              </a:lnSpc>
              <a:spcBef>
                <a:spcPts val="0"/>
              </a:spcBef>
              <a:spcAft>
                <a:spcPts val="0"/>
              </a:spcAft>
              <a:buSzPts val="1800"/>
              <a:buNone/>
            </a:pPr>
            <a:r>
              <a:t/>
            </a:r>
            <a:endParaRPr/>
          </a:p>
        </p:txBody>
      </p:sp>
      <p:pic>
        <p:nvPicPr>
          <p:cNvPr id="113" name="Google Shape;113;p8"/>
          <p:cNvPicPr preferRelativeResize="0"/>
          <p:nvPr/>
        </p:nvPicPr>
        <p:blipFill rotWithShape="1">
          <a:blip r:embed="rId4">
            <a:alphaModFix/>
          </a:blip>
          <a:srcRect b="0" l="0" r="0" t="0"/>
          <a:stretch/>
        </p:blipFill>
        <p:spPr>
          <a:xfrm>
            <a:off x="104082" y="1017725"/>
            <a:ext cx="4557395" cy="2668905"/>
          </a:xfrm>
          <a:prstGeom prst="rect">
            <a:avLst/>
          </a:prstGeom>
          <a:noFill/>
          <a:ln>
            <a:noFill/>
          </a:ln>
        </p:spPr>
      </p:pic>
      <p:pic>
        <p:nvPicPr>
          <p:cNvPr id="114" name="Google Shape;114;p8"/>
          <p:cNvPicPr preferRelativeResize="0"/>
          <p:nvPr/>
        </p:nvPicPr>
        <p:blipFill rotWithShape="1">
          <a:blip r:embed="rId5">
            <a:alphaModFix/>
          </a:blip>
          <a:srcRect b="0" l="0" r="0" t="0"/>
          <a:stretch/>
        </p:blipFill>
        <p:spPr>
          <a:xfrm>
            <a:off x="4549198" y="2481151"/>
            <a:ext cx="4490720" cy="25831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MX"/>
              <a:t>SOLUCION PLANTEADA T1-2022</a:t>
            </a:r>
            <a:endParaRPr/>
          </a:p>
        </p:txBody>
      </p:sp>
      <p:sp>
        <p:nvSpPr>
          <p:cNvPr id="120" name="Google Shape;120;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a:bodyPr>
          <a:lstStyle/>
          <a:p>
            <a:pPr indent="0" lvl="0" marL="0" rtl="0" algn="just">
              <a:lnSpc>
                <a:spcPct val="107000"/>
              </a:lnSpc>
              <a:spcBef>
                <a:spcPts val="0"/>
              </a:spcBef>
              <a:spcAft>
                <a:spcPts val="0"/>
              </a:spcAft>
              <a:buSzPct val="97297"/>
              <a:buNone/>
            </a:pPr>
            <a:r>
              <a:rPr lang="es-MX" sz="2000">
                <a:latin typeface="Calibri"/>
                <a:ea typeface="Calibri"/>
                <a:cs typeface="Calibri"/>
                <a:sym typeface="Calibri"/>
              </a:rPr>
              <a:t>Solución distribuida : 180 Mvar de Compensación Síncrona distribuida.</a:t>
            </a:r>
            <a:endParaRPr/>
          </a:p>
          <a:p>
            <a:pPr indent="0" lvl="0" marL="0" rtl="0" algn="just">
              <a:lnSpc>
                <a:spcPct val="107000"/>
              </a:lnSpc>
              <a:spcBef>
                <a:spcPts val="0"/>
              </a:spcBef>
              <a:spcAft>
                <a:spcPts val="0"/>
              </a:spcAft>
              <a:buSzPct val="97297"/>
              <a:buNone/>
            </a:pPr>
            <a:r>
              <a:t/>
            </a:r>
            <a:endParaRPr sz="2000">
              <a:latin typeface="Calibri"/>
              <a:ea typeface="Calibri"/>
              <a:cs typeface="Calibri"/>
              <a:sym typeface="Calibri"/>
            </a:endParaRPr>
          </a:p>
          <a:p>
            <a:pPr indent="-285750" lvl="1" marL="742950" rtl="0" algn="just">
              <a:lnSpc>
                <a:spcPct val="107000"/>
              </a:lnSpc>
              <a:spcBef>
                <a:spcPts val="0"/>
              </a:spcBef>
              <a:spcAft>
                <a:spcPts val="0"/>
              </a:spcAft>
              <a:buSzPct val="75675"/>
              <a:buFont typeface="Arial"/>
              <a:buAutoNum type="alphaLcPeriod"/>
            </a:pPr>
            <a:r>
              <a:rPr lang="es-MX" sz="2000">
                <a:latin typeface="Calibri"/>
                <a:ea typeface="Calibri"/>
                <a:cs typeface="Calibri"/>
                <a:sym typeface="Calibri"/>
              </a:rPr>
              <a:t>Cuestecitas 230 kV 40 Mvar Capacitivos / Mínimo 120 MVA de Corto Circuito</a:t>
            </a:r>
            <a:endParaRPr sz="2000">
              <a:latin typeface="Calibri"/>
              <a:ea typeface="Calibri"/>
              <a:cs typeface="Calibri"/>
              <a:sym typeface="Calibri"/>
            </a:endParaRPr>
          </a:p>
          <a:p>
            <a:pPr indent="-285750" lvl="1" marL="742950" rtl="0" algn="just">
              <a:lnSpc>
                <a:spcPct val="107000"/>
              </a:lnSpc>
              <a:spcBef>
                <a:spcPts val="0"/>
              </a:spcBef>
              <a:spcAft>
                <a:spcPts val="0"/>
              </a:spcAft>
              <a:buSzPct val="75675"/>
              <a:buFont typeface="Arial"/>
              <a:buAutoNum type="alphaLcPeriod"/>
            </a:pPr>
            <a:r>
              <a:rPr lang="es-MX" sz="2000">
                <a:latin typeface="Calibri"/>
                <a:ea typeface="Calibri"/>
                <a:cs typeface="Calibri"/>
                <a:sym typeface="Calibri"/>
              </a:rPr>
              <a:t>Valledupar 220 kV 40 Mvar Capacitivos / Mínimo 120 MVA de Corto Circuito</a:t>
            </a:r>
            <a:endParaRPr sz="2000">
              <a:latin typeface="Calibri"/>
              <a:ea typeface="Calibri"/>
              <a:cs typeface="Calibri"/>
              <a:sym typeface="Calibri"/>
            </a:endParaRPr>
          </a:p>
          <a:p>
            <a:pPr indent="-285750" lvl="1" marL="742950" rtl="0" algn="just">
              <a:lnSpc>
                <a:spcPct val="107000"/>
              </a:lnSpc>
              <a:spcBef>
                <a:spcPts val="0"/>
              </a:spcBef>
              <a:spcAft>
                <a:spcPts val="0"/>
              </a:spcAft>
              <a:buSzPct val="75675"/>
              <a:buFont typeface="Arial"/>
              <a:buAutoNum type="alphaLcPeriod"/>
            </a:pPr>
            <a:r>
              <a:rPr lang="es-MX" sz="2000">
                <a:latin typeface="Calibri"/>
                <a:ea typeface="Calibri"/>
                <a:cs typeface="Calibri"/>
                <a:sym typeface="Calibri"/>
              </a:rPr>
              <a:t>Riohacha 110 kV 20 Mvar Capacitivos / Mínimo 40 MVA de Corto Circuito</a:t>
            </a:r>
            <a:endParaRPr sz="2000">
              <a:latin typeface="Calibri"/>
              <a:ea typeface="Calibri"/>
              <a:cs typeface="Calibri"/>
              <a:sym typeface="Calibri"/>
            </a:endParaRPr>
          </a:p>
          <a:p>
            <a:pPr indent="-285750" lvl="1" marL="742950" rtl="0" algn="just">
              <a:lnSpc>
                <a:spcPct val="107000"/>
              </a:lnSpc>
              <a:spcBef>
                <a:spcPts val="0"/>
              </a:spcBef>
              <a:spcAft>
                <a:spcPts val="0"/>
              </a:spcAft>
              <a:buSzPct val="75675"/>
              <a:buFont typeface="Arial"/>
              <a:buAutoNum type="alphaLcPeriod"/>
            </a:pPr>
            <a:r>
              <a:rPr lang="es-MX" sz="2000">
                <a:latin typeface="Calibri"/>
                <a:ea typeface="Calibri"/>
                <a:cs typeface="Calibri"/>
                <a:sym typeface="Calibri"/>
              </a:rPr>
              <a:t>Guatapurí 110 kV 20 Mvar Capacitivos / Mínimo 40 MVA de Corto Circuito</a:t>
            </a:r>
            <a:endParaRPr sz="2000">
              <a:latin typeface="Calibri"/>
              <a:ea typeface="Calibri"/>
              <a:cs typeface="Calibri"/>
              <a:sym typeface="Calibri"/>
            </a:endParaRPr>
          </a:p>
          <a:p>
            <a:pPr indent="-285750" lvl="1" marL="742950" rtl="0" algn="just">
              <a:lnSpc>
                <a:spcPct val="107000"/>
              </a:lnSpc>
              <a:spcBef>
                <a:spcPts val="0"/>
              </a:spcBef>
              <a:spcAft>
                <a:spcPts val="0"/>
              </a:spcAft>
              <a:buSzPct val="75675"/>
              <a:buFont typeface="Arial"/>
              <a:buAutoNum type="alphaLcPeriod"/>
            </a:pPr>
            <a:r>
              <a:rPr lang="es-MX" sz="2000">
                <a:latin typeface="Calibri"/>
                <a:ea typeface="Calibri"/>
                <a:cs typeface="Calibri"/>
                <a:sym typeface="Calibri"/>
              </a:rPr>
              <a:t>La Jagua 110 kV 20 Mvar Capacitivos / Mínimo 40 MVA de Corto Circuito</a:t>
            </a:r>
            <a:endParaRPr sz="2000">
              <a:latin typeface="Calibri"/>
              <a:ea typeface="Calibri"/>
              <a:cs typeface="Calibri"/>
              <a:sym typeface="Calibri"/>
            </a:endParaRPr>
          </a:p>
          <a:p>
            <a:pPr indent="-285750" lvl="1" marL="742950" rtl="0" algn="just">
              <a:lnSpc>
                <a:spcPct val="107000"/>
              </a:lnSpc>
              <a:spcBef>
                <a:spcPts val="0"/>
              </a:spcBef>
              <a:spcAft>
                <a:spcPts val="0"/>
              </a:spcAft>
              <a:buSzPct val="75675"/>
              <a:buFont typeface="Arial"/>
              <a:buAutoNum type="alphaLcPeriod"/>
            </a:pPr>
            <a:r>
              <a:rPr lang="es-MX" sz="2000">
                <a:latin typeface="Calibri"/>
                <a:ea typeface="Calibri"/>
                <a:cs typeface="Calibri"/>
                <a:sym typeface="Calibri"/>
              </a:rPr>
              <a:t>El Banco 110 kV 20 Mvar Capacitivos / Mínimo 40 MVA de Corto Circuito</a:t>
            </a:r>
            <a:endParaRPr sz="2000">
              <a:latin typeface="Calibri"/>
              <a:ea typeface="Calibri"/>
              <a:cs typeface="Calibri"/>
              <a:sym typeface="Calibri"/>
            </a:endParaRPr>
          </a:p>
          <a:p>
            <a:pPr indent="-285750" lvl="1" marL="742950" rtl="0" algn="just">
              <a:lnSpc>
                <a:spcPct val="107000"/>
              </a:lnSpc>
              <a:spcBef>
                <a:spcPts val="0"/>
              </a:spcBef>
              <a:spcAft>
                <a:spcPts val="0"/>
              </a:spcAft>
              <a:buSzPct val="75675"/>
              <a:buFont typeface="Arial"/>
              <a:buAutoNum type="alphaLcPeriod"/>
            </a:pPr>
            <a:r>
              <a:rPr lang="es-MX" sz="2000">
                <a:latin typeface="Calibri"/>
                <a:ea typeface="Calibri"/>
                <a:cs typeface="Calibri"/>
                <a:sym typeface="Calibri"/>
              </a:rPr>
              <a:t>Santa Marta 110 kV 20 Mvar Capacitivos / Mínimo 40 MVA de Corto Circuito</a:t>
            </a:r>
            <a:endParaRPr sz="2000">
              <a:latin typeface="Calibri"/>
              <a:ea typeface="Calibri"/>
              <a:cs typeface="Calibri"/>
              <a:sym typeface="Calibri"/>
            </a:endParaRPr>
          </a:p>
          <a:p>
            <a:pPr indent="-228600" lvl="0" marL="457200" rtl="0" algn="l">
              <a:lnSpc>
                <a:spcPct val="115000"/>
              </a:lnSpc>
              <a:spcBef>
                <a:spcPts val="800"/>
              </a:spcBef>
              <a:spcAft>
                <a:spcPts val="0"/>
              </a:spcAft>
              <a:buSzPct val="108108"/>
              <a:buNone/>
            </a:pPr>
            <a:r>
              <a:t/>
            </a:r>
            <a:endParaRPr/>
          </a:p>
        </p:txBody>
      </p:sp>
      <p:pic>
        <p:nvPicPr>
          <p:cNvPr id="121" name="Google Shape;121;p9"/>
          <p:cNvPicPr preferRelativeResize="0"/>
          <p:nvPr/>
        </p:nvPicPr>
        <p:blipFill rotWithShape="1">
          <a:blip r:embed="rId3">
            <a:alphaModFix/>
          </a:blip>
          <a:srcRect b="0" l="0" r="0" t="0"/>
          <a:stretch/>
        </p:blipFill>
        <p:spPr>
          <a:xfrm>
            <a:off x="0" y="4373075"/>
            <a:ext cx="1366876" cy="76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dc:creator>
</cp:coreProperties>
</file>