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y="5143500" cx="9144000"/>
  <p:notesSz cx="6858000" cy="9144000"/>
  <p:embeddedFontLst>
    <p:embeddedFont>
      <p:font typeface="Play"/>
      <p:regular r:id="rId56"/>
      <p:bold r:id="rId57"/>
    </p:embeddedFont>
    <p:embeddedFont>
      <p:font typeface="Roboto"/>
      <p:regular r:id="rId58"/>
      <p:bold r:id="rId59"/>
      <p:italic r:id="rId60"/>
      <p:boldItalic r:id="rId61"/>
    </p:embeddedFont>
    <p:embeddedFont>
      <p:font typeface="Montserrat"/>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6" roundtripDataSignature="AMtx7miygtt7wqNpQ3JomrRA59ykvYEL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1C064A-3FC6-40CC-9A69-0CEB86ACC56E}">
  <a:tblStyle styleId="{8A1C064A-3FC6-40CC-9A69-0CEB86ACC56E}"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tcStyle>
        <a:fill>
          <a:solidFill>
            <a:schemeClr val="dk1">
              <a:alpha val="20000"/>
            </a:schemeClr>
          </a:solidFill>
        </a:fill>
      </a:tcStyle>
    </a:band1H>
    <a:band2H>
      <a:tcTxStyle b="off" i="off"/>
    </a:band2H>
    <a:band1V>
      <a:tcTxStyle b="off" i="off"/>
      <a:tcStyle>
        <a:fill>
          <a:solidFill>
            <a:schemeClr val="dk1">
              <a:alpha val="20000"/>
            </a:schemeClr>
          </a:solidFill>
        </a:fill>
      </a:tcStyle>
    </a:band1V>
    <a:band2V>
      <a:tcTxStyle b="off" i="off"/>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3C3DBE12-4ED0-479A-92FB-168F1E9DF941}"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92C3848-5427-43DB-B30B-52734AB22EBE}" styleName="Table_2">
    <a:wholeTbl>
      <a:tcTxStyle b="off" i="off">
        <a:font>
          <a:latin typeface="Arial"/>
          <a:ea typeface="Arial"/>
          <a:cs typeface="Arial"/>
        </a:font>
        <a:srgbClr val="76923C"/>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BFBFBF"/>
              </a:solidFill>
              <a:prstDash val="solid"/>
              <a:round/>
              <a:headEnd len="sm" w="sm" type="none"/>
              <a:tailEnd len="sm" w="sm" type="none"/>
            </a:ln>
          </a:insideH>
          <a:insideV>
            <a:ln cap="flat" cmpd="sng" w="9525">
              <a:solidFill>
                <a:srgbClr val="BFBFBF"/>
              </a:solidFill>
              <a:prstDash val="solid"/>
              <a:round/>
              <a:headEnd len="sm" w="sm" type="none"/>
              <a:tailEnd len="sm" w="sm" type="none"/>
            </a:ln>
          </a:insideV>
        </a:tcBdr>
        <a:fill>
          <a:solidFill>
            <a:srgbClr val="D9E2F3"/>
          </a:solidFill>
        </a:fill>
      </a:tcStyle>
    </a:wholeTbl>
    <a:band1H>
      <a:tcTxStyle b="off" i="off"/>
      <a:tcStyle>
        <a:tcBdr>
          <a:top>
            <a:ln cap="flat" cmpd="sng" w="9525">
              <a:solidFill>
                <a:srgbClr val="7F7F7F"/>
              </a:solidFill>
              <a:prstDash val="solid"/>
              <a:round/>
              <a:headEnd len="sm" w="sm" type="none"/>
              <a:tailEnd len="sm" w="sm" type="none"/>
            </a:ln>
          </a:top>
          <a:bottom>
            <a:ln cap="flat" cmpd="sng" w="9525">
              <a:solidFill>
                <a:srgbClr val="7F7F7F"/>
              </a:solidFill>
              <a:prstDash val="solid"/>
              <a:round/>
              <a:headEnd len="sm" w="sm" type="none"/>
              <a:tailEnd len="sm" w="sm" type="none"/>
            </a:ln>
          </a:bottom>
        </a:tcBdr>
      </a:tcStyle>
    </a:band1H>
    <a:band2H>
      <a:tcTxStyle b="off" i="off"/>
    </a:band2H>
    <a:band1V>
      <a:tcTxStyle b="off" i="off"/>
      <a:tcStyle>
        <a:tcBdr>
          <a:left>
            <a:ln cap="flat" cmpd="sng" w="9525">
              <a:solidFill>
                <a:srgbClr val="7F7F7F"/>
              </a:solidFill>
              <a:prstDash val="solid"/>
              <a:round/>
              <a:headEnd len="sm" w="sm" type="none"/>
              <a:tailEnd len="sm" w="sm" type="none"/>
            </a:ln>
          </a:left>
          <a:right>
            <a:ln cap="flat" cmpd="sng" w="9525">
              <a:solidFill>
                <a:srgbClr val="7F7F7F"/>
              </a:solidFill>
              <a:prstDash val="solid"/>
              <a:round/>
              <a:headEnd len="sm" w="sm" type="none"/>
              <a:tailEnd len="sm" w="sm" type="none"/>
            </a:ln>
          </a:right>
        </a:tcBdr>
      </a:tcStyle>
    </a:band1V>
    <a:band2V>
      <a:tcTxStyle b="off" i="off"/>
      <a:tcStyle>
        <a:tcBdr>
          <a:left>
            <a:ln cap="flat" cmpd="sng" w="9525">
              <a:solidFill>
                <a:srgbClr val="7F7F7F"/>
              </a:solidFill>
              <a:prstDash val="solid"/>
              <a:round/>
              <a:headEnd len="sm" w="sm" type="none"/>
              <a:tailEnd len="sm" w="sm" type="none"/>
            </a:ln>
          </a:left>
          <a:right>
            <a:ln cap="flat" cmpd="sng" w="9525">
              <a:solidFill>
                <a:srgbClr val="7F7F7F"/>
              </a:solidFill>
              <a:prstDash val="solid"/>
              <a:round/>
              <a:headEnd len="sm" w="sm" type="none"/>
              <a:tailEnd len="sm" w="sm" type="none"/>
            </a:ln>
          </a:right>
        </a:tcBdr>
      </a:tcStyle>
    </a:band2V>
    <a:lastCol>
      <a:tcTxStyle b="on" i="off"/>
    </a:lastCol>
    <a:firstCol>
      <a:tcTxStyle b="on" i="off"/>
    </a:firstCol>
    <a:lastRow>
      <a:tcTxStyle b="on" i="off"/>
      <a:tcStyle>
        <a:tcBdr>
          <a:top>
            <a:ln cap="flat" cmpd="sng" w="9525">
              <a:solidFill>
                <a:srgbClr val="7F7F7F"/>
              </a:solidFill>
              <a:prstDash val="solid"/>
              <a:round/>
              <a:headEnd len="sm" w="sm" type="none"/>
              <a:tailEnd len="sm" w="sm" type="none"/>
            </a:ln>
          </a:top>
        </a:tcBdr>
      </a:tcStyle>
    </a:lastRow>
    <a:seCell>
      <a:tcTxStyle b="off" i="off"/>
    </a:seCell>
    <a:swCell>
      <a:tcTxStyle b="off" i="off"/>
    </a:swCell>
    <a:firstRow>
      <a:tcTxStyle b="on" i="off"/>
      <a:tcStyle>
        <a:tcBdr>
          <a:bottom>
            <a:ln cap="flat" cmpd="sng" w="9525">
              <a:solidFill>
                <a:srgbClr val="7F7F7F"/>
              </a:solidFill>
              <a:prstDash val="solid"/>
              <a:round/>
              <a:headEnd len="sm" w="sm" type="none"/>
              <a:tailEnd len="sm" w="sm" type="none"/>
            </a:ln>
          </a:bottom>
        </a:tcBdr>
      </a:tcStyle>
    </a:firstRow>
    <a:neCell>
      <a:tcTxStyle b="off" i="off"/>
    </a:neCell>
    <a:nwCell>
      <a:tcTxStyle b="off" i="off"/>
    </a:nwCell>
  </a:tblStyle>
  <a:tblStyle styleId="{E4FC37E9-B20D-4099-A575-E61C3A993EFD}" styleName="Table_3">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Montserrat-regular.fntdata"/><Relationship Id="rId61" Type="http://schemas.openxmlformats.org/officeDocument/2006/relationships/font" Target="fonts/Roboto-boldItalic.fntdata"/><Relationship Id="rId20" Type="http://schemas.openxmlformats.org/officeDocument/2006/relationships/slide" Target="slides/slide13.xml"/><Relationship Id="rId64" Type="http://schemas.openxmlformats.org/officeDocument/2006/relationships/font" Target="fonts/Montserrat-italic.fntdata"/><Relationship Id="rId63" Type="http://schemas.openxmlformats.org/officeDocument/2006/relationships/font" Target="fonts/Montserrat-bold.fntdata"/><Relationship Id="rId22" Type="http://schemas.openxmlformats.org/officeDocument/2006/relationships/slide" Target="slides/slide15.xml"/><Relationship Id="rId66" Type="http://customschemas.google.com/relationships/presentationmetadata" Target="metadata"/><Relationship Id="rId21" Type="http://schemas.openxmlformats.org/officeDocument/2006/relationships/slide" Target="slides/slide14.xml"/><Relationship Id="rId65" Type="http://schemas.openxmlformats.org/officeDocument/2006/relationships/font" Target="fonts/Montserrat-boldItalic.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oboto-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Play-bold.fntdata"/><Relationship Id="rId12" Type="http://schemas.openxmlformats.org/officeDocument/2006/relationships/slide" Target="slides/slide5.xml"/><Relationship Id="rId56" Type="http://schemas.openxmlformats.org/officeDocument/2006/relationships/font" Target="fonts/Play-regular.fntdata"/><Relationship Id="rId15" Type="http://schemas.openxmlformats.org/officeDocument/2006/relationships/slide" Target="slides/slide8.xml"/><Relationship Id="rId59" Type="http://schemas.openxmlformats.org/officeDocument/2006/relationships/font" Target="fonts/Roboto-bold.fntdata"/><Relationship Id="rId14" Type="http://schemas.openxmlformats.org/officeDocument/2006/relationships/slide" Target="slides/slide7.xml"/><Relationship Id="rId58" Type="http://schemas.openxmlformats.org/officeDocument/2006/relationships/font" Target="fonts/Roboto-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Libro1" TargetMode="Externa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Análisis</a:t>
            </a:r>
            <a:r>
              <a:rPr lang="es-CO" baseline="0"/>
              <a:t> de tensiones</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Hoja1!$B$2</c:f>
              <c:strCache>
                <c:ptCount val="1"/>
                <c:pt idx="0">
                  <c:v>Sin Proyecto</c:v>
                </c:pt>
              </c:strCache>
            </c:strRef>
          </c:tx>
          <c:spPr>
            <a:solidFill>
              <a:srgbClr val="92D050"/>
            </a:solidFill>
            <a:ln>
              <a:noFill/>
            </a:ln>
            <a:effectLst/>
          </c:spPr>
          <c:invertIfNegative val="0"/>
          <c:cat>
            <c:strRef>
              <c:f>Hoja1!$A$3:$A$11</c:f>
              <c:strCache>
                <c:ptCount val="9"/>
                <c:pt idx="0">
                  <c:v>Diamante 115</c:v>
                </c:pt>
                <c:pt idx="1">
                  <c:v>Flandes 115</c:v>
                </c:pt>
                <c:pt idx="2">
                  <c:v>Gualanday 115</c:v>
                </c:pt>
                <c:pt idx="3">
                  <c:v>Lanceros 115</c:v>
                </c:pt>
                <c:pt idx="4">
                  <c:v>Picaleña 115</c:v>
                </c:pt>
                <c:pt idx="5">
                  <c:v>Salado 115</c:v>
                </c:pt>
                <c:pt idx="6">
                  <c:v>Nva Espinal 115</c:v>
                </c:pt>
                <c:pt idx="7">
                  <c:v>Tenay 115</c:v>
                </c:pt>
                <c:pt idx="8">
                  <c:v>Barzalosa 115</c:v>
                </c:pt>
              </c:strCache>
            </c:strRef>
          </c:cat>
          <c:val>
            <c:numRef>
              <c:f>Hoja1!$B$3:$B$11</c:f>
              <c:numCache>
                <c:formatCode>0.00</c:formatCode>
                <c:ptCount val="9"/>
                <c:pt idx="0">
                  <c:v>0.83681510433084627</c:v>
                </c:pt>
                <c:pt idx="1">
                  <c:v>0.89332113029431126</c:v>
                </c:pt>
                <c:pt idx="2">
                  <c:v>0.8443797846189649</c:v>
                </c:pt>
                <c:pt idx="3">
                  <c:v>0.86883559371713293</c:v>
                </c:pt>
                <c:pt idx="4">
                  <c:v>0.83664295422186397</c:v>
                </c:pt>
                <c:pt idx="5">
                  <c:v>0.83590835095770688</c:v>
                </c:pt>
                <c:pt idx="6">
                  <c:v>0.89343945600646935</c:v>
                </c:pt>
                <c:pt idx="7">
                  <c:v>0.89951023289055709</c:v>
                </c:pt>
                <c:pt idx="8">
                  <c:v>0.89610424940811406</c:v>
                </c:pt>
              </c:numCache>
            </c:numRef>
          </c:val>
          <c:extLst>
            <c:ext xmlns:c16="http://schemas.microsoft.com/office/drawing/2014/chart" uri="{C3380CC4-5D6E-409C-BE32-E72D297353CC}">
              <c16:uniqueId val="{00000000-6775-4D03-9889-1B9E3B7C6AC2}"/>
            </c:ext>
          </c:extLst>
        </c:ser>
        <c:ser>
          <c:idx val="1"/>
          <c:order val="1"/>
          <c:tx>
            <c:strRef>
              <c:f>Hoja1!$C$2</c:f>
              <c:strCache>
                <c:ptCount val="1"/>
                <c:pt idx="0">
                  <c:v>Con Proyecto</c:v>
                </c:pt>
              </c:strCache>
            </c:strRef>
          </c:tx>
          <c:spPr>
            <a:solidFill>
              <a:schemeClr val="accent1">
                <a:lumMod val="50000"/>
              </a:schemeClr>
            </a:solidFill>
            <a:ln>
              <a:noFill/>
            </a:ln>
            <a:effectLst/>
          </c:spPr>
          <c:invertIfNegative val="0"/>
          <c:cat>
            <c:strRef>
              <c:f>Hoja1!$A$3:$A$11</c:f>
              <c:strCache>
                <c:ptCount val="9"/>
                <c:pt idx="0">
                  <c:v>Diamante 115</c:v>
                </c:pt>
                <c:pt idx="1">
                  <c:v>Flandes 115</c:v>
                </c:pt>
                <c:pt idx="2">
                  <c:v>Gualanday 115</c:v>
                </c:pt>
                <c:pt idx="3">
                  <c:v>Lanceros 115</c:v>
                </c:pt>
                <c:pt idx="4">
                  <c:v>Picaleña 115</c:v>
                </c:pt>
                <c:pt idx="5">
                  <c:v>Salado 115</c:v>
                </c:pt>
                <c:pt idx="6">
                  <c:v>Nva Espinal 115</c:v>
                </c:pt>
                <c:pt idx="7">
                  <c:v>Tenay 115</c:v>
                </c:pt>
                <c:pt idx="8">
                  <c:v>Barzalosa 115</c:v>
                </c:pt>
              </c:strCache>
            </c:strRef>
          </c:cat>
          <c:val>
            <c:numRef>
              <c:f>Hoja1!$C$3:$C$11</c:f>
              <c:numCache>
                <c:formatCode>0.00</c:formatCode>
                <c:ptCount val="9"/>
                <c:pt idx="0">
                  <c:v>0.90379272244855446</c:v>
                </c:pt>
                <c:pt idx="1">
                  <c:v>0.9562739366838624</c:v>
                </c:pt>
                <c:pt idx="2">
                  <c:v>0.91082221909134486</c:v>
                </c:pt>
                <c:pt idx="3">
                  <c:v>0.95960736179575512</c:v>
                </c:pt>
                <c:pt idx="4">
                  <c:v>0.90360679366349561</c:v>
                </c:pt>
                <c:pt idx="5">
                  <c:v>0.90281339368708891</c:v>
                </c:pt>
                <c:pt idx="6">
                  <c:v>0.96293410243488131</c:v>
                </c:pt>
                <c:pt idx="7">
                  <c:v>0.93086424476775742</c:v>
                </c:pt>
                <c:pt idx="8">
                  <c:v>0.9600666526906716</c:v>
                </c:pt>
              </c:numCache>
            </c:numRef>
          </c:val>
          <c:extLst>
            <c:ext xmlns:c16="http://schemas.microsoft.com/office/drawing/2014/chart" uri="{C3380CC4-5D6E-409C-BE32-E72D297353CC}">
              <c16:uniqueId val="{00000001-6775-4D03-9889-1B9E3B7C6AC2}"/>
            </c:ext>
          </c:extLst>
        </c:ser>
        <c:dLbls>
          <c:showLegendKey val="0"/>
          <c:showVal val="0"/>
          <c:showCatName val="0"/>
          <c:showSerName val="0"/>
          <c:showPercent val="0"/>
          <c:showBubbleSize val="0"/>
        </c:dLbls>
        <c:gapWidth val="219"/>
        <c:overlap val="-27"/>
        <c:axId val="1435075296"/>
        <c:axId val="1435079136"/>
      </c:barChart>
      <c:catAx>
        <c:axId val="143507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35079136"/>
        <c:crosses val="autoZero"/>
        <c:auto val="1"/>
        <c:lblAlgn val="ctr"/>
        <c:lblOffset val="100"/>
        <c:noMultiLvlLbl val="0"/>
      </c:catAx>
      <c:valAx>
        <c:axId val="1435079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3507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Análisis de cargabilidad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Hoja1!$B$21</c:f>
              <c:strCache>
                <c:ptCount val="1"/>
                <c:pt idx="0">
                  <c:v>Sin Proyecto</c:v>
                </c:pt>
              </c:strCache>
            </c:strRef>
          </c:tx>
          <c:spPr>
            <a:solidFill>
              <a:srgbClr val="92D050"/>
            </a:solidFill>
            <a:ln>
              <a:noFill/>
            </a:ln>
            <a:effectLst/>
          </c:spPr>
          <c:invertIfNegative val="0"/>
          <c:cat>
            <c:strRef>
              <c:f>Hoja1!$A$22:$A$29</c:f>
              <c:strCache>
                <c:ptCount val="8"/>
                <c:pt idx="0">
                  <c:v>Amanecer – Flandes 1</c:v>
                </c:pt>
                <c:pt idx="1">
                  <c:v>Amanecer – Flandes 2</c:v>
                </c:pt>
                <c:pt idx="2">
                  <c:v>Flandes – Prado 1</c:v>
                </c:pt>
                <c:pt idx="3">
                  <c:v>Mirolindo – Picaleña 1</c:v>
                </c:pt>
                <c:pt idx="4">
                  <c:v>Flandes – Nva Espinal 2</c:v>
                </c:pt>
                <c:pt idx="5">
                  <c:v>Mesa – Ibague 1</c:v>
                </c:pt>
                <c:pt idx="6">
                  <c:v>Mesa – Ibague 2</c:v>
                </c:pt>
                <c:pt idx="7">
                  <c:v>Flandes – Gualanday 1</c:v>
                </c:pt>
              </c:strCache>
            </c:strRef>
          </c:cat>
          <c:val>
            <c:numRef>
              <c:f>Hoja1!$B$22:$B$29</c:f>
              <c:numCache>
                <c:formatCode>General</c:formatCode>
                <c:ptCount val="8"/>
                <c:pt idx="0">
                  <c:v>0</c:v>
                </c:pt>
                <c:pt idx="1">
                  <c:v>0</c:v>
                </c:pt>
                <c:pt idx="2">
                  <c:v>108.332030512933</c:v>
                </c:pt>
                <c:pt idx="3">
                  <c:v>111.17568855480231</c:v>
                </c:pt>
                <c:pt idx="4">
                  <c:v>82.402087421076871</c:v>
                </c:pt>
                <c:pt idx="5">
                  <c:v>124.139415296632</c:v>
                </c:pt>
                <c:pt idx="6">
                  <c:v>124.0567092247941</c:v>
                </c:pt>
                <c:pt idx="7">
                  <c:v>112.005642835692</c:v>
                </c:pt>
              </c:numCache>
            </c:numRef>
          </c:val>
          <c:extLst>
            <c:ext xmlns:c16="http://schemas.microsoft.com/office/drawing/2014/chart" uri="{C3380CC4-5D6E-409C-BE32-E72D297353CC}">
              <c16:uniqueId val="{00000000-D88C-4C86-A676-5BB404A277F7}"/>
            </c:ext>
          </c:extLst>
        </c:ser>
        <c:ser>
          <c:idx val="1"/>
          <c:order val="1"/>
          <c:tx>
            <c:strRef>
              <c:f>Hoja1!$C$21</c:f>
              <c:strCache>
                <c:ptCount val="1"/>
                <c:pt idx="0">
                  <c:v>Con Proyecto</c:v>
                </c:pt>
              </c:strCache>
            </c:strRef>
          </c:tx>
          <c:spPr>
            <a:solidFill>
              <a:srgbClr val="002060"/>
            </a:solidFill>
            <a:ln>
              <a:noFill/>
            </a:ln>
            <a:effectLst/>
          </c:spPr>
          <c:invertIfNegative val="0"/>
          <c:cat>
            <c:strRef>
              <c:f>Hoja1!$A$22:$A$29</c:f>
              <c:strCache>
                <c:ptCount val="8"/>
                <c:pt idx="0">
                  <c:v>Amanecer – Flandes 1</c:v>
                </c:pt>
                <c:pt idx="1">
                  <c:v>Amanecer – Flandes 2</c:v>
                </c:pt>
                <c:pt idx="2">
                  <c:v>Flandes – Prado 1</c:v>
                </c:pt>
                <c:pt idx="3">
                  <c:v>Mirolindo – Picaleña 1</c:v>
                </c:pt>
                <c:pt idx="4">
                  <c:v>Flandes – Nva Espinal 2</c:v>
                </c:pt>
                <c:pt idx="5">
                  <c:v>Mesa – Ibague 1</c:v>
                </c:pt>
                <c:pt idx="6">
                  <c:v>Mesa – Ibague 2</c:v>
                </c:pt>
                <c:pt idx="7">
                  <c:v>Flandes – Gualanday 1</c:v>
                </c:pt>
              </c:strCache>
            </c:strRef>
          </c:cat>
          <c:val>
            <c:numRef>
              <c:f>Hoja1!$C$22:$C$29</c:f>
              <c:numCache>
                <c:formatCode>General</c:formatCode>
                <c:ptCount val="8"/>
                <c:pt idx="0">
                  <c:v>110.7599980979098</c:v>
                </c:pt>
                <c:pt idx="1">
                  <c:v>110.75980956778839</c:v>
                </c:pt>
                <c:pt idx="2">
                  <c:v>148.11030827387521</c:v>
                </c:pt>
                <c:pt idx="3">
                  <c:v>111.070059303558</c:v>
                </c:pt>
                <c:pt idx="4">
                  <c:v>109.9617402491335</c:v>
                </c:pt>
                <c:pt idx="5">
                  <c:v>109.29825363150189</c:v>
                </c:pt>
                <c:pt idx="6">
                  <c:v>109.2214233822389</c:v>
                </c:pt>
                <c:pt idx="7">
                  <c:v>111.7148943241051</c:v>
                </c:pt>
              </c:numCache>
            </c:numRef>
          </c:val>
          <c:extLst>
            <c:ext xmlns:c16="http://schemas.microsoft.com/office/drawing/2014/chart" uri="{C3380CC4-5D6E-409C-BE32-E72D297353CC}">
              <c16:uniqueId val="{00000001-D88C-4C86-A676-5BB404A277F7}"/>
            </c:ext>
          </c:extLst>
        </c:ser>
        <c:dLbls>
          <c:showLegendKey val="0"/>
          <c:showVal val="0"/>
          <c:showCatName val="0"/>
          <c:showSerName val="0"/>
          <c:showPercent val="0"/>
          <c:showBubbleSize val="0"/>
        </c:dLbls>
        <c:gapWidth val="182"/>
        <c:axId val="1224497584"/>
        <c:axId val="1224504784"/>
      </c:barChart>
      <c:catAx>
        <c:axId val="1224497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24504784"/>
        <c:crosses val="autoZero"/>
        <c:auto val="1"/>
        <c:lblAlgn val="ctr"/>
        <c:lblOffset val="100"/>
        <c:noMultiLvlLbl val="0"/>
      </c:catAx>
      <c:valAx>
        <c:axId val="1224504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2449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0.68595</cdr:x>
      <cdr:y>0.12926</cdr:y>
    </cdr:from>
    <cdr:to>
      <cdr:x>0.68595</cdr:x>
      <cdr:y>0.83193</cdr:y>
    </cdr:to>
    <cdr:cxnSp macro="">
      <cdr:nvCxnSpPr>
        <cdr:cNvPr id="3" name="Conector recto 2">
          <a:extLst xmlns:a="http://schemas.openxmlformats.org/drawingml/2006/main">
            <a:ext uri="{FF2B5EF4-FFF2-40B4-BE49-F238E27FC236}">
              <a16:creationId xmlns:a16="http://schemas.microsoft.com/office/drawing/2014/main" id="{923C0D76-047C-5BD9-D8C9-5977992FC4E8}"/>
            </a:ext>
          </a:extLst>
        </cdr:cNvPr>
        <cdr:cNvCxnSpPr/>
      </cdr:nvCxnSpPr>
      <cdr:spPr>
        <a:xfrm xmlns:a="http://schemas.openxmlformats.org/drawingml/2006/main" flipV="1">
          <a:off x="4273726" y="456417"/>
          <a:ext cx="0" cy="24811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7e7188d07_1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1f7e7188d07_1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f7e7188d07_1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f7e7188d07_1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f7f3c4c3e3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1f7f3c4c3e3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f7f3c4c3e3_2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1f7f3c4c3e3_2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f7f3c4c3e3_2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f7f3c4c3e3_2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f7f3c4c3e3_2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1f7f3c4c3e3_2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cf6059fb1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2cf6059fb1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cf6059fb12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2cf6059fb12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cf6059fb12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2cf6059fb12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cf6059fb12_1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cf6059fb12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cf6059fb12_1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2cf6059fb12_1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cf6059fb12_1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2cf6059fb12_1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cf6059fb12_1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cf6059fb12_1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f7e7180d58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1f7e7180d5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cf6059fb12_1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2cf6059fb12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cf6059fb12_1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2cf6059fb12_1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cf6059fb12_1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cf6059fb12_1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cf6059fb12_1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2cf6059fb12_1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f7e7180d58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1f7e7180d58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f7e7180d58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1f7e7180d58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 name="Google Shape;4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2" name="Google Shape;51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3" name="Google Shape;52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4" name="Google Shape;53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6" name="Google Shape;55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f7e7188d0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f7e7188d0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7e7188d07_1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1f7e7188d07_1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6" name="Shape 56"/>
        <p:cNvGrpSpPr/>
        <p:nvPr/>
      </p:nvGrpSpPr>
      <p:grpSpPr>
        <a:xfrm>
          <a:off x="0" y="0"/>
          <a:ext cx="0" cy="0"/>
          <a:chOff x="0" y="0"/>
          <a:chExt cx="0" cy="0"/>
        </a:xfrm>
      </p:grpSpPr>
      <p:sp>
        <p:nvSpPr>
          <p:cNvPr id="57" name="Google Shape;57;g1f7e7188d07_1_16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g1f7e7188d07_1_16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 name="Google Shape;59;g1f7e7188d07_1_1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g1f7e7188d07_1_1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g1f7e7188d07_1_1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62" name="Shape 62"/>
        <p:cNvGrpSpPr/>
        <p:nvPr/>
      </p:nvGrpSpPr>
      <p:grpSpPr>
        <a:xfrm>
          <a:off x="0" y="0"/>
          <a:ext cx="0" cy="0"/>
          <a:chOff x="0" y="0"/>
          <a:chExt cx="0" cy="0"/>
        </a:xfrm>
      </p:grpSpPr>
      <p:sp>
        <p:nvSpPr>
          <p:cNvPr id="63" name="Google Shape;63;g1f7e7188d07_1_17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Play"/>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g1f7e7188d07_1_17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5" name="Google Shape;65;g1f7e7188d07_1_1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g1f7e7188d07_1_1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g1f7e7188d07_1_1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8" name="Shape 68"/>
        <p:cNvGrpSpPr/>
        <p:nvPr/>
      </p:nvGrpSpPr>
      <p:grpSpPr>
        <a:xfrm>
          <a:off x="0" y="0"/>
          <a:ext cx="0" cy="0"/>
          <a:chOff x="0" y="0"/>
          <a:chExt cx="0" cy="0"/>
        </a:xfrm>
      </p:grpSpPr>
      <p:sp>
        <p:nvSpPr>
          <p:cNvPr id="69" name="Google Shape;69;g1f7e7188d07_1_17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Play"/>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g1f7e7188d07_1_17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71" name="Google Shape;71;g1f7e7188d07_1_1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g1f7e7188d07_1_17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g1f7e7188d07_1_1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4" name="Shape 74"/>
        <p:cNvGrpSpPr/>
        <p:nvPr/>
      </p:nvGrpSpPr>
      <p:grpSpPr>
        <a:xfrm>
          <a:off x="0" y="0"/>
          <a:ext cx="0" cy="0"/>
          <a:chOff x="0" y="0"/>
          <a:chExt cx="0" cy="0"/>
        </a:xfrm>
      </p:grpSpPr>
      <p:sp>
        <p:nvSpPr>
          <p:cNvPr id="75" name="Google Shape;75;g1f7e7188d07_1_18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g1f7e7188d07_1_18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g1f7e7188d07_1_18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g1f7e7188d07_1_18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g1f7e7188d07_1_18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g1f7e7188d07_1_1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1" name="Shape 81"/>
        <p:cNvGrpSpPr/>
        <p:nvPr/>
      </p:nvGrpSpPr>
      <p:grpSpPr>
        <a:xfrm>
          <a:off x="0" y="0"/>
          <a:ext cx="0" cy="0"/>
          <a:chOff x="0" y="0"/>
          <a:chExt cx="0" cy="0"/>
        </a:xfrm>
      </p:grpSpPr>
      <p:sp>
        <p:nvSpPr>
          <p:cNvPr id="82" name="Google Shape;82;g1f7e7188d07_1_19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g1f7e7188d07_1_19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g1f7e7188d07_1_191"/>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g1f7e7188d07_1_19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g1f7e7188d07_1_191"/>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g1f7e7188d07_1_19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g1f7e7188d07_1_19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g1f7e7188d07_1_19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0" name="Shape 90"/>
        <p:cNvGrpSpPr/>
        <p:nvPr/>
      </p:nvGrpSpPr>
      <p:grpSpPr>
        <a:xfrm>
          <a:off x="0" y="0"/>
          <a:ext cx="0" cy="0"/>
          <a:chOff x="0" y="0"/>
          <a:chExt cx="0" cy="0"/>
        </a:xfrm>
      </p:grpSpPr>
      <p:sp>
        <p:nvSpPr>
          <p:cNvPr id="91" name="Google Shape;91;g1f7e7188d07_1_20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g1f7e7188d07_1_20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g1f7e7188d07_1_20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g1f7e7188d07_1_20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95" name="Shape 95"/>
        <p:cNvGrpSpPr/>
        <p:nvPr/>
      </p:nvGrpSpPr>
      <p:grpSpPr>
        <a:xfrm>
          <a:off x="0" y="0"/>
          <a:ext cx="0" cy="0"/>
          <a:chOff x="0" y="0"/>
          <a:chExt cx="0" cy="0"/>
        </a:xfrm>
      </p:grpSpPr>
      <p:sp>
        <p:nvSpPr>
          <p:cNvPr id="96" name="Google Shape;96;g1f7e7188d07_1_20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g1f7e7188d07_1_20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g1f7e7188d07_1_20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9" name="Shape 99"/>
        <p:cNvGrpSpPr/>
        <p:nvPr/>
      </p:nvGrpSpPr>
      <p:grpSpPr>
        <a:xfrm>
          <a:off x="0" y="0"/>
          <a:ext cx="0" cy="0"/>
          <a:chOff x="0" y="0"/>
          <a:chExt cx="0" cy="0"/>
        </a:xfrm>
      </p:grpSpPr>
      <p:sp>
        <p:nvSpPr>
          <p:cNvPr id="100" name="Google Shape;100;g1f7e7188d07_1_20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g1f7e7188d07_1_20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g1f7e7188d07_1_20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g1f7e7188d07_1_20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g1f7e7188d07_1_20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g1f7e7188d07_1_20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6" name="Shape 106"/>
        <p:cNvGrpSpPr/>
        <p:nvPr/>
      </p:nvGrpSpPr>
      <p:grpSpPr>
        <a:xfrm>
          <a:off x="0" y="0"/>
          <a:ext cx="0" cy="0"/>
          <a:chOff x="0" y="0"/>
          <a:chExt cx="0" cy="0"/>
        </a:xfrm>
      </p:grpSpPr>
      <p:sp>
        <p:nvSpPr>
          <p:cNvPr id="107" name="Google Shape;107;g1f7e7188d07_1_21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g1f7e7188d07_1_216"/>
          <p:cNvSpPr/>
          <p:nvPr>
            <p:ph idx="2" type="pic"/>
          </p:nvPr>
        </p:nvSpPr>
        <p:spPr>
          <a:xfrm>
            <a:off x="3887391" y="740569"/>
            <a:ext cx="4629300" cy="3655200"/>
          </a:xfrm>
          <a:prstGeom prst="rect">
            <a:avLst/>
          </a:prstGeom>
          <a:noFill/>
          <a:ln>
            <a:noFill/>
          </a:ln>
        </p:spPr>
      </p:sp>
      <p:sp>
        <p:nvSpPr>
          <p:cNvPr id="109" name="Google Shape;109;g1f7e7188d07_1_21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g1f7e7188d07_1_2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g1f7e7188d07_1_2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g1f7e7188d07_1_2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3" name="Shape 113"/>
        <p:cNvGrpSpPr/>
        <p:nvPr/>
      </p:nvGrpSpPr>
      <p:grpSpPr>
        <a:xfrm>
          <a:off x="0" y="0"/>
          <a:ext cx="0" cy="0"/>
          <a:chOff x="0" y="0"/>
          <a:chExt cx="0" cy="0"/>
        </a:xfrm>
      </p:grpSpPr>
      <p:sp>
        <p:nvSpPr>
          <p:cNvPr id="114" name="Google Shape;114;g1f7e7188d07_1_2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g1f7e7188d07_1_2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g1f7e7188d07_1_2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g1f7e7188d07_1_2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g1f7e7188d07_1_2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9" name="Shape 119"/>
        <p:cNvGrpSpPr/>
        <p:nvPr/>
      </p:nvGrpSpPr>
      <p:grpSpPr>
        <a:xfrm>
          <a:off x="0" y="0"/>
          <a:ext cx="0" cy="0"/>
          <a:chOff x="0" y="0"/>
          <a:chExt cx="0" cy="0"/>
        </a:xfrm>
      </p:grpSpPr>
      <p:sp>
        <p:nvSpPr>
          <p:cNvPr id="120" name="Google Shape;120;g1f7e7188d07_1_229"/>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g1f7e7188d07_1_229"/>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g1f7e7188d07_1_2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g1f7e7188d07_1_2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g1f7e7188d07_1_2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g1f7e7188d07_1_16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Play"/>
              <a:buNone/>
              <a:defRPr b="0" i="0" sz="33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g1f7e7188d07_1_16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g1f7e7188d07_1_1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4" name="Google Shape;54;g1f7e7188d07_1_1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5" name="Google Shape;55;g1f7e7188d07_1_1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335D"/>
        </a:solidFill>
      </p:bgPr>
    </p:bg>
    <p:spTree>
      <p:nvGrpSpPr>
        <p:cNvPr id="128" name="Shape 128"/>
        <p:cNvGrpSpPr/>
        <p:nvPr/>
      </p:nvGrpSpPr>
      <p:grpSpPr>
        <a:xfrm>
          <a:off x="0" y="0"/>
          <a:ext cx="0" cy="0"/>
          <a:chOff x="0" y="0"/>
          <a:chExt cx="0" cy="0"/>
        </a:xfrm>
      </p:grpSpPr>
      <p:sp>
        <p:nvSpPr>
          <p:cNvPr id="129" name="Google Shape;129;p1"/>
          <p:cNvSpPr txBox="1"/>
          <p:nvPr/>
        </p:nvSpPr>
        <p:spPr>
          <a:xfrm>
            <a:off x="674250" y="4495725"/>
            <a:ext cx="7863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chemeClr val="lt1"/>
                </a:solidFill>
                <a:latin typeface="Montserrat"/>
                <a:ea typeface="Montserrat"/>
                <a:cs typeface="Montserrat"/>
                <a:sym typeface="Montserrat"/>
              </a:rPr>
              <a:t>Unidad de Planeación </a:t>
            </a:r>
            <a:r>
              <a:rPr b="1" i="0" lang="es-CO" sz="1400" u="none" cap="none" strike="noStrike">
                <a:solidFill>
                  <a:srgbClr val="BFCC04"/>
                </a:solidFill>
                <a:latin typeface="Montserrat"/>
                <a:ea typeface="Montserrat"/>
                <a:cs typeface="Montserrat"/>
                <a:sym typeface="Montserrat"/>
              </a:rPr>
              <a:t>Minero Energética</a:t>
            </a:r>
            <a:endParaRPr b="1" i="0" sz="1400" u="none" cap="none" strike="noStrike">
              <a:solidFill>
                <a:srgbClr val="BFCC04"/>
              </a:solidFill>
              <a:latin typeface="Montserrat"/>
              <a:ea typeface="Montserrat"/>
              <a:cs typeface="Montserrat"/>
              <a:sym typeface="Montserrat"/>
            </a:endParaRPr>
          </a:p>
        </p:txBody>
      </p:sp>
      <p:pic>
        <p:nvPicPr>
          <p:cNvPr id="130" name="Google Shape;130;p1"/>
          <p:cNvPicPr preferRelativeResize="0"/>
          <p:nvPr/>
        </p:nvPicPr>
        <p:blipFill rotWithShape="1">
          <a:blip r:embed="rId3">
            <a:alphaModFix/>
          </a:blip>
          <a:srcRect b="0" l="0" r="0" t="0"/>
          <a:stretch/>
        </p:blipFill>
        <p:spPr>
          <a:xfrm>
            <a:off x="843500" y="476275"/>
            <a:ext cx="7457009" cy="4190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f7e7188d07_1_235"/>
          <p:cNvSpPr txBox="1"/>
          <p:nvPr>
            <p:ph type="title"/>
          </p:nvPr>
        </p:nvSpPr>
        <p:spPr>
          <a:xfrm>
            <a:off x="446775" y="0"/>
            <a:ext cx="5392500" cy="994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1815"/>
              <a:buFont typeface="Arial"/>
              <a:buNone/>
            </a:pPr>
            <a:r>
              <a:rPr b="1" lang="es-CO" sz="2800">
                <a:solidFill>
                  <a:srgbClr val="1D335D"/>
                </a:solidFill>
                <a:latin typeface="Montserrat"/>
                <a:ea typeface="Montserrat"/>
                <a:cs typeface="Montserrat"/>
                <a:sym typeface="Montserrat"/>
              </a:rPr>
              <a:t>Compensadores síncronos</a:t>
            </a:r>
            <a:endParaRPr/>
          </a:p>
        </p:txBody>
      </p:sp>
      <p:sp>
        <p:nvSpPr>
          <p:cNvPr id="226" name="Google Shape;226;g1f7e7188d07_1_235"/>
          <p:cNvSpPr txBox="1"/>
          <p:nvPr>
            <p:ph idx="1" type="body"/>
          </p:nvPr>
        </p:nvSpPr>
        <p:spPr>
          <a:xfrm>
            <a:off x="446775" y="1971625"/>
            <a:ext cx="3820800" cy="1608900"/>
          </a:xfrm>
          <a:prstGeom prst="rect">
            <a:avLst/>
          </a:prstGeom>
          <a:noFill/>
          <a:ln>
            <a:noFill/>
          </a:ln>
        </p:spPr>
        <p:txBody>
          <a:bodyPr anchorCtr="0" anchor="t" bIns="34275" lIns="68575" spcFirstLastPara="1" rIns="68575" wrap="square" tIns="34275">
            <a:normAutofit lnSpcReduction="10000"/>
          </a:bodyPr>
          <a:lstStyle/>
          <a:p>
            <a:pPr indent="0" lvl="0" marL="0" rtl="0" algn="just">
              <a:lnSpc>
                <a:spcPct val="90000"/>
              </a:lnSpc>
              <a:spcBef>
                <a:spcPts val="800"/>
              </a:spcBef>
              <a:spcAft>
                <a:spcPts val="0"/>
              </a:spcAft>
              <a:buSzPts val="1400"/>
              <a:buNone/>
            </a:pPr>
            <a:r>
              <a:rPr lang="es-CO" sz="1500"/>
              <a:t>De acuerdo a los resultados de la consultoría que se realizó a nivel de 110 kv existe una gran factibilidad para la instalación de compensadores síncronos en las subestaciones de San Juan o Guatapurí, El Banco, Maicao o Riohacha, Santa Marta o Bureche y La Jagua.</a:t>
            </a:r>
            <a:endParaRPr sz="1500"/>
          </a:p>
        </p:txBody>
      </p:sp>
      <p:pic>
        <p:nvPicPr>
          <p:cNvPr id="227" name="Google Shape;227;g1f7e7188d07_1_235"/>
          <p:cNvPicPr preferRelativeResize="0"/>
          <p:nvPr/>
        </p:nvPicPr>
        <p:blipFill rotWithShape="1">
          <a:blip r:embed="rId3">
            <a:alphaModFix/>
          </a:blip>
          <a:srcRect b="0" l="0" r="0" t="0"/>
          <a:stretch/>
        </p:blipFill>
        <p:spPr>
          <a:xfrm>
            <a:off x="4234250" y="674050"/>
            <a:ext cx="4859675" cy="420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f7e7188d07_1_2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1100"/>
              <a:buFont typeface="Arial"/>
              <a:buNone/>
            </a:pPr>
            <a:r>
              <a:rPr b="1" lang="es-CO" sz="2800">
                <a:solidFill>
                  <a:srgbClr val="1D335D"/>
                </a:solidFill>
                <a:latin typeface="Montserrat"/>
                <a:ea typeface="Montserrat"/>
                <a:cs typeface="Montserrat"/>
                <a:sym typeface="Montserrat"/>
              </a:rPr>
              <a:t>Conclusiones CAPT 203</a:t>
            </a:r>
            <a:endParaRPr/>
          </a:p>
        </p:txBody>
      </p:sp>
      <p:sp>
        <p:nvSpPr>
          <p:cNvPr id="233" name="Google Shape;233;g1f7e7188d07_1_241"/>
          <p:cNvSpPr/>
          <p:nvPr/>
        </p:nvSpPr>
        <p:spPr>
          <a:xfrm>
            <a:off x="256525" y="1472600"/>
            <a:ext cx="2771400" cy="3018000"/>
          </a:xfrm>
          <a:prstGeom prst="roundRect">
            <a:avLst>
              <a:gd fmla="val 16667" name="adj"/>
            </a:avLst>
          </a:prstGeom>
          <a:solidFill>
            <a:srgbClr val="BFCC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300"/>
              <a:buFont typeface="Arial"/>
              <a:buNone/>
            </a:pPr>
            <a:r>
              <a:rPr b="0" i="0" lang="es-CO" sz="1300" u="none" cap="none" strike="noStrike">
                <a:solidFill>
                  <a:srgbClr val="1D335D"/>
                </a:solidFill>
                <a:latin typeface="Arial"/>
                <a:ea typeface="Arial"/>
                <a:cs typeface="Arial"/>
                <a:sym typeface="Arial"/>
              </a:rPr>
              <a:t>Para contar con sistema eléctrico que viabilice una operación segura, confiable, económica que incorpore y facilite la transición energética del país se deben tener en cuenta:</a:t>
            </a:r>
            <a:endParaRPr b="0" i="0" sz="1300" u="none" cap="none" strike="noStrike">
              <a:solidFill>
                <a:srgbClr val="1D335D"/>
              </a:solidFill>
              <a:latin typeface="Arial"/>
              <a:ea typeface="Arial"/>
              <a:cs typeface="Arial"/>
              <a:sym typeface="Arial"/>
            </a:endParaRPr>
          </a:p>
          <a:p>
            <a:pPr indent="-311150" lvl="0" marL="457200" marR="0" rtl="0" algn="just">
              <a:lnSpc>
                <a:spcPct val="100000"/>
              </a:lnSpc>
              <a:spcBef>
                <a:spcPts val="0"/>
              </a:spcBef>
              <a:spcAft>
                <a:spcPts val="0"/>
              </a:spcAft>
              <a:buClr>
                <a:srgbClr val="1D335D"/>
              </a:buClr>
              <a:buSzPts val="1300"/>
              <a:buFont typeface="Arial"/>
              <a:buAutoNum type="alphaLcParenR"/>
            </a:pPr>
            <a:r>
              <a:rPr b="0" i="0" lang="es-CO" sz="1300" u="none" cap="none" strike="noStrike">
                <a:solidFill>
                  <a:srgbClr val="1D335D"/>
                </a:solidFill>
                <a:latin typeface="Arial"/>
                <a:ea typeface="Arial"/>
                <a:cs typeface="Arial"/>
                <a:sym typeface="Arial"/>
              </a:rPr>
              <a:t>Poner al día la red del STN y el STR.</a:t>
            </a:r>
            <a:endParaRPr b="0" i="0" sz="1300" u="none" cap="none" strike="noStrike">
              <a:solidFill>
                <a:srgbClr val="1D335D"/>
              </a:solidFill>
              <a:latin typeface="Arial"/>
              <a:ea typeface="Arial"/>
              <a:cs typeface="Arial"/>
              <a:sym typeface="Arial"/>
            </a:endParaRPr>
          </a:p>
          <a:p>
            <a:pPr indent="-311150" lvl="0" marL="457200" marR="0" rtl="0" algn="just">
              <a:lnSpc>
                <a:spcPct val="100000"/>
              </a:lnSpc>
              <a:spcBef>
                <a:spcPts val="0"/>
              </a:spcBef>
              <a:spcAft>
                <a:spcPts val="0"/>
              </a:spcAft>
              <a:buClr>
                <a:srgbClr val="1D335D"/>
              </a:buClr>
              <a:buSzPts val="1300"/>
              <a:buFont typeface="Arial"/>
              <a:buAutoNum type="alphaLcParenR"/>
            </a:pPr>
            <a:r>
              <a:rPr b="0" i="0" lang="es-CO" sz="1300" u="none" cap="none" strike="noStrike">
                <a:solidFill>
                  <a:srgbClr val="1D335D"/>
                </a:solidFill>
                <a:latin typeface="Arial"/>
                <a:ea typeface="Arial"/>
                <a:cs typeface="Arial"/>
                <a:sym typeface="Arial"/>
              </a:rPr>
              <a:t>Revisar criterios e identificar oportunidades de mejora.</a:t>
            </a:r>
            <a:endParaRPr b="0" i="0" sz="1300" u="none" cap="none" strike="noStrike">
              <a:solidFill>
                <a:srgbClr val="1D335D"/>
              </a:solidFill>
              <a:latin typeface="Arial"/>
              <a:ea typeface="Arial"/>
              <a:cs typeface="Arial"/>
              <a:sym typeface="Arial"/>
            </a:endParaRPr>
          </a:p>
          <a:p>
            <a:pPr indent="-311150" lvl="0" marL="457200" marR="0" rtl="0" algn="just">
              <a:lnSpc>
                <a:spcPct val="100000"/>
              </a:lnSpc>
              <a:spcBef>
                <a:spcPts val="0"/>
              </a:spcBef>
              <a:spcAft>
                <a:spcPts val="0"/>
              </a:spcAft>
              <a:buClr>
                <a:srgbClr val="1D335D"/>
              </a:buClr>
              <a:buSzPts val="1300"/>
              <a:buFont typeface="Arial"/>
              <a:buAutoNum type="alphaLcParenR"/>
            </a:pPr>
            <a:r>
              <a:rPr b="0" i="0" lang="es-CO" sz="1300" u="none" cap="none" strike="noStrike">
                <a:solidFill>
                  <a:srgbClr val="1D335D"/>
                </a:solidFill>
                <a:latin typeface="Arial"/>
                <a:ea typeface="Arial"/>
                <a:cs typeface="Arial"/>
                <a:sym typeface="Arial"/>
              </a:rPr>
              <a:t>Contar con una expansión anticipada.</a:t>
            </a:r>
            <a:endParaRPr b="0" i="0" sz="1100" u="none" cap="none" strike="noStrike">
              <a:solidFill>
                <a:srgbClr val="1D335D"/>
              </a:solidFill>
              <a:latin typeface="Arial"/>
              <a:ea typeface="Arial"/>
              <a:cs typeface="Arial"/>
              <a:sym typeface="Arial"/>
            </a:endParaRPr>
          </a:p>
        </p:txBody>
      </p:sp>
      <p:sp>
        <p:nvSpPr>
          <p:cNvPr id="234" name="Google Shape;234;g1f7e7188d07_1_241"/>
          <p:cNvSpPr/>
          <p:nvPr/>
        </p:nvSpPr>
        <p:spPr>
          <a:xfrm>
            <a:off x="3186300" y="1472600"/>
            <a:ext cx="2771400" cy="3018000"/>
          </a:xfrm>
          <a:prstGeom prst="roundRect">
            <a:avLst>
              <a:gd fmla="val 16667" name="adj"/>
            </a:avLst>
          </a:prstGeom>
          <a:solidFill>
            <a:srgbClr val="BFCC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300"/>
              <a:buFont typeface="Arial"/>
              <a:buNone/>
            </a:pPr>
            <a:r>
              <a:rPr b="0" i="0" lang="es-CO" sz="1300" u="none" cap="none" strike="noStrike">
                <a:solidFill>
                  <a:srgbClr val="1D335D"/>
                </a:solidFill>
                <a:latin typeface="Arial"/>
                <a:ea typeface="Arial"/>
                <a:cs typeface="Arial"/>
                <a:sym typeface="Arial"/>
              </a:rPr>
              <a:t>Todos los proyectos de expansión mencionados dentro de la presentación de cada área los resultados serán compartidos al CAPT durante el primer semestre del año 2024.</a:t>
            </a:r>
            <a:endParaRPr b="0" i="0" sz="1300" u="none" cap="none" strike="noStrike">
              <a:solidFill>
                <a:srgbClr val="1D335D"/>
              </a:solidFill>
              <a:latin typeface="Arial"/>
              <a:ea typeface="Arial"/>
              <a:cs typeface="Arial"/>
              <a:sym typeface="Arial"/>
            </a:endParaRPr>
          </a:p>
        </p:txBody>
      </p:sp>
      <p:sp>
        <p:nvSpPr>
          <p:cNvPr id="235" name="Google Shape;235;g1f7e7188d07_1_241"/>
          <p:cNvSpPr/>
          <p:nvPr/>
        </p:nvSpPr>
        <p:spPr>
          <a:xfrm>
            <a:off x="6116075" y="1519575"/>
            <a:ext cx="2771400" cy="3018000"/>
          </a:xfrm>
          <a:prstGeom prst="roundRect">
            <a:avLst>
              <a:gd fmla="val 16667" name="adj"/>
            </a:avLst>
          </a:prstGeom>
          <a:solidFill>
            <a:srgbClr val="BFCC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300"/>
              <a:buFont typeface="Arial"/>
              <a:buNone/>
            </a:pPr>
            <a:r>
              <a:rPr b="0" i="0" lang="es-CO" sz="1300" u="none" cap="none" strike="noStrike">
                <a:solidFill>
                  <a:srgbClr val="1D335D"/>
                </a:solidFill>
                <a:latin typeface="Arial"/>
                <a:ea typeface="Arial"/>
                <a:cs typeface="Arial"/>
                <a:sym typeface="Arial"/>
              </a:rPr>
              <a:t>Se tiene un espacio articulado entre el MME, UPME y ANLA sobre el diagnóstico de trámites de proceso ambiental para nuevas obras.</a:t>
            </a:r>
            <a:endParaRPr b="0" i="0" sz="1300" u="none" cap="none" strike="noStrike">
              <a:solidFill>
                <a:srgbClr val="1D335D"/>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300"/>
              <a:buFont typeface="Arial"/>
              <a:buNone/>
            </a:pPr>
            <a:r>
              <a:t/>
            </a:r>
            <a:endParaRPr b="0" i="0" sz="1300" u="none" cap="none" strike="noStrike">
              <a:solidFill>
                <a:srgbClr val="1D335D"/>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
          <p:cNvSpPr txBox="1"/>
          <p:nvPr/>
        </p:nvSpPr>
        <p:spPr>
          <a:xfrm>
            <a:off x="683438" y="1740768"/>
            <a:ext cx="7180500" cy="166196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Informe Mesa Técnica Regulatoria</a:t>
            </a:r>
            <a:endParaRPr b="1" i="0" sz="4800" u="none" cap="none" strike="noStrike">
              <a:solidFill>
                <a:srgbClr val="BFCC04"/>
              </a:solidFill>
              <a:latin typeface="Montserrat"/>
              <a:ea typeface="Montserrat"/>
              <a:cs typeface="Montserrat"/>
              <a:sym typeface="Montserrat"/>
            </a:endParaRPr>
          </a:p>
        </p:txBody>
      </p:sp>
      <p:pic>
        <p:nvPicPr>
          <p:cNvPr id="241" name="Google Shape;241;p6"/>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42" name="Google Shape;242;p6"/>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f7f3c4c3e3_2_0"/>
          <p:cNvSpPr txBox="1"/>
          <p:nvPr/>
        </p:nvSpPr>
        <p:spPr>
          <a:xfrm>
            <a:off x="112953" y="8"/>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Evaluación metodologías de cortocircuito</a:t>
            </a:r>
            <a:endParaRPr b="1" i="0" sz="2300" u="none" cap="none" strike="noStrike">
              <a:solidFill>
                <a:srgbClr val="BFCC04"/>
              </a:solidFill>
              <a:latin typeface="Montserrat"/>
              <a:ea typeface="Montserrat"/>
              <a:cs typeface="Montserrat"/>
              <a:sym typeface="Montserrat"/>
            </a:endParaRPr>
          </a:p>
        </p:txBody>
      </p:sp>
      <p:pic>
        <p:nvPicPr>
          <p:cNvPr id="248" name="Google Shape;248;g1f7f3c4c3e3_2_0"/>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49" name="Google Shape;249;g1f7f3c4c3e3_2_0"/>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250" name="Google Shape;250;g1f7f3c4c3e3_2_0"/>
          <p:cNvSpPr txBox="1"/>
          <p:nvPr/>
        </p:nvSpPr>
        <p:spPr>
          <a:xfrm>
            <a:off x="112950" y="483625"/>
            <a:ext cx="8918100" cy="68985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Teniendo en cuenta que a la fecha se han identificado el agotamiento de capacidad de interrupción de cortocircuito de </a:t>
            </a:r>
            <a:r>
              <a:rPr b="1" i="0" lang="es-CO" sz="1200" u="none" cap="none" strike="noStrike">
                <a:solidFill>
                  <a:schemeClr val="dk1"/>
                </a:solidFill>
                <a:latin typeface="Arial"/>
                <a:ea typeface="Arial"/>
                <a:cs typeface="Arial"/>
                <a:sym typeface="Arial"/>
              </a:rPr>
              <a:t>52 subestaciones</a:t>
            </a:r>
            <a:r>
              <a:rPr b="0" i="0" lang="es-CO" sz="1200" u="none" cap="none" strike="noStrike">
                <a:solidFill>
                  <a:schemeClr val="dk1"/>
                </a:solidFill>
                <a:latin typeface="Arial"/>
                <a:ea typeface="Arial"/>
                <a:cs typeface="Arial"/>
                <a:sym typeface="Arial"/>
              </a:rPr>
              <a:t> de las cuales </a:t>
            </a:r>
            <a:r>
              <a:rPr b="1" i="0" lang="es-CO" sz="1200" u="none" cap="none" strike="noStrike">
                <a:solidFill>
                  <a:schemeClr val="dk1"/>
                </a:solidFill>
                <a:latin typeface="Arial"/>
                <a:ea typeface="Arial"/>
                <a:cs typeface="Arial"/>
                <a:sym typeface="Arial"/>
              </a:rPr>
              <a:t>24</a:t>
            </a:r>
            <a:r>
              <a:rPr b="0" i="0" lang="es-CO" sz="1200" u="none" cap="none" strike="noStrike">
                <a:solidFill>
                  <a:schemeClr val="dk1"/>
                </a:solidFill>
                <a:latin typeface="Arial"/>
                <a:ea typeface="Arial"/>
                <a:cs typeface="Arial"/>
                <a:sym typeface="Arial"/>
              </a:rPr>
              <a:t> </a:t>
            </a:r>
            <a:r>
              <a:rPr b="1" i="0" lang="es-CO" sz="1200" u="none" cap="none" strike="noStrike">
                <a:solidFill>
                  <a:schemeClr val="dk1"/>
                </a:solidFill>
                <a:latin typeface="Arial"/>
                <a:ea typeface="Arial"/>
                <a:cs typeface="Arial"/>
                <a:sym typeface="Arial"/>
              </a:rPr>
              <a:t>se encuentran en el área Caribe</a:t>
            </a:r>
            <a:r>
              <a:rPr b="0" i="0" lang="es-CO" sz="1200" u="none" cap="none" strike="noStrike">
                <a:solidFill>
                  <a:schemeClr val="dk1"/>
                </a:solidFill>
                <a:latin typeface="Arial"/>
                <a:ea typeface="Arial"/>
                <a:cs typeface="Arial"/>
                <a:sym typeface="Arial"/>
              </a:rPr>
              <a:t>, </a:t>
            </a:r>
            <a:r>
              <a:rPr b="1" i="0" lang="es-CO" sz="1200" u="none" cap="none" strike="noStrike">
                <a:solidFill>
                  <a:schemeClr val="dk1"/>
                </a:solidFill>
                <a:latin typeface="Arial"/>
                <a:ea typeface="Arial"/>
                <a:cs typeface="Arial"/>
                <a:sym typeface="Arial"/>
              </a:rPr>
              <a:t>15 en el área Oriental</a:t>
            </a:r>
            <a:r>
              <a:rPr b="0" i="0" lang="es-CO" sz="1200" u="none" cap="none" strike="noStrike">
                <a:solidFill>
                  <a:schemeClr val="dk1"/>
                </a:solidFill>
                <a:latin typeface="Arial"/>
                <a:ea typeface="Arial"/>
                <a:cs typeface="Arial"/>
                <a:sym typeface="Arial"/>
              </a:rPr>
              <a:t>, </a:t>
            </a:r>
            <a:r>
              <a:rPr b="1" i="0" lang="es-CO" sz="1200" u="none" cap="none" strike="noStrike">
                <a:solidFill>
                  <a:schemeClr val="dk1"/>
                </a:solidFill>
                <a:latin typeface="Arial"/>
                <a:ea typeface="Arial"/>
                <a:cs typeface="Arial"/>
                <a:sym typeface="Arial"/>
              </a:rPr>
              <a:t>6 en Antioquia</a:t>
            </a:r>
            <a:r>
              <a:rPr b="0" i="0" lang="es-CO" sz="1200" u="none" cap="none" strike="noStrike">
                <a:solidFill>
                  <a:schemeClr val="dk1"/>
                </a:solidFill>
                <a:latin typeface="Arial"/>
                <a:ea typeface="Arial"/>
                <a:cs typeface="Arial"/>
                <a:sym typeface="Arial"/>
              </a:rPr>
              <a:t>, </a:t>
            </a:r>
            <a:r>
              <a:rPr b="1" i="0" lang="es-CO" sz="1200" u="none" cap="none" strike="noStrike">
                <a:solidFill>
                  <a:schemeClr val="dk1"/>
                </a:solidFill>
                <a:latin typeface="Arial"/>
                <a:ea typeface="Arial"/>
                <a:cs typeface="Arial"/>
                <a:sym typeface="Arial"/>
              </a:rPr>
              <a:t>4 en Suroccidente</a:t>
            </a:r>
            <a:r>
              <a:rPr b="0" i="0" lang="es-CO" sz="1200" u="none" cap="none" strike="noStrike">
                <a:solidFill>
                  <a:schemeClr val="dk1"/>
                </a:solidFill>
                <a:latin typeface="Arial"/>
                <a:ea typeface="Arial"/>
                <a:cs typeface="Arial"/>
                <a:sym typeface="Arial"/>
              </a:rPr>
              <a:t> y </a:t>
            </a:r>
            <a:r>
              <a:rPr b="1" i="0" lang="es-CO" sz="1200" u="none" cap="none" strike="noStrike">
                <a:solidFill>
                  <a:schemeClr val="dk1"/>
                </a:solidFill>
                <a:latin typeface="Arial"/>
                <a:ea typeface="Arial"/>
                <a:cs typeface="Arial"/>
                <a:sym typeface="Arial"/>
              </a:rPr>
              <a:t>3 en Nordeste</a:t>
            </a:r>
            <a:r>
              <a:rPr b="0" i="0" lang="es-CO" sz="1200" u="none" cap="none" strike="noStrike">
                <a:solidFill>
                  <a:schemeClr val="dk1"/>
                </a:solidFill>
                <a:latin typeface="Arial"/>
                <a:ea typeface="Arial"/>
                <a:cs typeface="Arial"/>
                <a:sym typeface="Arial"/>
              </a:rPr>
              <a:t>. Desde el comité técnico – regulatorio se empezó con la tarea de evaluación de las metodologías para el cálculo de los niveles de corriente de cortocircuito, en donde se discutieron los siguientes elementos:</a:t>
            </a:r>
            <a:r>
              <a:rPr b="0" i="0" lang="es-CO" sz="1300" u="none" cap="none" strike="noStrike">
                <a:solidFill>
                  <a:schemeClr val="dk1"/>
                </a:solidFill>
                <a:latin typeface="Arial"/>
                <a:ea typeface="Arial"/>
                <a:cs typeface="Arial"/>
                <a:sym typeface="Arial"/>
              </a:rPr>
              <a:t>.</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Metodologías aplicadas por los transportadores</a:t>
            </a:r>
            <a:r>
              <a:rPr b="0" i="0" lang="es-CO" sz="1200" u="none" cap="none" strike="noStrike">
                <a:solidFill>
                  <a:schemeClr val="dk1"/>
                </a:solidFill>
                <a:latin typeface="Arial"/>
                <a:ea typeface="Arial"/>
                <a:cs typeface="Arial"/>
                <a:sym typeface="Arial"/>
              </a:rPr>
              <a:t> para el cálculo de corriente de cortocircuito.</a:t>
            </a:r>
            <a:endParaRPr b="0" i="0" sz="12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0" i="0" lang="es-CO" sz="1200" u="none" cap="none" strike="noStrike">
                <a:solidFill>
                  <a:schemeClr val="dk1"/>
                </a:solidFill>
                <a:latin typeface="Arial"/>
                <a:ea typeface="Arial"/>
                <a:cs typeface="Arial"/>
                <a:sym typeface="Arial"/>
              </a:rPr>
              <a:t>Metodologías existentes para el cálculo de nivel de cortocircuito (I</a:t>
            </a:r>
            <a:r>
              <a:rPr b="1" i="0" lang="es-CO" sz="1200" u="none" cap="none" strike="noStrike">
                <a:solidFill>
                  <a:schemeClr val="dk1"/>
                </a:solidFill>
                <a:latin typeface="Arial"/>
                <a:ea typeface="Arial"/>
                <a:cs typeface="Arial"/>
                <a:sym typeface="Arial"/>
              </a:rPr>
              <a:t>EC 60909, Método Completo, ENA – G74</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0" i="0" lang="es-CO" sz="1200" u="none" cap="none" strike="noStrike">
                <a:solidFill>
                  <a:schemeClr val="dk1"/>
                </a:solidFill>
                <a:latin typeface="Arial"/>
                <a:ea typeface="Arial"/>
                <a:cs typeface="Arial"/>
                <a:sym typeface="Arial"/>
              </a:rPr>
              <a:t>Comparación de los </a:t>
            </a:r>
            <a:r>
              <a:rPr b="1" i="0" lang="es-CO" sz="1200" u="none" cap="none" strike="noStrike">
                <a:solidFill>
                  <a:schemeClr val="dk1"/>
                </a:solidFill>
                <a:latin typeface="Arial"/>
                <a:ea typeface="Arial"/>
                <a:cs typeface="Arial"/>
                <a:sym typeface="Arial"/>
              </a:rPr>
              <a:t>considerandos y modelos</a:t>
            </a:r>
            <a:r>
              <a:rPr b="0" i="0" lang="es-CO" sz="1200" u="none" cap="none" strike="noStrike">
                <a:solidFill>
                  <a:schemeClr val="dk1"/>
                </a:solidFill>
                <a:latin typeface="Arial"/>
                <a:ea typeface="Arial"/>
                <a:cs typeface="Arial"/>
                <a:sym typeface="Arial"/>
              </a:rPr>
              <a:t> de cada una de las metodologías presentadas</a:t>
            </a:r>
            <a:r>
              <a:rPr b="0" i="0" lang="es-CO" sz="1300" u="none" cap="none" strike="noStrike">
                <a:solidFill>
                  <a:schemeClr val="dk1"/>
                </a:solidFill>
                <a:latin typeface="Arial"/>
                <a:ea typeface="Arial"/>
                <a:cs typeface="Arial"/>
                <a:sym typeface="Arial"/>
              </a:rPr>
              <a:t>.</a:t>
            </a:r>
            <a:endParaRPr b="0" i="0" sz="13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Comparación de los</a:t>
            </a:r>
            <a:r>
              <a:rPr b="0" i="0" lang="es-CO" sz="1200" u="none" cap="none" strike="noStrike">
                <a:solidFill>
                  <a:schemeClr val="dk1"/>
                </a:solidFill>
                <a:latin typeface="Arial"/>
                <a:ea typeface="Arial"/>
                <a:cs typeface="Arial"/>
                <a:sym typeface="Arial"/>
              </a:rPr>
              <a:t> </a:t>
            </a:r>
            <a:r>
              <a:rPr b="1" i="0" lang="es-CO" sz="1200" u="none" cap="none" strike="noStrike">
                <a:solidFill>
                  <a:schemeClr val="dk1"/>
                </a:solidFill>
                <a:latin typeface="Arial"/>
                <a:ea typeface="Arial"/>
                <a:cs typeface="Arial"/>
                <a:sym typeface="Arial"/>
              </a:rPr>
              <a:t>resultados obtenidos de corrientes de cortocircuito</a:t>
            </a:r>
            <a:r>
              <a:rPr b="0" i="0" lang="es-CO" sz="1200" u="none" cap="none" strike="noStrike">
                <a:solidFill>
                  <a:schemeClr val="dk1"/>
                </a:solidFill>
                <a:latin typeface="Arial"/>
                <a:ea typeface="Arial"/>
                <a:cs typeface="Arial"/>
                <a:sym typeface="Arial"/>
              </a:rPr>
              <a:t> en algunas subestaciones críticas del sistema bajo las </a:t>
            </a:r>
            <a:r>
              <a:rPr b="1" i="0" lang="es-CO" sz="1200" u="none" cap="none" strike="noStrike">
                <a:solidFill>
                  <a:schemeClr val="dk1"/>
                </a:solidFill>
                <a:latin typeface="Arial"/>
                <a:ea typeface="Arial"/>
                <a:cs typeface="Arial"/>
                <a:sym typeface="Arial"/>
              </a:rPr>
              <a:t>diferentes metodologías</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15000"/>
              </a:lnSpc>
              <a:spcBef>
                <a:spcPts val="0"/>
              </a:spcBef>
              <a:spcAft>
                <a:spcPts val="0"/>
              </a:spcAft>
              <a:buClr>
                <a:schemeClr val="dk1"/>
              </a:buClr>
              <a:buSzPts val="1300"/>
              <a:buFont typeface="Arial"/>
              <a:buChar char="●"/>
            </a:pPr>
            <a:r>
              <a:rPr b="0" i="0" lang="es-CO" sz="1200" u="none" cap="none" strike="noStrike">
                <a:solidFill>
                  <a:schemeClr val="dk1"/>
                </a:solidFill>
                <a:latin typeface="Arial"/>
                <a:ea typeface="Arial"/>
                <a:cs typeface="Arial"/>
                <a:sym typeface="Arial"/>
              </a:rPr>
              <a:t>Comparación de las metodologías empleadas con las </a:t>
            </a:r>
            <a:r>
              <a:rPr b="1" i="0" lang="es-CO" sz="1200" u="none" cap="none" strike="noStrike">
                <a:solidFill>
                  <a:schemeClr val="dk1"/>
                </a:solidFill>
                <a:latin typeface="Arial"/>
                <a:ea typeface="Arial"/>
                <a:cs typeface="Arial"/>
                <a:sym typeface="Arial"/>
              </a:rPr>
              <a:t>condiciones operativas reales del sistema</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15000"/>
              </a:lnSpc>
              <a:spcBef>
                <a:spcPts val="0"/>
              </a:spcBef>
              <a:spcAft>
                <a:spcPts val="0"/>
              </a:spcAft>
              <a:buClr>
                <a:schemeClr val="dk1"/>
              </a:buClr>
              <a:buSzPts val="1300"/>
              <a:buFont typeface="Arial"/>
              <a:buChar char="●"/>
            </a:pPr>
            <a:r>
              <a:rPr b="0" i="0" lang="es-CO" sz="1200" u="none" cap="none" strike="noStrike">
                <a:solidFill>
                  <a:schemeClr val="dk1"/>
                </a:solidFill>
                <a:latin typeface="Arial"/>
                <a:ea typeface="Arial"/>
                <a:cs typeface="Arial"/>
                <a:sym typeface="Arial"/>
              </a:rPr>
              <a:t>Revisión de los </a:t>
            </a:r>
            <a:r>
              <a:rPr b="1" i="0" lang="es-CO" sz="1200" u="none" cap="none" strike="noStrike">
                <a:solidFill>
                  <a:schemeClr val="dk1"/>
                </a:solidFill>
                <a:latin typeface="Arial"/>
                <a:ea typeface="Arial"/>
                <a:cs typeface="Arial"/>
                <a:sym typeface="Arial"/>
              </a:rPr>
              <a:t>modelos y parámetros utilizados para las fuentes basadas en inversores</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15000"/>
              </a:lnSpc>
              <a:spcBef>
                <a:spcPts val="0"/>
              </a:spcBef>
              <a:spcAft>
                <a:spcPts val="0"/>
              </a:spcAft>
              <a:buClr>
                <a:schemeClr val="dk1"/>
              </a:buClr>
              <a:buSzPts val="1300"/>
              <a:buFont typeface="Arial"/>
              <a:buChar char="●"/>
            </a:pPr>
            <a:r>
              <a:rPr b="0" i="0" lang="es-CO" sz="1200" u="none" cap="none" strike="noStrike">
                <a:solidFill>
                  <a:schemeClr val="dk1"/>
                </a:solidFill>
                <a:latin typeface="Arial"/>
                <a:ea typeface="Arial"/>
                <a:cs typeface="Arial"/>
                <a:sym typeface="Arial"/>
              </a:rPr>
              <a:t>Revisión de algunas </a:t>
            </a:r>
            <a:r>
              <a:rPr b="1" i="0" lang="es-CO" sz="1200" u="none" cap="none" strike="noStrike">
                <a:solidFill>
                  <a:schemeClr val="dk1"/>
                </a:solidFill>
                <a:latin typeface="Arial"/>
                <a:ea typeface="Arial"/>
                <a:cs typeface="Arial"/>
                <a:sym typeface="Arial"/>
              </a:rPr>
              <a:t>opciones de mitigación</a:t>
            </a:r>
            <a:r>
              <a:rPr b="0" i="0" lang="es-CO" sz="1200" u="none" cap="none" strike="noStrike">
                <a:solidFill>
                  <a:schemeClr val="dk1"/>
                </a:solidFill>
                <a:latin typeface="Arial"/>
                <a:ea typeface="Arial"/>
                <a:cs typeface="Arial"/>
                <a:sym typeface="Arial"/>
              </a:rPr>
              <a:t> que podrían ser objeto de revisión para el caso de las subestaciones que se encuentran con </a:t>
            </a:r>
            <a:r>
              <a:rPr b="1" i="0" lang="es-CO" sz="1200" u="none" cap="none" strike="noStrike">
                <a:solidFill>
                  <a:schemeClr val="dk1"/>
                </a:solidFill>
                <a:latin typeface="Arial"/>
                <a:ea typeface="Arial"/>
                <a:cs typeface="Arial"/>
                <a:sym typeface="Arial"/>
              </a:rPr>
              <a:t>agotamiento de la capacidad de interrupción</a:t>
            </a:r>
            <a:r>
              <a:rPr b="0" i="0" lang="es-CO" sz="1200" u="none" cap="none" strike="noStrike">
                <a:solidFill>
                  <a:schemeClr val="dk1"/>
                </a:solidFill>
                <a:latin typeface="Arial"/>
                <a:ea typeface="Arial"/>
                <a:cs typeface="Arial"/>
                <a:sym typeface="Arial"/>
              </a:rPr>
              <a:t>.</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f7f3c4c3e3_2_15"/>
          <p:cNvSpPr txBox="1"/>
          <p:nvPr/>
        </p:nvSpPr>
        <p:spPr>
          <a:xfrm>
            <a:off x="112953" y="8"/>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Hallazgos y elementos específicos</a:t>
            </a:r>
            <a:endParaRPr b="1" i="0" sz="2300" u="none" cap="none" strike="noStrike">
              <a:solidFill>
                <a:srgbClr val="BFCC04"/>
              </a:solidFill>
              <a:latin typeface="Montserrat"/>
              <a:ea typeface="Montserrat"/>
              <a:cs typeface="Montserrat"/>
              <a:sym typeface="Montserrat"/>
            </a:endParaRPr>
          </a:p>
        </p:txBody>
      </p:sp>
      <p:pic>
        <p:nvPicPr>
          <p:cNvPr id="256" name="Google Shape;256;g1f7f3c4c3e3_2_15"/>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57" name="Google Shape;257;g1f7f3c4c3e3_2_15"/>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258" name="Google Shape;258;g1f7f3c4c3e3_2_15"/>
          <p:cNvSpPr txBox="1"/>
          <p:nvPr/>
        </p:nvSpPr>
        <p:spPr>
          <a:xfrm>
            <a:off x="112950" y="483625"/>
            <a:ext cx="8918100" cy="69093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De la reunión se presentaron diferentes hallazgos y elementos específicos a evaluar sobre las consideraciones al momento de evaluar la corriente de cortocircuito.</a:t>
            </a:r>
            <a:endParaRPr b="0" i="0" sz="12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rPr b="0" i="0" lang="es-CO" sz="1300" u="none" cap="none" strike="noStrike">
                <a:solidFill>
                  <a:schemeClr val="dk1"/>
                </a:solidFill>
                <a:latin typeface="Arial"/>
                <a:ea typeface="Arial"/>
                <a:cs typeface="Arial"/>
                <a:sym typeface="Arial"/>
              </a:rPr>
              <a:t>.</a:t>
            </a:r>
            <a:endParaRPr b="0" i="0" sz="1300" u="none" cap="none" strike="noStrike">
              <a:solidFill>
                <a:schemeClr val="dk1"/>
              </a:solidFill>
              <a:latin typeface="Arial"/>
              <a:ea typeface="Arial"/>
              <a:cs typeface="Arial"/>
              <a:sym typeface="Arial"/>
            </a:endParaRPr>
          </a:p>
          <a:p>
            <a:pPr indent="-311150" lvl="0" marL="457200" marR="0" rtl="0" algn="just">
              <a:lnSpc>
                <a:spcPct val="115000"/>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Evaluación de los escenarios de generación</a:t>
            </a:r>
            <a:r>
              <a:rPr b="0" i="0" lang="es-CO" sz="1200" u="none" cap="none" strike="noStrike">
                <a:solidFill>
                  <a:schemeClr val="dk1"/>
                </a:solidFill>
                <a:latin typeface="Arial"/>
                <a:ea typeface="Arial"/>
                <a:cs typeface="Arial"/>
                <a:sym typeface="Arial"/>
              </a:rPr>
              <a:t> sobre los cuales se realizan los cálculos de corriente de cortocircuito.</a:t>
            </a:r>
            <a:endParaRPr b="0" i="0" sz="12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Evaluación de los supuestos y consideraciones</a:t>
            </a:r>
            <a:r>
              <a:rPr b="0" i="0" lang="es-CO" sz="1200" u="none" cap="none" strike="noStrike">
                <a:solidFill>
                  <a:schemeClr val="dk1"/>
                </a:solidFill>
                <a:latin typeface="Arial"/>
                <a:ea typeface="Arial"/>
                <a:cs typeface="Arial"/>
                <a:sym typeface="Arial"/>
              </a:rPr>
              <a:t> que se deben considerar a momento de realizar la evaluación (</a:t>
            </a:r>
            <a:r>
              <a:rPr b="1" i="0" lang="es-CO" sz="1200" u="none" cap="none" strike="noStrike">
                <a:solidFill>
                  <a:schemeClr val="dk1"/>
                </a:solidFill>
                <a:latin typeface="Arial"/>
                <a:ea typeface="Arial"/>
                <a:cs typeface="Arial"/>
                <a:sym typeface="Arial"/>
              </a:rPr>
              <a:t>tensiones pre-falla, factor de aporte de corriente de corto para las fuente basadas en inversores, factor k</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Modelamiento del SDL</a:t>
            </a:r>
            <a:r>
              <a:rPr b="0" i="0" lang="es-CO" sz="1200" u="none" cap="none" strike="noStrike">
                <a:solidFill>
                  <a:schemeClr val="dk1"/>
                </a:solidFill>
                <a:latin typeface="Arial"/>
                <a:ea typeface="Arial"/>
                <a:cs typeface="Arial"/>
                <a:sym typeface="Arial"/>
              </a:rPr>
              <a:t>.</a:t>
            </a:r>
            <a:endParaRPr b="0" i="0" sz="13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Verificación de los modelos de las plantas basadas en inversores </a:t>
            </a:r>
            <a:r>
              <a:rPr b="0" i="0" lang="es-CO" sz="1200" u="none" cap="none" strike="noStrike">
                <a:solidFill>
                  <a:schemeClr val="dk1"/>
                </a:solidFill>
                <a:latin typeface="Arial"/>
                <a:ea typeface="Arial"/>
                <a:cs typeface="Arial"/>
                <a:sym typeface="Arial"/>
              </a:rPr>
              <a:t>vs los modelos de las plantas que ya han </a:t>
            </a:r>
            <a:r>
              <a:rPr b="1" i="0" lang="es-CO" sz="1200" u="none" cap="none" strike="noStrike">
                <a:solidFill>
                  <a:schemeClr val="dk1"/>
                </a:solidFill>
                <a:latin typeface="Arial"/>
                <a:ea typeface="Arial"/>
                <a:cs typeface="Arial"/>
                <a:sym typeface="Arial"/>
              </a:rPr>
              <a:t>entrado en operación</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15000"/>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Levantamiento de las limitaciones</a:t>
            </a:r>
            <a:r>
              <a:rPr b="0" i="0" lang="es-CO" sz="1200" u="none" cap="none" strike="noStrike">
                <a:solidFill>
                  <a:schemeClr val="dk1"/>
                </a:solidFill>
                <a:latin typeface="Arial"/>
                <a:ea typeface="Arial"/>
                <a:cs typeface="Arial"/>
                <a:sym typeface="Arial"/>
              </a:rPr>
              <a:t> que existen en relación a la capacidad de interrupción de cada una de las 52 subestaciones en donde se identifica agotamiento. (</a:t>
            </a:r>
            <a:r>
              <a:rPr b="1" i="0" lang="es-CO" sz="1200" u="none" cap="none" strike="noStrike">
                <a:solidFill>
                  <a:schemeClr val="dk1"/>
                </a:solidFill>
                <a:latin typeface="Arial"/>
                <a:ea typeface="Arial"/>
                <a:cs typeface="Arial"/>
                <a:sym typeface="Arial"/>
              </a:rPr>
              <a:t>La UPME ya solicitó a los diferentes transportadores</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15000"/>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Evaluación de metodología de priorización de subestaciones más críticas</a:t>
            </a:r>
            <a:r>
              <a:rPr b="0" i="0" lang="es-CO"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1150" lvl="0" marL="457200" marR="0" rtl="0" algn="just">
              <a:lnSpc>
                <a:spcPct val="115000"/>
              </a:lnSpc>
              <a:spcBef>
                <a:spcPts val="0"/>
              </a:spcBef>
              <a:spcAft>
                <a:spcPts val="0"/>
              </a:spcAft>
              <a:buClr>
                <a:schemeClr val="dk1"/>
              </a:buClr>
              <a:buSzPts val="1300"/>
              <a:buFont typeface="Arial"/>
              <a:buChar char="●"/>
            </a:pPr>
            <a:r>
              <a:rPr b="1" i="0" lang="es-CO" sz="1200" u="none" cap="none" strike="noStrike">
                <a:solidFill>
                  <a:schemeClr val="dk1"/>
                </a:solidFill>
                <a:latin typeface="Arial"/>
                <a:ea typeface="Arial"/>
                <a:cs typeface="Arial"/>
                <a:sym typeface="Arial"/>
              </a:rPr>
              <a:t>Citación a un grupo técnico</a:t>
            </a:r>
            <a:r>
              <a:rPr b="0" i="0" lang="es-CO" sz="1200" u="none" cap="none" strike="noStrike">
                <a:solidFill>
                  <a:schemeClr val="dk1"/>
                </a:solidFill>
                <a:latin typeface="Arial"/>
                <a:ea typeface="Arial"/>
                <a:cs typeface="Arial"/>
                <a:sym typeface="Arial"/>
              </a:rPr>
              <a:t> para la evaluación de cada uno de los puntos anteriores.</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f7f3c4c3e3_2_30"/>
          <p:cNvSpPr txBox="1"/>
          <p:nvPr/>
        </p:nvSpPr>
        <p:spPr>
          <a:xfrm>
            <a:off x="112953" y="8"/>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Programa a trabajar en el grupo técnico</a:t>
            </a:r>
            <a:endParaRPr b="1" i="0" sz="2300" u="none" cap="none" strike="noStrike">
              <a:solidFill>
                <a:srgbClr val="BFCC04"/>
              </a:solidFill>
              <a:latin typeface="Montserrat"/>
              <a:ea typeface="Montserrat"/>
              <a:cs typeface="Montserrat"/>
              <a:sym typeface="Montserrat"/>
            </a:endParaRPr>
          </a:p>
        </p:txBody>
      </p:sp>
      <p:pic>
        <p:nvPicPr>
          <p:cNvPr id="264" name="Google Shape;264;g1f7f3c4c3e3_2_30"/>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65" name="Google Shape;265;g1f7f3c4c3e3_2_30"/>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266" name="Google Shape;266;g1f7f3c4c3e3_2_30"/>
          <p:cNvSpPr txBox="1"/>
          <p:nvPr/>
        </p:nvSpPr>
        <p:spPr>
          <a:xfrm>
            <a:off x="112950" y="538800"/>
            <a:ext cx="8918100" cy="69594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300"/>
              <a:buFont typeface="Arial"/>
              <a:buNone/>
            </a:pPr>
            <a:r>
              <a:t/>
            </a:r>
            <a:endParaRPr b="1"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AutoNum type="arabicPeriod"/>
            </a:pPr>
            <a:r>
              <a:rPr b="1" i="0" lang="es-CO" sz="1300" u="none" cap="none" strike="noStrike">
                <a:solidFill>
                  <a:schemeClr val="dk1"/>
                </a:solidFill>
                <a:latin typeface="Arial"/>
                <a:ea typeface="Arial"/>
                <a:cs typeface="Arial"/>
                <a:sym typeface="Arial"/>
              </a:rPr>
              <a:t>Evaluación de los supuestos y consideraciones en la metodología de cálculo de corriente de cortocircuito.</a:t>
            </a:r>
            <a:endParaRPr b="1" i="0" sz="13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1" marL="914400" marR="0" rtl="0" algn="just">
              <a:lnSpc>
                <a:spcPct val="107916"/>
              </a:lnSpc>
              <a:spcBef>
                <a:spcPts val="0"/>
              </a:spcBef>
              <a:spcAft>
                <a:spcPts val="0"/>
              </a:spcAft>
              <a:buClr>
                <a:schemeClr val="dk1"/>
              </a:buClr>
              <a:buSzPts val="1300"/>
              <a:buFont typeface="Arial"/>
              <a:buAutoNum type="alphaLcPeriod"/>
            </a:pPr>
            <a:r>
              <a:rPr b="0" i="0" lang="es-CO" sz="1300" u="none" cap="none" strike="noStrike">
                <a:solidFill>
                  <a:schemeClr val="dk1"/>
                </a:solidFill>
                <a:latin typeface="Arial"/>
                <a:ea typeface="Arial"/>
                <a:cs typeface="Arial"/>
                <a:sym typeface="Arial"/>
              </a:rPr>
              <a:t>Verificación de los modelos de los generadores basados en inversores (aportes de corriente de cortocircuito, modelos de los activos de conexión, modelamiento del punto de conexión en el SDL en caso de ser necesario, factores K).</a:t>
            </a:r>
            <a:endParaRPr b="0" i="0" sz="1300" u="none" cap="none" strike="noStrike">
              <a:solidFill>
                <a:schemeClr val="dk1"/>
              </a:solidFill>
              <a:latin typeface="Arial"/>
              <a:ea typeface="Arial"/>
              <a:cs typeface="Arial"/>
              <a:sym typeface="Arial"/>
            </a:endParaRPr>
          </a:p>
          <a:p>
            <a:pPr indent="0" lvl="0" marL="9144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1" marL="914400" marR="0" rtl="0" algn="just">
              <a:lnSpc>
                <a:spcPct val="107916"/>
              </a:lnSpc>
              <a:spcBef>
                <a:spcPts val="0"/>
              </a:spcBef>
              <a:spcAft>
                <a:spcPts val="0"/>
              </a:spcAft>
              <a:buClr>
                <a:schemeClr val="dk1"/>
              </a:buClr>
              <a:buSzPts val="1300"/>
              <a:buFont typeface="Arial"/>
              <a:buAutoNum type="alphaLcPeriod"/>
            </a:pPr>
            <a:r>
              <a:rPr b="0" i="0" lang="es-CO" sz="1300" u="none" cap="none" strike="noStrike">
                <a:solidFill>
                  <a:schemeClr val="dk1"/>
                </a:solidFill>
                <a:latin typeface="Arial"/>
                <a:ea typeface="Arial"/>
                <a:cs typeface="Arial"/>
                <a:sym typeface="Arial"/>
              </a:rPr>
              <a:t>Evaluación de las ventajas y desventajas de cada una de las metodologías contempladas (grado de precisión en los resultados, grado de holgura del sistema, robustez y confiabilidad del sistema).</a:t>
            </a:r>
            <a:endParaRPr b="0" i="0" sz="1300" u="none" cap="none" strike="noStrike">
              <a:solidFill>
                <a:schemeClr val="dk1"/>
              </a:solidFill>
              <a:latin typeface="Arial"/>
              <a:ea typeface="Arial"/>
              <a:cs typeface="Arial"/>
              <a:sym typeface="Arial"/>
            </a:endParaRPr>
          </a:p>
          <a:p>
            <a:pPr indent="0" lvl="0" marL="9144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1" marL="914400" marR="0" rtl="0" algn="just">
              <a:lnSpc>
                <a:spcPct val="107916"/>
              </a:lnSpc>
              <a:spcBef>
                <a:spcPts val="0"/>
              </a:spcBef>
              <a:spcAft>
                <a:spcPts val="0"/>
              </a:spcAft>
              <a:buClr>
                <a:schemeClr val="dk1"/>
              </a:buClr>
              <a:buSzPts val="1300"/>
              <a:buFont typeface="Arial"/>
              <a:buAutoNum type="alphaLcPeriod"/>
            </a:pPr>
            <a:r>
              <a:rPr b="0" i="0" lang="es-CO" sz="1300" u="none" cap="none" strike="noStrike">
                <a:solidFill>
                  <a:schemeClr val="dk1"/>
                </a:solidFill>
                <a:latin typeface="Arial"/>
                <a:ea typeface="Arial"/>
                <a:cs typeface="Arial"/>
                <a:sym typeface="Arial"/>
              </a:rPr>
              <a:t>Verificación de los escenarios de generación empleados en el cálculo de corriente de cortocircuito.</a:t>
            </a:r>
            <a:endParaRPr b="0" i="0" sz="1300" u="none" cap="none" strike="noStrike">
              <a:solidFill>
                <a:schemeClr val="dk1"/>
              </a:solidFill>
              <a:latin typeface="Arial"/>
              <a:ea typeface="Arial"/>
              <a:cs typeface="Arial"/>
              <a:sym typeface="Arial"/>
            </a:endParaRPr>
          </a:p>
          <a:p>
            <a:pPr indent="0" lvl="0" marL="9144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1" marL="914400" marR="0" rtl="0" algn="just">
              <a:lnSpc>
                <a:spcPct val="107916"/>
              </a:lnSpc>
              <a:spcBef>
                <a:spcPts val="0"/>
              </a:spcBef>
              <a:spcAft>
                <a:spcPts val="0"/>
              </a:spcAft>
              <a:buClr>
                <a:schemeClr val="dk1"/>
              </a:buClr>
              <a:buSzPts val="1300"/>
              <a:buFont typeface="Arial"/>
              <a:buAutoNum type="alphaLcPeriod"/>
            </a:pPr>
            <a:r>
              <a:rPr b="0" i="0" lang="es-CO" sz="1300" u="none" cap="none" strike="noStrike">
                <a:solidFill>
                  <a:schemeClr val="dk1"/>
                </a:solidFill>
                <a:latin typeface="Arial"/>
                <a:ea typeface="Arial"/>
                <a:cs typeface="Arial"/>
                <a:sym typeface="Arial"/>
              </a:rPr>
              <a:t>Verificación de las tensiones pre-falla a considerar en el cálculo del nivel de cortocircuito.</a:t>
            </a:r>
            <a:endParaRPr b="0" i="0" sz="1300" u="none" cap="none" strike="noStrike">
              <a:solidFill>
                <a:schemeClr val="dk1"/>
              </a:solidFill>
              <a:latin typeface="Arial"/>
              <a:ea typeface="Arial"/>
              <a:cs typeface="Arial"/>
              <a:sym typeface="Arial"/>
            </a:endParaRPr>
          </a:p>
          <a:p>
            <a:pPr indent="0" lvl="0" marL="9144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1" marL="914400" marR="0" rtl="0" algn="just">
              <a:lnSpc>
                <a:spcPct val="107916"/>
              </a:lnSpc>
              <a:spcBef>
                <a:spcPts val="0"/>
              </a:spcBef>
              <a:spcAft>
                <a:spcPts val="0"/>
              </a:spcAft>
              <a:buClr>
                <a:schemeClr val="dk1"/>
              </a:buClr>
              <a:buSzPts val="1300"/>
              <a:buFont typeface="Arial"/>
              <a:buAutoNum type="alphaLcPeriod"/>
            </a:pPr>
            <a:r>
              <a:rPr b="0" i="0" lang="es-CO" sz="1300" u="none" cap="none" strike="noStrike">
                <a:solidFill>
                  <a:schemeClr val="dk1"/>
                </a:solidFill>
                <a:latin typeface="Arial"/>
                <a:ea typeface="Arial"/>
                <a:cs typeface="Arial"/>
                <a:sym typeface="Arial"/>
              </a:rPr>
              <a:t>Evaluación de metodologías de priorización sobre las subestaciones con agotamiento en la capacidad de interrupción.</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f7f3c4c3e3_2_37"/>
          <p:cNvSpPr txBox="1"/>
          <p:nvPr/>
        </p:nvSpPr>
        <p:spPr>
          <a:xfrm>
            <a:off x="112953" y="8"/>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Programa a trabajar en el grupo técnico</a:t>
            </a:r>
            <a:endParaRPr b="1" i="0" sz="2300" u="none" cap="none" strike="noStrike">
              <a:solidFill>
                <a:srgbClr val="BFCC04"/>
              </a:solidFill>
              <a:latin typeface="Montserrat"/>
              <a:ea typeface="Montserrat"/>
              <a:cs typeface="Montserrat"/>
              <a:sym typeface="Montserrat"/>
            </a:endParaRPr>
          </a:p>
        </p:txBody>
      </p:sp>
      <p:pic>
        <p:nvPicPr>
          <p:cNvPr id="272" name="Google Shape;272;g1f7f3c4c3e3_2_37"/>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73" name="Google Shape;273;g1f7f3c4c3e3_2_37"/>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274" name="Google Shape;274;g1f7f3c4c3e3_2_37"/>
          <p:cNvSpPr txBox="1"/>
          <p:nvPr/>
        </p:nvSpPr>
        <p:spPr>
          <a:xfrm>
            <a:off x="112950" y="538800"/>
            <a:ext cx="8918100" cy="48165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300"/>
              <a:buFont typeface="Arial"/>
              <a:buNone/>
            </a:pPr>
            <a:r>
              <a:t/>
            </a:r>
            <a:endParaRPr b="1"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rPr b="1" i="0" lang="es-CO" sz="1300" u="none" cap="none" strike="noStrike">
                <a:solidFill>
                  <a:schemeClr val="dk1"/>
                </a:solidFill>
                <a:latin typeface="Arial"/>
                <a:ea typeface="Arial"/>
                <a:cs typeface="Arial"/>
                <a:sym typeface="Arial"/>
              </a:rPr>
              <a:t>2.      Soluciones estructurales para el agotamiento en la capacidad de interrupción.</a:t>
            </a:r>
            <a:endParaRPr b="1" i="0" sz="13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300"/>
              <a:buFont typeface="Arial"/>
              <a:buNone/>
            </a:pPr>
            <a:r>
              <a:t/>
            </a:r>
            <a:endParaRPr b="1" i="0" sz="1300" u="none" cap="none" strike="noStrike">
              <a:solidFill>
                <a:schemeClr val="dk1"/>
              </a:solidFill>
              <a:latin typeface="Arial"/>
              <a:ea typeface="Arial"/>
              <a:cs typeface="Arial"/>
              <a:sym typeface="Arial"/>
            </a:endParaRPr>
          </a:p>
          <a:p>
            <a:pPr indent="-311150" lvl="1" marL="914400" marR="0" rtl="0" algn="just">
              <a:lnSpc>
                <a:spcPct val="107916"/>
              </a:lnSpc>
              <a:spcBef>
                <a:spcPts val="0"/>
              </a:spcBef>
              <a:spcAft>
                <a:spcPts val="0"/>
              </a:spcAft>
              <a:buClr>
                <a:schemeClr val="dk1"/>
              </a:buClr>
              <a:buSzPts val="1300"/>
              <a:buFont typeface="Arial"/>
              <a:buAutoNum type="alphaLcPeriod"/>
            </a:pPr>
            <a:r>
              <a:rPr b="0" i="0" lang="es-CO" sz="1300" u="none" cap="none" strike="noStrike">
                <a:solidFill>
                  <a:schemeClr val="dk1"/>
                </a:solidFill>
                <a:latin typeface="Arial"/>
                <a:ea typeface="Arial"/>
                <a:cs typeface="Arial"/>
                <a:sym typeface="Arial"/>
              </a:rPr>
              <a:t>Informe de levantamiento de las limitaciones que existen en las subestaciones críticas.</a:t>
            </a:r>
            <a:endParaRPr b="0" i="0" sz="1300" u="none" cap="none" strike="noStrike">
              <a:solidFill>
                <a:schemeClr val="dk1"/>
              </a:solidFill>
              <a:latin typeface="Arial"/>
              <a:ea typeface="Arial"/>
              <a:cs typeface="Arial"/>
              <a:sym typeface="Arial"/>
            </a:endParaRPr>
          </a:p>
          <a:p>
            <a:pPr indent="0" lvl="0" marL="9144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1" marL="914400" marR="0" rtl="0" algn="just">
              <a:lnSpc>
                <a:spcPct val="107916"/>
              </a:lnSpc>
              <a:spcBef>
                <a:spcPts val="0"/>
              </a:spcBef>
              <a:spcAft>
                <a:spcPts val="0"/>
              </a:spcAft>
              <a:buClr>
                <a:schemeClr val="dk1"/>
              </a:buClr>
              <a:buSzPts val="1300"/>
              <a:buFont typeface="Arial"/>
              <a:buAutoNum type="alphaLcPeriod"/>
            </a:pPr>
            <a:r>
              <a:rPr b="0" i="0" lang="es-CO" sz="1300" u="none" cap="none" strike="noStrike">
                <a:solidFill>
                  <a:schemeClr val="dk1"/>
                </a:solidFill>
                <a:latin typeface="Arial"/>
                <a:ea typeface="Arial"/>
                <a:cs typeface="Arial"/>
                <a:sym typeface="Arial"/>
              </a:rPr>
              <a:t>Evaluación de soluciones al agotamiento de la capacidad de interrupción (división de las subestaciones, reactores en serie, impedancias a tierra, repotenciación de equipos).</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9"/>
          <p:cNvSpPr txBox="1"/>
          <p:nvPr/>
        </p:nvSpPr>
        <p:spPr>
          <a:xfrm>
            <a:off x="683438" y="2110100"/>
            <a:ext cx="7494123" cy="9232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Informe Operativo XM</a:t>
            </a:r>
            <a:endParaRPr b="1" i="0" sz="4800" u="none" cap="none" strike="noStrike">
              <a:solidFill>
                <a:srgbClr val="BFCC04"/>
              </a:solidFill>
              <a:latin typeface="Montserrat"/>
              <a:ea typeface="Montserrat"/>
              <a:cs typeface="Montserrat"/>
              <a:sym typeface="Montserrat"/>
            </a:endParaRPr>
          </a:p>
        </p:txBody>
      </p:sp>
      <p:pic>
        <p:nvPicPr>
          <p:cNvPr id="280" name="Google Shape;280;p9"/>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81" name="Google Shape;281;p9"/>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0"/>
          <p:cNvSpPr txBox="1"/>
          <p:nvPr/>
        </p:nvSpPr>
        <p:spPr>
          <a:xfrm>
            <a:off x="607338" y="1251418"/>
            <a:ext cx="74940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Obra de expansión Norte de Santander Tonchalá 230/115 kV</a:t>
            </a:r>
            <a:endParaRPr b="1" i="0" sz="4800" u="none" cap="none" strike="noStrike">
              <a:solidFill>
                <a:srgbClr val="BFCC04"/>
              </a:solidFill>
              <a:latin typeface="Montserrat"/>
              <a:ea typeface="Montserrat"/>
              <a:cs typeface="Montserrat"/>
              <a:sym typeface="Montserrat"/>
            </a:endParaRPr>
          </a:p>
        </p:txBody>
      </p:sp>
      <p:pic>
        <p:nvPicPr>
          <p:cNvPr id="287" name="Google Shape;287;p10"/>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88" name="Google Shape;288;p10"/>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2cf6059fb12_1_0"/>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294" name="Google Shape;294;g2cf6059fb12_1_0"/>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graphicFrame>
        <p:nvGraphicFramePr>
          <p:cNvPr id="295" name="Google Shape;295;g2cf6059fb12_1_0"/>
          <p:cNvGraphicFramePr/>
          <p:nvPr/>
        </p:nvGraphicFramePr>
        <p:xfrm>
          <a:off x="306325" y="987185"/>
          <a:ext cx="3000000" cy="3000000"/>
        </p:xfrm>
        <a:graphic>
          <a:graphicData uri="http://schemas.openxmlformats.org/drawingml/2006/table">
            <a:tbl>
              <a:tblPr>
                <a:noFill/>
                <a:tableStyleId>{3C3DBE12-4ED0-479A-92FB-168F1E9DF941}</a:tableStyleId>
              </a:tblPr>
              <a:tblGrid>
                <a:gridCol w="1930200"/>
                <a:gridCol w="3792425"/>
                <a:gridCol w="2987750"/>
              </a:tblGrid>
              <a:tr h="554025">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solidFill>
                            <a:schemeClr val="lt1"/>
                          </a:solidFill>
                        </a:rPr>
                        <a:t>Nombre de la obra</a:t>
                      </a:r>
                      <a:endParaRPr sz="1400" u="none" cap="none" strike="noStrike">
                        <a:solidFill>
                          <a:schemeClr val="lt1"/>
                        </a:solidFill>
                      </a:endParaRPr>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solidFill>
                            <a:schemeClr val="lt1"/>
                          </a:solidFill>
                        </a:rPr>
                        <a:t>Descripción de la Obra</a:t>
                      </a:r>
                      <a:endParaRPr sz="1400" u="none" cap="none" strike="noStrike">
                        <a:solidFill>
                          <a:schemeClr val="lt1"/>
                        </a:solidFill>
                      </a:endParaRPr>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solidFill>
                            <a:schemeClr val="lt1"/>
                          </a:solidFill>
                        </a:rPr>
                        <a:t>Objetivo</a:t>
                      </a:r>
                      <a:endParaRPr sz="1400" u="none" cap="none" strike="noStrike">
                        <a:solidFill>
                          <a:schemeClr val="lt1"/>
                        </a:solidFill>
                      </a:endParaRPr>
                    </a:p>
                  </a:txBody>
                  <a:tcPr marT="45725" marB="45725" marR="91450" marL="91450" anchor="ctr">
                    <a:solidFill>
                      <a:srgbClr val="002060"/>
                    </a:solidFill>
                  </a:tcPr>
                </a:tc>
              </a:tr>
              <a:tr h="2768875">
                <a:tc>
                  <a:txBody>
                    <a:bodyPr/>
                    <a:lstStyle/>
                    <a:p>
                      <a:pPr indent="0" lvl="0" marL="0" marR="0" rtl="0" algn="l">
                        <a:lnSpc>
                          <a:spcPct val="100000"/>
                        </a:lnSpc>
                        <a:spcBef>
                          <a:spcPts val="0"/>
                        </a:spcBef>
                        <a:spcAft>
                          <a:spcPts val="0"/>
                        </a:spcAft>
                        <a:buClr>
                          <a:srgbClr val="000000"/>
                        </a:buClr>
                        <a:buSzPts val="1200"/>
                        <a:buFont typeface="Arial"/>
                        <a:buNone/>
                      </a:pPr>
                      <a:r>
                        <a:rPr lang="es-CO" sz="1600" u="none" cap="none" strike="noStrike">
                          <a:solidFill>
                            <a:schemeClr val="dk1"/>
                          </a:solidFill>
                        </a:rPr>
                        <a:t>Tonchalá</a:t>
                      </a:r>
                      <a:r>
                        <a:rPr b="0" i="0" lang="es-CO" sz="1600" u="none" cap="none" strike="noStrike">
                          <a:solidFill>
                            <a:schemeClr val="dk1"/>
                          </a:solidFill>
                          <a:latin typeface="Arial"/>
                          <a:ea typeface="Arial"/>
                          <a:cs typeface="Arial"/>
                          <a:sym typeface="Arial"/>
                        </a:rPr>
                        <a:t> 230/115 kV y líneas asociadas </a:t>
                      </a:r>
                      <a:endParaRPr b="0" i="0" sz="16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just">
                        <a:lnSpc>
                          <a:spcPct val="115000"/>
                        </a:lnSpc>
                        <a:spcBef>
                          <a:spcPts val="0"/>
                        </a:spcBef>
                        <a:spcAft>
                          <a:spcPts val="0"/>
                        </a:spcAft>
                        <a:buClr>
                          <a:schemeClr val="dk1"/>
                        </a:buClr>
                        <a:buSzPts val="1100"/>
                        <a:buFont typeface="Arial"/>
                        <a:buNone/>
                      </a:pPr>
                      <a:r>
                        <a:rPr lang="es-CO" sz="1600" u="none" cap="none" strike="noStrike">
                          <a:solidFill>
                            <a:schemeClr val="dk1"/>
                          </a:solidFill>
                        </a:rPr>
                        <a:t>Ampliación de la subestación Tonchalá 115 kV (proyectada a entrar en el 2026) con una bahía de transformación 230/115 kV, un banco de tres autotransformadores monofásicos de 50 MVA cada uno,  permitiendo la conexión al STN a partir de la apertura de la línea “Tasajero – Cúcuta 230 kV”. </a:t>
                      </a:r>
                      <a:endParaRPr sz="1600" u="none" cap="none" strike="noStrike">
                        <a:solidFill>
                          <a:schemeClr val="dk1"/>
                        </a:solidFill>
                      </a:endParaRPr>
                    </a:p>
                  </a:txBody>
                  <a:tcPr marT="45725" marB="45725" marR="91450" marL="91450" anchor="ctr"/>
                </a:tc>
                <a:tc>
                  <a:txBody>
                    <a:bodyPr/>
                    <a:lstStyle/>
                    <a:p>
                      <a:pPr indent="0" lvl="0" marL="0" marR="0" rtl="0" algn="just">
                        <a:lnSpc>
                          <a:spcPct val="115000"/>
                        </a:lnSpc>
                        <a:spcBef>
                          <a:spcPts val="0"/>
                        </a:spcBef>
                        <a:spcAft>
                          <a:spcPts val="0"/>
                        </a:spcAft>
                        <a:buClr>
                          <a:srgbClr val="000000"/>
                        </a:buClr>
                        <a:buSzPts val="1600"/>
                        <a:buFont typeface="Arial"/>
                        <a:buNone/>
                      </a:pPr>
                      <a:r>
                        <a:rPr lang="es-CO" sz="1600" u="none" cap="none" strike="noStrike">
                          <a:solidFill>
                            <a:schemeClr val="dk1"/>
                          </a:solidFill>
                        </a:rPr>
                        <a:t>Mitigar condiciones inseguras y fuera de los rangos operativos ante eventos de contingencia simples en los activos de la subárea Norte de Santander desde el año de entrada en operación (2026)</a:t>
                      </a:r>
                      <a:endParaRPr sz="1600" u="none" cap="none" strike="noStrike">
                        <a:solidFill>
                          <a:schemeClr val="dk1"/>
                        </a:solidFill>
                      </a:endParaRPr>
                    </a:p>
                  </a:txBody>
                  <a:tcPr marT="45725" marB="45725" marR="91450" marL="91450" anchor="ctr"/>
                </a:tc>
              </a:tr>
            </a:tbl>
          </a:graphicData>
        </a:graphic>
      </p:graphicFrame>
      <p:sp>
        <p:nvSpPr>
          <p:cNvPr id="296" name="Google Shape;296;g2cf6059fb12_1_0"/>
          <p:cNvSpPr txBox="1"/>
          <p:nvPr/>
        </p:nvSpPr>
        <p:spPr>
          <a:xfrm>
            <a:off x="175829" y="139028"/>
            <a:ext cx="8004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400" u="none" cap="none" strike="noStrike">
                <a:solidFill>
                  <a:srgbClr val="BFCC04"/>
                </a:solidFill>
                <a:latin typeface="Montserrat"/>
                <a:ea typeface="Montserrat"/>
                <a:cs typeface="Montserrat"/>
                <a:sym typeface="Montserrat"/>
              </a:rPr>
              <a:t>Tonchalá 230/115 kV y líneas asociadas </a:t>
            </a:r>
            <a:endParaRPr b="1" i="0" sz="2400" u="none" cap="none" strike="noStrike">
              <a:solidFill>
                <a:srgbClr val="BFCC04"/>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CC04"/>
        </a:solidFill>
      </p:bgPr>
    </p:bg>
    <p:spTree>
      <p:nvGrpSpPr>
        <p:cNvPr id="134" name="Shape 134"/>
        <p:cNvGrpSpPr/>
        <p:nvPr/>
      </p:nvGrpSpPr>
      <p:grpSpPr>
        <a:xfrm>
          <a:off x="0" y="0"/>
          <a:ext cx="0" cy="0"/>
          <a:chOff x="0" y="0"/>
          <a:chExt cx="0" cy="0"/>
        </a:xfrm>
      </p:grpSpPr>
      <p:sp>
        <p:nvSpPr>
          <p:cNvPr id="135" name="Google Shape;135;p2"/>
          <p:cNvSpPr/>
          <p:nvPr/>
        </p:nvSpPr>
        <p:spPr>
          <a:xfrm>
            <a:off x="0" y="0"/>
            <a:ext cx="4787100" cy="5143500"/>
          </a:xfrm>
          <a:prstGeom prst="rect">
            <a:avLst/>
          </a:prstGeom>
          <a:solidFill>
            <a:srgbClr val="1D33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D335D"/>
              </a:solidFill>
              <a:latin typeface="Arial"/>
              <a:ea typeface="Arial"/>
              <a:cs typeface="Arial"/>
              <a:sym typeface="Arial"/>
            </a:endParaRPr>
          </a:p>
        </p:txBody>
      </p:sp>
      <p:sp>
        <p:nvSpPr>
          <p:cNvPr id="136" name="Google Shape;136;p2"/>
          <p:cNvSpPr txBox="1"/>
          <p:nvPr/>
        </p:nvSpPr>
        <p:spPr>
          <a:xfrm>
            <a:off x="287025" y="1894500"/>
            <a:ext cx="4664700" cy="11387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1" i="0" lang="es-CO" sz="3800" u="none" cap="none" strike="noStrike">
                <a:solidFill>
                  <a:schemeClr val="lt1"/>
                </a:solidFill>
                <a:latin typeface="Montserrat"/>
                <a:ea typeface="Montserrat"/>
                <a:cs typeface="Montserrat"/>
                <a:sym typeface="Montserrat"/>
              </a:rPr>
              <a:t>CAPT No. 204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s-CO" sz="2400" u="none" cap="none" strike="noStrike">
                <a:solidFill>
                  <a:schemeClr val="lt1"/>
                </a:solidFill>
                <a:latin typeface="Montserrat"/>
                <a:ea typeface="Montserrat"/>
                <a:cs typeface="Montserrat"/>
                <a:sym typeface="Montserrat"/>
              </a:rPr>
              <a:t>Abril 2024</a:t>
            </a:r>
            <a:endParaRPr b="0" i="0" sz="4200" u="none" cap="none" strike="noStrike">
              <a:solidFill>
                <a:srgbClr val="BFCC04"/>
              </a:solidFill>
              <a:latin typeface="Montserrat"/>
              <a:ea typeface="Montserrat"/>
              <a:cs typeface="Montserrat"/>
              <a:sym typeface="Montserrat"/>
            </a:endParaRPr>
          </a:p>
        </p:txBody>
      </p:sp>
      <p:pic>
        <p:nvPicPr>
          <p:cNvPr id="137" name="Google Shape;137;p2"/>
          <p:cNvPicPr preferRelativeResize="0"/>
          <p:nvPr/>
        </p:nvPicPr>
        <p:blipFill rotWithShape="1">
          <a:blip r:embed="rId3">
            <a:alphaModFix/>
          </a:blip>
          <a:srcRect b="0" l="0" r="0" t="0"/>
          <a:stretch/>
        </p:blipFill>
        <p:spPr>
          <a:xfrm>
            <a:off x="0" y="4373070"/>
            <a:ext cx="1366851" cy="768200"/>
          </a:xfrm>
          <a:prstGeom prst="rect">
            <a:avLst/>
          </a:prstGeom>
          <a:noFill/>
          <a:ln>
            <a:noFill/>
          </a:ln>
        </p:spPr>
      </p:pic>
      <p:sp>
        <p:nvSpPr>
          <p:cNvPr id="138" name="Google Shape;138;p2"/>
          <p:cNvSpPr/>
          <p:nvPr/>
        </p:nvSpPr>
        <p:spPr>
          <a:xfrm>
            <a:off x="8394475" y="4925826"/>
            <a:ext cx="577402"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CO" sz="600" u="none" cap="none" strike="noStrike">
                <a:solidFill>
                  <a:schemeClr val="lt1"/>
                </a:solidFill>
                <a:latin typeface="Roboto"/>
                <a:ea typeface="Roboto"/>
                <a:cs typeface="Roboto"/>
                <a:sym typeface="Roboto"/>
              </a:rPr>
              <a:t>F-CE-01_V4</a:t>
            </a:r>
            <a:endParaRPr b="0" i="0" sz="600" u="none" cap="none" strike="noStrike">
              <a:solidFill>
                <a:schemeClr val="lt1"/>
              </a:solidFill>
              <a:latin typeface="Arial"/>
              <a:ea typeface="Arial"/>
              <a:cs typeface="Arial"/>
              <a:sym typeface="Arial"/>
            </a:endParaRPr>
          </a:p>
        </p:txBody>
      </p:sp>
      <p:pic>
        <p:nvPicPr>
          <p:cNvPr id="139" name="Google Shape;139;p2"/>
          <p:cNvPicPr preferRelativeResize="0"/>
          <p:nvPr/>
        </p:nvPicPr>
        <p:blipFill rotWithShape="1">
          <a:blip r:embed="rId4">
            <a:alphaModFix/>
          </a:blip>
          <a:srcRect b="-2055" l="38291" r="1844" t="2055"/>
          <a:stretch/>
        </p:blipFill>
        <p:spPr>
          <a:xfrm>
            <a:off x="5085075" y="487125"/>
            <a:ext cx="3771900" cy="43443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2cf6059fb12_1_7"/>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02" name="Google Shape;302;g2cf6059fb12_1_7"/>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03" name="Google Shape;303;g2cf6059fb12_1_7"/>
          <p:cNvSpPr txBox="1"/>
          <p:nvPr/>
        </p:nvSpPr>
        <p:spPr>
          <a:xfrm>
            <a:off x="175829" y="3"/>
            <a:ext cx="8004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400" u="none" cap="none" strike="noStrike">
                <a:solidFill>
                  <a:srgbClr val="BFCC04"/>
                </a:solidFill>
                <a:latin typeface="Montserrat"/>
                <a:ea typeface="Montserrat"/>
                <a:cs typeface="Montserrat"/>
                <a:sym typeface="Montserrat"/>
              </a:rPr>
              <a:t>Tonchalá 230/115 kV y líneas asociadas </a:t>
            </a:r>
            <a:endParaRPr b="1" i="0" sz="2400" u="none" cap="none" strike="noStrike">
              <a:solidFill>
                <a:srgbClr val="BFCC04"/>
              </a:solidFill>
              <a:latin typeface="Montserrat"/>
              <a:ea typeface="Montserrat"/>
              <a:cs typeface="Montserrat"/>
              <a:sym typeface="Montserrat"/>
            </a:endParaRPr>
          </a:p>
        </p:txBody>
      </p:sp>
      <p:sp>
        <p:nvSpPr>
          <p:cNvPr id="304" name="Google Shape;304;g2cf6059fb12_1_7"/>
          <p:cNvSpPr txBox="1"/>
          <p:nvPr/>
        </p:nvSpPr>
        <p:spPr>
          <a:xfrm>
            <a:off x="2485088" y="4644525"/>
            <a:ext cx="52470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Fig . Diagrama de conexión - Tonchalá 230/115 kV y líneas asociadas</a:t>
            </a:r>
            <a:endParaRPr b="1" i="0" sz="1100" u="none" cap="none" strike="noStrike">
              <a:solidFill>
                <a:schemeClr val="dk2"/>
              </a:solidFill>
              <a:latin typeface="Arial"/>
              <a:ea typeface="Arial"/>
              <a:cs typeface="Arial"/>
              <a:sym typeface="Arial"/>
            </a:endParaRPr>
          </a:p>
        </p:txBody>
      </p:sp>
      <p:pic>
        <p:nvPicPr>
          <p:cNvPr id="305" name="Google Shape;305;g2cf6059fb12_1_7"/>
          <p:cNvPicPr preferRelativeResize="0"/>
          <p:nvPr/>
        </p:nvPicPr>
        <p:blipFill rotWithShape="1">
          <a:blip r:embed="rId4">
            <a:alphaModFix/>
          </a:blip>
          <a:srcRect b="0" l="0" r="0" t="0"/>
          <a:stretch/>
        </p:blipFill>
        <p:spPr>
          <a:xfrm>
            <a:off x="1858775" y="616525"/>
            <a:ext cx="5513438" cy="3965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g2cf6059fb12_1_15"/>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11" name="Google Shape;311;g2cf6059fb12_1_15"/>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graphicFrame>
        <p:nvGraphicFramePr>
          <p:cNvPr id="312" name="Google Shape;312;g2cf6059fb12_1_15"/>
          <p:cNvGraphicFramePr/>
          <p:nvPr/>
        </p:nvGraphicFramePr>
        <p:xfrm>
          <a:off x="177225" y="1034735"/>
          <a:ext cx="3000000" cy="3000000"/>
        </p:xfrm>
        <a:graphic>
          <a:graphicData uri="http://schemas.openxmlformats.org/drawingml/2006/table">
            <a:tbl>
              <a:tblPr>
                <a:noFill/>
                <a:tableStyleId>{3C3DBE12-4ED0-479A-92FB-168F1E9DF941}</a:tableStyleId>
              </a:tblPr>
              <a:tblGrid>
                <a:gridCol w="1487525"/>
                <a:gridCol w="1515000"/>
                <a:gridCol w="2753925"/>
                <a:gridCol w="3033100"/>
              </a:tblGrid>
              <a:tr h="275850">
                <a:tc>
                  <a:txBody>
                    <a:bodyPr/>
                    <a:lstStyle/>
                    <a:p>
                      <a:pPr indent="0" lvl="0" marL="0" marR="0" rtl="0" algn="ctr">
                        <a:lnSpc>
                          <a:spcPct val="115000"/>
                        </a:lnSpc>
                        <a:spcBef>
                          <a:spcPts val="0"/>
                        </a:spcBef>
                        <a:spcAft>
                          <a:spcPts val="0"/>
                        </a:spcAft>
                        <a:buClr>
                          <a:schemeClr val="dk1"/>
                        </a:buClr>
                        <a:buSzPts val="1100"/>
                        <a:buFont typeface="Arial"/>
                        <a:buNone/>
                      </a:pPr>
                      <a:r>
                        <a:rPr b="1" lang="es-CO" sz="1400" u="none" cap="none" strike="noStrike">
                          <a:solidFill>
                            <a:srgbClr val="FFFFFF"/>
                          </a:solidFill>
                          <a:latin typeface="Calibri"/>
                          <a:ea typeface="Calibri"/>
                          <a:cs typeface="Calibri"/>
                          <a:sym typeface="Calibri"/>
                        </a:rPr>
                        <a:t>Consideraciones</a:t>
                      </a:r>
                      <a:endParaRPr sz="1400" u="none" cap="none" strike="noStrike">
                        <a:solidFill>
                          <a:schemeClr val="lt1"/>
                        </a:solidFill>
                      </a:endParaRPr>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solidFill>
                            <a:schemeClr val="lt1"/>
                          </a:solidFill>
                        </a:rPr>
                        <a:t>2023</a:t>
                      </a:r>
                      <a:endParaRPr sz="1400" u="none" cap="none" strike="noStrike">
                        <a:solidFill>
                          <a:schemeClr val="lt1"/>
                        </a:solidFill>
                      </a:endParaRPr>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solidFill>
                            <a:schemeClr val="lt1"/>
                          </a:solidFill>
                        </a:rPr>
                        <a:t>2025</a:t>
                      </a:r>
                      <a:endParaRPr sz="1400" u="none" cap="none" strike="noStrike">
                        <a:solidFill>
                          <a:schemeClr val="lt1"/>
                        </a:solidFill>
                      </a:endParaRPr>
                    </a:p>
                  </a:txBody>
                  <a:tcPr marT="45725" marB="45725" marR="91450" marL="91450" anchor="ctr">
                    <a:solidFill>
                      <a:srgbClr val="00206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solidFill>
                            <a:schemeClr val="lt1"/>
                          </a:solidFill>
                        </a:rPr>
                        <a:t>2026</a:t>
                      </a:r>
                      <a:endParaRPr sz="1400" u="none" cap="none" strike="noStrike">
                        <a:solidFill>
                          <a:schemeClr val="lt1"/>
                        </a:solidFill>
                      </a:endParaRPr>
                    </a:p>
                  </a:txBody>
                  <a:tcPr marT="45725" marB="45725" marR="91450" marL="91450" anchor="ctr">
                    <a:solidFill>
                      <a:srgbClr val="002060"/>
                    </a:solidFill>
                  </a:tcPr>
                </a:tc>
              </a:tr>
              <a:tr h="1448475">
                <a:tc>
                  <a:txBody>
                    <a:bodyPr/>
                    <a:lstStyle/>
                    <a:p>
                      <a:pPr indent="0" lvl="0" marL="0" marR="0" rtl="0" algn="l">
                        <a:lnSpc>
                          <a:spcPct val="100000"/>
                        </a:lnSpc>
                        <a:spcBef>
                          <a:spcPts val="0"/>
                        </a:spcBef>
                        <a:spcAft>
                          <a:spcPts val="0"/>
                        </a:spcAft>
                        <a:buClr>
                          <a:srgbClr val="000000"/>
                        </a:buClr>
                        <a:buSzPts val="1300"/>
                        <a:buFont typeface="Arial"/>
                        <a:buNone/>
                      </a:pPr>
                      <a:r>
                        <a:rPr b="1" lang="es-CO" sz="1300" u="none" cap="none" strike="noStrike">
                          <a:solidFill>
                            <a:schemeClr val="dk1"/>
                          </a:solidFill>
                        </a:rPr>
                        <a:t>Obras de expansión del STR</a:t>
                      </a:r>
                      <a:endParaRPr b="1" sz="1300" u="none" cap="none" strike="noStrike">
                        <a:solidFill>
                          <a:schemeClr val="dk1"/>
                        </a:solidFill>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300"/>
                        <a:buFont typeface="Arial"/>
                        <a:buNone/>
                      </a:pPr>
                      <a:r>
                        <a:rPr lang="es-CO" sz="1300" u="none" cap="none" strike="noStrike">
                          <a:solidFill>
                            <a:schemeClr val="dk1"/>
                          </a:solidFill>
                        </a:rPr>
                        <a:t>Compensación Ayacucho 2x5MVAr</a:t>
                      </a:r>
                      <a:endParaRPr sz="1300" u="none" cap="none" strike="noStrike">
                        <a:solidFill>
                          <a:schemeClr val="dk1"/>
                        </a:solidFill>
                      </a:endParaRPr>
                    </a:p>
                  </a:txBody>
                  <a:tcPr marT="45725" marB="45725" marR="91450" marL="91450" anchor="ctr"/>
                </a:tc>
                <a:tc>
                  <a:txBody>
                    <a:bodyPr/>
                    <a:lstStyle/>
                    <a:p>
                      <a:pPr indent="-311150" lvl="0" marL="457200" marR="0" rtl="0" algn="l">
                        <a:lnSpc>
                          <a:spcPct val="100000"/>
                        </a:lnSpc>
                        <a:spcBef>
                          <a:spcPts val="0"/>
                        </a:spcBef>
                        <a:spcAft>
                          <a:spcPts val="0"/>
                        </a:spcAft>
                        <a:buClr>
                          <a:schemeClr val="dk1"/>
                        </a:buClr>
                        <a:buSzPts val="1300"/>
                        <a:buFont typeface="Arial"/>
                        <a:buChar char="●"/>
                      </a:pPr>
                      <a:r>
                        <a:rPr lang="es-CO" sz="1300" u="none" cap="none" strike="noStrike">
                          <a:solidFill>
                            <a:schemeClr val="dk1"/>
                          </a:solidFill>
                        </a:rPr>
                        <a:t>Repotenciación línea Tibu – Zulia 115 kV</a:t>
                      </a:r>
                      <a:endParaRPr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Char char="●"/>
                      </a:pPr>
                      <a:r>
                        <a:rPr lang="es-CO" sz="1300" u="none" cap="none" strike="noStrike">
                          <a:solidFill>
                            <a:schemeClr val="dk1"/>
                          </a:solidFill>
                        </a:rPr>
                        <a:t> Reconfiguración S/E Sevilla 115kV</a:t>
                      </a:r>
                      <a:endParaRPr sz="1300" u="none" cap="none" strike="noStrike">
                        <a:solidFill>
                          <a:schemeClr val="dk1"/>
                        </a:solidFill>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endParaRPr>
                    </a:p>
                  </a:txBody>
                  <a:tcPr marT="45725" marB="45725" marR="91450" marL="91450" anchor="ctr"/>
                </a:tc>
                <a:tc>
                  <a:txBody>
                    <a:bodyPr/>
                    <a:lstStyle/>
                    <a:p>
                      <a:pPr indent="-311150" lvl="0" marL="457200" marR="0" rtl="0" algn="l">
                        <a:lnSpc>
                          <a:spcPct val="100000"/>
                        </a:lnSpc>
                        <a:spcBef>
                          <a:spcPts val="0"/>
                        </a:spcBef>
                        <a:spcAft>
                          <a:spcPts val="0"/>
                        </a:spcAft>
                        <a:buClr>
                          <a:schemeClr val="dk1"/>
                        </a:buClr>
                        <a:buSzPts val="1300"/>
                        <a:buFont typeface="Arial"/>
                        <a:buChar char="●"/>
                      </a:pPr>
                      <a:r>
                        <a:rPr lang="es-CO" sz="1300" u="none" cap="none" strike="noStrike">
                          <a:solidFill>
                            <a:schemeClr val="dk1"/>
                          </a:solidFill>
                        </a:rPr>
                        <a:t>Repotenciación línea Convención-Tibú 115 kV</a:t>
                      </a:r>
                      <a:endParaRPr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Char char="●"/>
                      </a:pPr>
                      <a:r>
                        <a:rPr lang="es-CO" sz="1300" u="none" cap="none" strike="noStrike">
                          <a:solidFill>
                            <a:schemeClr val="dk1"/>
                          </a:solidFill>
                        </a:rPr>
                        <a:t>Construcción S/E Don Juana 115 kV</a:t>
                      </a:r>
                      <a:endParaRPr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Char char="●"/>
                      </a:pPr>
                      <a:r>
                        <a:rPr lang="es-CO" sz="1300" u="none" cap="none" strike="noStrike">
                          <a:solidFill>
                            <a:schemeClr val="dk1"/>
                          </a:solidFill>
                        </a:rPr>
                        <a:t>Construcción S/E Tonchala 115 kV</a:t>
                      </a:r>
                      <a:endParaRPr sz="13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r>
              <a:tr h="964475">
                <a:tc>
                  <a:txBody>
                    <a:bodyPr/>
                    <a:lstStyle/>
                    <a:p>
                      <a:pPr indent="0" lvl="0" marL="0" marR="0" rtl="0" algn="l">
                        <a:lnSpc>
                          <a:spcPct val="100000"/>
                        </a:lnSpc>
                        <a:spcBef>
                          <a:spcPts val="0"/>
                        </a:spcBef>
                        <a:spcAft>
                          <a:spcPts val="0"/>
                        </a:spcAft>
                        <a:buClr>
                          <a:srgbClr val="000000"/>
                        </a:buClr>
                        <a:buSzPts val="1300"/>
                        <a:buFont typeface="Arial"/>
                        <a:buNone/>
                      </a:pPr>
                      <a:r>
                        <a:rPr b="1" lang="es-CO" sz="1300" u="none" cap="none" strike="noStrike">
                          <a:solidFill>
                            <a:schemeClr val="dk1"/>
                          </a:solidFill>
                        </a:rPr>
                        <a:t>Escenarios de evaluación</a:t>
                      </a:r>
                      <a:endParaRPr b="1" sz="1300" u="none" cap="none" strike="noStrike">
                        <a:solidFill>
                          <a:schemeClr val="dk1"/>
                        </a:solidFill>
                      </a:endParaRPr>
                    </a:p>
                  </a:txBody>
                  <a:tcPr marT="45725" marB="45725" marR="91450" marL="91450" anchor="ctr"/>
                </a:tc>
                <a:tc gridSpan="3">
                  <a:txBody>
                    <a:bodyPr/>
                    <a:lstStyle/>
                    <a:p>
                      <a:pPr indent="0" lvl="0" marL="0" marR="0" rtl="0" algn="l">
                        <a:lnSpc>
                          <a:spcPct val="100000"/>
                        </a:lnSpc>
                        <a:spcBef>
                          <a:spcPts val="0"/>
                        </a:spcBef>
                        <a:spcAft>
                          <a:spcPts val="0"/>
                        </a:spcAft>
                        <a:buClr>
                          <a:srgbClr val="000000"/>
                        </a:buClr>
                        <a:buSzPts val="1300"/>
                        <a:buFont typeface="Arial"/>
                        <a:buNone/>
                      </a:pPr>
                      <a:r>
                        <a:rPr lang="es-CO" sz="1300" u="none" cap="none" strike="noStrike">
                          <a:solidFill>
                            <a:schemeClr val="dk1"/>
                          </a:solidFill>
                        </a:rPr>
                        <a:t>: </a:t>
                      </a:r>
                      <a:endParaRPr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Char char="●"/>
                      </a:pPr>
                      <a:r>
                        <a:rPr lang="es-CO" sz="1300" u="none" cap="none" strike="noStrike">
                          <a:solidFill>
                            <a:schemeClr val="dk1"/>
                          </a:solidFill>
                        </a:rPr>
                        <a:t>Escenario 0 -  Condiciones de máxima demanda y máxima generación dentro de las subáreas Santander y Norte de Santander</a:t>
                      </a:r>
                      <a:endParaRPr sz="1300" u="none" cap="none" strike="noStrike">
                        <a:solidFill>
                          <a:schemeClr val="dk1"/>
                        </a:solidFill>
                      </a:endParaRPr>
                    </a:p>
                    <a:p>
                      <a:pPr indent="-311150" lvl="0" marL="457200" marR="0" rtl="0" algn="l">
                        <a:lnSpc>
                          <a:spcPct val="100000"/>
                        </a:lnSpc>
                        <a:spcBef>
                          <a:spcPts val="0"/>
                        </a:spcBef>
                        <a:spcAft>
                          <a:spcPts val="0"/>
                        </a:spcAft>
                        <a:buClr>
                          <a:schemeClr val="dk1"/>
                        </a:buClr>
                        <a:buSzPts val="1300"/>
                        <a:buFont typeface="Arial"/>
                        <a:buChar char="●"/>
                      </a:pPr>
                      <a:r>
                        <a:rPr lang="es-CO" sz="1300" u="none" cap="none" strike="noStrike">
                          <a:solidFill>
                            <a:schemeClr val="dk1"/>
                          </a:solidFill>
                        </a:rPr>
                        <a:t>Escenario 1 -  Condiciones de máxima demanda y mínima generación dentro de las subáreas Santander y Norte de Santander</a:t>
                      </a:r>
                      <a:endParaRPr sz="1400" u="none" cap="none" strike="noStrike"/>
                    </a:p>
                  </a:txBody>
                  <a:tcPr marT="45725" marB="45725" marR="91450" marL="91450" anchor="ctr"/>
                </a:tc>
                <a:tc hMerge="1"/>
                <a:tc hMerge="1"/>
              </a:tr>
            </a:tbl>
          </a:graphicData>
        </a:graphic>
      </p:graphicFrame>
      <p:sp>
        <p:nvSpPr>
          <p:cNvPr id="313" name="Google Shape;313;g2cf6059fb12_1_15"/>
          <p:cNvSpPr txBox="1"/>
          <p:nvPr/>
        </p:nvSpPr>
        <p:spPr>
          <a:xfrm>
            <a:off x="322779" y="109628"/>
            <a:ext cx="8004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400" u="none" cap="none" strike="noStrike">
                <a:solidFill>
                  <a:srgbClr val="BFCC04"/>
                </a:solidFill>
                <a:latin typeface="Montserrat"/>
                <a:ea typeface="Montserrat"/>
                <a:cs typeface="Montserrat"/>
                <a:sym typeface="Montserrat"/>
              </a:rPr>
              <a:t>Consideraciones de evaluación </a:t>
            </a:r>
            <a:endParaRPr b="1" i="0" sz="2400" u="none" cap="none" strike="noStrike">
              <a:solidFill>
                <a:srgbClr val="BFCC04"/>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cf6059fb12_1_22"/>
          <p:cNvSpPr txBox="1"/>
          <p:nvPr/>
        </p:nvSpPr>
        <p:spPr>
          <a:xfrm>
            <a:off x="300803" y="68108"/>
            <a:ext cx="80082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Resultados eléctricos - Perfiles de tensión</a:t>
            </a:r>
            <a:endParaRPr b="1" i="0" sz="2300" u="none" cap="none" strike="noStrike">
              <a:solidFill>
                <a:srgbClr val="BFCC0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rgbClr val="BFCC04"/>
              </a:solidFill>
              <a:latin typeface="Montserrat"/>
              <a:ea typeface="Montserrat"/>
              <a:cs typeface="Montserrat"/>
              <a:sym typeface="Montserrat"/>
            </a:endParaRPr>
          </a:p>
        </p:txBody>
      </p:sp>
      <p:pic>
        <p:nvPicPr>
          <p:cNvPr id="319" name="Google Shape;319;g2cf6059fb12_1_22"/>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20" name="Google Shape;320;g2cf6059fb12_1_22"/>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21" name="Google Shape;321;g2cf6059fb12_1_22"/>
          <p:cNvSpPr txBox="1"/>
          <p:nvPr/>
        </p:nvSpPr>
        <p:spPr>
          <a:xfrm>
            <a:off x="130800" y="580300"/>
            <a:ext cx="88824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Char char="●"/>
            </a:pPr>
            <a:r>
              <a:rPr b="0" i="0" lang="es-CO" sz="1300" u="none" cap="none" strike="noStrike">
                <a:solidFill>
                  <a:schemeClr val="dk1"/>
                </a:solidFill>
                <a:latin typeface="Arial"/>
                <a:ea typeface="Arial"/>
                <a:cs typeface="Arial"/>
                <a:sym typeface="Arial"/>
              </a:rPr>
              <a:t>En condiciones de “Red Completa” se presentan subtensiones desde el año 2043</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pic>
        <p:nvPicPr>
          <p:cNvPr id="322" name="Google Shape;322;g2cf6059fb12_1_22"/>
          <p:cNvPicPr preferRelativeResize="0"/>
          <p:nvPr/>
        </p:nvPicPr>
        <p:blipFill rotWithShape="1">
          <a:blip r:embed="rId4">
            <a:alphaModFix/>
          </a:blip>
          <a:srcRect b="0" l="0" r="0" t="0"/>
          <a:stretch/>
        </p:blipFill>
        <p:spPr>
          <a:xfrm>
            <a:off x="1857726" y="1308325"/>
            <a:ext cx="5559050" cy="2754250"/>
          </a:xfrm>
          <a:prstGeom prst="rect">
            <a:avLst/>
          </a:prstGeom>
          <a:noFill/>
          <a:ln>
            <a:noFill/>
          </a:ln>
        </p:spPr>
      </p:pic>
      <p:sp>
        <p:nvSpPr>
          <p:cNvPr id="323" name="Google Shape;323;g2cf6059fb12_1_22"/>
          <p:cNvSpPr txBox="1"/>
          <p:nvPr/>
        </p:nvSpPr>
        <p:spPr>
          <a:xfrm>
            <a:off x="1323375" y="4116400"/>
            <a:ext cx="6805500" cy="4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Fig 2. Subestaciones con subtensión en condición de “Red Completa” y escenarios operativos estudiados.</a:t>
            </a:r>
            <a:endParaRPr b="1" i="0" sz="1100" u="none" cap="none" strike="noStrike">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cf6059fb12_1_31"/>
          <p:cNvSpPr txBox="1"/>
          <p:nvPr/>
        </p:nvSpPr>
        <p:spPr>
          <a:xfrm>
            <a:off x="300803" y="68108"/>
            <a:ext cx="80082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Resultados eléctricos - Perfiles de tensión</a:t>
            </a:r>
            <a:endParaRPr b="1" i="0" sz="2300" u="none" cap="none" strike="noStrike">
              <a:solidFill>
                <a:srgbClr val="BFCC0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rgbClr val="BFCC04"/>
              </a:solidFill>
              <a:latin typeface="Montserrat"/>
              <a:ea typeface="Montserrat"/>
              <a:cs typeface="Montserrat"/>
              <a:sym typeface="Montserrat"/>
            </a:endParaRPr>
          </a:p>
        </p:txBody>
      </p:sp>
      <p:pic>
        <p:nvPicPr>
          <p:cNvPr id="329" name="Google Shape;329;g2cf6059fb12_1_31"/>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30" name="Google Shape;330;g2cf6059fb12_1_31"/>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31" name="Google Shape;331;g2cf6059fb12_1_31"/>
          <p:cNvSpPr txBox="1"/>
          <p:nvPr/>
        </p:nvSpPr>
        <p:spPr>
          <a:xfrm>
            <a:off x="-12" y="625225"/>
            <a:ext cx="8918100" cy="5850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Ante eventos de contingencia sencilla se presentan multiples SE con violación de los límites regulatorios - El proyecto evaluado logra reducir la cantidad de SE con subtensiones</a:t>
            </a:r>
            <a:endParaRPr b="0" i="0" sz="1900" u="none" cap="none" strike="noStrike">
              <a:solidFill>
                <a:srgbClr val="000000"/>
              </a:solidFill>
              <a:latin typeface="Arial"/>
              <a:ea typeface="Arial"/>
              <a:cs typeface="Arial"/>
              <a:sym typeface="Arial"/>
            </a:endParaRPr>
          </a:p>
        </p:txBody>
      </p:sp>
      <p:pic>
        <p:nvPicPr>
          <p:cNvPr id="332" name="Google Shape;332;g2cf6059fb12_1_31"/>
          <p:cNvPicPr preferRelativeResize="0"/>
          <p:nvPr/>
        </p:nvPicPr>
        <p:blipFill rotWithShape="1">
          <a:blip r:embed="rId4">
            <a:alphaModFix/>
          </a:blip>
          <a:srcRect b="0" l="0" r="0" t="0"/>
          <a:stretch/>
        </p:blipFill>
        <p:spPr>
          <a:xfrm>
            <a:off x="1269014" y="1155850"/>
            <a:ext cx="6948475" cy="3454475"/>
          </a:xfrm>
          <a:prstGeom prst="rect">
            <a:avLst/>
          </a:prstGeom>
          <a:noFill/>
          <a:ln>
            <a:noFill/>
          </a:ln>
        </p:spPr>
      </p:pic>
      <p:sp>
        <p:nvSpPr>
          <p:cNvPr id="333" name="Google Shape;333;g2cf6059fb12_1_31"/>
          <p:cNvSpPr txBox="1"/>
          <p:nvPr/>
        </p:nvSpPr>
        <p:spPr>
          <a:xfrm>
            <a:off x="1340488" y="4545975"/>
            <a:ext cx="6805500" cy="4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Fig 3. Promedio de Subestaciones (por contingencia) con subtensión en los escenarios y condiciones operativas estudiadas</a:t>
            </a:r>
            <a:endParaRPr b="1" i="0" sz="1100" u="none" cap="none" strike="noStrike">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cf6059fb12_1_40"/>
          <p:cNvSpPr txBox="1"/>
          <p:nvPr/>
        </p:nvSpPr>
        <p:spPr>
          <a:xfrm>
            <a:off x="300803" y="68108"/>
            <a:ext cx="80082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Resultados eléctricos - Sobrecargas</a:t>
            </a:r>
            <a:endParaRPr b="1" i="0" sz="2300" u="none" cap="none" strike="noStrike">
              <a:solidFill>
                <a:srgbClr val="BFCC0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rgbClr val="BFCC04"/>
              </a:solidFill>
              <a:latin typeface="Montserrat"/>
              <a:ea typeface="Montserrat"/>
              <a:cs typeface="Montserrat"/>
              <a:sym typeface="Montserrat"/>
            </a:endParaRPr>
          </a:p>
        </p:txBody>
      </p:sp>
      <p:pic>
        <p:nvPicPr>
          <p:cNvPr id="339" name="Google Shape;339;g2cf6059fb12_1_40"/>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40" name="Google Shape;340;g2cf6059fb12_1_40"/>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41" name="Google Shape;341;g2cf6059fb12_1_40"/>
          <p:cNvSpPr txBox="1"/>
          <p:nvPr/>
        </p:nvSpPr>
        <p:spPr>
          <a:xfrm>
            <a:off x="130800" y="515050"/>
            <a:ext cx="8882400" cy="8772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rgbClr val="000000"/>
              </a:buClr>
              <a:buSzPts val="1900"/>
              <a:buFont typeface="Arial"/>
              <a:buChar char="●"/>
            </a:pPr>
            <a:r>
              <a:rPr b="0" i="0" lang="es-CO" sz="1300" u="none" cap="none" strike="noStrike">
                <a:solidFill>
                  <a:schemeClr val="dk1"/>
                </a:solidFill>
                <a:latin typeface="Arial"/>
                <a:ea typeface="Arial"/>
                <a:cs typeface="Arial"/>
                <a:sym typeface="Arial"/>
              </a:rPr>
              <a:t>En condiciones de “Red Completa” se presentan sobrecargas de activos de uso desde el año 2038 - Son mitigadas por el proyecto en Evaluación hasta el año 2043</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pic>
        <p:nvPicPr>
          <p:cNvPr id="342" name="Google Shape;342;g2cf6059fb12_1_40"/>
          <p:cNvPicPr preferRelativeResize="0"/>
          <p:nvPr/>
        </p:nvPicPr>
        <p:blipFill rotWithShape="1">
          <a:blip r:embed="rId4">
            <a:alphaModFix/>
          </a:blip>
          <a:srcRect b="0" l="0" r="0" t="0"/>
          <a:stretch/>
        </p:blipFill>
        <p:spPr>
          <a:xfrm>
            <a:off x="1437976" y="1120575"/>
            <a:ext cx="6816685" cy="3381200"/>
          </a:xfrm>
          <a:prstGeom prst="rect">
            <a:avLst/>
          </a:prstGeom>
          <a:noFill/>
          <a:ln>
            <a:noFill/>
          </a:ln>
        </p:spPr>
      </p:pic>
      <p:sp>
        <p:nvSpPr>
          <p:cNvPr id="343" name="Google Shape;343;g2cf6059fb12_1_40"/>
          <p:cNvSpPr txBox="1"/>
          <p:nvPr/>
        </p:nvSpPr>
        <p:spPr>
          <a:xfrm>
            <a:off x="1366875" y="4438325"/>
            <a:ext cx="6805500" cy="4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Fig 4. Elementos sobrecargados en “Red Completa” y en los escenarios operativos evaluados.</a:t>
            </a:r>
            <a:endParaRPr b="1" i="0" sz="1100" u="none" cap="none" strike="noStrik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cf6059fb12_1_49"/>
          <p:cNvSpPr txBox="1"/>
          <p:nvPr/>
        </p:nvSpPr>
        <p:spPr>
          <a:xfrm>
            <a:off x="300803" y="68108"/>
            <a:ext cx="80082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Resultados eléctricos - Sobrecargas</a:t>
            </a:r>
            <a:endParaRPr b="1" i="0" sz="2300" u="none" cap="none" strike="noStrike">
              <a:solidFill>
                <a:srgbClr val="BFCC0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rgbClr val="BFCC04"/>
              </a:solidFill>
              <a:latin typeface="Montserrat"/>
              <a:ea typeface="Montserrat"/>
              <a:cs typeface="Montserrat"/>
              <a:sym typeface="Montserrat"/>
            </a:endParaRPr>
          </a:p>
        </p:txBody>
      </p:sp>
      <p:pic>
        <p:nvPicPr>
          <p:cNvPr id="349" name="Google Shape;349;g2cf6059fb12_1_49"/>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50" name="Google Shape;350;g2cf6059fb12_1_49"/>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51" name="Google Shape;351;g2cf6059fb12_1_49"/>
          <p:cNvSpPr txBox="1"/>
          <p:nvPr/>
        </p:nvSpPr>
        <p:spPr>
          <a:xfrm>
            <a:off x="-12" y="599125"/>
            <a:ext cx="8918100" cy="7851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Ante eventos de contingencia sencilla se presentan múltiples elementos con sobrecargas desde el primer año de análisis (2026) - Las sobrecargas son mitigadas en gran medida por el proyecto durante todo el horizonte de evaluación </a:t>
            </a:r>
            <a:endParaRPr b="0" i="0" sz="1900" u="none" cap="none" strike="noStrike">
              <a:solidFill>
                <a:srgbClr val="000000"/>
              </a:solidFill>
              <a:latin typeface="Arial"/>
              <a:ea typeface="Arial"/>
              <a:cs typeface="Arial"/>
              <a:sym typeface="Arial"/>
            </a:endParaRPr>
          </a:p>
        </p:txBody>
      </p:sp>
      <p:pic>
        <p:nvPicPr>
          <p:cNvPr id="352" name="Google Shape;352;g2cf6059fb12_1_49"/>
          <p:cNvPicPr preferRelativeResize="0"/>
          <p:nvPr/>
        </p:nvPicPr>
        <p:blipFill rotWithShape="1">
          <a:blip r:embed="rId4">
            <a:alphaModFix/>
          </a:blip>
          <a:srcRect b="0" l="0" r="0" t="0"/>
          <a:stretch/>
        </p:blipFill>
        <p:spPr>
          <a:xfrm>
            <a:off x="1432276" y="1188500"/>
            <a:ext cx="6956380" cy="3454475"/>
          </a:xfrm>
          <a:prstGeom prst="rect">
            <a:avLst/>
          </a:prstGeom>
          <a:noFill/>
          <a:ln>
            <a:noFill/>
          </a:ln>
        </p:spPr>
      </p:pic>
      <p:sp>
        <p:nvSpPr>
          <p:cNvPr id="353" name="Google Shape;353;g2cf6059fb12_1_49"/>
          <p:cNvSpPr txBox="1"/>
          <p:nvPr/>
        </p:nvSpPr>
        <p:spPr>
          <a:xfrm>
            <a:off x="1366875" y="4545975"/>
            <a:ext cx="6805500" cy="4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Fig 5. Promedio de elementos sobrecargados (por contingencia) y en los escenarios operativos evaluados.</a:t>
            </a:r>
            <a:endParaRPr b="1" i="0" sz="1100" u="none" cap="none" strike="noStrike">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1f7e7180d58_0_9"/>
          <p:cNvSpPr txBox="1"/>
          <p:nvPr/>
        </p:nvSpPr>
        <p:spPr>
          <a:xfrm>
            <a:off x="300803" y="68108"/>
            <a:ext cx="80082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Resultados eléctricos - Sobrecargas</a:t>
            </a:r>
            <a:endParaRPr b="1" i="0" sz="2300" u="none" cap="none" strike="noStrike">
              <a:solidFill>
                <a:srgbClr val="BFCC0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rgbClr val="BFCC04"/>
              </a:solidFill>
              <a:latin typeface="Montserrat"/>
              <a:ea typeface="Montserrat"/>
              <a:cs typeface="Montserrat"/>
              <a:sym typeface="Montserrat"/>
            </a:endParaRPr>
          </a:p>
        </p:txBody>
      </p:sp>
      <p:pic>
        <p:nvPicPr>
          <p:cNvPr id="359" name="Google Shape;359;g1f7e7180d58_0_9"/>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60" name="Google Shape;360;g1f7e7180d58_0_9"/>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61" name="Google Shape;361;g1f7e7180d58_0_9"/>
          <p:cNvSpPr txBox="1"/>
          <p:nvPr/>
        </p:nvSpPr>
        <p:spPr>
          <a:xfrm>
            <a:off x="-12" y="599125"/>
            <a:ext cx="8918100" cy="5850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En condiciones de “Red Completa” se presentan sobrecargas de activos de uso en el año 2048, con el proyecto se observa la sobrecarga del Transformador Tonchalá 230/115 kV y la línea Tonchalá - Tasajero 230 kV</a:t>
            </a:r>
            <a:endParaRPr b="0" i="0" sz="1900" u="none" cap="none" strike="noStrike">
              <a:solidFill>
                <a:srgbClr val="000000"/>
              </a:solidFill>
              <a:latin typeface="Arial"/>
              <a:ea typeface="Arial"/>
              <a:cs typeface="Arial"/>
              <a:sym typeface="Arial"/>
            </a:endParaRPr>
          </a:p>
        </p:txBody>
      </p:sp>
      <p:sp>
        <p:nvSpPr>
          <p:cNvPr id="362" name="Google Shape;362;g1f7e7180d58_0_9"/>
          <p:cNvSpPr txBox="1"/>
          <p:nvPr/>
        </p:nvSpPr>
        <p:spPr>
          <a:xfrm>
            <a:off x="1319900" y="4311125"/>
            <a:ext cx="6805500" cy="4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Fig 6. Elementos sobrecargados en red completa para el año 2048</a:t>
            </a:r>
            <a:endParaRPr b="1" i="0" sz="1100" u="none" cap="none" strike="noStrike">
              <a:solidFill>
                <a:schemeClr val="dk2"/>
              </a:solidFill>
              <a:latin typeface="Arial"/>
              <a:ea typeface="Arial"/>
              <a:cs typeface="Arial"/>
              <a:sym typeface="Arial"/>
            </a:endParaRPr>
          </a:p>
        </p:txBody>
      </p:sp>
      <p:pic>
        <p:nvPicPr>
          <p:cNvPr id="363" name="Google Shape;363;g1f7e7180d58_0_9"/>
          <p:cNvPicPr preferRelativeResize="0"/>
          <p:nvPr/>
        </p:nvPicPr>
        <p:blipFill rotWithShape="1">
          <a:blip r:embed="rId4">
            <a:alphaModFix/>
          </a:blip>
          <a:srcRect b="0" l="0" r="0" t="0"/>
          <a:stretch/>
        </p:blipFill>
        <p:spPr>
          <a:xfrm>
            <a:off x="539925" y="1224913"/>
            <a:ext cx="7350701" cy="2884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cf6059fb12_1_58"/>
          <p:cNvSpPr txBox="1"/>
          <p:nvPr/>
        </p:nvSpPr>
        <p:spPr>
          <a:xfrm>
            <a:off x="300803" y="68108"/>
            <a:ext cx="80082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Resultados eléctricos - Corto-circuito</a:t>
            </a:r>
            <a:endParaRPr b="1" i="0" sz="2300" u="none" cap="none" strike="noStrike">
              <a:solidFill>
                <a:srgbClr val="BFCC0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rgbClr val="BFCC04"/>
              </a:solidFill>
              <a:latin typeface="Montserrat"/>
              <a:ea typeface="Montserrat"/>
              <a:cs typeface="Montserrat"/>
              <a:sym typeface="Montserrat"/>
            </a:endParaRPr>
          </a:p>
        </p:txBody>
      </p:sp>
      <p:pic>
        <p:nvPicPr>
          <p:cNvPr id="369" name="Google Shape;369;g2cf6059fb12_1_58"/>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70" name="Google Shape;370;g2cf6059fb12_1_58"/>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71" name="Google Shape;371;g2cf6059fb12_1_58"/>
          <p:cNvSpPr txBox="1"/>
          <p:nvPr/>
        </p:nvSpPr>
        <p:spPr>
          <a:xfrm>
            <a:off x="225888" y="510950"/>
            <a:ext cx="8918100" cy="769200"/>
          </a:xfrm>
          <a:prstGeom prst="rect">
            <a:avLst/>
          </a:prstGeom>
          <a:noFill/>
          <a:ln>
            <a:noFill/>
          </a:ln>
        </p:spPr>
        <p:txBody>
          <a:bodyPr anchorCtr="0" anchor="t" bIns="91425" lIns="91425" spcFirstLastPara="1" rIns="91425" wrap="square" tIns="91425">
            <a:spAutoFit/>
          </a:bodyPr>
          <a:lstStyle/>
          <a:p>
            <a:pPr indent="-317500" lvl="0" marL="457200" marR="0" rtl="0" algn="just">
              <a:lnSpc>
                <a:spcPct val="107916"/>
              </a:lnSpc>
              <a:spcBef>
                <a:spcPts val="0"/>
              </a:spcBef>
              <a:spcAft>
                <a:spcPts val="0"/>
              </a:spcAft>
              <a:buClr>
                <a:schemeClr val="dk1"/>
              </a:buClr>
              <a:buSzPts val="1400"/>
              <a:buFont typeface="Arial"/>
              <a:buChar char="●"/>
            </a:pPr>
            <a:r>
              <a:rPr b="0" i="0" lang="es-CO" sz="1100" u="none" cap="none" strike="noStrike">
                <a:solidFill>
                  <a:schemeClr val="dk1"/>
                </a:solidFill>
                <a:latin typeface="Arial"/>
                <a:ea typeface="Arial"/>
                <a:cs typeface="Arial"/>
                <a:sym typeface="Arial"/>
              </a:rPr>
              <a:t>Al considerar la capacidad de interrupción por subestaciones en la siguiente figura se presentan las corrientes de falla máxima esperadas por subestación para los años 2026, las cuales se comparan contra la corriente de interrupción reportada por los operadores de red. </a:t>
            </a:r>
            <a:endParaRPr b="0" i="0" sz="1400" u="none" cap="none" strike="noStrike">
              <a:solidFill>
                <a:schemeClr val="dk1"/>
              </a:solidFill>
              <a:latin typeface="Arial"/>
              <a:ea typeface="Arial"/>
              <a:cs typeface="Arial"/>
              <a:sym typeface="Arial"/>
            </a:endParaRPr>
          </a:p>
        </p:txBody>
      </p:sp>
      <p:pic>
        <p:nvPicPr>
          <p:cNvPr id="372" name="Google Shape;372;g2cf6059fb12_1_58"/>
          <p:cNvPicPr preferRelativeResize="0"/>
          <p:nvPr/>
        </p:nvPicPr>
        <p:blipFill rotWithShape="1">
          <a:blip r:embed="rId4">
            <a:alphaModFix/>
          </a:blip>
          <a:srcRect b="0" l="0" r="0" t="0"/>
          <a:stretch/>
        </p:blipFill>
        <p:spPr>
          <a:xfrm>
            <a:off x="1652588" y="1222175"/>
            <a:ext cx="5838825" cy="3638550"/>
          </a:xfrm>
          <a:prstGeom prst="rect">
            <a:avLst/>
          </a:prstGeom>
          <a:noFill/>
          <a:ln>
            <a:noFill/>
          </a:ln>
        </p:spPr>
      </p:pic>
      <p:sp>
        <p:nvSpPr>
          <p:cNvPr id="373" name="Google Shape;373;g2cf6059fb12_1_58"/>
          <p:cNvSpPr txBox="1"/>
          <p:nvPr/>
        </p:nvSpPr>
        <p:spPr>
          <a:xfrm>
            <a:off x="1282200" y="4718875"/>
            <a:ext cx="6805500" cy="4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Fig 7. Corrientes de cortocircuito máximas y capacidades de interrupción por barra (Año 2026).</a:t>
            </a:r>
            <a:endParaRPr b="1" i="0" sz="1100" u="none" cap="none" strike="noStrike">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2cf6059fb12_1_67"/>
          <p:cNvSpPr txBox="1"/>
          <p:nvPr/>
        </p:nvSpPr>
        <p:spPr>
          <a:xfrm>
            <a:off x="300803" y="68108"/>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Conclusiones de los resultados eléctricos</a:t>
            </a:r>
            <a:endParaRPr b="1" i="0" sz="2300" u="none" cap="none" strike="noStrike">
              <a:solidFill>
                <a:srgbClr val="BFCC04"/>
              </a:solidFill>
              <a:latin typeface="Montserrat"/>
              <a:ea typeface="Montserrat"/>
              <a:cs typeface="Montserrat"/>
              <a:sym typeface="Montserrat"/>
            </a:endParaRPr>
          </a:p>
        </p:txBody>
      </p:sp>
      <p:pic>
        <p:nvPicPr>
          <p:cNvPr id="379" name="Google Shape;379;g2cf6059fb12_1_67"/>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80" name="Google Shape;380;g2cf6059fb12_1_67"/>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381" name="Google Shape;381;g2cf6059fb12_1_67"/>
          <p:cNvSpPr txBox="1"/>
          <p:nvPr/>
        </p:nvSpPr>
        <p:spPr>
          <a:xfrm>
            <a:off x="112950" y="700150"/>
            <a:ext cx="8918100" cy="59532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07916"/>
              </a:lnSpc>
              <a:spcBef>
                <a:spcPts val="0"/>
              </a:spcBef>
              <a:spcAft>
                <a:spcPts val="0"/>
              </a:spcAft>
              <a:buClr>
                <a:schemeClr val="dk1"/>
              </a:buClr>
              <a:buSzPts val="1600"/>
              <a:buFont typeface="Arial"/>
              <a:buChar char="●"/>
            </a:pPr>
            <a:r>
              <a:rPr b="0" i="0" lang="es-CO" sz="1300" u="none" cap="none" strike="noStrike">
                <a:solidFill>
                  <a:schemeClr val="dk1"/>
                </a:solidFill>
                <a:latin typeface="Arial"/>
                <a:ea typeface="Arial"/>
                <a:cs typeface="Arial"/>
                <a:sym typeface="Arial"/>
              </a:rPr>
              <a:t>Tanto en condiciones normales de operación como ante contingencias sencillas, el proyecto contribuye a reducir las subtensiones en las subestaciones de la zona estudiada. Sin embargo, este impacto resulta poco significativo y no garantiza una restauración completa de las tensiones, incluso desde el inicio del proyecto evaluado.</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Al considerar la cargabilidad de los elementos, el proyecto cumple su objetivo de eliminar las sobrecargas durante la mayor parte del período estudiado (2026-2048), tanto en condiciones normales de operación como en situaciones de contingencia. No obstante, al final del período, se observan escenarios en los que el proyecto mitiga, pero no elimina por completo las sobrecargas en algunos elementos ante contingencias.</a:t>
            </a:r>
            <a:endParaRPr b="0" i="0" sz="13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Los resultados del estudio de cortocircuito revelan agotamiento de la capacidad de interrupción de la subestación "Ocaña 220 kV" desde el inicio del período estudiado y en el caso base (sin proyecto). La entrada del proyecto evaluado no agrava estos resultados, por lo cual, la viabilidad del proyecto no es afectada. Este agotamiento de la capacidad de interrupción es una alerta temprana para considerar posibles obras de mitigación sobre este límite operativo. </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cf6059fb12_1_74"/>
          <p:cNvSpPr txBox="1"/>
          <p:nvPr/>
        </p:nvSpPr>
        <p:spPr>
          <a:xfrm>
            <a:off x="300803" y="161358"/>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Costos de la Obra</a:t>
            </a:r>
            <a:endParaRPr b="1" i="0" sz="2300" u="none" cap="none" strike="noStrike">
              <a:solidFill>
                <a:srgbClr val="BFCC04"/>
              </a:solidFill>
              <a:latin typeface="Montserrat"/>
              <a:ea typeface="Montserrat"/>
              <a:cs typeface="Montserrat"/>
              <a:sym typeface="Montserrat"/>
            </a:endParaRPr>
          </a:p>
        </p:txBody>
      </p:sp>
      <p:pic>
        <p:nvPicPr>
          <p:cNvPr id="387" name="Google Shape;387;g2cf6059fb12_1_74"/>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88" name="Google Shape;388;g2cf6059fb12_1_74"/>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graphicFrame>
        <p:nvGraphicFramePr>
          <p:cNvPr id="389" name="Google Shape;389;g2cf6059fb12_1_74"/>
          <p:cNvGraphicFramePr/>
          <p:nvPr/>
        </p:nvGraphicFramePr>
        <p:xfrm>
          <a:off x="966400" y="1741838"/>
          <a:ext cx="3000000" cy="3000000"/>
        </p:xfrm>
        <a:graphic>
          <a:graphicData uri="http://schemas.openxmlformats.org/drawingml/2006/table">
            <a:tbl>
              <a:tblPr bandRow="1" firstCol="1" firstRow="1">
                <a:noFill/>
                <a:tableStyleId>{392C3848-5427-43DB-B30B-52734AB22EBE}</a:tableStyleId>
              </a:tblPr>
              <a:tblGrid>
                <a:gridCol w="1803650"/>
                <a:gridCol w="2293900"/>
                <a:gridCol w="3113625"/>
              </a:tblGrid>
              <a:tr h="678550">
                <a:tc>
                  <a:txBody>
                    <a:bodyPr/>
                    <a:lstStyle/>
                    <a:p>
                      <a:pPr indent="0" lvl="0" marL="0" marR="0" rtl="0" algn="just">
                        <a:lnSpc>
                          <a:spcPct val="115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0" marB="0" marR="44450" marL="44450" anchor="ctr">
                    <a:solidFill>
                      <a:schemeClr val="lt1"/>
                    </a:solidFill>
                  </a:tcPr>
                </a:tc>
                <a:tc>
                  <a:txBody>
                    <a:bodyPr/>
                    <a:lstStyle/>
                    <a:p>
                      <a:pPr indent="0" lvl="0" marL="0" marR="0" rtl="0" algn="just">
                        <a:lnSpc>
                          <a:spcPct val="115000"/>
                        </a:lnSpc>
                        <a:spcBef>
                          <a:spcPts val="0"/>
                        </a:spcBef>
                        <a:spcAft>
                          <a:spcPts val="0"/>
                        </a:spcAft>
                        <a:buClr>
                          <a:srgbClr val="000000"/>
                        </a:buClr>
                        <a:buSzPts val="1400"/>
                        <a:buFont typeface="Arial"/>
                        <a:buNone/>
                      </a:pPr>
                      <a:r>
                        <a:rPr lang="es-CO" sz="1400" u="none" cap="none" strike="noStrike">
                          <a:solidFill>
                            <a:schemeClr val="dk1"/>
                          </a:solidFill>
                        </a:rPr>
                        <a:t>Costo en COP - UC</a:t>
                      </a:r>
                      <a:endParaRPr sz="1400" u="none" cap="none" strike="noStrike">
                        <a:solidFill>
                          <a:schemeClr val="dk1"/>
                        </a:solidFill>
                      </a:endParaRPr>
                    </a:p>
                  </a:txBody>
                  <a:tcPr marT="0" marB="0" marR="44450" marL="44450" anchor="ctr">
                    <a:solidFill>
                      <a:schemeClr val="lt1"/>
                    </a:solidFill>
                  </a:tcPr>
                </a:tc>
                <a:tc>
                  <a:txBody>
                    <a:bodyPr/>
                    <a:lstStyle/>
                    <a:p>
                      <a:pPr indent="0" lvl="0" marL="0" marR="0" rtl="0" algn="just">
                        <a:lnSpc>
                          <a:spcPct val="115000"/>
                        </a:lnSpc>
                        <a:spcBef>
                          <a:spcPts val="0"/>
                        </a:spcBef>
                        <a:spcAft>
                          <a:spcPts val="0"/>
                        </a:spcAft>
                        <a:buClr>
                          <a:srgbClr val="000000"/>
                        </a:buClr>
                        <a:buSzPts val="1400"/>
                        <a:buFont typeface="Arial"/>
                        <a:buNone/>
                      </a:pPr>
                      <a:r>
                        <a:rPr lang="es-CO" sz="1400" u="none" cap="none" strike="noStrike">
                          <a:solidFill>
                            <a:schemeClr val="dk1"/>
                          </a:solidFill>
                        </a:rPr>
                        <a:t>Costo en USD - UC</a:t>
                      </a:r>
                      <a:endParaRPr sz="1400" u="none" cap="none" strike="noStrike">
                        <a:solidFill>
                          <a:schemeClr val="dk1"/>
                        </a:solidFill>
                      </a:endParaRPr>
                    </a:p>
                  </a:txBody>
                  <a:tcPr marT="0" marB="0" marR="44450" marL="44450" anchor="ctr">
                    <a:solidFill>
                      <a:schemeClr val="lt1"/>
                    </a:solidFill>
                  </a:tcPr>
                </a:tc>
              </a:tr>
              <a:tr h="678550">
                <a:tc>
                  <a:txBody>
                    <a:bodyPr/>
                    <a:lstStyle/>
                    <a:p>
                      <a:pPr indent="0" lvl="0" marL="0" marR="0" rtl="0" algn="ctr">
                        <a:lnSpc>
                          <a:spcPct val="115000"/>
                        </a:lnSpc>
                        <a:spcBef>
                          <a:spcPts val="0"/>
                        </a:spcBef>
                        <a:spcAft>
                          <a:spcPts val="0"/>
                        </a:spcAft>
                        <a:buClr>
                          <a:srgbClr val="000000"/>
                        </a:buClr>
                        <a:buSzPts val="1400"/>
                        <a:buFont typeface="Arial"/>
                        <a:buNone/>
                      </a:pPr>
                      <a:r>
                        <a:rPr b="1" lang="es-CO" sz="1400" u="none" cap="none" strike="noStrike">
                          <a:solidFill>
                            <a:schemeClr val="dk1"/>
                          </a:solidFill>
                        </a:rPr>
                        <a:t>STR</a:t>
                      </a:r>
                      <a:endParaRPr b="1" sz="1400" u="none" cap="none" strike="noStrike">
                        <a:solidFill>
                          <a:schemeClr val="dk1"/>
                        </a:solidFill>
                      </a:endParaRPr>
                    </a:p>
                  </a:txBody>
                  <a:tcPr marT="0" marB="0" marR="44450" marL="44450" anchor="ctr">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s-CO" sz="1400" u="none" cap="none" strike="noStrike">
                          <a:solidFill>
                            <a:schemeClr val="dk1"/>
                          </a:solidFill>
                        </a:rPr>
                        <a:t>$14.501.901.369,95</a:t>
                      </a:r>
                      <a:endParaRPr sz="1400" u="none" cap="none" strike="noStrike">
                        <a:solidFill>
                          <a:schemeClr val="dk1"/>
                        </a:solidFill>
                      </a:endParaRPr>
                    </a:p>
                  </a:txBody>
                  <a:tcPr marT="0" marB="0" marR="44450" marL="44450" anchor="ctr">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s-CO" sz="1400" u="none" cap="none" strike="noStrike">
                          <a:solidFill>
                            <a:schemeClr val="dk1"/>
                          </a:solidFill>
                        </a:rPr>
                        <a:t>$3.452.833,66</a:t>
                      </a:r>
                      <a:endParaRPr sz="1400" u="none" cap="none" strike="noStrike">
                        <a:solidFill>
                          <a:schemeClr val="dk1"/>
                        </a:solidFill>
                      </a:endParaRPr>
                    </a:p>
                  </a:txBody>
                  <a:tcPr marT="0" marB="0" marR="44450" marL="44450" anchor="ctr">
                    <a:solidFill>
                      <a:schemeClr val="lt1"/>
                    </a:solidFill>
                  </a:tcPr>
                </a:tc>
              </a:tr>
              <a:tr h="678550">
                <a:tc>
                  <a:txBody>
                    <a:bodyPr/>
                    <a:lstStyle/>
                    <a:p>
                      <a:pPr indent="0" lvl="0" marL="0" marR="0" rtl="0" algn="ctr">
                        <a:lnSpc>
                          <a:spcPct val="115000"/>
                        </a:lnSpc>
                        <a:spcBef>
                          <a:spcPts val="0"/>
                        </a:spcBef>
                        <a:spcAft>
                          <a:spcPts val="0"/>
                        </a:spcAft>
                        <a:buClr>
                          <a:srgbClr val="000000"/>
                        </a:buClr>
                        <a:buSzPts val="1400"/>
                        <a:buFont typeface="Arial"/>
                        <a:buNone/>
                      </a:pPr>
                      <a:r>
                        <a:rPr b="1" lang="es-CO" sz="1400" u="none" cap="none" strike="noStrike">
                          <a:solidFill>
                            <a:schemeClr val="dk1"/>
                          </a:solidFill>
                        </a:rPr>
                        <a:t>STN</a:t>
                      </a:r>
                      <a:endParaRPr b="1" sz="1400" u="none" cap="none" strike="noStrike">
                        <a:solidFill>
                          <a:schemeClr val="dk1"/>
                        </a:solidFill>
                      </a:endParaRPr>
                    </a:p>
                  </a:txBody>
                  <a:tcPr marT="0" marB="0" marR="44450" marL="44450" anchor="ctr">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s-CO" sz="1400" u="none" cap="none" strike="noStrike">
                          <a:solidFill>
                            <a:schemeClr val="dk1"/>
                          </a:solidFill>
                        </a:rPr>
                        <a:t>$50.999.370.223,03</a:t>
                      </a:r>
                      <a:endParaRPr sz="1400" u="none" cap="none" strike="noStrike">
                        <a:solidFill>
                          <a:schemeClr val="dk1"/>
                        </a:solidFill>
                      </a:endParaRPr>
                    </a:p>
                  </a:txBody>
                  <a:tcPr marT="0" marB="0" marR="44450" marL="44450" anchor="ctr">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s-CO" sz="1400" u="none" cap="none" strike="noStrike">
                          <a:solidFill>
                            <a:schemeClr val="dk1"/>
                          </a:solidFill>
                        </a:rPr>
                        <a:t>$12.142.707,20</a:t>
                      </a:r>
                      <a:endParaRPr sz="1400" u="none" cap="none" strike="noStrike">
                        <a:solidFill>
                          <a:schemeClr val="dk1"/>
                        </a:solidFill>
                      </a:endParaRPr>
                    </a:p>
                  </a:txBody>
                  <a:tcPr marT="0" marB="0" marR="44450" marL="44450" anchor="ctr">
                    <a:solidFill>
                      <a:schemeClr val="lt1"/>
                    </a:solidFill>
                  </a:tcPr>
                </a:tc>
              </a:tr>
              <a:tr h="678550">
                <a:tc>
                  <a:txBody>
                    <a:bodyPr/>
                    <a:lstStyle/>
                    <a:p>
                      <a:pPr indent="0" lvl="0" marL="0" marR="0" rtl="0" algn="ctr">
                        <a:lnSpc>
                          <a:spcPct val="115000"/>
                        </a:lnSpc>
                        <a:spcBef>
                          <a:spcPts val="0"/>
                        </a:spcBef>
                        <a:spcAft>
                          <a:spcPts val="0"/>
                        </a:spcAft>
                        <a:buClr>
                          <a:srgbClr val="000000"/>
                        </a:buClr>
                        <a:buSzPts val="1400"/>
                        <a:buFont typeface="Arial"/>
                        <a:buNone/>
                      </a:pPr>
                      <a:r>
                        <a:rPr b="1" lang="es-CO" sz="1400" u="none" cap="none" strike="noStrike">
                          <a:solidFill>
                            <a:schemeClr val="dk1"/>
                          </a:solidFill>
                        </a:rPr>
                        <a:t>Total</a:t>
                      </a:r>
                      <a:endParaRPr b="1" sz="1400" u="none" cap="none" strike="noStrike">
                        <a:solidFill>
                          <a:schemeClr val="dk1"/>
                        </a:solidFill>
                      </a:endParaRPr>
                    </a:p>
                  </a:txBody>
                  <a:tcPr marT="0" marB="0" marR="44450" marL="44450" anchor="ctr">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s-CO" sz="1400" u="none" cap="none" strike="noStrike">
                          <a:solidFill>
                            <a:schemeClr val="dk1"/>
                          </a:solidFill>
                        </a:rPr>
                        <a:t>$65.501.271.592,98</a:t>
                      </a:r>
                      <a:endParaRPr sz="1400" u="none" cap="none" strike="noStrike">
                        <a:solidFill>
                          <a:schemeClr val="dk1"/>
                        </a:solidFill>
                      </a:endParaRPr>
                    </a:p>
                  </a:txBody>
                  <a:tcPr marT="0" marB="0" marR="44450" marL="44450" anchor="ctr">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s-CO" sz="1400" u="none" cap="none" strike="noStrike">
                          <a:solidFill>
                            <a:schemeClr val="dk1"/>
                          </a:solidFill>
                        </a:rPr>
                        <a:t>$15.595.540,86</a:t>
                      </a:r>
                      <a:endParaRPr sz="1400" u="none" cap="none" strike="noStrike">
                        <a:solidFill>
                          <a:schemeClr val="dk1"/>
                        </a:solidFill>
                      </a:endParaRPr>
                    </a:p>
                  </a:txBody>
                  <a:tcPr marT="0" marB="0" marR="44450" marL="44450" anchor="ctr">
                    <a:solidFill>
                      <a:schemeClr val="lt1"/>
                    </a:solidFill>
                  </a:tcPr>
                </a:tc>
              </a:tr>
            </a:tbl>
          </a:graphicData>
        </a:graphic>
      </p:graphicFrame>
      <p:sp>
        <p:nvSpPr>
          <p:cNvPr id="390" name="Google Shape;390;g2cf6059fb12_1_74"/>
          <p:cNvSpPr txBox="1"/>
          <p:nvPr/>
        </p:nvSpPr>
        <p:spPr>
          <a:xfrm>
            <a:off x="713400" y="1398250"/>
            <a:ext cx="7717200" cy="4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Tabla 1. Resumen de costos de las unidades constructivas del proyecto evaluado (reportadas por el OR). </a:t>
            </a:r>
            <a:endParaRPr b="1" i="0" sz="1100" u="none" cap="none" strike="noStrike">
              <a:solidFill>
                <a:schemeClr val="dk2"/>
              </a:solidFill>
              <a:latin typeface="Arial"/>
              <a:ea typeface="Arial"/>
              <a:cs typeface="Arial"/>
              <a:sym typeface="Arial"/>
            </a:endParaRPr>
          </a:p>
        </p:txBody>
      </p:sp>
      <p:sp>
        <p:nvSpPr>
          <p:cNvPr id="391" name="Google Shape;391;g2cf6059fb12_1_74"/>
          <p:cNvSpPr txBox="1"/>
          <p:nvPr/>
        </p:nvSpPr>
        <p:spPr>
          <a:xfrm>
            <a:off x="112938" y="760050"/>
            <a:ext cx="8918100" cy="586500"/>
          </a:xfrm>
          <a:prstGeom prst="rect">
            <a:avLst/>
          </a:prstGeom>
          <a:noFill/>
          <a:ln>
            <a:noFill/>
          </a:ln>
        </p:spPr>
        <p:txBody>
          <a:bodyPr anchorCtr="0" anchor="t" bIns="91425" lIns="91425" spcFirstLastPara="1" rIns="91425" wrap="square" tIns="91425">
            <a:spAutoFit/>
          </a:bodyPr>
          <a:lstStyle/>
          <a:p>
            <a:pPr indent="-317500" lvl="0" marL="457200" marR="0" rtl="0" algn="just">
              <a:lnSpc>
                <a:spcPct val="107916"/>
              </a:lnSpc>
              <a:spcBef>
                <a:spcPts val="0"/>
              </a:spcBef>
              <a:spcAft>
                <a:spcPts val="0"/>
              </a:spcAft>
              <a:buClr>
                <a:schemeClr val="dk1"/>
              </a:buClr>
              <a:buSzPts val="1400"/>
              <a:buFont typeface="Arial"/>
              <a:buChar char="●"/>
            </a:pPr>
            <a:r>
              <a:rPr b="0" i="0" lang="es-CO" sz="1100" u="none" cap="none" strike="noStrike">
                <a:solidFill>
                  <a:schemeClr val="dk1"/>
                </a:solidFill>
                <a:latin typeface="Arial"/>
                <a:ea typeface="Arial"/>
                <a:cs typeface="Arial"/>
                <a:sym typeface="Arial"/>
              </a:rPr>
              <a:t>Adecuación de SE 115kV y construcción de SE 230 kV para la conexión de 3 autotransformadores monofásicos + Apertura y adecuación de circuito 230 kV.</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p:nvPr/>
        </p:nvSpPr>
        <p:spPr>
          <a:xfrm>
            <a:off x="12225" y="4075"/>
            <a:ext cx="3789000" cy="5143500"/>
          </a:xfrm>
          <a:prstGeom prst="rect">
            <a:avLst/>
          </a:prstGeom>
          <a:solidFill>
            <a:srgbClr val="1D33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
          <p:cNvSpPr txBox="1"/>
          <p:nvPr/>
        </p:nvSpPr>
        <p:spPr>
          <a:xfrm>
            <a:off x="429250" y="2265175"/>
            <a:ext cx="2729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rgbClr val="BFCC04"/>
                </a:solidFill>
                <a:latin typeface="Montserrat"/>
                <a:ea typeface="Montserrat"/>
                <a:cs typeface="Montserrat"/>
                <a:sym typeface="Montserrat"/>
              </a:rPr>
              <a:t>AGENDA</a:t>
            </a:r>
            <a:endParaRPr b="1" i="0" sz="2800" u="none" cap="none" strike="noStrike">
              <a:solidFill>
                <a:srgbClr val="BFCC04"/>
              </a:solidFill>
              <a:latin typeface="Montserrat"/>
              <a:ea typeface="Montserrat"/>
              <a:cs typeface="Montserrat"/>
              <a:sym typeface="Montserrat"/>
            </a:endParaRPr>
          </a:p>
        </p:txBody>
      </p:sp>
      <p:pic>
        <p:nvPicPr>
          <p:cNvPr id="146" name="Google Shape;146;p3"/>
          <p:cNvPicPr preferRelativeResize="0"/>
          <p:nvPr/>
        </p:nvPicPr>
        <p:blipFill rotWithShape="1">
          <a:blip r:embed="rId3">
            <a:alphaModFix/>
          </a:blip>
          <a:srcRect b="0" l="0" r="0" t="0"/>
          <a:stretch/>
        </p:blipFill>
        <p:spPr>
          <a:xfrm>
            <a:off x="0" y="4373070"/>
            <a:ext cx="1366851" cy="768200"/>
          </a:xfrm>
          <a:prstGeom prst="rect">
            <a:avLst/>
          </a:prstGeom>
          <a:noFill/>
          <a:ln>
            <a:noFill/>
          </a:ln>
        </p:spPr>
      </p:pic>
      <p:sp>
        <p:nvSpPr>
          <p:cNvPr id="147" name="Google Shape;147;p3"/>
          <p:cNvSpPr/>
          <p:nvPr/>
        </p:nvSpPr>
        <p:spPr>
          <a:xfrm>
            <a:off x="8573176" y="4945474"/>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148" name="Google Shape;148;p3"/>
          <p:cNvSpPr txBox="1"/>
          <p:nvPr/>
        </p:nvSpPr>
        <p:spPr>
          <a:xfrm>
            <a:off x="4368949" y="1209854"/>
            <a:ext cx="4345800" cy="2724300"/>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0"/>
              </a:spcBef>
              <a:spcAft>
                <a:spcPts val="0"/>
              </a:spcAft>
              <a:buClr>
                <a:srgbClr val="000000"/>
              </a:buClr>
              <a:buSzPts val="1500"/>
              <a:buFont typeface="Arial"/>
              <a:buNone/>
            </a:pPr>
            <a:r>
              <a:rPr b="1" i="0" lang="es-CO" sz="1500" u="none" cap="none" strike="noStrike">
                <a:solidFill>
                  <a:srgbClr val="1D335D"/>
                </a:solidFill>
                <a:latin typeface="Montserrat"/>
                <a:ea typeface="Montserrat"/>
                <a:cs typeface="Montserrat"/>
                <a:sym typeface="Montserrat"/>
              </a:rPr>
              <a:t>AGENDA</a:t>
            </a:r>
            <a:endParaRPr b="0" i="0" sz="1400" u="none" cap="none" strike="noStrike">
              <a:solidFill>
                <a:srgbClr val="000000"/>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1D335D"/>
              </a:solidFill>
              <a:latin typeface="Montserrat"/>
              <a:ea typeface="Montserrat"/>
              <a:cs typeface="Montserrat"/>
              <a:sym typeface="Montserrat"/>
            </a:endParaRPr>
          </a:p>
          <a:p>
            <a:pPr indent="-342900" lvl="0" marL="47625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Verificación del quórum.</a:t>
            </a:r>
            <a:endParaRPr b="0" i="0" sz="14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Informe convocatorias.</a:t>
            </a:r>
            <a:endParaRPr b="1" i="0" sz="1500" u="none" cap="none" strike="noStrike">
              <a:solidFill>
                <a:srgbClr val="1D335D"/>
              </a:solidFill>
              <a:latin typeface="Montserrat"/>
              <a:ea typeface="Montserrat"/>
              <a:cs typeface="Montserrat"/>
              <a:sym typeface="Montserrat"/>
            </a:endParaRPr>
          </a:p>
          <a:p>
            <a:pPr indent="-323850" lvl="0" marL="45720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Informe mesa ambiental.</a:t>
            </a:r>
            <a:endParaRPr b="1" i="0" sz="1500" u="none" cap="none" strike="noStrike">
              <a:solidFill>
                <a:srgbClr val="1D335D"/>
              </a:solidFill>
              <a:latin typeface="Montserrat"/>
              <a:ea typeface="Montserrat"/>
              <a:cs typeface="Montserrat"/>
              <a:sym typeface="Montserrat"/>
            </a:endParaRPr>
          </a:p>
          <a:p>
            <a:pPr indent="-342900" lvl="0" marL="47625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Informe técnico CAPT 203.</a:t>
            </a:r>
            <a:endParaRPr b="0" i="0" sz="1400" u="none" cap="none" strike="noStrike">
              <a:solidFill>
                <a:srgbClr val="000000"/>
              </a:solidFill>
              <a:latin typeface="Arial"/>
              <a:ea typeface="Arial"/>
              <a:cs typeface="Arial"/>
              <a:sym typeface="Arial"/>
            </a:endParaRPr>
          </a:p>
          <a:p>
            <a:pPr indent="-342900" lvl="0" marL="47625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Informe mesa técnica regulatoria.</a:t>
            </a:r>
            <a:endParaRPr b="0" i="0" sz="1400" u="none" cap="none" strike="noStrike">
              <a:solidFill>
                <a:srgbClr val="000000"/>
              </a:solidFill>
              <a:latin typeface="Arial"/>
              <a:ea typeface="Arial"/>
              <a:cs typeface="Arial"/>
              <a:sym typeface="Arial"/>
            </a:endParaRPr>
          </a:p>
          <a:p>
            <a:pPr indent="-342900" lvl="0" marL="47625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Informe Operativo XM.</a:t>
            </a:r>
            <a:endParaRPr b="0" i="0" sz="1400" u="none" cap="none" strike="noStrike">
              <a:solidFill>
                <a:srgbClr val="000000"/>
              </a:solidFill>
              <a:latin typeface="Arial"/>
              <a:ea typeface="Arial"/>
              <a:cs typeface="Arial"/>
              <a:sym typeface="Arial"/>
            </a:endParaRPr>
          </a:p>
          <a:p>
            <a:pPr indent="-342900" lvl="0" marL="47625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Obras de expansión SE Tonchala.</a:t>
            </a:r>
            <a:endParaRPr b="1" i="0" sz="1500" u="none" cap="none" strike="noStrike">
              <a:solidFill>
                <a:srgbClr val="1D335D"/>
              </a:solidFill>
              <a:latin typeface="Montserrat"/>
              <a:ea typeface="Montserrat"/>
              <a:cs typeface="Montserrat"/>
              <a:sym typeface="Montserrat"/>
            </a:endParaRPr>
          </a:p>
          <a:p>
            <a:pPr indent="-342900" lvl="0" marL="47625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Obra de expansión SE Amanecer.</a:t>
            </a:r>
            <a:endParaRPr b="0" i="0" sz="1400" u="none" cap="none" strike="noStrike">
              <a:solidFill>
                <a:srgbClr val="000000"/>
              </a:solidFill>
              <a:latin typeface="Arial"/>
              <a:ea typeface="Arial"/>
              <a:cs typeface="Arial"/>
              <a:sym typeface="Arial"/>
            </a:endParaRPr>
          </a:p>
          <a:p>
            <a:pPr indent="-342900" lvl="0" marL="476250" marR="0" rtl="0" algn="l">
              <a:lnSpc>
                <a:spcPct val="100000"/>
              </a:lnSpc>
              <a:spcBef>
                <a:spcPts val="0"/>
              </a:spcBef>
              <a:spcAft>
                <a:spcPts val="0"/>
              </a:spcAft>
              <a:buClr>
                <a:srgbClr val="1D335D"/>
              </a:buClr>
              <a:buSzPts val="1500"/>
              <a:buFont typeface="Arial"/>
              <a:buAutoNum type="arabicPeriod"/>
            </a:pPr>
            <a:r>
              <a:rPr b="1" i="0" lang="es-CO" sz="1500" u="none" cap="none" strike="noStrike">
                <a:solidFill>
                  <a:srgbClr val="1D335D"/>
                </a:solidFill>
                <a:latin typeface="Montserrat"/>
                <a:ea typeface="Montserrat"/>
                <a:cs typeface="Montserrat"/>
                <a:sym typeface="Montserrat"/>
              </a:rPr>
              <a:t>Varios.</a:t>
            </a:r>
            <a:endParaRPr b="1" i="0" sz="1500" u="none" cap="none" strike="noStrike">
              <a:solidFill>
                <a:srgbClr val="1D335D"/>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cf6059fb12_1_83"/>
          <p:cNvSpPr txBox="1"/>
          <p:nvPr/>
        </p:nvSpPr>
        <p:spPr>
          <a:xfrm>
            <a:off x="280780" y="61434"/>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Resumen relación Beneficio/Costo</a:t>
            </a:r>
            <a:endParaRPr b="1" i="0" sz="2300" u="none" cap="none" strike="noStrike">
              <a:solidFill>
                <a:srgbClr val="BFCC04"/>
              </a:solidFill>
              <a:latin typeface="Montserrat"/>
              <a:ea typeface="Montserrat"/>
              <a:cs typeface="Montserrat"/>
              <a:sym typeface="Montserrat"/>
            </a:endParaRPr>
          </a:p>
        </p:txBody>
      </p:sp>
      <p:pic>
        <p:nvPicPr>
          <p:cNvPr id="397" name="Google Shape;397;g2cf6059fb12_1_83"/>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398" name="Google Shape;398;g2cf6059fb12_1_83"/>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graphicFrame>
        <p:nvGraphicFramePr>
          <p:cNvPr id="399" name="Google Shape;399;g2cf6059fb12_1_83"/>
          <p:cNvGraphicFramePr/>
          <p:nvPr/>
        </p:nvGraphicFramePr>
        <p:xfrm>
          <a:off x="421000" y="1525238"/>
          <a:ext cx="3000000" cy="3000000"/>
        </p:xfrm>
        <a:graphic>
          <a:graphicData uri="http://schemas.openxmlformats.org/drawingml/2006/table">
            <a:tbl>
              <a:tblPr>
                <a:noFill/>
                <a:tableStyleId>{E4FC37E9-B20D-4099-A575-E61C3A993EFD}</a:tableStyleId>
              </a:tblPr>
              <a:tblGrid>
                <a:gridCol w="1608025"/>
                <a:gridCol w="4427525"/>
                <a:gridCol w="748875"/>
                <a:gridCol w="1517575"/>
              </a:tblGrid>
              <a:tr h="368075">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ESCENARIO</a:t>
                      </a:r>
                      <a:endParaRPr b="1" sz="1000" u="none" cap="none" strike="noStrike"/>
                    </a:p>
                  </a:txBody>
                  <a:tcPr marT="9525" marB="0" marR="9525" marL="9525" anchor="b">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CARACTERÍSTICAS</a:t>
                      </a:r>
                      <a:endParaRPr b="1" sz="1000" u="none" cap="none" strike="noStrike"/>
                    </a:p>
                  </a:txBody>
                  <a:tcPr marT="9525" marB="0" marR="9525" marL="9525" anchor="b">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B/C</a:t>
                      </a:r>
                      <a:endParaRPr b="1" sz="1000" u="none" cap="none" strike="noStrike"/>
                    </a:p>
                  </a:txBody>
                  <a:tcPr marT="9525" marB="0" marR="9525" marL="9525" anchor="b">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VPN - Beneficios por DNA [USD]	</a:t>
                      </a:r>
                      <a:endParaRPr b="1" sz="1000" u="none" cap="none" strike="noStrike"/>
                    </a:p>
                  </a:txBody>
                  <a:tcPr marT="0" marB="0" marR="73025" marL="73025">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r>
              <a:tr h="495950">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Escenario 1</a:t>
                      </a:r>
                      <a:endParaRPr b="1"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Horizonte de tiempo desde la entrada en operación del proyecto hasta  el 2036 (10 años después) (Horizonte de análisis presentado por CENS)</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1,15</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00FF00"/>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$17.967.782,28</a:t>
                      </a:r>
                      <a:endParaRPr sz="1000" u="none" cap="none" strike="noStrike"/>
                    </a:p>
                  </a:txBody>
                  <a:tcPr marT="0" marB="0" marR="73025" marL="73025">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r>
              <a:tr h="495950">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Escenario 2</a:t>
                      </a:r>
                      <a:endParaRPr b="1"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Horizonte de tiempo desde la entrada en operación del proyecto hasta el 2037 (último año de las proyecciones de demanda de la UPME)</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1,961</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00FF00"/>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$30.584.936,20</a:t>
                      </a:r>
                      <a:endParaRPr sz="1000" u="none" cap="none" strike="noStrike"/>
                    </a:p>
                  </a:txBody>
                  <a:tcPr marT="0" marB="0" marR="73025" marL="73025">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r>
              <a:tr h="495950">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Escenario 3</a:t>
                      </a:r>
                      <a:endParaRPr b="1"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Horizonte de tiempo desde la entrada en operación del proyecto hasta el 2040 (quince años después de la entrada en operación de la obra)</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4,851</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00FF00"/>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$75.646.329,04</a:t>
                      </a:r>
                      <a:endParaRPr sz="1000" u="none" cap="none" strike="noStrike"/>
                    </a:p>
                  </a:txBody>
                  <a:tcPr marT="0" marB="0" marR="73025" marL="73025">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r>
              <a:tr h="495950">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Escenario 4</a:t>
                      </a:r>
                      <a:endParaRPr b="1"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Horizonte de tiempo desde la entrada en operación del proyecto hasta el 2045 (veinte años después de la entrada en operación de la obra)</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8,279</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00FF00"/>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$129.114.223,13</a:t>
                      </a:r>
                      <a:endParaRPr sz="1000" u="none" cap="none" strike="noStrike"/>
                    </a:p>
                  </a:txBody>
                  <a:tcPr marT="0" marB="0" marR="73025" marL="73025">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r>
              <a:tr h="495950">
                <a:tc>
                  <a:txBody>
                    <a:bodyPr/>
                    <a:lstStyle/>
                    <a:p>
                      <a:pPr indent="0" lvl="0" marL="0" marR="0" rtl="0" algn="ctr">
                        <a:lnSpc>
                          <a:spcPct val="107916"/>
                        </a:lnSpc>
                        <a:spcBef>
                          <a:spcPts val="0"/>
                        </a:spcBef>
                        <a:spcAft>
                          <a:spcPts val="0"/>
                        </a:spcAft>
                        <a:buClr>
                          <a:srgbClr val="000000"/>
                        </a:buClr>
                        <a:buSzPts val="1000"/>
                        <a:buFont typeface="Arial"/>
                        <a:buNone/>
                      </a:pPr>
                      <a:r>
                        <a:rPr b="1" lang="es-CO" sz="1000" u="none" cap="none" strike="noStrike"/>
                        <a:t>Escenario 5</a:t>
                      </a:r>
                      <a:endParaRPr b="1"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Horizonte de tiempo desde la entrada en operación del proyecto hasta el 2050 (veinticinco años después de la entrada en operación de la obra)</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10,507	</a:t>
                      </a:r>
                      <a:endParaRPr sz="1000" u="none" cap="none" strike="noStrike"/>
                    </a:p>
                  </a:txBody>
                  <a:tcPr marT="9525" marB="0" marR="9525" marL="9525" anchor="ctr">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00FF00"/>
                    </a:solidFill>
                  </a:tcPr>
                </a:tc>
                <a:tc>
                  <a:txBody>
                    <a:bodyPr/>
                    <a:lstStyle/>
                    <a:p>
                      <a:pPr indent="0" lvl="0" marL="0" marR="0" rtl="0" algn="ctr">
                        <a:lnSpc>
                          <a:spcPct val="107916"/>
                        </a:lnSpc>
                        <a:spcBef>
                          <a:spcPts val="0"/>
                        </a:spcBef>
                        <a:spcAft>
                          <a:spcPts val="0"/>
                        </a:spcAft>
                        <a:buClr>
                          <a:srgbClr val="000000"/>
                        </a:buClr>
                        <a:buSzPts val="1000"/>
                        <a:buFont typeface="Arial"/>
                        <a:buNone/>
                      </a:pPr>
                      <a:r>
                        <a:rPr lang="es-CO" sz="1000" u="none" cap="none" strike="noStrike"/>
                        <a:t>$163.864.685,65</a:t>
                      </a:r>
                      <a:endParaRPr sz="1000" u="none" cap="none" strike="noStrike"/>
                    </a:p>
                  </a:txBody>
                  <a:tcPr marT="0" marB="0" marR="73025" marL="73025">
                    <a:lnL cap="flat" cmpd="sng" w="12700">
                      <a:solidFill>
                        <a:srgbClr val="78909C"/>
                      </a:solidFill>
                      <a:prstDash val="solid"/>
                      <a:round/>
                      <a:headEnd len="sm" w="sm" type="none"/>
                      <a:tailEnd len="sm" w="sm" type="none"/>
                    </a:lnL>
                    <a:lnR cap="flat" cmpd="sng" w="12700">
                      <a:solidFill>
                        <a:srgbClr val="78909C"/>
                      </a:solidFill>
                      <a:prstDash val="solid"/>
                      <a:round/>
                      <a:headEnd len="sm" w="sm" type="none"/>
                      <a:tailEnd len="sm" w="sm" type="none"/>
                    </a:lnR>
                    <a:lnT cap="flat" cmpd="sng" w="12700">
                      <a:solidFill>
                        <a:srgbClr val="78909C"/>
                      </a:solidFill>
                      <a:prstDash val="solid"/>
                      <a:round/>
                      <a:headEnd len="sm" w="sm" type="none"/>
                      <a:tailEnd len="sm" w="sm" type="none"/>
                    </a:lnT>
                    <a:lnB cap="flat" cmpd="sng" w="12700">
                      <a:solidFill>
                        <a:srgbClr val="78909C"/>
                      </a:solidFill>
                      <a:prstDash val="solid"/>
                      <a:round/>
                      <a:headEnd len="sm" w="sm" type="none"/>
                      <a:tailEnd len="sm" w="sm" type="none"/>
                    </a:lnB>
                    <a:solidFill>
                      <a:srgbClr val="FFFFFF"/>
                    </a:solidFill>
                  </a:tcPr>
                </a:tc>
              </a:tr>
            </a:tbl>
          </a:graphicData>
        </a:graphic>
      </p:graphicFrame>
      <p:sp>
        <p:nvSpPr>
          <p:cNvPr id="400" name="Google Shape;400;g2cf6059fb12_1_83"/>
          <p:cNvSpPr txBox="1"/>
          <p:nvPr/>
        </p:nvSpPr>
        <p:spPr>
          <a:xfrm>
            <a:off x="480650" y="1149500"/>
            <a:ext cx="7717200" cy="42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s-CO" sz="1100" u="none" cap="none" strike="noStrike">
                <a:solidFill>
                  <a:schemeClr val="dk2"/>
                </a:solidFill>
                <a:latin typeface="Arial"/>
                <a:ea typeface="Arial"/>
                <a:cs typeface="Arial"/>
                <a:sym typeface="Arial"/>
              </a:rPr>
              <a:t>Tabla 2. Horizontes de evaluación e índice de Beneficio/Costo (B/C) calculado.</a:t>
            </a:r>
            <a:endParaRPr b="1" i="0" sz="1100" u="none" cap="none" strike="noStrike">
              <a:solidFill>
                <a:schemeClr val="dk2"/>
              </a:solidFill>
              <a:latin typeface="Arial"/>
              <a:ea typeface="Arial"/>
              <a:cs typeface="Arial"/>
              <a:sym typeface="Arial"/>
            </a:endParaRPr>
          </a:p>
        </p:txBody>
      </p:sp>
      <p:sp>
        <p:nvSpPr>
          <p:cNvPr id="401" name="Google Shape;401;g2cf6059fb12_1_83"/>
          <p:cNvSpPr txBox="1"/>
          <p:nvPr/>
        </p:nvSpPr>
        <p:spPr>
          <a:xfrm>
            <a:off x="58563" y="685950"/>
            <a:ext cx="8918100" cy="400200"/>
          </a:xfrm>
          <a:prstGeom prst="rect">
            <a:avLst/>
          </a:prstGeom>
          <a:noFill/>
          <a:ln>
            <a:noFill/>
          </a:ln>
        </p:spPr>
        <p:txBody>
          <a:bodyPr anchorCtr="0" anchor="t" bIns="91425" lIns="91425" spcFirstLastPara="1" rIns="91425" wrap="square" tIns="91425">
            <a:spAutoFit/>
          </a:bodyPr>
          <a:lstStyle/>
          <a:p>
            <a:pPr indent="-317500" lvl="0" marL="457200" marR="0" rtl="0" algn="just">
              <a:lnSpc>
                <a:spcPct val="107916"/>
              </a:lnSpc>
              <a:spcBef>
                <a:spcPts val="0"/>
              </a:spcBef>
              <a:spcAft>
                <a:spcPts val="0"/>
              </a:spcAft>
              <a:buClr>
                <a:schemeClr val="dk1"/>
              </a:buClr>
              <a:buSzPts val="1400"/>
              <a:buFont typeface="Arial"/>
              <a:buChar char="●"/>
            </a:pPr>
            <a:r>
              <a:rPr b="0" i="0" lang="es-CO" sz="1100" u="none" cap="none" strike="noStrike">
                <a:solidFill>
                  <a:schemeClr val="dk1"/>
                </a:solidFill>
                <a:latin typeface="Arial"/>
                <a:ea typeface="Arial"/>
                <a:cs typeface="Arial"/>
                <a:sym typeface="Arial"/>
              </a:rPr>
              <a:t>Análisis de 5 escenarios para la estimación de la DNA en periodo de 10 a 25 años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1f7e7180d58_0_63"/>
          <p:cNvSpPr txBox="1"/>
          <p:nvPr/>
        </p:nvSpPr>
        <p:spPr>
          <a:xfrm>
            <a:off x="280780" y="61434"/>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Conclusión</a:t>
            </a:r>
            <a:endParaRPr b="1" i="0" sz="2300" u="none" cap="none" strike="noStrike">
              <a:solidFill>
                <a:srgbClr val="BFCC04"/>
              </a:solidFill>
              <a:latin typeface="Montserrat"/>
              <a:ea typeface="Montserrat"/>
              <a:cs typeface="Montserrat"/>
              <a:sym typeface="Montserrat"/>
            </a:endParaRPr>
          </a:p>
        </p:txBody>
      </p:sp>
      <p:pic>
        <p:nvPicPr>
          <p:cNvPr id="407" name="Google Shape;407;g1f7e7180d58_0_63"/>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408" name="Google Shape;408;g1f7e7180d58_0_63"/>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409" name="Google Shape;409;g1f7e7180d58_0_63"/>
          <p:cNvSpPr txBox="1"/>
          <p:nvPr/>
        </p:nvSpPr>
        <p:spPr>
          <a:xfrm>
            <a:off x="183750" y="1189600"/>
            <a:ext cx="8514300" cy="25941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07916"/>
              </a:lnSpc>
              <a:spcBef>
                <a:spcPts val="0"/>
              </a:spcBef>
              <a:spcAft>
                <a:spcPts val="0"/>
              </a:spcAft>
              <a:buClr>
                <a:schemeClr val="dk1"/>
              </a:buClr>
              <a:buSzPts val="1600"/>
              <a:buFont typeface="Arial"/>
              <a:buChar char="-"/>
            </a:pPr>
            <a:r>
              <a:rPr b="0" i="0" lang="es-CO" sz="1300" u="none" cap="none" strike="noStrike">
                <a:solidFill>
                  <a:schemeClr val="dk1"/>
                </a:solidFill>
                <a:latin typeface="Arial"/>
                <a:ea typeface="Arial"/>
                <a:cs typeface="Arial"/>
                <a:sym typeface="Arial"/>
              </a:rPr>
              <a:t>Al considerar la relación Beneficio/Costo, calculada a partir de la estimación de DNA en condiciones de “red completa” y contingencia sencilla en los escenarios con plazos temporales de 10, 15 y 25 años, se obtiene un índice mayor a 1 (1.15 para el plazo de 10 años), concluyendo la viabilidad técnico-económica de la obra evaluada (Tonchalá 230 kV). Estos escenarios se estimaron para diferentes horizontes de evaluación de manera que se pudiera tener una mejor visión de cómo se comportan los beneficios de la obra a lo largo del tiempo, por lo que su implementación es importante debido al crecimiento de la demanda de la región que se sale de las proyecciones del OR y reportadas a la Unidad. Adicionalmente, debe ser considerado que dentro del subárea Norte de Santander, después del año 2026, no se cuenta con ninguna obra de expansión significativa. </a:t>
            </a:r>
            <a:endParaRPr b="0" i="0" sz="13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f7e7180d58_0_70"/>
          <p:cNvSpPr txBox="1"/>
          <p:nvPr/>
        </p:nvSpPr>
        <p:spPr>
          <a:xfrm>
            <a:off x="184855" y="-43491"/>
            <a:ext cx="8008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s-CO" sz="2300" u="none" cap="none" strike="noStrike">
                <a:solidFill>
                  <a:srgbClr val="BFCC04"/>
                </a:solidFill>
                <a:latin typeface="Montserrat"/>
                <a:ea typeface="Montserrat"/>
                <a:cs typeface="Montserrat"/>
                <a:sym typeface="Montserrat"/>
              </a:rPr>
              <a:t>Recomendaciones</a:t>
            </a:r>
            <a:endParaRPr b="1" i="0" sz="2300" u="none" cap="none" strike="noStrike">
              <a:solidFill>
                <a:srgbClr val="BFCC04"/>
              </a:solidFill>
              <a:latin typeface="Montserrat"/>
              <a:ea typeface="Montserrat"/>
              <a:cs typeface="Montserrat"/>
              <a:sym typeface="Montserrat"/>
            </a:endParaRPr>
          </a:p>
        </p:txBody>
      </p:sp>
      <p:pic>
        <p:nvPicPr>
          <p:cNvPr id="415" name="Google Shape;415;g1f7e7180d58_0_70"/>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416" name="Google Shape;416;g1f7e7180d58_0_70"/>
          <p:cNvSpPr/>
          <p:nvPr/>
        </p:nvSpPr>
        <p:spPr>
          <a:xfrm>
            <a:off x="8698044" y="4987387"/>
            <a:ext cx="446100" cy="15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417" name="Google Shape;417;g1f7e7180d58_0_70"/>
          <p:cNvSpPr txBox="1"/>
          <p:nvPr/>
        </p:nvSpPr>
        <p:spPr>
          <a:xfrm>
            <a:off x="0" y="163950"/>
            <a:ext cx="9144000" cy="5135400"/>
          </a:xfrm>
          <a:prstGeom prst="rect">
            <a:avLst/>
          </a:prstGeom>
          <a:noFill/>
          <a:ln>
            <a:noFill/>
          </a:ln>
        </p:spPr>
        <p:txBody>
          <a:bodyPr anchorCtr="0" anchor="t" bIns="91425" lIns="91425" spcFirstLastPara="1" rIns="91425" wrap="square" tIns="91425">
            <a:spAutoFit/>
          </a:bodyPr>
          <a:lstStyle/>
          <a:p>
            <a:pPr indent="0" lvl="0" marL="45720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rPr b="0" i="0" lang="es-CO" sz="1300" u="none" cap="none" strike="noStrike">
                <a:solidFill>
                  <a:schemeClr val="dk1"/>
                </a:solidFill>
                <a:latin typeface="Arial"/>
                <a:ea typeface="Arial"/>
                <a:cs typeface="Arial"/>
                <a:sym typeface="Arial"/>
              </a:rPr>
              <a:t>Se recomienda la ejecución de las siguientes obras:</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Obras asociada al Sistema de transmisión Nacional - STN</a:t>
            </a:r>
            <a:endParaRPr b="0" i="0" sz="1300" u="none" cap="none" strike="noStrike">
              <a:solidFill>
                <a:schemeClr val="dk1"/>
              </a:solidFill>
              <a:latin typeface="Arial"/>
              <a:ea typeface="Arial"/>
              <a:cs typeface="Arial"/>
              <a:sym typeface="Arial"/>
            </a:endParaRPr>
          </a:p>
          <a:p>
            <a:pPr indent="-311150" lvl="0" marL="9144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Subestación Tonchalá en configuración de barra principal y de transferencia, conectada al STN mediante la apertura de la línea Tasajero – Cúcuta 230 kV, con una bahía de transformador y dos bahías de línea.</a:t>
            </a:r>
            <a:endParaRPr b="0" i="0" sz="1300" u="none" cap="none" strike="noStrike">
              <a:solidFill>
                <a:schemeClr val="dk1"/>
              </a:solidFill>
              <a:latin typeface="Arial"/>
              <a:ea typeface="Arial"/>
              <a:cs typeface="Arial"/>
              <a:sym typeface="Arial"/>
            </a:endParaRPr>
          </a:p>
          <a:p>
            <a:pPr indent="-311150" lvl="0" marL="9144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Buscando evitar la sobrecarga del transformador propuesto de 150MVA en condiciones de “red completa en todo el periodo de remuneración y de vida útil del activo (25 años), la unidad contempla la posibilidad de colocar dos transformadores en paralelo o de aumentar la potencia de este.</a:t>
            </a:r>
            <a:endParaRPr b="0" i="0" sz="1300" u="none" cap="none" strike="noStrike">
              <a:solidFill>
                <a:schemeClr val="dk1"/>
              </a:solidFill>
              <a:latin typeface="Arial"/>
              <a:ea typeface="Arial"/>
              <a:cs typeface="Arial"/>
              <a:sym typeface="Arial"/>
            </a:endParaRPr>
          </a:p>
          <a:p>
            <a:pPr indent="-311150" lvl="0" marL="9144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Adicionalmente, se recomienda la repotenciación de la línea Tasajero - Tonchalá 230 kV, debido a las sobrecargas que se observan en este activo para el año 2048.</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1150" lvl="0" marL="4572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Obras asociada al Sistema de transmisión Regional - STR</a:t>
            </a:r>
            <a:endParaRPr b="0" i="0" sz="1300" u="none" cap="none" strike="noStrike">
              <a:solidFill>
                <a:schemeClr val="dk1"/>
              </a:solidFill>
              <a:latin typeface="Arial"/>
              <a:ea typeface="Arial"/>
              <a:cs typeface="Arial"/>
              <a:sym typeface="Arial"/>
            </a:endParaRPr>
          </a:p>
          <a:p>
            <a:pPr indent="-311150" lvl="0" marL="914400" marR="0" rtl="0" algn="just">
              <a:lnSpc>
                <a:spcPct val="107916"/>
              </a:lnSpc>
              <a:spcBef>
                <a:spcPts val="0"/>
              </a:spcBef>
              <a:spcAft>
                <a:spcPts val="0"/>
              </a:spcAft>
              <a:buClr>
                <a:schemeClr val="dk1"/>
              </a:buClr>
              <a:buSzPts val="1300"/>
              <a:buFont typeface="Arial"/>
              <a:buChar char="●"/>
            </a:pPr>
            <a:r>
              <a:rPr b="0" i="0" lang="es-CO" sz="1300" u="none" cap="none" strike="noStrike">
                <a:solidFill>
                  <a:schemeClr val="dk1"/>
                </a:solidFill>
                <a:latin typeface="Arial"/>
                <a:ea typeface="Arial"/>
                <a:cs typeface="Arial"/>
                <a:sym typeface="Arial"/>
              </a:rPr>
              <a:t>Ampliación de la SE Tonchalá 115 kV para la instalación de autotransformadores monofásicos relación 115/230 kV, con una bahía de transformación adicional a las incluidas como parte de las unidades constructivas ya aprobadas para el proyecto Tonchalá 115 kV . La potencia de los transformadores se tenía definida en un principio como de 50 MVA cada uno, sin embargo, se está evaluando la instalación de transformadores de mayor potencia o un segundo banco de transformación, a causa de las sobrecargas que se ven en red completa en el año 2048.</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1"/>
          <p:cNvSpPr txBox="1"/>
          <p:nvPr/>
        </p:nvSpPr>
        <p:spPr>
          <a:xfrm>
            <a:off x="824988" y="1042343"/>
            <a:ext cx="74940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Obra de expansión Huila - Tolima Amanecer 220/115kV</a:t>
            </a:r>
            <a:endParaRPr b="1" i="0" sz="4800" u="none" cap="none" strike="noStrike">
              <a:solidFill>
                <a:srgbClr val="BFCC04"/>
              </a:solidFill>
              <a:latin typeface="Montserrat"/>
              <a:ea typeface="Montserrat"/>
              <a:cs typeface="Montserrat"/>
              <a:sym typeface="Montserrat"/>
            </a:endParaRPr>
          </a:p>
        </p:txBody>
      </p:sp>
      <p:pic>
        <p:nvPicPr>
          <p:cNvPr id="423" name="Google Shape;423;p11"/>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424" name="Google Shape;424;p11"/>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Objetivo de la obra:</a:t>
            </a:r>
            <a:endParaRPr b="1" sz="4800">
              <a:solidFill>
                <a:srgbClr val="1D335D"/>
              </a:solidFill>
              <a:latin typeface="Montserrat"/>
              <a:ea typeface="Montserrat"/>
              <a:cs typeface="Montserrat"/>
              <a:sym typeface="Montserrat"/>
            </a:endParaRPr>
          </a:p>
        </p:txBody>
      </p:sp>
      <p:pic>
        <p:nvPicPr>
          <p:cNvPr id="430" name="Google Shape;430;p13"/>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431" name="Google Shape;431;p13"/>
          <p:cNvSpPr txBox="1"/>
          <p:nvPr/>
        </p:nvSpPr>
        <p:spPr>
          <a:xfrm>
            <a:off x="117425" y="1554750"/>
            <a:ext cx="3748500" cy="2462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s-CO" sz="1400" u="none" cap="none" strike="noStrike">
                <a:solidFill>
                  <a:srgbClr val="000000"/>
                </a:solidFill>
                <a:latin typeface="Arial"/>
                <a:ea typeface="Arial"/>
                <a:cs typeface="Arial"/>
                <a:sym typeface="Arial"/>
              </a:rPr>
              <a:t>Mejorar la calidad y confiabilidad del servicio a los usuarios en el Oriente del departamento del Tolima.</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CO" sz="1400" u="none" cap="none" strike="noStrike">
                <a:solidFill>
                  <a:srgbClr val="000000"/>
                </a:solidFill>
                <a:latin typeface="Arial"/>
                <a:ea typeface="Arial"/>
                <a:cs typeface="Arial"/>
                <a:sym typeface="Arial"/>
              </a:rPr>
              <a:t>Eliminar la radialidad existente en la SE Lanceros.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CO" sz="1400" u="none" cap="none" strike="noStrike">
                <a:solidFill>
                  <a:srgbClr val="000000"/>
                </a:solidFill>
                <a:latin typeface="Arial"/>
                <a:ea typeface="Arial"/>
                <a:cs typeface="Arial"/>
                <a:sym typeface="Arial"/>
              </a:rPr>
              <a:t>Ampliar la capacidad de transporte del sistema, especialmente los excedentes de generación.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2" name="Google Shape;432;p13"/>
          <p:cNvPicPr preferRelativeResize="0"/>
          <p:nvPr/>
        </p:nvPicPr>
        <p:blipFill rotWithShape="1">
          <a:blip r:embed="rId4">
            <a:alphaModFix/>
          </a:blip>
          <a:srcRect b="0" l="0" r="0" t="0"/>
          <a:stretch/>
        </p:blipFill>
        <p:spPr>
          <a:xfrm>
            <a:off x="3818475" y="1214250"/>
            <a:ext cx="5246075" cy="3158826"/>
          </a:xfrm>
          <a:prstGeom prst="rect">
            <a:avLst/>
          </a:prstGeom>
          <a:noFill/>
          <a:ln>
            <a:noFill/>
          </a:ln>
        </p:spPr>
      </p:pic>
      <p:sp>
        <p:nvSpPr>
          <p:cNvPr id="433" name="Google Shape;433;p13"/>
          <p:cNvSpPr/>
          <p:nvPr/>
        </p:nvSpPr>
        <p:spPr>
          <a:xfrm>
            <a:off x="6690360" y="211194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Melgar</a:t>
            </a:r>
            <a:endParaRPr b="0" i="0" sz="1400" u="none" cap="none" strike="noStrike">
              <a:solidFill>
                <a:srgbClr val="000000"/>
              </a:solidFill>
              <a:latin typeface="Arial"/>
              <a:ea typeface="Arial"/>
              <a:cs typeface="Arial"/>
              <a:sym typeface="Arial"/>
            </a:endParaRPr>
          </a:p>
        </p:txBody>
      </p:sp>
      <p:sp>
        <p:nvSpPr>
          <p:cNvPr id="434" name="Google Shape;434;p13"/>
          <p:cNvSpPr/>
          <p:nvPr/>
        </p:nvSpPr>
        <p:spPr>
          <a:xfrm>
            <a:off x="4520359" y="3681660"/>
            <a:ext cx="1423242" cy="43314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Carmen de Apicalá</a:t>
            </a:r>
            <a:endParaRPr b="0" i="0" sz="1400" u="none" cap="none" strike="noStrike">
              <a:solidFill>
                <a:srgbClr val="000000"/>
              </a:solidFill>
              <a:latin typeface="Arial"/>
              <a:ea typeface="Arial"/>
              <a:cs typeface="Arial"/>
              <a:sym typeface="Arial"/>
            </a:endParaRPr>
          </a:p>
        </p:txBody>
      </p:sp>
      <p:sp>
        <p:nvSpPr>
          <p:cNvPr id="435" name="Google Shape;435;p13"/>
          <p:cNvSpPr/>
          <p:nvPr/>
        </p:nvSpPr>
        <p:spPr>
          <a:xfrm>
            <a:off x="8061960" y="318636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Icononzo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2"/>
          <p:cNvSpPr txBox="1"/>
          <p:nvPr>
            <p:ph type="title"/>
          </p:nvPr>
        </p:nvSpPr>
        <p:spPr>
          <a:xfrm>
            <a:off x="311700" y="3041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Descripción de la obra:</a:t>
            </a:r>
            <a:endParaRPr b="1" sz="4800">
              <a:solidFill>
                <a:srgbClr val="1D335D"/>
              </a:solidFill>
              <a:latin typeface="Montserrat"/>
              <a:ea typeface="Montserrat"/>
              <a:cs typeface="Montserrat"/>
              <a:sym typeface="Montserrat"/>
            </a:endParaRPr>
          </a:p>
        </p:txBody>
      </p:sp>
      <p:pic>
        <p:nvPicPr>
          <p:cNvPr id="441" name="Google Shape;441;p12"/>
          <p:cNvPicPr preferRelativeResize="0"/>
          <p:nvPr/>
        </p:nvPicPr>
        <p:blipFill rotWithShape="1">
          <a:blip r:embed="rId3">
            <a:alphaModFix/>
          </a:blip>
          <a:srcRect b="0" l="0" r="0" t="0"/>
          <a:stretch/>
        </p:blipFill>
        <p:spPr>
          <a:xfrm>
            <a:off x="0" y="4373075"/>
            <a:ext cx="1366876" cy="768200"/>
          </a:xfrm>
          <a:prstGeom prst="rect">
            <a:avLst/>
          </a:prstGeom>
          <a:noFill/>
          <a:ln>
            <a:noFill/>
          </a:ln>
        </p:spPr>
      </p:pic>
      <p:pic>
        <p:nvPicPr>
          <p:cNvPr id="442" name="Google Shape;442;p12"/>
          <p:cNvPicPr preferRelativeResize="0"/>
          <p:nvPr/>
        </p:nvPicPr>
        <p:blipFill rotWithShape="1">
          <a:blip r:embed="rId4">
            <a:alphaModFix/>
          </a:blip>
          <a:srcRect b="0" l="0" r="0" t="0"/>
          <a:stretch/>
        </p:blipFill>
        <p:spPr>
          <a:xfrm>
            <a:off x="1585612" y="876800"/>
            <a:ext cx="5972783" cy="3821676"/>
          </a:xfrm>
          <a:prstGeom prst="rect">
            <a:avLst/>
          </a:prstGeom>
          <a:noFill/>
          <a:ln>
            <a:noFill/>
          </a:ln>
        </p:spPr>
      </p:pic>
      <p:sp>
        <p:nvSpPr>
          <p:cNvPr id="443" name="Google Shape;443;p12"/>
          <p:cNvSpPr txBox="1"/>
          <p:nvPr/>
        </p:nvSpPr>
        <p:spPr>
          <a:xfrm>
            <a:off x="1585600" y="4698475"/>
            <a:ext cx="58167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1" lang="es-CO" sz="1100" u="none" cap="none" strike="noStrike">
                <a:solidFill>
                  <a:schemeClr val="dk1"/>
                </a:solidFill>
                <a:latin typeface="Times New Roman"/>
                <a:ea typeface="Times New Roman"/>
                <a:cs typeface="Times New Roman"/>
                <a:sym typeface="Times New Roman"/>
              </a:rPr>
              <a:t>Diagrama presentado en el plan de expansión del operador de red Celsia Colombia 2023-2032.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Análisis de tensión:</a:t>
            </a:r>
            <a:endParaRPr b="1" sz="4800">
              <a:solidFill>
                <a:srgbClr val="1D335D"/>
              </a:solidFill>
              <a:latin typeface="Montserrat"/>
              <a:ea typeface="Montserrat"/>
              <a:cs typeface="Montserrat"/>
              <a:sym typeface="Montserrat"/>
            </a:endParaRPr>
          </a:p>
        </p:txBody>
      </p:sp>
      <p:pic>
        <p:nvPicPr>
          <p:cNvPr id="449" name="Google Shape;449;p14"/>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450" name="Google Shape;450;p14"/>
          <p:cNvSpPr txBox="1"/>
          <p:nvPr/>
        </p:nvSpPr>
        <p:spPr>
          <a:xfrm>
            <a:off x="256550" y="2090400"/>
            <a:ext cx="2106300" cy="11886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Con la entrada del proyecto Subestación Amanecer las violaciones de tensión ante contingencias son mitigadas. </a:t>
            </a:r>
            <a:endParaRPr b="0" i="0" sz="1400" u="none" cap="none" strike="noStrike">
              <a:solidFill>
                <a:srgbClr val="000000"/>
              </a:solidFill>
              <a:latin typeface="Arial"/>
              <a:ea typeface="Arial"/>
              <a:cs typeface="Arial"/>
              <a:sym typeface="Arial"/>
            </a:endParaRPr>
          </a:p>
        </p:txBody>
      </p:sp>
      <p:sp>
        <p:nvSpPr>
          <p:cNvPr id="451" name="Google Shape;451;p14"/>
          <p:cNvSpPr/>
          <p:nvPr/>
        </p:nvSpPr>
        <p:spPr>
          <a:xfrm>
            <a:off x="6690360" y="211194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Melgar</a:t>
            </a:r>
            <a:endParaRPr b="0" i="0" sz="1400" u="none" cap="none" strike="noStrike">
              <a:solidFill>
                <a:srgbClr val="000000"/>
              </a:solidFill>
              <a:latin typeface="Arial"/>
              <a:ea typeface="Arial"/>
              <a:cs typeface="Arial"/>
              <a:sym typeface="Arial"/>
            </a:endParaRPr>
          </a:p>
        </p:txBody>
      </p:sp>
      <p:sp>
        <p:nvSpPr>
          <p:cNvPr id="452" name="Google Shape;452;p14"/>
          <p:cNvSpPr/>
          <p:nvPr/>
        </p:nvSpPr>
        <p:spPr>
          <a:xfrm>
            <a:off x="4520359" y="3681660"/>
            <a:ext cx="1423242" cy="43314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Carmen de Apicalá</a:t>
            </a:r>
            <a:endParaRPr b="0" i="0" sz="1400" u="none" cap="none" strike="noStrike">
              <a:solidFill>
                <a:srgbClr val="000000"/>
              </a:solidFill>
              <a:latin typeface="Arial"/>
              <a:ea typeface="Arial"/>
              <a:cs typeface="Arial"/>
              <a:sym typeface="Arial"/>
            </a:endParaRPr>
          </a:p>
        </p:txBody>
      </p:sp>
      <p:sp>
        <p:nvSpPr>
          <p:cNvPr id="453" name="Google Shape;453;p14"/>
          <p:cNvSpPr/>
          <p:nvPr/>
        </p:nvSpPr>
        <p:spPr>
          <a:xfrm>
            <a:off x="8061960" y="318636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Icononzo</a:t>
            </a:r>
            <a:endParaRPr b="0" i="0" sz="1400" u="none" cap="none" strike="noStrike">
              <a:solidFill>
                <a:srgbClr val="000000"/>
              </a:solidFill>
              <a:latin typeface="Arial"/>
              <a:ea typeface="Arial"/>
              <a:cs typeface="Arial"/>
              <a:sym typeface="Arial"/>
            </a:endParaRPr>
          </a:p>
        </p:txBody>
      </p:sp>
      <p:graphicFrame>
        <p:nvGraphicFramePr>
          <p:cNvPr id="454" name="Google Shape;454;p14"/>
          <p:cNvGraphicFramePr/>
          <p:nvPr/>
        </p:nvGraphicFramePr>
        <p:xfrm>
          <a:off x="2483751" y="1155550"/>
          <a:ext cx="6078900" cy="3441000"/>
        </p:xfrm>
        <a:graphic>
          <a:graphicData uri="http://schemas.openxmlformats.org/drawingml/2006/chart">
            <c:chart r:id="rId4"/>
          </a:graphicData>
        </a:graphic>
      </p:graphicFrame>
      <p:cxnSp>
        <p:nvCxnSpPr>
          <p:cNvPr id="455" name="Google Shape;455;p14"/>
          <p:cNvCxnSpPr/>
          <p:nvPr/>
        </p:nvCxnSpPr>
        <p:spPr>
          <a:xfrm>
            <a:off x="2881899" y="2525286"/>
            <a:ext cx="55458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Análisis de cargabilidad:</a:t>
            </a:r>
            <a:endParaRPr b="1" sz="4800">
              <a:solidFill>
                <a:srgbClr val="1D335D"/>
              </a:solidFill>
              <a:latin typeface="Montserrat"/>
              <a:ea typeface="Montserrat"/>
              <a:cs typeface="Montserrat"/>
              <a:sym typeface="Montserrat"/>
            </a:endParaRPr>
          </a:p>
        </p:txBody>
      </p:sp>
      <p:pic>
        <p:nvPicPr>
          <p:cNvPr id="461" name="Google Shape;461;p15"/>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462" name="Google Shape;462;p15"/>
          <p:cNvSpPr txBox="1"/>
          <p:nvPr/>
        </p:nvSpPr>
        <p:spPr>
          <a:xfrm>
            <a:off x="65451" y="1699050"/>
            <a:ext cx="2367600" cy="22473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s-CO" sz="1400" u="none" cap="none" strike="noStrike">
                <a:solidFill>
                  <a:srgbClr val="000000"/>
                </a:solidFill>
                <a:latin typeface="Arial"/>
                <a:ea typeface="Arial"/>
                <a:cs typeface="Arial"/>
                <a:sym typeface="Arial"/>
              </a:rPr>
              <a:t>Aunque la inclusión del proyecto no mitiga las cargabilidades si las disminuye en la zona de influencia ante contingencias N-1.</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CO" sz="1400" u="none" cap="none" strike="noStrike">
                <a:solidFill>
                  <a:srgbClr val="000000"/>
                </a:solidFill>
                <a:latin typeface="Arial"/>
                <a:ea typeface="Arial"/>
                <a:cs typeface="Arial"/>
                <a:sym typeface="Arial"/>
              </a:rPr>
              <a:t>El doble circuito entre Amanecer – Flandes ya está sobrecargado.</a:t>
            </a:r>
            <a:endParaRPr b="0" i="0" sz="1400" u="none" cap="none" strike="noStrike">
              <a:solidFill>
                <a:srgbClr val="000000"/>
              </a:solidFill>
              <a:latin typeface="Arial"/>
              <a:ea typeface="Arial"/>
              <a:cs typeface="Arial"/>
              <a:sym typeface="Arial"/>
            </a:endParaRPr>
          </a:p>
        </p:txBody>
      </p:sp>
      <p:sp>
        <p:nvSpPr>
          <p:cNvPr id="463" name="Google Shape;463;p15"/>
          <p:cNvSpPr/>
          <p:nvPr/>
        </p:nvSpPr>
        <p:spPr>
          <a:xfrm>
            <a:off x="6690360" y="211194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Melgar</a:t>
            </a:r>
            <a:endParaRPr b="0" i="0" sz="1400" u="none" cap="none" strike="noStrike">
              <a:solidFill>
                <a:srgbClr val="000000"/>
              </a:solidFill>
              <a:latin typeface="Arial"/>
              <a:ea typeface="Arial"/>
              <a:cs typeface="Arial"/>
              <a:sym typeface="Arial"/>
            </a:endParaRPr>
          </a:p>
        </p:txBody>
      </p:sp>
      <p:sp>
        <p:nvSpPr>
          <p:cNvPr id="464" name="Google Shape;464;p15"/>
          <p:cNvSpPr/>
          <p:nvPr/>
        </p:nvSpPr>
        <p:spPr>
          <a:xfrm>
            <a:off x="4520359" y="3681660"/>
            <a:ext cx="1423242" cy="43314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Carmen de Apicalá</a:t>
            </a:r>
            <a:endParaRPr b="0" i="0" sz="1400" u="none" cap="none" strike="noStrike">
              <a:solidFill>
                <a:srgbClr val="000000"/>
              </a:solidFill>
              <a:latin typeface="Arial"/>
              <a:ea typeface="Arial"/>
              <a:cs typeface="Arial"/>
              <a:sym typeface="Arial"/>
            </a:endParaRPr>
          </a:p>
        </p:txBody>
      </p:sp>
      <p:sp>
        <p:nvSpPr>
          <p:cNvPr id="465" name="Google Shape;465;p15"/>
          <p:cNvSpPr/>
          <p:nvPr/>
        </p:nvSpPr>
        <p:spPr>
          <a:xfrm>
            <a:off x="8061960" y="318636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Icononzo</a:t>
            </a:r>
            <a:endParaRPr b="0" i="0" sz="1400" u="none" cap="none" strike="noStrike">
              <a:solidFill>
                <a:srgbClr val="000000"/>
              </a:solidFill>
              <a:latin typeface="Arial"/>
              <a:ea typeface="Arial"/>
              <a:cs typeface="Arial"/>
              <a:sym typeface="Arial"/>
            </a:endParaRPr>
          </a:p>
        </p:txBody>
      </p:sp>
      <p:graphicFrame>
        <p:nvGraphicFramePr>
          <p:cNvPr id="466" name="Google Shape;466;p15"/>
          <p:cNvGraphicFramePr/>
          <p:nvPr/>
        </p:nvGraphicFramePr>
        <p:xfrm>
          <a:off x="2860243" y="1017725"/>
          <a:ext cx="6230400" cy="3531000"/>
        </p:xfrm>
        <a:graphic>
          <a:graphicData uri="http://schemas.openxmlformats.org/drawingml/2006/chart">
            <c:chart r:id="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6"/>
          <p:cNvSpPr txBox="1"/>
          <p:nvPr>
            <p:ph type="title"/>
          </p:nvPr>
        </p:nvSpPr>
        <p:spPr>
          <a:xfrm>
            <a:off x="311700" y="361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Análisis de cortocircuito:</a:t>
            </a:r>
            <a:endParaRPr b="1" sz="4800">
              <a:solidFill>
                <a:srgbClr val="1D335D"/>
              </a:solidFill>
              <a:latin typeface="Montserrat"/>
              <a:ea typeface="Montserrat"/>
              <a:cs typeface="Montserrat"/>
              <a:sym typeface="Montserrat"/>
            </a:endParaRPr>
          </a:p>
        </p:txBody>
      </p:sp>
      <p:pic>
        <p:nvPicPr>
          <p:cNvPr id="472" name="Google Shape;472;p16"/>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473" name="Google Shape;473;p16"/>
          <p:cNvSpPr/>
          <p:nvPr/>
        </p:nvSpPr>
        <p:spPr>
          <a:xfrm>
            <a:off x="6690360" y="211194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Melgar</a:t>
            </a:r>
            <a:endParaRPr b="0" i="0" sz="1400" u="none" cap="none" strike="noStrike">
              <a:solidFill>
                <a:srgbClr val="000000"/>
              </a:solidFill>
              <a:latin typeface="Arial"/>
              <a:ea typeface="Arial"/>
              <a:cs typeface="Arial"/>
              <a:sym typeface="Arial"/>
            </a:endParaRPr>
          </a:p>
        </p:txBody>
      </p:sp>
      <p:sp>
        <p:nvSpPr>
          <p:cNvPr id="474" name="Google Shape;474;p16"/>
          <p:cNvSpPr/>
          <p:nvPr/>
        </p:nvSpPr>
        <p:spPr>
          <a:xfrm>
            <a:off x="4520359" y="3681660"/>
            <a:ext cx="1423242" cy="43314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Carmen de Apicalá</a:t>
            </a:r>
            <a:endParaRPr b="0" i="0" sz="1400" u="none" cap="none" strike="noStrike">
              <a:solidFill>
                <a:srgbClr val="000000"/>
              </a:solidFill>
              <a:latin typeface="Arial"/>
              <a:ea typeface="Arial"/>
              <a:cs typeface="Arial"/>
              <a:sym typeface="Arial"/>
            </a:endParaRPr>
          </a:p>
        </p:txBody>
      </p:sp>
      <p:sp>
        <p:nvSpPr>
          <p:cNvPr id="475" name="Google Shape;475;p16"/>
          <p:cNvSpPr/>
          <p:nvPr/>
        </p:nvSpPr>
        <p:spPr>
          <a:xfrm>
            <a:off x="8061960" y="3186360"/>
            <a:ext cx="899160" cy="25026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Icononzo</a:t>
            </a:r>
            <a:endParaRPr b="0" i="0" sz="1400" u="none" cap="none" strike="noStrike">
              <a:solidFill>
                <a:srgbClr val="000000"/>
              </a:solidFill>
              <a:latin typeface="Arial"/>
              <a:ea typeface="Arial"/>
              <a:cs typeface="Arial"/>
              <a:sym typeface="Arial"/>
            </a:endParaRPr>
          </a:p>
        </p:txBody>
      </p:sp>
      <p:pic>
        <p:nvPicPr>
          <p:cNvPr id="476" name="Google Shape;476;p16"/>
          <p:cNvPicPr preferRelativeResize="0"/>
          <p:nvPr/>
        </p:nvPicPr>
        <p:blipFill rotWithShape="1">
          <a:blip r:embed="rId4">
            <a:alphaModFix/>
          </a:blip>
          <a:srcRect b="2133" l="1899" r="1675" t="2086"/>
          <a:stretch/>
        </p:blipFill>
        <p:spPr>
          <a:xfrm>
            <a:off x="1986675" y="1161275"/>
            <a:ext cx="7081124" cy="3769550"/>
          </a:xfrm>
          <a:prstGeom prst="rect">
            <a:avLst/>
          </a:prstGeom>
          <a:noFill/>
          <a:ln>
            <a:noFill/>
          </a:ln>
        </p:spPr>
      </p:pic>
      <p:sp>
        <p:nvSpPr>
          <p:cNvPr id="477" name="Google Shape;477;p16"/>
          <p:cNvSpPr txBox="1"/>
          <p:nvPr/>
        </p:nvSpPr>
        <p:spPr>
          <a:xfrm>
            <a:off x="0" y="1140300"/>
            <a:ext cx="21834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200" u="none" cap="none" strike="noStrike">
                <a:solidFill>
                  <a:srgbClr val="000000"/>
                </a:solidFill>
                <a:latin typeface="Arial"/>
                <a:ea typeface="Arial"/>
                <a:cs typeface="Arial"/>
                <a:sym typeface="Arial"/>
              </a:rPr>
              <a:t>Se evidencia aumento en el valor de cortocircuito en las siguientes subestaciones: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Diamante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Flandes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Gualanday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Lanceros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Nva Espinal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Picaleña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Prado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Barzalosa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Guaca 115kV.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Guaca 220kV.</a:t>
            </a:r>
            <a:endParaRPr b="0" i="0" sz="1200" u="none" cap="none" strike="noStrike">
              <a:solidFill>
                <a:srgbClr val="000000"/>
              </a:solidFill>
              <a:latin typeface="Arial"/>
              <a:ea typeface="Arial"/>
              <a:cs typeface="Arial"/>
              <a:sym typeface="Arial"/>
            </a:endParaRPr>
          </a:p>
          <a:p>
            <a:pPr indent="-273050" lvl="0" marL="285750" marR="0" rtl="0" algn="l">
              <a:lnSpc>
                <a:spcPct val="100000"/>
              </a:lnSpc>
              <a:spcBef>
                <a:spcPts val="0"/>
              </a:spcBef>
              <a:spcAft>
                <a:spcPts val="0"/>
              </a:spcAft>
              <a:buClr>
                <a:srgbClr val="000000"/>
              </a:buClr>
              <a:buSzPts val="1200"/>
              <a:buFont typeface="Arial"/>
              <a:buChar char="•"/>
            </a:pPr>
            <a:r>
              <a:rPr b="0" i="0" lang="es-CO" sz="1200" u="none" cap="none" strike="noStrike">
                <a:solidFill>
                  <a:srgbClr val="000000"/>
                </a:solidFill>
                <a:latin typeface="Arial"/>
                <a:ea typeface="Arial"/>
                <a:cs typeface="Arial"/>
                <a:sym typeface="Arial"/>
              </a:rPr>
              <a:t>Mesa 220kV.</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Análisis económicos:</a:t>
            </a:r>
            <a:endParaRPr b="1" sz="4800">
              <a:solidFill>
                <a:srgbClr val="1D335D"/>
              </a:solidFill>
              <a:latin typeface="Montserrat"/>
              <a:ea typeface="Montserrat"/>
              <a:cs typeface="Montserrat"/>
              <a:sym typeface="Montserrat"/>
            </a:endParaRPr>
          </a:p>
        </p:txBody>
      </p:sp>
      <p:pic>
        <p:nvPicPr>
          <p:cNvPr id="483" name="Google Shape;483;p17"/>
          <p:cNvPicPr preferRelativeResize="0"/>
          <p:nvPr/>
        </p:nvPicPr>
        <p:blipFill rotWithShape="1">
          <a:blip r:embed="rId3">
            <a:alphaModFix/>
          </a:blip>
          <a:srcRect b="0" l="0" r="0" t="0"/>
          <a:stretch/>
        </p:blipFill>
        <p:spPr>
          <a:xfrm>
            <a:off x="0" y="4373075"/>
            <a:ext cx="1366876" cy="768200"/>
          </a:xfrm>
          <a:prstGeom prst="rect">
            <a:avLst/>
          </a:prstGeom>
          <a:noFill/>
          <a:ln>
            <a:noFill/>
          </a:ln>
        </p:spPr>
      </p:pic>
      <p:graphicFrame>
        <p:nvGraphicFramePr>
          <p:cNvPr id="484" name="Google Shape;484;p17"/>
          <p:cNvGraphicFramePr/>
          <p:nvPr/>
        </p:nvGraphicFramePr>
        <p:xfrm>
          <a:off x="311710" y="1383110"/>
          <a:ext cx="3000000" cy="3000000"/>
        </p:xfrm>
        <a:graphic>
          <a:graphicData uri="http://schemas.openxmlformats.org/drawingml/2006/table">
            <a:tbl>
              <a:tblPr>
                <a:noFill/>
                <a:tableStyleId>{3C3DBE12-4ED0-479A-92FB-168F1E9DF941}</a:tableStyleId>
              </a:tblPr>
              <a:tblGrid>
                <a:gridCol w="2091550"/>
                <a:gridCol w="2091550"/>
              </a:tblGrid>
              <a:tr h="396225">
                <a:tc>
                  <a:txBody>
                    <a:bodyPr/>
                    <a:lstStyle/>
                    <a:p>
                      <a:pPr indent="0" lvl="0" marL="0" marR="0" rtl="0" algn="l">
                        <a:lnSpc>
                          <a:spcPct val="100000"/>
                        </a:lnSpc>
                        <a:spcBef>
                          <a:spcPts val="0"/>
                        </a:spcBef>
                        <a:spcAft>
                          <a:spcPts val="0"/>
                        </a:spcAft>
                        <a:buClr>
                          <a:srgbClr val="000000"/>
                        </a:buClr>
                        <a:buSzPts val="1400"/>
                        <a:buFont typeface="Arial"/>
                        <a:buNone/>
                      </a:pPr>
                      <a:r>
                        <a:rPr b="1" lang="es-CO" sz="1400" u="none" cap="none" strike="noStrike"/>
                        <a:t>Costos (C)</a:t>
                      </a:r>
                      <a:endParaRPr b="1" sz="1400" u="none" cap="none" strike="noStrike"/>
                    </a:p>
                  </a:txBody>
                  <a:tcPr marT="91425" marB="91425" marR="91425" marL="91425">
                    <a:solidFill>
                      <a:srgbClr val="93C47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t>$ MUSD 7,044</a:t>
                      </a:r>
                      <a:endParaRPr sz="1400" u="none" cap="none" strike="noStrike"/>
                    </a:p>
                  </a:txBody>
                  <a:tcPr marT="91425" marB="91425" marR="91425" marL="91425"/>
                </a:tc>
              </a:tr>
              <a:tr h="381275">
                <a:tc>
                  <a:txBody>
                    <a:bodyPr/>
                    <a:lstStyle/>
                    <a:p>
                      <a:pPr indent="0" lvl="0" marL="0" marR="0" rtl="0" algn="l">
                        <a:lnSpc>
                          <a:spcPct val="100000"/>
                        </a:lnSpc>
                        <a:spcBef>
                          <a:spcPts val="0"/>
                        </a:spcBef>
                        <a:spcAft>
                          <a:spcPts val="0"/>
                        </a:spcAft>
                        <a:buClr>
                          <a:srgbClr val="000000"/>
                        </a:buClr>
                        <a:buSzPts val="1400"/>
                        <a:buFont typeface="Arial"/>
                        <a:buNone/>
                      </a:pPr>
                      <a:r>
                        <a:rPr b="1" lang="es-CO" sz="1400" u="none" cap="none" strike="noStrike"/>
                        <a:t>Beneficios (B)</a:t>
                      </a:r>
                      <a:endParaRPr b="1" sz="1400" u="none" cap="none" strike="noStrike"/>
                    </a:p>
                  </a:txBody>
                  <a:tcPr marT="91425" marB="91425" marR="91425" marL="91425">
                    <a:solidFill>
                      <a:srgbClr val="93C47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CO" sz="1400" u="none" cap="none" strike="noStrike"/>
                        <a:t>$ MUSD 12,640</a:t>
                      </a:r>
                      <a:endParaRPr sz="1400" u="none" cap="none" strike="noStrike"/>
                    </a:p>
                  </a:txBody>
                  <a:tcPr marT="91425" marB="91425" marR="91425" marL="91425">
                    <a:lnB cap="flat" cmpd="sng" w="9525">
                      <a:solidFill>
                        <a:srgbClr val="BFCC04"/>
                      </a:solidFill>
                      <a:prstDash val="solid"/>
                      <a:round/>
                      <a:headEnd len="sm" w="sm" type="none"/>
                      <a:tailEnd len="sm" w="sm" type="none"/>
                    </a:lnB>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b="1" lang="es-CO" sz="1400" u="none" cap="none" strike="noStrike"/>
                        <a:t>B/C</a:t>
                      </a:r>
                      <a:endParaRPr b="1" sz="1400" u="none" cap="none" strike="noStrike"/>
                    </a:p>
                  </a:txBody>
                  <a:tcPr marT="91425" marB="91425" marR="91425" marL="91425">
                    <a:lnR cap="flat" cmpd="sng" w="9525">
                      <a:solidFill>
                        <a:srgbClr val="BFCC04"/>
                      </a:solidFill>
                      <a:prstDash val="solid"/>
                      <a:round/>
                      <a:headEnd len="sm" w="sm" type="none"/>
                      <a:tailEnd len="sm" w="sm" type="none"/>
                    </a:lnR>
                    <a:solidFill>
                      <a:srgbClr val="93C47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CO" sz="1400" u="none" cap="none" strike="noStrike"/>
                        <a:t>1,788</a:t>
                      </a:r>
                      <a:endParaRPr b="1" sz="1400" u="none" cap="none" strike="noStrike"/>
                    </a:p>
                  </a:txBody>
                  <a:tcPr marT="91425" marB="91425" marR="91425" marL="91425">
                    <a:lnL cap="flat" cmpd="sng" w="9525">
                      <a:solidFill>
                        <a:srgbClr val="BFCC04"/>
                      </a:solidFill>
                      <a:prstDash val="solid"/>
                      <a:round/>
                      <a:headEnd len="sm" w="sm" type="none"/>
                      <a:tailEnd len="sm" w="sm" type="none"/>
                    </a:lnL>
                    <a:lnR cap="flat" cmpd="sng" w="9525">
                      <a:solidFill>
                        <a:srgbClr val="BFCC04"/>
                      </a:solidFill>
                      <a:prstDash val="solid"/>
                      <a:round/>
                      <a:headEnd len="sm" w="sm" type="none"/>
                      <a:tailEnd len="sm" w="sm" type="none"/>
                    </a:lnR>
                    <a:lnT cap="flat" cmpd="sng" w="9525">
                      <a:solidFill>
                        <a:srgbClr val="BFCC04"/>
                      </a:solidFill>
                      <a:prstDash val="solid"/>
                      <a:round/>
                      <a:headEnd len="sm" w="sm" type="none"/>
                      <a:tailEnd len="sm" w="sm" type="none"/>
                    </a:lnT>
                    <a:lnB cap="flat" cmpd="sng" w="9525">
                      <a:solidFill>
                        <a:srgbClr val="BFCC04"/>
                      </a:solidFill>
                      <a:prstDash val="solid"/>
                      <a:round/>
                      <a:headEnd len="sm" w="sm" type="none"/>
                      <a:tailEnd len="sm" w="sm" type="none"/>
                    </a:lnB>
                  </a:tcPr>
                </a:tc>
              </a:tr>
            </a:tbl>
          </a:graphicData>
        </a:graphic>
      </p:graphicFrame>
      <p:pic>
        <p:nvPicPr>
          <p:cNvPr id="485" name="Google Shape;485;p17"/>
          <p:cNvPicPr preferRelativeResize="0"/>
          <p:nvPr/>
        </p:nvPicPr>
        <p:blipFill rotWithShape="1">
          <a:blip r:embed="rId4">
            <a:alphaModFix/>
          </a:blip>
          <a:srcRect b="0" l="0" r="0" t="0"/>
          <a:stretch/>
        </p:blipFill>
        <p:spPr>
          <a:xfrm>
            <a:off x="4788305" y="1017725"/>
            <a:ext cx="4187674" cy="3862943"/>
          </a:xfrm>
          <a:prstGeom prst="rect">
            <a:avLst/>
          </a:prstGeom>
          <a:noFill/>
          <a:ln>
            <a:noFill/>
          </a:ln>
        </p:spPr>
      </p:pic>
      <p:sp>
        <p:nvSpPr>
          <p:cNvPr id="486" name="Google Shape;486;p17"/>
          <p:cNvSpPr txBox="1"/>
          <p:nvPr/>
        </p:nvSpPr>
        <p:spPr>
          <a:xfrm>
            <a:off x="311700" y="3114325"/>
            <a:ext cx="43878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CO" sz="1200" u="none" cap="none" strike="noStrike">
                <a:solidFill>
                  <a:schemeClr val="dk1"/>
                </a:solidFill>
                <a:latin typeface="Arial"/>
                <a:ea typeface="Arial"/>
                <a:cs typeface="Arial"/>
                <a:sym typeface="Arial"/>
              </a:rPr>
              <a:t>Nota:</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No se presentan beneficios por DNA en condiciones normales de operación del sistema debido a que la demanda en evaluación no supera la demanda atendible sin el proyecto.</a:t>
            </a:r>
            <a:endParaRPr b="0" i="0" sz="1500" u="none" cap="none" strike="noStrike">
              <a:solidFill>
                <a:srgbClr val="000000"/>
              </a:solidFill>
              <a:latin typeface="Arial"/>
              <a:ea typeface="Arial"/>
              <a:cs typeface="Arial"/>
              <a:sym typeface="Arial"/>
            </a:endParaRPr>
          </a:p>
        </p:txBody>
      </p:sp>
      <p:pic>
        <p:nvPicPr>
          <p:cNvPr id="487" name="Google Shape;487;p17"/>
          <p:cNvPicPr preferRelativeResize="0"/>
          <p:nvPr/>
        </p:nvPicPr>
        <p:blipFill rotWithShape="1">
          <a:blip r:embed="rId5">
            <a:alphaModFix/>
          </a:blip>
          <a:srcRect b="0" l="0" r="0" t="0"/>
          <a:stretch/>
        </p:blipFill>
        <p:spPr>
          <a:xfrm>
            <a:off x="8144275" y="3772800"/>
            <a:ext cx="831700" cy="22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aphicFrame>
        <p:nvGraphicFramePr>
          <p:cNvPr id="153" name="Google Shape;153;p4"/>
          <p:cNvGraphicFramePr/>
          <p:nvPr/>
        </p:nvGraphicFramePr>
        <p:xfrm>
          <a:off x="873715" y="1309765"/>
          <a:ext cx="3000000" cy="3000000"/>
        </p:xfrm>
        <a:graphic>
          <a:graphicData uri="http://schemas.openxmlformats.org/drawingml/2006/table">
            <a:tbl>
              <a:tblPr>
                <a:noFill/>
                <a:tableStyleId>{8A1C064A-3FC6-40CC-9A69-0CEB86ACC56E}</a:tableStyleId>
              </a:tblPr>
              <a:tblGrid>
                <a:gridCol w="1946900"/>
                <a:gridCol w="2663675"/>
                <a:gridCol w="1956025"/>
              </a:tblGrid>
              <a:tr h="139700">
                <a:tc rowSpan="3">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Transmisor</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ISA INTERCOLOMBIA</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EPM</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GEB</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rowSpan="3">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Gran Consumidor</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ECOPETROL</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Sierra-Col Energy</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CERROMATOSO</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rowSpan="3">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Comercializador</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ENEL COLOMBIA</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200025">
                <a:tc vMerge="1"/>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ISAGEN</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vMerge="1"/>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AIR-E</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Generador</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TERMOBARRANQUILLA (TEBSA)</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Distribuidor</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CELSIA COLOMBIA</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CND</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XM</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Ministerio</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MME</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r h="287275">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UPME</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rPr lang="es-CO" sz="1100" u="none" cap="none" strike="noStrike"/>
                        <a:t>UPME</a:t>
                      </a:r>
                      <a:endParaRPr b="0" sz="1100" u="none" cap="none" strike="noStrike">
                        <a:latin typeface="Arial"/>
                        <a:ea typeface="Arial"/>
                        <a:cs typeface="Arial"/>
                        <a:sym typeface="Arial"/>
                      </a:endParaRPr>
                    </a:p>
                  </a:txBody>
                  <a:tcPr marT="19050" marB="19050" marR="28575" marL="28575" anchor="b"/>
                </a:tc>
                <a:tc>
                  <a:txBody>
                    <a:bodyPr/>
                    <a:lstStyle/>
                    <a:p>
                      <a:pPr indent="0" lvl="0" marL="0" marR="0" rtl="0" algn="ctr">
                        <a:lnSpc>
                          <a:spcPct val="100000"/>
                        </a:lnSpc>
                        <a:spcBef>
                          <a:spcPts val="0"/>
                        </a:spcBef>
                        <a:spcAft>
                          <a:spcPts val="0"/>
                        </a:spcAft>
                        <a:buClr>
                          <a:srgbClr val="000000"/>
                        </a:buClr>
                        <a:buSzPts val="1100"/>
                        <a:buFont typeface="Arial"/>
                        <a:buNone/>
                      </a:pPr>
                      <a:r>
                        <a:t/>
                      </a:r>
                      <a:endParaRPr b="0" sz="1100" u="none" cap="none" strike="noStrike">
                        <a:latin typeface="Arial"/>
                        <a:ea typeface="Arial"/>
                        <a:cs typeface="Arial"/>
                        <a:sym typeface="Arial"/>
                      </a:endParaRPr>
                    </a:p>
                  </a:txBody>
                  <a:tcPr marT="19050" marB="19050" marR="28575" marL="28575" anchor="b"/>
                </a:tc>
              </a:tr>
            </a:tbl>
          </a:graphicData>
        </a:graphic>
      </p:graphicFrame>
      <p:sp>
        <p:nvSpPr>
          <p:cNvPr id="154" name="Google Shape;154;p4"/>
          <p:cNvSpPr/>
          <p:nvPr/>
        </p:nvSpPr>
        <p:spPr>
          <a:xfrm>
            <a:off x="613410" y="445938"/>
            <a:ext cx="44595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1D335D"/>
                </a:solidFill>
                <a:latin typeface="Montserrat"/>
                <a:ea typeface="Montserrat"/>
                <a:cs typeface="Montserrat"/>
                <a:sym typeface="Montserrat"/>
              </a:rPr>
              <a:t>Verificación del quórum</a:t>
            </a:r>
            <a:endParaRPr b="1" i="0" sz="2400" u="none" cap="none" strike="noStrike">
              <a:solidFill>
                <a:srgbClr val="BFCC04"/>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18"/>
          <p:cNvSpPr txBox="1"/>
          <p:nvPr>
            <p:ph type="title"/>
          </p:nvPr>
        </p:nvSpPr>
        <p:spPr>
          <a:xfrm>
            <a:off x="311700" y="296342"/>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Conclusiones:</a:t>
            </a:r>
            <a:endParaRPr b="1" sz="4800">
              <a:solidFill>
                <a:srgbClr val="1D335D"/>
              </a:solidFill>
              <a:latin typeface="Montserrat"/>
              <a:ea typeface="Montserrat"/>
              <a:cs typeface="Montserrat"/>
              <a:sym typeface="Montserrat"/>
            </a:endParaRPr>
          </a:p>
        </p:txBody>
      </p:sp>
      <p:pic>
        <p:nvPicPr>
          <p:cNvPr id="493" name="Google Shape;493;p18"/>
          <p:cNvPicPr preferRelativeResize="0"/>
          <p:nvPr/>
        </p:nvPicPr>
        <p:blipFill rotWithShape="1">
          <a:blip r:embed="rId3">
            <a:alphaModFix/>
          </a:blip>
          <a:srcRect b="0" l="0" r="0" t="0"/>
          <a:stretch/>
        </p:blipFill>
        <p:spPr>
          <a:xfrm>
            <a:off x="0" y="4373075"/>
            <a:ext cx="1366876" cy="768200"/>
          </a:xfrm>
          <a:prstGeom prst="rect">
            <a:avLst/>
          </a:prstGeom>
          <a:noFill/>
          <a:ln>
            <a:noFill/>
          </a:ln>
        </p:spPr>
      </p:pic>
      <p:grpSp>
        <p:nvGrpSpPr>
          <p:cNvPr id="494" name="Google Shape;494;p18"/>
          <p:cNvGrpSpPr/>
          <p:nvPr/>
        </p:nvGrpSpPr>
        <p:grpSpPr>
          <a:xfrm>
            <a:off x="1366876" y="876168"/>
            <a:ext cx="6617438" cy="4042312"/>
            <a:chOff x="0" y="7126"/>
            <a:chExt cx="6617438" cy="4042312"/>
          </a:xfrm>
        </p:grpSpPr>
        <p:sp>
          <p:nvSpPr>
            <p:cNvPr id="495" name="Google Shape;495;p18"/>
            <p:cNvSpPr/>
            <p:nvPr/>
          </p:nvSpPr>
          <p:spPr>
            <a:xfrm>
              <a:off x="0" y="7126"/>
              <a:ext cx="6617438" cy="982799"/>
            </a:xfrm>
            <a:prstGeom prst="roundRect">
              <a:avLst>
                <a:gd fmla="val 16667" name="adj"/>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8"/>
            <p:cNvSpPr txBox="1"/>
            <p:nvPr/>
          </p:nvSpPr>
          <p:spPr>
            <a:xfrm>
              <a:off x="47976" y="55102"/>
              <a:ext cx="6521486" cy="886847"/>
            </a:xfrm>
            <a:prstGeom prst="rect">
              <a:avLst/>
            </a:prstGeom>
            <a:noFill/>
            <a:ln>
              <a:noFill/>
            </a:ln>
          </p:spPr>
          <p:txBody>
            <a:bodyPr anchorCtr="0" anchor="ctr" bIns="45700" lIns="45700" spcFirstLastPara="1" rIns="45700" wrap="square" tIns="45700">
              <a:noAutofit/>
            </a:bodyPr>
            <a:lstStyle/>
            <a:p>
              <a:pPr indent="0" lvl="0" marL="0" marR="0" rtl="0" algn="just">
                <a:lnSpc>
                  <a:spcPct val="90000"/>
                </a:lnSpc>
                <a:spcBef>
                  <a:spcPts val="0"/>
                </a:spcBef>
                <a:spcAft>
                  <a:spcPts val="0"/>
                </a:spcAft>
                <a:buClr>
                  <a:srgbClr val="000000"/>
                </a:buClr>
                <a:buSzPts val="1200"/>
                <a:buFont typeface="Arial"/>
                <a:buNone/>
              </a:pPr>
              <a:r>
                <a:rPr b="0" i="0" lang="es-CO" sz="1200" u="none" cap="none" strike="noStrike">
                  <a:solidFill>
                    <a:srgbClr val="FFFFFF"/>
                  </a:solidFill>
                  <a:latin typeface="Arial"/>
                  <a:ea typeface="Arial"/>
                  <a:cs typeface="Arial"/>
                  <a:sym typeface="Arial"/>
                </a:rPr>
                <a:t>De acuerdo con los resultados, en los diferentes escenarios de demanda para el año 2032 sin considerar el proyecto en condición normal de operación, no se presentan violaciones de tensión en ninguna subestación, sin embargo, ante contingencia N-1 se presentan violaciones de tensión en algunas subestaciones.</a:t>
              </a:r>
              <a:endParaRPr b="0" i="0" sz="1200" u="none" cap="none" strike="noStrike">
                <a:solidFill>
                  <a:srgbClr val="FFFFFF"/>
                </a:solidFill>
                <a:latin typeface="Arial"/>
                <a:ea typeface="Arial"/>
                <a:cs typeface="Arial"/>
                <a:sym typeface="Arial"/>
              </a:endParaRPr>
            </a:p>
          </p:txBody>
        </p:sp>
        <p:sp>
          <p:nvSpPr>
            <p:cNvPr id="497" name="Google Shape;497;p18"/>
            <p:cNvSpPr/>
            <p:nvPr/>
          </p:nvSpPr>
          <p:spPr>
            <a:xfrm>
              <a:off x="0" y="1031920"/>
              <a:ext cx="6617438" cy="982799"/>
            </a:xfrm>
            <a:prstGeom prst="roundRect">
              <a:avLst>
                <a:gd fmla="val 16667" name="adj"/>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8"/>
            <p:cNvSpPr txBox="1"/>
            <p:nvPr/>
          </p:nvSpPr>
          <p:spPr>
            <a:xfrm>
              <a:off x="47976" y="1079896"/>
              <a:ext cx="6521486" cy="886847"/>
            </a:xfrm>
            <a:prstGeom prst="rect">
              <a:avLst/>
            </a:prstGeom>
            <a:noFill/>
            <a:ln>
              <a:noFill/>
            </a:ln>
          </p:spPr>
          <p:txBody>
            <a:bodyPr anchorCtr="0" anchor="ctr" bIns="45700" lIns="45700" spcFirstLastPara="1" rIns="45700" wrap="square" tIns="45700">
              <a:noAutofit/>
            </a:bodyPr>
            <a:lstStyle/>
            <a:p>
              <a:pPr indent="0" lvl="0" marL="0" marR="0" rtl="0" algn="just">
                <a:lnSpc>
                  <a:spcPct val="90000"/>
                </a:lnSpc>
                <a:spcBef>
                  <a:spcPts val="0"/>
                </a:spcBef>
                <a:spcAft>
                  <a:spcPts val="0"/>
                </a:spcAft>
                <a:buClr>
                  <a:srgbClr val="000000"/>
                </a:buClr>
                <a:buSzPts val="1200"/>
                <a:buFont typeface="Noto Sans Symbols"/>
                <a:buNone/>
              </a:pPr>
              <a:r>
                <a:rPr b="0" i="0" lang="es-CO" sz="1200" u="none" cap="none" strike="noStrike">
                  <a:solidFill>
                    <a:schemeClr val="lt1"/>
                  </a:solidFill>
                  <a:latin typeface="Arial"/>
                  <a:ea typeface="Arial"/>
                  <a:cs typeface="Arial"/>
                  <a:sym typeface="Arial"/>
                </a:rPr>
                <a:t>Al analizar los resultados de cortocircuito y teniendo en cuenta la entrada del proyecto se evidencia un aumento considerable del valor de CC en las subestaciones aledañas. La Mesa 220kV es la más crítica con un 24% por encima de su capacidad nominal.</a:t>
              </a:r>
              <a:endParaRPr b="0" i="0" sz="1200" u="none" cap="none" strike="noStrike">
                <a:solidFill>
                  <a:schemeClr val="lt1"/>
                </a:solidFill>
                <a:latin typeface="Arial"/>
                <a:ea typeface="Arial"/>
                <a:cs typeface="Arial"/>
                <a:sym typeface="Arial"/>
              </a:endParaRPr>
            </a:p>
          </p:txBody>
        </p:sp>
        <p:sp>
          <p:nvSpPr>
            <p:cNvPr id="499" name="Google Shape;499;p18"/>
            <p:cNvSpPr/>
            <p:nvPr/>
          </p:nvSpPr>
          <p:spPr>
            <a:xfrm>
              <a:off x="0" y="2049280"/>
              <a:ext cx="6617438" cy="982799"/>
            </a:xfrm>
            <a:prstGeom prst="roundRect">
              <a:avLst>
                <a:gd fmla="val 16667" name="adj"/>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8"/>
            <p:cNvSpPr txBox="1"/>
            <p:nvPr/>
          </p:nvSpPr>
          <p:spPr>
            <a:xfrm>
              <a:off x="47976" y="2097256"/>
              <a:ext cx="6521486" cy="886847"/>
            </a:xfrm>
            <a:prstGeom prst="rect">
              <a:avLst/>
            </a:prstGeom>
            <a:noFill/>
            <a:ln>
              <a:noFill/>
            </a:ln>
          </p:spPr>
          <p:txBody>
            <a:bodyPr anchorCtr="0" anchor="ctr" bIns="45700" lIns="45700" spcFirstLastPara="1" rIns="45700" wrap="square" tIns="45700">
              <a:noAutofit/>
            </a:bodyPr>
            <a:lstStyle/>
            <a:p>
              <a:pPr indent="0" lvl="0" marL="0" marR="0" rtl="0" algn="just">
                <a:lnSpc>
                  <a:spcPct val="90000"/>
                </a:lnSpc>
                <a:spcBef>
                  <a:spcPts val="0"/>
                </a:spcBef>
                <a:spcAft>
                  <a:spcPts val="0"/>
                </a:spcAft>
                <a:buClr>
                  <a:srgbClr val="000000"/>
                </a:buClr>
                <a:buSzPts val="1200"/>
                <a:buFont typeface="Arial"/>
                <a:buNone/>
              </a:pPr>
              <a:r>
                <a:rPr b="0" i="0" lang="es-CO" sz="1200" u="none" cap="none" strike="noStrike">
                  <a:solidFill>
                    <a:schemeClr val="lt1"/>
                  </a:solidFill>
                  <a:latin typeface="Arial"/>
                  <a:ea typeface="Arial"/>
                  <a:cs typeface="Arial"/>
                  <a:sym typeface="Arial"/>
                </a:rPr>
                <a:t>Los resultados obtenidos de la evaluación técnica no presentan afectaciones en las condiciones de operación del sistema por la entrada de la SE Amanecer 220/115kV, sin embargo, es importante mencionar que para el escenario más crítico (importación desde Ecuador y alta generación en Huila Tolima) las líneas asociadas al proyecto, Amanecer - Flandes 1 115kV y Amanecer - Flandes 2 115kV, presentan sobrecarga ante contingencias.</a:t>
              </a:r>
              <a:endParaRPr b="0" i="0" sz="1200" u="none" cap="none" strike="noStrike">
                <a:solidFill>
                  <a:schemeClr val="lt1"/>
                </a:solidFill>
                <a:latin typeface="Arial"/>
                <a:ea typeface="Arial"/>
                <a:cs typeface="Arial"/>
                <a:sym typeface="Arial"/>
              </a:endParaRPr>
            </a:p>
          </p:txBody>
        </p:sp>
        <p:sp>
          <p:nvSpPr>
            <p:cNvPr id="501" name="Google Shape;501;p18"/>
            <p:cNvSpPr/>
            <p:nvPr/>
          </p:nvSpPr>
          <p:spPr>
            <a:xfrm>
              <a:off x="0" y="3066639"/>
              <a:ext cx="6617438" cy="982799"/>
            </a:xfrm>
            <a:prstGeom prst="roundRect">
              <a:avLst>
                <a:gd fmla="val 16667" name="adj"/>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8"/>
            <p:cNvSpPr txBox="1"/>
            <p:nvPr/>
          </p:nvSpPr>
          <p:spPr>
            <a:xfrm>
              <a:off x="47976" y="3114615"/>
              <a:ext cx="6521486" cy="886847"/>
            </a:xfrm>
            <a:prstGeom prst="rect">
              <a:avLst/>
            </a:prstGeom>
            <a:noFill/>
            <a:ln>
              <a:noFill/>
            </a:ln>
          </p:spPr>
          <p:txBody>
            <a:bodyPr anchorCtr="0" anchor="ctr" bIns="45700" lIns="45700" spcFirstLastPara="1" rIns="45700" wrap="square" tIns="45700">
              <a:normAutofit fontScale="25000" lnSpcReduction="20000"/>
            </a:bodyPr>
            <a:lstStyle/>
            <a:p>
              <a:pPr indent="0" lvl="0" marL="0" marR="0" rtl="0" algn="just">
                <a:lnSpc>
                  <a:spcPct val="115000"/>
                </a:lnSpc>
                <a:spcBef>
                  <a:spcPts val="1200"/>
                </a:spcBef>
                <a:spcAft>
                  <a:spcPts val="0"/>
                </a:spcAft>
                <a:buClr>
                  <a:schemeClr val="dk1"/>
                </a:buClr>
                <a:buSzPts val="275"/>
                <a:buFont typeface="Arial"/>
                <a:buNone/>
              </a:pPr>
              <a:r>
                <a:rPr b="0" i="0" lang="es-CO" sz="4800" u="none" cap="none" strike="noStrike">
                  <a:solidFill>
                    <a:schemeClr val="lt1"/>
                  </a:solidFill>
                  <a:latin typeface="Arial"/>
                  <a:ea typeface="Arial"/>
                  <a:cs typeface="Arial"/>
                  <a:sym typeface="Arial"/>
                </a:rPr>
                <a:t>Como la relación Beneficio - Costo de la Subestación Amanecer 220/115kV es mayor a 1 para el escenario más crítico, se presentarán mayores beneficios que costos al ejecutar el proyecto, sin embargo, aunque no presentan beneficios por DNA en condiciones normales de operación el proyecto sigue siendo viable económicamente con una relación B/C de 1,79.</a:t>
              </a:r>
              <a:endParaRPr b="0" i="0" sz="4800" u="none" cap="none" strike="noStrike">
                <a:solidFill>
                  <a:schemeClr val="lt1"/>
                </a:solidFill>
                <a:latin typeface="Arial"/>
                <a:ea typeface="Arial"/>
                <a:cs typeface="Arial"/>
                <a:sym typeface="Arial"/>
              </a:endParaRPr>
            </a:p>
            <a:p>
              <a:pPr indent="0" lvl="0" marL="0" marR="0" rtl="0" algn="just">
                <a:lnSpc>
                  <a:spcPct val="90000"/>
                </a:lnSpc>
                <a:spcBef>
                  <a:spcPts val="1200"/>
                </a:spcBef>
                <a:spcAft>
                  <a:spcPts val="0"/>
                </a:spcAft>
                <a:buClr>
                  <a:srgbClr val="000000"/>
                </a:buClr>
                <a:buSzPct val="100000"/>
                <a:buFont typeface="Noto Sans Symbols"/>
                <a:buNone/>
              </a:pPr>
              <a:r>
                <a:t/>
              </a:r>
              <a:endParaRPr b="0" i="0" sz="1200" u="none" cap="none" strike="noStrike">
                <a:solidFill>
                  <a:schemeClr val="lt1"/>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3"/>
          <p:cNvSpPr txBox="1"/>
          <p:nvPr>
            <p:ph type="title"/>
          </p:nvPr>
        </p:nvSpPr>
        <p:spPr>
          <a:xfrm>
            <a:off x="311700" y="977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Recomendaciones:</a:t>
            </a:r>
            <a:endParaRPr b="1" sz="4800">
              <a:solidFill>
                <a:srgbClr val="1D335D"/>
              </a:solidFill>
              <a:latin typeface="Montserrat"/>
              <a:ea typeface="Montserrat"/>
              <a:cs typeface="Montserrat"/>
              <a:sym typeface="Montserrat"/>
            </a:endParaRPr>
          </a:p>
        </p:txBody>
      </p:sp>
      <p:pic>
        <p:nvPicPr>
          <p:cNvPr id="508" name="Google Shape;508;p33"/>
          <p:cNvPicPr preferRelativeResize="0"/>
          <p:nvPr/>
        </p:nvPicPr>
        <p:blipFill rotWithShape="1">
          <a:blip r:embed="rId3">
            <a:alphaModFix/>
          </a:blip>
          <a:srcRect b="0" l="0" r="0" t="0"/>
          <a:stretch/>
        </p:blipFill>
        <p:spPr>
          <a:xfrm>
            <a:off x="7844425" y="0"/>
            <a:ext cx="1366876" cy="768200"/>
          </a:xfrm>
          <a:prstGeom prst="rect">
            <a:avLst/>
          </a:prstGeom>
          <a:noFill/>
          <a:ln>
            <a:noFill/>
          </a:ln>
        </p:spPr>
      </p:pic>
      <p:pic>
        <p:nvPicPr>
          <p:cNvPr id="509" name="Google Shape;509;p33"/>
          <p:cNvPicPr preferRelativeResize="0"/>
          <p:nvPr/>
        </p:nvPicPr>
        <p:blipFill rotWithShape="1">
          <a:blip r:embed="rId4">
            <a:alphaModFix/>
          </a:blip>
          <a:srcRect b="0" l="0" r="0" t="0"/>
          <a:stretch/>
        </p:blipFill>
        <p:spPr>
          <a:xfrm>
            <a:off x="1104317" y="572700"/>
            <a:ext cx="6935370" cy="4496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4"/>
          <p:cNvSpPr txBox="1"/>
          <p:nvPr>
            <p:ph type="title"/>
          </p:nvPr>
        </p:nvSpPr>
        <p:spPr>
          <a:xfrm>
            <a:off x="311700" y="163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Alternativa 1: La Guaca 220 kV.</a:t>
            </a:r>
            <a:endParaRPr b="1" sz="4800">
              <a:solidFill>
                <a:srgbClr val="1D335D"/>
              </a:solidFill>
              <a:latin typeface="Montserrat"/>
              <a:ea typeface="Montserrat"/>
              <a:cs typeface="Montserrat"/>
              <a:sym typeface="Montserrat"/>
            </a:endParaRPr>
          </a:p>
        </p:txBody>
      </p:sp>
      <p:pic>
        <p:nvPicPr>
          <p:cNvPr id="515" name="Google Shape;515;p34"/>
          <p:cNvPicPr preferRelativeResize="0"/>
          <p:nvPr/>
        </p:nvPicPr>
        <p:blipFill rotWithShape="1">
          <a:blip r:embed="rId3">
            <a:alphaModFix/>
          </a:blip>
          <a:srcRect b="0" l="0" r="0" t="0"/>
          <a:stretch/>
        </p:blipFill>
        <p:spPr>
          <a:xfrm>
            <a:off x="7777125" y="0"/>
            <a:ext cx="1366876" cy="768200"/>
          </a:xfrm>
          <a:prstGeom prst="rect">
            <a:avLst/>
          </a:prstGeom>
          <a:noFill/>
          <a:ln>
            <a:noFill/>
          </a:ln>
        </p:spPr>
      </p:pic>
      <p:pic>
        <p:nvPicPr>
          <p:cNvPr id="516" name="Google Shape;516;p34"/>
          <p:cNvPicPr preferRelativeResize="0"/>
          <p:nvPr/>
        </p:nvPicPr>
        <p:blipFill rotWithShape="1">
          <a:blip r:embed="rId4">
            <a:alphaModFix/>
          </a:blip>
          <a:srcRect b="0" l="0" r="0" t="0"/>
          <a:stretch/>
        </p:blipFill>
        <p:spPr>
          <a:xfrm>
            <a:off x="3569250" y="1002875"/>
            <a:ext cx="5498550" cy="3613726"/>
          </a:xfrm>
          <a:prstGeom prst="rect">
            <a:avLst/>
          </a:prstGeom>
          <a:noFill/>
          <a:ln>
            <a:noFill/>
          </a:ln>
        </p:spPr>
      </p:pic>
      <p:sp>
        <p:nvSpPr>
          <p:cNvPr id="517" name="Google Shape;517;p34"/>
          <p:cNvSpPr/>
          <p:nvPr/>
        </p:nvSpPr>
        <p:spPr>
          <a:xfrm>
            <a:off x="4948276" y="4346994"/>
            <a:ext cx="105000" cy="102300"/>
          </a:xfrm>
          <a:prstGeom prst="ellipse">
            <a:avLst/>
          </a:prstGeom>
          <a:solidFill>
            <a:srgbClr val="43F343"/>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18" name="Google Shape;518;p34"/>
          <p:cNvCxnSpPr/>
          <p:nvPr/>
        </p:nvCxnSpPr>
        <p:spPr>
          <a:xfrm flipH="1" rot="10800000">
            <a:off x="5085505" y="1660350"/>
            <a:ext cx="2097900" cy="2620200"/>
          </a:xfrm>
          <a:prstGeom prst="straightConnector1">
            <a:avLst/>
          </a:prstGeom>
          <a:noFill/>
          <a:ln cap="flat" cmpd="sng" w="19050">
            <a:solidFill>
              <a:srgbClr val="43F343"/>
            </a:solidFill>
            <a:prstDash val="dash"/>
            <a:round/>
            <a:headEnd len="sm" w="sm" type="none"/>
            <a:tailEnd len="sm" w="sm" type="none"/>
          </a:ln>
        </p:spPr>
      </p:cxnSp>
      <p:sp>
        <p:nvSpPr>
          <p:cNvPr id="519" name="Google Shape;519;p34"/>
          <p:cNvSpPr txBox="1"/>
          <p:nvPr/>
        </p:nvSpPr>
        <p:spPr>
          <a:xfrm>
            <a:off x="6326459" y="2791904"/>
            <a:ext cx="56778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chemeClr val="lt1"/>
                </a:solidFill>
                <a:latin typeface="Arial"/>
                <a:ea typeface="Arial"/>
                <a:cs typeface="Arial"/>
                <a:sym typeface="Arial"/>
              </a:rPr>
              <a:t>57 km</a:t>
            </a:r>
            <a:endParaRPr b="0" i="0" sz="1400" u="none" cap="none" strike="noStrike">
              <a:solidFill>
                <a:srgbClr val="000000"/>
              </a:solidFill>
              <a:latin typeface="Arial"/>
              <a:ea typeface="Arial"/>
              <a:cs typeface="Arial"/>
              <a:sym typeface="Arial"/>
            </a:endParaRPr>
          </a:p>
        </p:txBody>
      </p:sp>
      <p:pic>
        <p:nvPicPr>
          <p:cNvPr id="520" name="Google Shape;520;p34"/>
          <p:cNvPicPr preferRelativeResize="0"/>
          <p:nvPr/>
        </p:nvPicPr>
        <p:blipFill rotWithShape="1">
          <a:blip r:embed="rId5">
            <a:alphaModFix/>
          </a:blip>
          <a:srcRect b="0" l="0" r="6208" t="0"/>
          <a:stretch/>
        </p:blipFill>
        <p:spPr>
          <a:xfrm>
            <a:off x="0" y="1196725"/>
            <a:ext cx="3583999" cy="34738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5"/>
          <p:cNvSpPr txBox="1"/>
          <p:nvPr>
            <p:ph type="title"/>
          </p:nvPr>
        </p:nvSpPr>
        <p:spPr>
          <a:xfrm>
            <a:off x="311700" y="927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Alternativa 2: Paraíso 220 kV.</a:t>
            </a:r>
            <a:endParaRPr b="1" sz="4800">
              <a:solidFill>
                <a:srgbClr val="1D335D"/>
              </a:solidFill>
              <a:latin typeface="Montserrat"/>
              <a:ea typeface="Montserrat"/>
              <a:cs typeface="Montserrat"/>
              <a:sym typeface="Montserrat"/>
            </a:endParaRPr>
          </a:p>
        </p:txBody>
      </p:sp>
      <p:pic>
        <p:nvPicPr>
          <p:cNvPr id="526" name="Google Shape;526;p35"/>
          <p:cNvPicPr preferRelativeResize="0"/>
          <p:nvPr/>
        </p:nvPicPr>
        <p:blipFill rotWithShape="1">
          <a:blip r:embed="rId3">
            <a:alphaModFix/>
          </a:blip>
          <a:srcRect b="0" l="0" r="0" t="0"/>
          <a:stretch/>
        </p:blipFill>
        <p:spPr>
          <a:xfrm>
            <a:off x="7777125" y="-5000"/>
            <a:ext cx="1366876" cy="768200"/>
          </a:xfrm>
          <a:prstGeom prst="rect">
            <a:avLst/>
          </a:prstGeom>
          <a:noFill/>
          <a:ln>
            <a:noFill/>
          </a:ln>
        </p:spPr>
      </p:pic>
      <p:pic>
        <p:nvPicPr>
          <p:cNvPr id="527" name="Google Shape;527;p35"/>
          <p:cNvPicPr preferRelativeResize="0"/>
          <p:nvPr/>
        </p:nvPicPr>
        <p:blipFill rotWithShape="1">
          <a:blip r:embed="rId4">
            <a:alphaModFix/>
          </a:blip>
          <a:srcRect b="0" l="0" r="0" t="0"/>
          <a:stretch/>
        </p:blipFill>
        <p:spPr>
          <a:xfrm>
            <a:off x="3677950" y="1075604"/>
            <a:ext cx="5466050" cy="3670421"/>
          </a:xfrm>
          <a:prstGeom prst="rect">
            <a:avLst/>
          </a:prstGeom>
          <a:noFill/>
          <a:ln>
            <a:noFill/>
          </a:ln>
        </p:spPr>
      </p:pic>
      <p:sp>
        <p:nvSpPr>
          <p:cNvPr id="528" name="Google Shape;528;p35"/>
          <p:cNvSpPr/>
          <p:nvPr/>
        </p:nvSpPr>
        <p:spPr>
          <a:xfrm>
            <a:off x="5024476" y="4270794"/>
            <a:ext cx="105085" cy="102281"/>
          </a:xfrm>
          <a:prstGeom prst="ellipse">
            <a:avLst/>
          </a:prstGeom>
          <a:solidFill>
            <a:srgbClr val="43F343"/>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9" name="Google Shape;529;p35"/>
          <p:cNvCxnSpPr>
            <a:stCxn id="528" idx="7"/>
          </p:cNvCxnSpPr>
          <p:nvPr/>
        </p:nvCxnSpPr>
        <p:spPr>
          <a:xfrm flipH="1" rot="10800000">
            <a:off x="5114172" y="1850973"/>
            <a:ext cx="2297700" cy="2434800"/>
          </a:xfrm>
          <a:prstGeom prst="straightConnector1">
            <a:avLst/>
          </a:prstGeom>
          <a:noFill/>
          <a:ln cap="flat" cmpd="sng" w="19050">
            <a:solidFill>
              <a:srgbClr val="43F343"/>
            </a:solidFill>
            <a:prstDash val="dash"/>
            <a:round/>
            <a:headEnd len="sm" w="sm" type="none"/>
            <a:tailEnd len="sm" w="sm" type="none"/>
          </a:ln>
        </p:spPr>
      </p:cxnSp>
      <p:sp>
        <p:nvSpPr>
          <p:cNvPr id="530" name="Google Shape;530;p35"/>
          <p:cNvSpPr txBox="1"/>
          <p:nvPr/>
        </p:nvSpPr>
        <p:spPr>
          <a:xfrm>
            <a:off x="6534615" y="2775854"/>
            <a:ext cx="56778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chemeClr val="lt1"/>
                </a:solidFill>
                <a:latin typeface="Arial"/>
                <a:ea typeface="Arial"/>
                <a:cs typeface="Arial"/>
                <a:sym typeface="Arial"/>
              </a:rPr>
              <a:t>55 km</a:t>
            </a:r>
            <a:endParaRPr b="0" i="0" sz="1400" u="none" cap="none" strike="noStrike">
              <a:solidFill>
                <a:srgbClr val="000000"/>
              </a:solidFill>
              <a:latin typeface="Arial"/>
              <a:ea typeface="Arial"/>
              <a:cs typeface="Arial"/>
              <a:sym typeface="Arial"/>
            </a:endParaRPr>
          </a:p>
        </p:txBody>
      </p:sp>
      <p:pic>
        <p:nvPicPr>
          <p:cNvPr id="531" name="Google Shape;531;p35"/>
          <p:cNvPicPr preferRelativeResize="0"/>
          <p:nvPr/>
        </p:nvPicPr>
        <p:blipFill rotWithShape="1">
          <a:blip r:embed="rId5">
            <a:alphaModFix/>
          </a:blip>
          <a:srcRect b="0" l="0" r="4670" t="0"/>
          <a:stretch/>
        </p:blipFill>
        <p:spPr>
          <a:xfrm>
            <a:off x="0" y="1196725"/>
            <a:ext cx="3677949" cy="34198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6"/>
          <p:cNvSpPr txBox="1"/>
          <p:nvPr>
            <p:ph type="title"/>
          </p:nvPr>
        </p:nvSpPr>
        <p:spPr>
          <a:xfrm>
            <a:off x="194250" y="146600"/>
            <a:ext cx="8949900" cy="691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Alternativa 3: Seccionar Nva Esperanza – San Mateo</a:t>
            </a:r>
            <a:endParaRPr b="1" sz="4800">
              <a:solidFill>
                <a:srgbClr val="1D335D"/>
              </a:solidFill>
              <a:latin typeface="Montserrat"/>
              <a:ea typeface="Montserrat"/>
              <a:cs typeface="Montserrat"/>
              <a:sym typeface="Montserrat"/>
            </a:endParaRPr>
          </a:p>
        </p:txBody>
      </p:sp>
      <p:pic>
        <p:nvPicPr>
          <p:cNvPr id="537" name="Google Shape;537;p36"/>
          <p:cNvPicPr preferRelativeResize="0"/>
          <p:nvPr/>
        </p:nvPicPr>
        <p:blipFill rotWithShape="1">
          <a:blip r:embed="rId3">
            <a:alphaModFix/>
          </a:blip>
          <a:srcRect b="0" l="0" r="0" t="0"/>
          <a:stretch/>
        </p:blipFill>
        <p:spPr>
          <a:xfrm>
            <a:off x="0" y="4373075"/>
            <a:ext cx="1366876" cy="768200"/>
          </a:xfrm>
          <a:prstGeom prst="rect">
            <a:avLst/>
          </a:prstGeom>
          <a:noFill/>
          <a:ln>
            <a:noFill/>
          </a:ln>
        </p:spPr>
      </p:pic>
      <p:pic>
        <p:nvPicPr>
          <p:cNvPr id="538" name="Google Shape;538;p36"/>
          <p:cNvPicPr preferRelativeResize="0"/>
          <p:nvPr/>
        </p:nvPicPr>
        <p:blipFill rotWithShape="1">
          <a:blip r:embed="rId4">
            <a:alphaModFix/>
          </a:blip>
          <a:srcRect b="0" l="0" r="0" t="0"/>
          <a:stretch/>
        </p:blipFill>
        <p:spPr>
          <a:xfrm>
            <a:off x="3731625" y="838400"/>
            <a:ext cx="5377401" cy="3957499"/>
          </a:xfrm>
          <a:prstGeom prst="rect">
            <a:avLst/>
          </a:prstGeom>
          <a:noFill/>
          <a:ln>
            <a:noFill/>
          </a:ln>
        </p:spPr>
      </p:pic>
      <p:sp>
        <p:nvSpPr>
          <p:cNvPr id="539" name="Google Shape;539;p36"/>
          <p:cNvSpPr/>
          <p:nvPr/>
        </p:nvSpPr>
        <p:spPr>
          <a:xfrm>
            <a:off x="4860877" y="4395727"/>
            <a:ext cx="111000" cy="118500"/>
          </a:xfrm>
          <a:prstGeom prst="ellipse">
            <a:avLst/>
          </a:prstGeom>
          <a:solidFill>
            <a:srgbClr val="43F343"/>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40" name="Google Shape;540;p36"/>
          <p:cNvCxnSpPr>
            <a:stCxn id="539" idx="7"/>
          </p:cNvCxnSpPr>
          <p:nvPr/>
        </p:nvCxnSpPr>
        <p:spPr>
          <a:xfrm flipH="1" rot="10800000">
            <a:off x="4955621" y="1793481"/>
            <a:ext cx="3454200" cy="2619600"/>
          </a:xfrm>
          <a:prstGeom prst="straightConnector1">
            <a:avLst/>
          </a:prstGeom>
          <a:noFill/>
          <a:ln cap="flat" cmpd="sng" w="19050">
            <a:solidFill>
              <a:srgbClr val="43F343"/>
            </a:solidFill>
            <a:prstDash val="dash"/>
            <a:round/>
            <a:headEnd len="sm" w="sm" type="none"/>
            <a:tailEnd len="sm" w="sm" type="none"/>
          </a:ln>
        </p:spPr>
      </p:cxnSp>
      <p:sp>
        <p:nvSpPr>
          <p:cNvPr id="541" name="Google Shape;541;p36"/>
          <p:cNvSpPr txBox="1"/>
          <p:nvPr/>
        </p:nvSpPr>
        <p:spPr>
          <a:xfrm>
            <a:off x="6913756" y="3023125"/>
            <a:ext cx="56778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chemeClr val="lt1"/>
                </a:solidFill>
                <a:latin typeface="Arial"/>
                <a:ea typeface="Arial"/>
                <a:cs typeface="Arial"/>
                <a:sym typeface="Arial"/>
              </a:rPr>
              <a:t>60 km</a:t>
            </a:r>
            <a:endParaRPr b="0" i="0" sz="1400" u="none" cap="none" strike="noStrike">
              <a:solidFill>
                <a:srgbClr val="000000"/>
              </a:solidFill>
              <a:latin typeface="Arial"/>
              <a:ea typeface="Arial"/>
              <a:cs typeface="Arial"/>
              <a:sym typeface="Arial"/>
            </a:endParaRPr>
          </a:p>
        </p:txBody>
      </p:sp>
      <p:pic>
        <p:nvPicPr>
          <p:cNvPr id="542" name="Google Shape;542;p36"/>
          <p:cNvPicPr preferRelativeResize="0"/>
          <p:nvPr/>
        </p:nvPicPr>
        <p:blipFill rotWithShape="1">
          <a:blip r:embed="rId5">
            <a:alphaModFix/>
          </a:blip>
          <a:srcRect b="0" l="0" r="5633" t="0"/>
          <a:stretch/>
        </p:blipFill>
        <p:spPr>
          <a:xfrm>
            <a:off x="0" y="895788"/>
            <a:ext cx="3655424" cy="34199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7"/>
          <p:cNvSpPr txBox="1"/>
          <p:nvPr>
            <p:ph type="title"/>
          </p:nvPr>
        </p:nvSpPr>
        <p:spPr>
          <a:xfrm>
            <a:off x="252300" y="87898"/>
            <a:ext cx="8639400" cy="621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953"/>
              <a:buNone/>
            </a:pPr>
            <a:r>
              <a:rPr b="1" lang="es-CO">
                <a:solidFill>
                  <a:srgbClr val="1D335D"/>
                </a:solidFill>
                <a:latin typeface="Montserrat"/>
                <a:ea typeface="Montserrat"/>
                <a:cs typeface="Montserrat"/>
                <a:sym typeface="Montserrat"/>
              </a:rPr>
              <a:t>Alternativa 4: Seccionar Nva Esperanza – Paraíso</a:t>
            </a:r>
            <a:endParaRPr b="1" sz="4800">
              <a:solidFill>
                <a:srgbClr val="1D335D"/>
              </a:solidFill>
              <a:latin typeface="Montserrat"/>
              <a:ea typeface="Montserrat"/>
              <a:cs typeface="Montserrat"/>
              <a:sym typeface="Montserrat"/>
            </a:endParaRPr>
          </a:p>
        </p:txBody>
      </p:sp>
      <p:pic>
        <p:nvPicPr>
          <p:cNvPr id="548" name="Google Shape;548;p37"/>
          <p:cNvPicPr preferRelativeResize="0"/>
          <p:nvPr/>
        </p:nvPicPr>
        <p:blipFill rotWithShape="1">
          <a:blip r:embed="rId3">
            <a:alphaModFix/>
          </a:blip>
          <a:srcRect b="0" l="0" r="0" t="0"/>
          <a:stretch/>
        </p:blipFill>
        <p:spPr>
          <a:xfrm>
            <a:off x="0" y="4373075"/>
            <a:ext cx="1366876" cy="768200"/>
          </a:xfrm>
          <a:prstGeom prst="rect">
            <a:avLst/>
          </a:prstGeom>
          <a:noFill/>
          <a:ln>
            <a:noFill/>
          </a:ln>
        </p:spPr>
      </p:pic>
      <p:pic>
        <p:nvPicPr>
          <p:cNvPr id="549" name="Google Shape;549;p37"/>
          <p:cNvPicPr preferRelativeResize="0"/>
          <p:nvPr/>
        </p:nvPicPr>
        <p:blipFill rotWithShape="1">
          <a:blip r:embed="rId4">
            <a:alphaModFix/>
          </a:blip>
          <a:srcRect b="0" l="0" r="0" t="0"/>
          <a:stretch/>
        </p:blipFill>
        <p:spPr>
          <a:xfrm>
            <a:off x="3728301" y="826724"/>
            <a:ext cx="5395801" cy="3789875"/>
          </a:xfrm>
          <a:prstGeom prst="rect">
            <a:avLst/>
          </a:prstGeom>
          <a:noFill/>
          <a:ln>
            <a:noFill/>
          </a:ln>
        </p:spPr>
      </p:pic>
      <p:sp>
        <p:nvSpPr>
          <p:cNvPr id="550" name="Google Shape;550;p37"/>
          <p:cNvSpPr/>
          <p:nvPr/>
        </p:nvSpPr>
        <p:spPr>
          <a:xfrm>
            <a:off x="4861417" y="4233376"/>
            <a:ext cx="111300" cy="113400"/>
          </a:xfrm>
          <a:prstGeom prst="ellipse">
            <a:avLst/>
          </a:prstGeom>
          <a:solidFill>
            <a:srgbClr val="43F343"/>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51" name="Google Shape;551;p37"/>
          <p:cNvCxnSpPr>
            <a:stCxn id="550" idx="7"/>
          </p:cNvCxnSpPr>
          <p:nvPr/>
        </p:nvCxnSpPr>
        <p:spPr>
          <a:xfrm flipH="1" rot="10800000">
            <a:off x="4956417" y="1568283"/>
            <a:ext cx="2875500" cy="2681700"/>
          </a:xfrm>
          <a:prstGeom prst="straightConnector1">
            <a:avLst/>
          </a:prstGeom>
          <a:noFill/>
          <a:ln cap="flat" cmpd="sng" w="19050">
            <a:solidFill>
              <a:srgbClr val="43F343"/>
            </a:solidFill>
            <a:prstDash val="dash"/>
            <a:round/>
            <a:headEnd len="sm" w="sm" type="none"/>
            <a:tailEnd len="sm" w="sm" type="none"/>
          </a:ln>
        </p:spPr>
      </p:cxnSp>
      <p:sp>
        <p:nvSpPr>
          <p:cNvPr id="552" name="Google Shape;552;p37"/>
          <p:cNvSpPr txBox="1"/>
          <p:nvPr/>
        </p:nvSpPr>
        <p:spPr>
          <a:xfrm>
            <a:off x="6913756" y="3023125"/>
            <a:ext cx="56778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chemeClr val="lt1"/>
                </a:solidFill>
                <a:latin typeface="Arial"/>
                <a:ea typeface="Arial"/>
                <a:cs typeface="Arial"/>
                <a:sym typeface="Arial"/>
              </a:rPr>
              <a:t>58 km</a:t>
            </a:r>
            <a:endParaRPr b="0" i="0" sz="1400" u="none" cap="none" strike="noStrike">
              <a:solidFill>
                <a:srgbClr val="000000"/>
              </a:solidFill>
              <a:latin typeface="Arial"/>
              <a:ea typeface="Arial"/>
              <a:cs typeface="Arial"/>
              <a:sym typeface="Arial"/>
            </a:endParaRPr>
          </a:p>
        </p:txBody>
      </p:sp>
      <p:pic>
        <p:nvPicPr>
          <p:cNvPr id="553" name="Google Shape;553;p37"/>
          <p:cNvPicPr preferRelativeResize="0"/>
          <p:nvPr/>
        </p:nvPicPr>
        <p:blipFill rotWithShape="1">
          <a:blip r:embed="rId5">
            <a:alphaModFix/>
          </a:blip>
          <a:srcRect b="0" l="0" r="6766" t="0"/>
          <a:stretch/>
        </p:blipFill>
        <p:spPr>
          <a:xfrm>
            <a:off x="-1" y="953175"/>
            <a:ext cx="3652100" cy="3419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8"/>
          <p:cNvSpPr txBox="1"/>
          <p:nvPr>
            <p:ph type="title"/>
          </p:nvPr>
        </p:nvSpPr>
        <p:spPr>
          <a:xfrm>
            <a:off x="299950" y="146598"/>
            <a:ext cx="8639400" cy="656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059"/>
              <a:buNone/>
            </a:pPr>
            <a:r>
              <a:rPr b="1" lang="es-CO">
                <a:solidFill>
                  <a:srgbClr val="1D335D"/>
                </a:solidFill>
                <a:latin typeface="Montserrat"/>
                <a:ea typeface="Montserrat"/>
                <a:cs typeface="Montserrat"/>
                <a:sym typeface="Montserrat"/>
              </a:rPr>
              <a:t>Alternativa 5: Seccionar La Mesa - Mirolindo</a:t>
            </a:r>
            <a:endParaRPr b="1" sz="4800">
              <a:solidFill>
                <a:srgbClr val="1D335D"/>
              </a:solidFill>
              <a:latin typeface="Montserrat"/>
              <a:ea typeface="Montserrat"/>
              <a:cs typeface="Montserrat"/>
              <a:sym typeface="Montserrat"/>
            </a:endParaRPr>
          </a:p>
        </p:txBody>
      </p:sp>
      <p:pic>
        <p:nvPicPr>
          <p:cNvPr id="559" name="Google Shape;559;p38"/>
          <p:cNvPicPr preferRelativeResize="0"/>
          <p:nvPr/>
        </p:nvPicPr>
        <p:blipFill rotWithShape="1">
          <a:blip r:embed="rId3">
            <a:alphaModFix/>
          </a:blip>
          <a:srcRect b="0" l="0" r="0" t="0"/>
          <a:stretch/>
        </p:blipFill>
        <p:spPr>
          <a:xfrm>
            <a:off x="0" y="4373075"/>
            <a:ext cx="1366876" cy="768200"/>
          </a:xfrm>
          <a:prstGeom prst="rect">
            <a:avLst/>
          </a:prstGeom>
          <a:noFill/>
          <a:ln>
            <a:noFill/>
          </a:ln>
        </p:spPr>
      </p:pic>
      <p:pic>
        <p:nvPicPr>
          <p:cNvPr id="560" name="Google Shape;560;p38"/>
          <p:cNvPicPr preferRelativeResize="0"/>
          <p:nvPr/>
        </p:nvPicPr>
        <p:blipFill rotWithShape="1">
          <a:blip r:embed="rId4">
            <a:alphaModFix/>
          </a:blip>
          <a:srcRect b="0" l="0" r="0" t="0"/>
          <a:stretch/>
        </p:blipFill>
        <p:spPr>
          <a:xfrm>
            <a:off x="3761326" y="803299"/>
            <a:ext cx="5362774" cy="3813299"/>
          </a:xfrm>
          <a:prstGeom prst="rect">
            <a:avLst/>
          </a:prstGeom>
          <a:noFill/>
          <a:ln>
            <a:noFill/>
          </a:ln>
        </p:spPr>
      </p:pic>
      <p:sp>
        <p:nvSpPr>
          <p:cNvPr id="561" name="Google Shape;561;p38"/>
          <p:cNvSpPr/>
          <p:nvPr/>
        </p:nvSpPr>
        <p:spPr>
          <a:xfrm>
            <a:off x="4887506" y="4231008"/>
            <a:ext cx="110700" cy="114000"/>
          </a:xfrm>
          <a:prstGeom prst="ellipse">
            <a:avLst/>
          </a:prstGeom>
          <a:solidFill>
            <a:srgbClr val="43F343"/>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62" name="Google Shape;562;p38"/>
          <p:cNvCxnSpPr/>
          <p:nvPr/>
        </p:nvCxnSpPr>
        <p:spPr>
          <a:xfrm flipH="1" rot="10800000">
            <a:off x="4965847" y="1690404"/>
            <a:ext cx="681900" cy="2510700"/>
          </a:xfrm>
          <a:prstGeom prst="straightConnector1">
            <a:avLst/>
          </a:prstGeom>
          <a:noFill/>
          <a:ln cap="flat" cmpd="sng" w="19050">
            <a:solidFill>
              <a:srgbClr val="43F343"/>
            </a:solidFill>
            <a:prstDash val="dash"/>
            <a:round/>
            <a:headEnd len="sm" w="sm" type="none"/>
            <a:tailEnd len="sm" w="sm" type="none"/>
          </a:ln>
        </p:spPr>
      </p:cxnSp>
      <p:sp>
        <p:nvSpPr>
          <p:cNvPr id="563" name="Google Shape;563;p38"/>
          <p:cNvSpPr txBox="1"/>
          <p:nvPr/>
        </p:nvSpPr>
        <p:spPr>
          <a:xfrm>
            <a:off x="5462703" y="3008257"/>
            <a:ext cx="56778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CO" sz="1100" u="none" cap="none" strike="noStrike">
                <a:solidFill>
                  <a:schemeClr val="lt1"/>
                </a:solidFill>
                <a:latin typeface="Arial"/>
                <a:ea typeface="Arial"/>
                <a:cs typeface="Arial"/>
                <a:sym typeface="Arial"/>
              </a:rPr>
              <a:t>42 km</a:t>
            </a:r>
            <a:endParaRPr b="0" i="0" sz="1400" u="none" cap="none" strike="noStrike">
              <a:solidFill>
                <a:srgbClr val="000000"/>
              </a:solidFill>
              <a:latin typeface="Arial"/>
              <a:ea typeface="Arial"/>
              <a:cs typeface="Arial"/>
              <a:sym typeface="Arial"/>
            </a:endParaRPr>
          </a:p>
        </p:txBody>
      </p:sp>
      <p:pic>
        <p:nvPicPr>
          <p:cNvPr id="564" name="Google Shape;564;p38"/>
          <p:cNvPicPr preferRelativeResize="0"/>
          <p:nvPr/>
        </p:nvPicPr>
        <p:blipFill rotWithShape="1">
          <a:blip r:embed="rId5">
            <a:alphaModFix/>
          </a:blip>
          <a:srcRect b="0" l="0" r="6156" t="0"/>
          <a:stretch/>
        </p:blipFill>
        <p:spPr>
          <a:xfrm>
            <a:off x="0" y="953175"/>
            <a:ext cx="3685126" cy="34199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19"/>
          <p:cNvSpPr txBox="1"/>
          <p:nvPr/>
        </p:nvSpPr>
        <p:spPr>
          <a:xfrm>
            <a:off x="642177" y="1733673"/>
            <a:ext cx="7180500" cy="9232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VARIOS</a:t>
            </a:r>
            <a:endParaRPr b="1" i="0" sz="4800" u="none" cap="none" strike="noStrike">
              <a:solidFill>
                <a:srgbClr val="BFCC04"/>
              </a:solidFill>
              <a:latin typeface="Montserrat"/>
              <a:ea typeface="Montserrat"/>
              <a:cs typeface="Montserrat"/>
              <a:sym typeface="Montserrat"/>
            </a:endParaRPr>
          </a:p>
        </p:txBody>
      </p:sp>
      <p:pic>
        <p:nvPicPr>
          <p:cNvPr id="570" name="Google Shape;570;p19"/>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571" name="Google Shape;571;p19"/>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335D"/>
        </a:solidFill>
      </p:bgPr>
    </p:bg>
    <p:spTree>
      <p:nvGrpSpPr>
        <p:cNvPr id="575" name="Shape 575"/>
        <p:cNvGrpSpPr/>
        <p:nvPr/>
      </p:nvGrpSpPr>
      <p:grpSpPr>
        <a:xfrm>
          <a:off x="0" y="0"/>
          <a:ext cx="0" cy="0"/>
          <a:chOff x="0" y="0"/>
          <a:chExt cx="0" cy="0"/>
        </a:xfrm>
      </p:grpSpPr>
      <p:pic>
        <p:nvPicPr>
          <p:cNvPr id="576" name="Google Shape;576;p20"/>
          <p:cNvPicPr preferRelativeResize="0"/>
          <p:nvPr/>
        </p:nvPicPr>
        <p:blipFill rotWithShape="1">
          <a:blip r:embed="rId3">
            <a:alphaModFix/>
          </a:blip>
          <a:srcRect b="0" l="0" r="0" t="0"/>
          <a:stretch/>
        </p:blipFill>
        <p:spPr>
          <a:xfrm>
            <a:off x="372125" y="2397258"/>
            <a:ext cx="3092900" cy="1738263"/>
          </a:xfrm>
          <a:prstGeom prst="rect">
            <a:avLst/>
          </a:prstGeom>
          <a:noFill/>
          <a:ln>
            <a:noFill/>
          </a:ln>
        </p:spPr>
      </p:pic>
      <p:sp>
        <p:nvSpPr>
          <p:cNvPr id="577" name="Google Shape;577;p20"/>
          <p:cNvSpPr txBox="1"/>
          <p:nvPr/>
        </p:nvSpPr>
        <p:spPr>
          <a:xfrm>
            <a:off x="3591000" y="4534225"/>
            <a:ext cx="1962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chemeClr val="lt1"/>
                </a:solidFill>
                <a:latin typeface="Montserrat"/>
                <a:ea typeface="Montserrat"/>
                <a:cs typeface="Montserrat"/>
                <a:sym typeface="Montserrat"/>
              </a:rPr>
              <a:t>www.</a:t>
            </a:r>
            <a:r>
              <a:rPr b="1" i="0" lang="es-CO" sz="1400" u="none" cap="none" strike="noStrike">
                <a:solidFill>
                  <a:schemeClr val="lt1"/>
                </a:solidFill>
                <a:latin typeface="Montserrat"/>
                <a:ea typeface="Montserrat"/>
                <a:cs typeface="Montserrat"/>
                <a:sym typeface="Montserrat"/>
              </a:rPr>
              <a:t>upme</a:t>
            </a:r>
            <a:r>
              <a:rPr b="0" i="0" lang="es-CO" sz="1400" u="none" cap="none" strike="noStrike">
                <a:solidFill>
                  <a:schemeClr val="lt1"/>
                </a:solidFill>
                <a:latin typeface="Montserrat"/>
                <a:ea typeface="Montserrat"/>
                <a:cs typeface="Montserrat"/>
                <a:sym typeface="Montserrat"/>
              </a:rPr>
              <a:t>.gov.co</a:t>
            </a:r>
            <a:endParaRPr b="0" i="0" sz="1400" u="none" cap="none" strike="noStrike">
              <a:solidFill>
                <a:schemeClr val="lt1"/>
              </a:solidFill>
              <a:latin typeface="Montserrat"/>
              <a:ea typeface="Montserrat"/>
              <a:cs typeface="Montserrat"/>
              <a:sym typeface="Montserrat"/>
            </a:endParaRPr>
          </a:p>
        </p:txBody>
      </p:sp>
      <p:sp>
        <p:nvSpPr>
          <p:cNvPr id="578" name="Google Shape;578;p20"/>
          <p:cNvSpPr txBox="1"/>
          <p:nvPr/>
        </p:nvSpPr>
        <p:spPr>
          <a:xfrm>
            <a:off x="1519200" y="828075"/>
            <a:ext cx="6105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800"/>
              <a:buFont typeface="Arial"/>
              <a:buNone/>
            </a:pPr>
            <a:r>
              <a:rPr b="1" i="0" lang="es-CO" sz="6800" u="none" cap="none" strike="noStrike">
                <a:solidFill>
                  <a:srgbClr val="BFCC04"/>
                </a:solidFill>
                <a:latin typeface="Montserrat"/>
                <a:ea typeface="Montserrat"/>
                <a:cs typeface="Montserrat"/>
                <a:sym typeface="Montserrat"/>
              </a:rPr>
              <a:t>Gracias!</a:t>
            </a:r>
            <a:endParaRPr b="1" i="0" sz="6800" u="none" cap="none" strike="noStrike">
              <a:solidFill>
                <a:srgbClr val="BFCC04"/>
              </a:solidFill>
              <a:latin typeface="Montserrat"/>
              <a:ea typeface="Montserrat"/>
              <a:cs typeface="Montserrat"/>
              <a:sym typeface="Montserrat"/>
            </a:endParaRPr>
          </a:p>
        </p:txBody>
      </p:sp>
      <p:cxnSp>
        <p:nvCxnSpPr>
          <p:cNvPr id="579" name="Google Shape;579;p20"/>
          <p:cNvCxnSpPr/>
          <p:nvPr/>
        </p:nvCxnSpPr>
        <p:spPr>
          <a:xfrm>
            <a:off x="3465025" y="2723500"/>
            <a:ext cx="0" cy="1100100"/>
          </a:xfrm>
          <a:prstGeom prst="straightConnector1">
            <a:avLst/>
          </a:prstGeom>
          <a:noFill/>
          <a:ln cap="flat" cmpd="sng" w="28575">
            <a:solidFill>
              <a:srgbClr val="BFCC04"/>
            </a:solidFill>
            <a:prstDash val="solid"/>
            <a:round/>
            <a:headEnd len="sm" w="sm" type="none"/>
            <a:tailEnd len="sm" w="sm" type="none"/>
          </a:ln>
        </p:spPr>
      </p:cxnSp>
      <p:sp>
        <p:nvSpPr>
          <p:cNvPr id="580" name="Google Shape;580;p20"/>
          <p:cNvSpPr txBox="1"/>
          <p:nvPr/>
        </p:nvSpPr>
        <p:spPr>
          <a:xfrm>
            <a:off x="3852025" y="2805000"/>
            <a:ext cx="407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0"/>
          <p:cNvSpPr txBox="1"/>
          <p:nvPr/>
        </p:nvSpPr>
        <p:spPr>
          <a:xfrm>
            <a:off x="3709425" y="3348500"/>
            <a:ext cx="4838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chemeClr val="lt1"/>
                </a:solidFill>
                <a:latin typeface="Montserrat"/>
                <a:ea typeface="Montserrat"/>
                <a:cs typeface="Montserrat"/>
                <a:sym typeface="Montserrat"/>
              </a:rPr>
              <a:t>@upmecol      @upmeoficial     @upmeoficial     @upmeoficial</a:t>
            </a:r>
            <a:endParaRPr b="1" i="0" sz="1100" u="none" cap="none" strike="noStrike">
              <a:solidFill>
                <a:schemeClr val="lt1"/>
              </a:solidFill>
              <a:latin typeface="Montserrat"/>
              <a:ea typeface="Montserrat"/>
              <a:cs typeface="Montserrat"/>
              <a:sym typeface="Montserrat"/>
            </a:endParaRPr>
          </a:p>
        </p:txBody>
      </p:sp>
      <p:pic>
        <p:nvPicPr>
          <p:cNvPr id="582" name="Google Shape;582;p20"/>
          <p:cNvPicPr preferRelativeResize="0"/>
          <p:nvPr/>
        </p:nvPicPr>
        <p:blipFill rotWithShape="1">
          <a:blip r:embed="rId4">
            <a:alphaModFix/>
          </a:blip>
          <a:srcRect b="0" l="0" r="0" t="0"/>
          <a:stretch/>
        </p:blipFill>
        <p:spPr>
          <a:xfrm>
            <a:off x="3928225" y="2867211"/>
            <a:ext cx="527588" cy="511750"/>
          </a:xfrm>
          <a:prstGeom prst="rect">
            <a:avLst/>
          </a:prstGeom>
          <a:noFill/>
          <a:ln>
            <a:noFill/>
          </a:ln>
        </p:spPr>
      </p:pic>
      <p:pic>
        <p:nvPicPr>
          <p:cNvPr id="583" name="Google Shape;583;p20"/>
          <p:cNvPicPr preferRelativeResize="0"/>
          <p:nvPr/>
        </p:nvPicPr>
        <p:blipFill rotWithShape="1">
          <a:blip r:embed="rId5">
            <a:alphaModFix/>
          </a:blip>
          <a:srcRect b="0" l="0" r="0" t="0"/>
          <a:stretch/>
        </p:blipFill>
        <p:spPr>
          <a:xfrm>
            <a:off x="5050306" y="2853625"/>
            <a:ext cx="555610" cy="538923"/>
          </a:xfrm>
          <a:prstGeom prst="rect">
            <a:avLst/>
          </a:prstGeom>
          <a:noFill/>
          <a:ln>
            <a:noFill/>
          </a:ln>
        </p:spPr>
      </p:pic>
      <p:pic>
        <p:nvPicPr>
          <p:cNvPr id="584" name="Google Shape;584;p20"/>
          <p:cNvPicPr preferRelativeResize="0"/>
          <p:nvPr/>
        </p:nvPicPr>
        <p:blipFill rotWithShape="1">
          <a:blip r:embed="rId6">
            <a:alphaModFix/>
          </a:blip>
          <a:srcRect b="0" l="0" r="0" t="0"/>
          <a:stretch/>
        </p:blipFill>
        <p:spPr>
          <a:xfrm>
            <a:off x="6276603" y="2853633"/>
            <a:ext cx="555603" cy="538915"/>
          </a:xfrm>
          <a:prstGeom prst="rect">
            <a:avLst/>
          </a:prstGeom>
          <a:noFill/>
          <a:ln>
            <a:noFill/>
          </a:ln>
        </p:spPr>
      </p:pic>
      <p:pic>
        <p:nvPicPr>
          <p:cNvPr id="585" name="Google Shape;585;p20"/>
          <p:cNvPicPr preferRelativeResize="0"/>
          <p:nvPr/>
        </p:nvPicPr>
        <p:blipFill rotWithShape="1">
          <a:blip r:embed="rId7">
            <a:alphaModFix/>
          </a:blip>
          <a:srcRect b="0" l="0" r="0" t="0"/>
          <a:stretch/>
        </p:blipFill>
        <p:spPr>
          <a:xfrm>
            <a:off x="7419147" y="2878490"/>
            <a:ext cx="555603" cy="5389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nvSpPr>
        <p:spPr>
          <a:xfrm>
            <a:off x="683438" y="2110100"/>
            <a:ext cx="7494123" cy="9232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Informe Convocatorias</a:t>
            </a:r>
            <a:endParaRPr b="1" i="0" sz="4800" u="none" cap="none" strike="noStrike">
              <a:solidFill>
                <a:srgbClr val="BFCC04"/>
              </a:solidFill>
              <a:latin typeface="Montserrat"/>
              <a:ea typeface="Montserrat"/>
              <a:cs typeface="Montserrat"/>
              <a:sym typeface="Montserrat"/>
            </a:endParaRPr>
          </a:p>
        </p:txBody>
      </p:sp>
      <p:pic>
        <p:nvPicPr>
          <p:cNvPr id="160" name="Google Shape;160;p8"/>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161" name="Google Shape;161;p8"/>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nvSpPr>
        <p:spPr>
          <a:xfrm>
            <a:off x="683438" y="1740768"/>
            <a:ext cx="7180500" cy="166196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Informe Mesa Ambiental</a:t>
            </a:r>
            <a:endParaRPr b="1" i="0" sz="4800" u="none" cap="none" strike="noStrike">
              <a:solidFill>
                <a:srgbClr val="BFCC04"/>
              </a:solidFill>
              <a:latin typeface="Montserrat"/>
              <a:ea typeface="Montserrat"/>
              <a:cs typeface="Montserrat"/>
              <a:sym typeface="Montserrat"/>
            </a:endParaRPr>
          </a:p>
        </p:txBody>
      </p:sp>
      <p:pic>
        <p:nvPicPr>
          <p:cNvPr id="167" name="Google Shape;167;p7"/>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168" name="Google Shape;168;p7"/>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f7e7188d07_1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174" name="Google Shape;174;g1f7e7188d07_1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pic>
        <p:nvPicPr>
          <p:cNvPr id="175" name="Google Shape;175;g1f7e7188d07_1_0"/>
          <p:cNvPicPr preferRelativeResize="0"/>
          <p:nvPr/>
        </p:nvPicPr>
        <p:blipFill rotWithShape="1">
          <a:blip r:embed="rId3">
            <a:alphaModFix/>
          </a:blip>
          <a:srcRect b="0" l="0" r="0" t="0"/>
          <a:stretch/>
        </p:blipFill>
        <p:spPr>
          <a:xfrm>
            <a:off x="139650" y="205175"/>
            <a:ext cx="9004350" cy="50649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
          <p:cNvSpPr txBox="1"/>
          <p:nvPr/>
        </p:nvSpPr>
        <p:spPr>
          <a:xfrm>
            <a:off x="683438" y="2110100"/>
            <a:ext cx="7180500" cy="9232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CO" sz="4800" u="none" cap="none" strike="noStrike">
                <a:solidFill>
                  <a:srgbClr val="1D335D"/>
                </a:solidFill>
                <a:latin typeface="Montserrat"/>
                <a:ea typeface="Montserrat"/>
                <a:cs typeface="Montserrat"/>
                <a:sym typeface="Montserrat"/>
              </a:rPr>
              <a:t>Informe CAPT 203</a:t>
            </a:r>
            <a:endParaRPr b="1" i="0" sz="4800" u="none" cap="none" strike="noStrike">
              <a:solidFill>
                <a:srgbClr val="BFCC04"/>
              </a:solidFill>
              <a:latin typeface="Montserrat"/>
              <a:ea typeface="Montserrat"/>
              <a:cs typeface="Montserrat"/>
              <a:sym typeface="Montserrat"/>
            </a:endParaRPr>
          </a:p>
        </p:txBody>
      </p:sp>
      <p:pic>
        <p:nvPicPr>
          <p:cNvPr id="181" name="Google Shape;181;p5"/>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182" name="Google Shape;182;p5"/>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s-CO"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1f7e7188d07_1_123"/>
          <p:cNvPicPr preferRelativeResize="0"/>
          <p:nvPr/>
        </p:nvPicPr>
        <p:blipFill rotWithShape="1">
          <a:blip r:embed="rId3">
            <a:alphaModFix/>
          </a:blip>
          <a:srcRect b="0" l="0" r="0" t="0"/>
          <a:stretch/>
        </p:blipFill>
        <p:spPr>
          <a:xfrm>
            <a:off x="314908" y="69448"/>
            <a:ext cx="8253251" cy="4997075"/>
          </a:xfrm>
          <a:prstGeom prst="rect">
            <a:avLst/>
          </a:prstGeom>
          <a:noFill/>
          <a:ln>
            <a:noFill/>
          </a:ln>
        </p:spPr>
      </p:pic>
      <p:sp>
        <p:nvSpPr>
          <p:cNvPr id="188" name="Google Shape;188;g1f7e7188d07_1_123"/>
          <p:cNvSpPr txBox="1"/>
          <p:nvPr/>
        </p:nvSpPr>
        <p:spPr>
          <a:xfrm>
            <a:off x="6070570" y="3712252"/>
            <a:ext cx="14199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Cundinamarca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Sopo 230/115 kV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Intexzona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Corzo 500/115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Cambio Trafo Guavio a 90 MVA</a:t>
            </a:r>
            <a:endParaRPr b="0" i="0" sz="1100" u="none" cap="none" strike="noStrike">
              <a:solidFill>
                <a:srgbClr val="000000"/>
              </a:solidFill>
              <a:latin typeface="Arial"/>
              <a:ea typeface="Arial"/>
              <a:cs typeface="Arial"/>
              <a:sym typeface="Arial"/>
            </a:endParaRPr>
          </a:p>
        </p:txBody>
      </p:sp>
      <p:sp>
        <p:nvSpPr>
          <p:cNvPr id="189" name="Google Shape;189;g1f7e7188d07_1_123"/>
          <p:cNvSpPr txBox="1"/>
          <p:nvPr/>
        </p:nvSpPr>
        <p:spPr>
          <a:xfrm>
            <a:off x="5886390" y="4370658"/>
            <a:ext cx="24318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Meta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Segundo Circuito Santa Helena – Puerto López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Circuito Puerto López – Campobonito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Compensación en Campobonito de 12,5 MVAR</a:t>
            </a:r>
            <a:endParaRPr b="0" i="0" sz="1100" u="none" cap="none" strike="noStrike">
              <a:solidFill>
                <a:srgbClr val="000000"/>
              </a:solidFill>
              <a:latin typeface="Arial"/>
              <a:ea typeface="Arial"/>
              <a:cs typeface="Arial"/>
              <a:sym typeface="Arial"/>
            </a:endParaRPr>
          </a:p>
        </p:txBody>
      </p:sp>
      <p:sp>
        <p:nvSpPr>
          <p:cNvPr id="190" name="Google Shape;190;g1f7e7188d07_1_123"/>
          <p:cNvSpPr txBox="1"/>
          <p:nvPr/>
        </p:nvSpPr>
        <p:spPr>
          <a:xfrm>
            <a:off x="6344970" y="2087450"/>
            <a:ext cx="14199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Norte de Santander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Ampliación SE Tonchala 230 kv</a:t>
            </a:r>
            <a:endParaRPr b="1" i="0" sz="600" u="none" cap="none" strike="noStrike">
              <a:solidFill>
                <a:schemeClr val="dk1"/>
              </a:solidFill>
              <a:latin typeface="Arial"/>
              <a:ea typeface="Arial"/>
              <a:cs typeface="Arial"/>
              <a:sym typeface="Arial"/>
            </a:endParaRPr>
          </a:p>
        </p:txBody>
      </p:sp>
      <p:sp>
        <p:nvSpPr>
          <p:cNvPr id="191" name="Google Shape;191;g1f7e7188d07_1_123"/>
          <p:cNvSpPr txBox="1"/>
          <p:nvPr/>
        </p:nvSpPr>
        <p:spPr>
          <a:xfrm>
            <a:off x="1557284" y="4113425"/>
            <a:ext cx="18141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Tolima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Amanecer 220/115 kV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FACTS Brisas – Cajamarca – Regevit</a:t>
            </a:r>
            <a:endParaRPr b="1"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Segundo circuito Flandes – Lanceros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Circuito Mirolindo – Gualanday 115 kV</a:t>
            </a:r>
            <a:endParaRPr b="0" i="0" sz="1100" u="none" cap="none" strike="noStrike">
              <a:solidFill>
                <a:srgbClr val="000000"/>
              </a:solidFill>
              <a:latin typeface="Arial"/>
              <a:ea typeface="Arial"/>
              <a:cs typeface="Arial"/>
              <a:sym typeface="Arial"/>
            </a:endParaRPr>
          </a:p>
        </p:txBody>
      </p:sp>
      <p:cxnSp>
        <p:nvCxnSpPr>
          <p:cNvPr id="192" name="Google Shape;192;g1f7e7188d07_1_123"/>
          <p:cNvCxnSpPr>
            <a:endCxn id="188" idx="1"/>
          </p:cNvCxnSpPr>
          <p:nvPr/>
        </p:nvCxnSpPr>
        <p:spPr>
          <a:xfrm>
            <a:off x="4405570" y="2584102"/>
            <a:ext cx="1665000" cy="1409100"/>
          </a:xfrm>
          <a:prstGeom prst="straightConnector1">
            <a:avLst/>
          </a:prstGeom>
          <a:noFill/>
          <a:ln cap="flat" cmpd="sng" w="12700">
            <a:solidFill>
              <a:schemeClr val="accent1"/>
            </a:solidFill>
            <a:prstDash val="solid"/>
            <a:miter lim="800000"/>
            <a:headEnd len="med" w="med" type="diamond"/>
            <a:tailEnd len="med" w="med" type="triangle"/>
          </a:ln>
        </p:spPr>
      </p:cxnSp>
      <p:sp>
        <p:nvSpPr>
          <p:cNvPr id="193" name="Google Shape;193;g1f7e7188d07_1_123"/>
          <p:cNvSpPr txBox="1"/>
          <p:nvPr/>
        </p:nvSpPr>
        <p:spPr>
          <a:xfrm>
            <a:off x="3308984" y="4183380"/>
            <a:ext cx="11730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Huila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La Gaitana 230/115 kV </a:t>
            </a:r>
            <a:endParaRPr b="0" i="0" sz="1100" u="none" cap="none" strike="noStrike">
              <a:solidFill>
                <a:srgbClr val="000000"/>
              </a:solidFill>
              <a:latin typeface="Arial"/>
              <a:ea typeface="Arial"/>
              <a:cs typeface="Arial"/>
              <a:sym typeface="Arial"/>
            </a:endParaRPr>
          </a:p>
        </p:txBody>
      </p:sp>
      <p:cxnSp>
        <p:nvCxnSpPr>
          <p:cNvPr id="194" name="Google Shape;194;g1f7e7188d07_1_123"/>
          <p:cNvCxnSpPr>
            <a:endCxn id="189" idx="1"/>
          </p:cNvCxnSpPr>
          <p:nvPr/>
        </p:nvCxnSpPr>
        <p:spPr>
          <a:xfrm>
            <a:off x="4598790" y="3092808"/>
            <a:ext cx="1287600" cy="1512600"/>
          </a:xfrm>
          <a:prstGeom prst="straightConnector1">
            <a:avLst/>
          </a:prstGeom>
          <a:noFill/>
          <a:ln cap="flat" cmpd="sng" w="12700">
            <a:solidFill>
              <a:schemeClr val="accent1"/>
            </a:solidFill>
            <a:prstDash val="solid"/>
            <a:miter lim="800000"/>
            <a:headEnd len="med" w="med" type="diamond"/>
            <a:tailEnd len="med" w="med" type="triangle"/>
          </a:ln>
        </p:spPr>
      </p:cxnSp>
      <p:cxnSp>
        <p:nvCxnSpPr>
          <p:cNvPr id="195" name="Google Shape;195;g1f7e7188d07_1_123"/>
          <p:cNvCxnSpPr>
            <a:endCxn id="190" idx="1"/>
          </p:cNvCxnSpPr>
          <p:nvPr/>
        </p:nvCxnSpPr>
        <p:spPr>
          <a:xfrm>
            <a:off x="4811970" y="1883000"/>
            <a:ext cx="1533000" cy="346800"/>
          </a:xfrm>
          <a:prstGeom prst="straightConnector1">
            <a:avLst/>
          </a:prstGeom>
          <a:noFill/>
          <a:ln cap="flat" cmpd="sng" w="12700">
            <a:solidFill>
              <a:schemeClr val="accent1"/>
            </a:solidFill>
            <a:prstDash val="solid"/>
            <a:miter lim="800000"/>
            <a:headEnd len="med" w="med" type="diamond"/>
            <a:tailEnd len="med" w="med" type="triangle"/>
          </a:ln>
        </p:spPr>
      </p:cxnSp>
      <p:cxnSp>
        <p:nvCxnSpPr>
          <p:cNvPr id="196" name="Google Shape;196;g1f7e7188d07_1_123"/>
          <p:cNvCxnSpPr>
            <a:endCxn id="193" idx="0"/>
          </p:cNvCxnSpPr>
          <p:nvPr/>
        </p:nvCxnSpPr>
        <p:spPr>
          <a:xfrm flipH="1">
            <a:off x="3895484" y="3163980"/>
            <a:ext cx="228900" cy="1019400"/>
          </a:xfrm>
          <a:prstGeom prst="straightConnector1">
            <a:avLst/>
          </a:prstGeom>
          <a:noFill/>
          <a:ln cap="flat" cmpd="sng" w="12700">
            <a:solidFill>
              <a:schemeClr val="accent1"/>
            </a:solidFill>
            <a:prstDash val="solid"/>
            <a:miter lim="800000"/>
            <a:headEnd len="med" w="med" type="diamond"/>
            <a:tailEnd len="med" w="med" type="triangle"/>
          </a:ln>
        </p:spPr>
      </p:cxnSp>
      <p:cxnSp>
        <p:nvCxnSpPr>
          <p:cNvPr id="197" name="Google Shape;197;g1f7e7188d07_1_123"/>
          <p:cNvCxnSpPr>
            <a:endCxn id="191" idx="0"/>
          </p:cNvCxnSpPr>
          <p:nvPr/>
        </p:nvCxnSpPr>
        <p:spPr>
          <a:xfrm flipH="1">
            <a:off x="2464334" y="2884325"/>
            <a:ext cx="1701900" cy="1229100"/>
          </a:xfrm>
          <a:prstGeom prst="straightConnector1">
            <a:avLst/>
          </a:prstGeom>
          <a:noFill/>
          <a:ln cap="flat" cmpd="sng" w="12700">
            <a:solidFill>
              <a:schemeClr val="accent1"/>
            </a:solidFill>
            <a:prstDash val="solid"/>
            <a:miter lim="800000"/>
            <a:headEnd len="med" w="med" type="diamond"/>
            <a:tailEnd len="med" w="med" type="triangle"/>
          </a:ln>
        </p:spPr>
      </p:cxnSp>
      <p:sp>
        <p:nvSpPr>
          <p:cNvPr id="198" name="Google Shape;198;g1f7e7188d07_1_123"/>
          <p:cNvSpPr txBox="1"/>
          <p:nvPr/>
        </p:nvSpPr>
        <p:spPr>
          <a:xfrm>
            <a:off x="5920871" y="442881"/>
            <a:ext cx="15693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Guajira – Cesar – Magdalena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Compensadores síncronos en el STR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Compensadores síncronos en el STN</a:t>
            </a:r>
            <a:endParaRPr b="0" i="0" sz="1100" u="none" cap="none" strike="noStrike">
              <a:solidFill>
                <a:srgbClr val="000000"/>
              </a:solidFill>
              <a:latin typeface="Arial"/>
              <a:ea typeface="Arial"/>
              <a:cs typeface="Arial"/>
              <a:sym typeface="Arial"/>
            </a:endParaRPr>
          </a:p>
        </p:txBody>
      </p:sp>
      <p:cxnSp>
        <p:nvCxnSpPr>
          <p:cNvPr id="199" name="Google Shape;199;g1f7e7188d07_1_123"/>
          <p:cNvCxnSpPr>
            <a:endCxn id="198" idx="1"/>
          </p:cNvCxnSpPr>
          <p:nvPr/>
        </p:nvCxnSpPr>
        <p:spPr>
          <a:xfrm flipH="1" rot="10800000">
            <a:off x="4592771" y="631431"/>
            <a:ext cx="1328100" cy="432300"/>
          </a:xfrm>
          <a:prstGeom prst="straightConnector1">
            <a:avLst/>
          </a:prstGeom>
          <a:noFill/>
          <a:ln cap="flat" cmpd="sng" w="12700">
            <a:solidFill>
              <a:schemeClr val="accent1"/>
            </a:solidFill>
            <a:prstDash val="solid"/>
            <a:miter lim="800000"/>
            <a:headEnd len="med" w="med" type="diamond"/>
            <a:tailEnd len="med" w="med" type="triangle"/>
          </a:ln>
        </p:spPr>
      </p:cxnSp>
      <p:cxnSp>
        <p:nvCxnSpPr>
          <p:cNvPr id="200" name="Google Shape;200;g1f7e7188d07_1_123"/>
          <p:cNvCxnSpPr>
            <a:endCxn id="201" idx="3"/>
          </p:cNvCxnSpPr>
          <p:nvPr/>
        </p:nvCxnSpPr>
        <p:spPr>
          <a:xfrm rot="10800000">
            <a:off x="3555331" y="580414"/>
            <a:ext cx="694500" cy="5097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01" name="Google Shape;201;g1f7e7188d07_1_123"/>
          <p:cNvSpPr txBox="1"/>
          <p:nvPr/>
        </p:nvSpPr>
        <p:spPr>
          <a:xfrm>
            <a:off x="2428531" y="438064"/>
            <a:ext cx="11268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Atlántico</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Riomar 110/34,5 kV</a:t>
            </a:r>
            <a:endParaRPr b="0" i="0" sz="1100" u="none" cap="none" strike="noStrike">
              <a:solidFill>
                <a:srgbClr val="000000"/>
              </a:solidFill>
              <a:latin typeface="Arial"/>
              <a:ea typeface="Arial"/>
              <a:cs typeface="Arial"/>
              <a:sym typeface="Arial"/>
            </a:endParaRPr>
          </a:p>
        </p:txBody>
      </p:sp>
      <p:cxnSp>
        <p:nvCxnSpPr>
          <p:cNvPr id="202" name="Google Shape;202;g1f7e7188d07_1_123"/>
          <p:cNvCxnSpPr>
            <a:endCxn id="203" idx="2"/>
          </p:cNvCxnSpPr>
          <p:nvPr/>
        </p:nvCxnSpPr>
        <p:spPr>
          <a:xfrm rot="10800000">
            <a:off x="3266101" y="1390679"/>
            <a:ext cx="385500" cy="6246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03" name="Google Shape;203;g1f7e7188d07_1_123"/>
          <p:cNvSpPr txBox="1"/>
          <p:nvPr/>
        </p:nvSpPr>
        <p:spPr>
          <a:xfrm>
            <a:off x="2686051" y="1105979"/>
            <a:ext cx="11601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Chocó</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Nueva Quibdó 115 kV</a:t>
            </a:r>
            <a:endParaRPr b="0" i="0" sz="1100" u="none" cap="none" strike="noStrike">
              <a:solidFill>
                <a:srgbClr val="000000"/>
              </a:solidFill>
              <a:latin typeface="Arial"/>
              <a:ea typeface="Arial"/>
              <a:cs typeface="Arial"/>
              <a:sym typeface="Arial"/>
            </a:endParaRPr>
          </a:p>
        </p:txBody>
      </p:sp>
      <p:cxnSp>
        <p:nvCxnSpPr>
          <p:cNvPr id="204" name="Google Shape;204;g1f7e7188d07_1_123"/>
          <p:cNvCxnSpPr>
            <a:endCxn id="205" idx="3"/>
          </p:cNvCxnSpPr>
          <p:nvPr/>
        </p:nvCxnSpPr>
        <p:spPr>
          <a:xfrm rot="10800000">
            <a:off x="2991503" y="2266699"/>
            <a:ext cx="990300" cy="2574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05" name="Google Shape;205;g1f7e7188d07_1_123"/>
          <p:cNvSpPr txBox="1"/>
          <p:nvPr/>
        </p:nvSpPr>
        <p:spPr>
          <a:xfrm>
            <a:off x="884903" y="2031949"/>
            <a:ext cx="21066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Risaralda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Normalización SE Viterbo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Reconfiguración circuito Virginia – Cértegui 110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Línea Pavas – Cartago 115 kV</a:t>
            </a:r>
            <a:endParaRPr b="0" i="0" sz="1100" u="none" cap="none" strike="noStrike">
              <a:solidFill>
                <a:srgbClr val="000000"/>
              </a:solidFill>
              <a:latin typeface="Arial"/>
              <a:ea typeface="Arial"/>
              <a:cs typeface="Arial"/>
              <a:sym typeface="Arial"/>
            </a:endParaRPr>
          </a:p>
        </p:txBody>
      </p:sp>
      <p:cxnSp>
        <p:nvCxnSpPr>
          <p:cNvPr id="206" name="Google Shape;206;g1f7e7188d07_1_123"/>
          <p:cNvCxnSpPr>
            <a:endCxn id="207" idx="3"/>
          </p:cNvCxnSpPr>
          <p:nvPr/>
        </p:nvCxnSpPr>
        <p:spPr>
          <a:xfrm rot="10800000">
            <a:off x="2594961" y="1636733"/>
            <a:ext cx="1529400" cy="8871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07" name="Google Shape;207;g1f7e7188d07_1_123"/>
          <p:cNvSpPr txBox="1"/>
          <p:nvPr/>
        </p:nvSpPr>
        <p:spPr>
          <a:xfrm>
            <a:off x="811161" y="1448183"/>
            <a:ext cx="17838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Caldas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Macana 220/115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Doble circuito Victoria – San Felipe 115 kV</a:t>
            </a:r>
            <a:endParaRPr b="0" i="0" sz="1100" u="none" cap="none" strike="noStrike">
              <a:solidFill>
                <a:srgbClr val="000000"/>
              </a:solidFill>
              <a:latin typeface="Arial"/>
              <a:ea typeface="Arial"/>
              <a:cs typeface="Arial"/>
              <a:sym typeface="Arial"/>
            </a:endParaRPr>
          </a:p>
        </p:txBody>
      </p:sp>
      <p:cxnSp>
        <p:nvCxnSpPr>
          <p:cNvPr id="208" name="Google Shape;208;g1f7e7188d07_1_123"/>
          <p:cNvCxnSpPr>
            <a:endCxn id="209" idx="3"/>
          </p:cNvCxnSpPr>
          <p:nvPr/>
        </p:nvCxnSpPr>
        <p:spPr>
          <a:xfrm flipH="1">
            <a:off x="2686121" y="3347309"/>
            <a:ext cx="685800" cy="3570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09" name="Google Shape;209;g1f7e7188d07_1_123"/>
          <p:cNvSpPr txBox="1"/>
          <p:nvPr/>
        </p:nvSpPr>
        <p:spPr>
          <a:xfrm>
            <a:off x="905321" y="3469559"/>
            <a:ext cx="17808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Nariño</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Circuito Olaya Herrera – Buchelly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Botanilla 115/34,5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Carlosama 230/115 kV</a:t>
            </a:r>
            <a:endParaRPr b="0" i="0" sz="1100" u="none" cap="none" strike="noStrike">
              <a:solidFill>
                <a:srgbClr val="000000"/>
              </a:solidFill>
              <a:latin typeface="Arial"/>
              <a:ea typeface="Arial"/>
              <a:cs typeface="Arial"/>
              <a:sym typeface="Arial"/>
            </a:endParaRPr>
          </a:p>
        </p:txBody>
      </p:sp>
      <p:cxnSp>
        <p:nvCxnSpPr>
          <p:cNvPr id="210" name="Google Shape;210;g1f7e7188d07_1_123"/>
          <p:cNvCxnSpPr>
            <a:endCxn id="211" idx="1"/>
          </p:cNvCxnSpPr>
          <p:nvPr/>
        </p:nvCxnSpPr>
        <p:spPr>
          <a:xfrm flipH="1" rot="10800000">
            <a:off x="4481914" y="1642595"/>
            <a:ext cx="1512600" cy="63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11" name="Google Shape;211;g1f7e7188d07_1_123"/>
          <p:cNvSpPr txBox="1"/>
          <p:nvPr/>
        </p:nvSpPr>
        <p:spPr>
          <a:xfrm>
            <a:off x="5994514" y="1454045"/>
            <a:ext cx="1270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Bolívar</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Nueva Arjona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Magangué 500/115 kV</a:t>
            </a:r>
            <a:endParaRPr b="0" i="0" sz="1100" u="none" cap="none" strike="noStrike">
              <a:solidFill>
                <a:srgbClr val="000000"/>
              </a:solidFill>
              <a:latin typeface="Arial"/>
              <a:ea typeface="Arial"/>
              <a:cs typeface="Arial"/>
              <a:sym typeface="Arial"/>
            </a:endParaRPr>
          </a:p>
        </p:txBody>
      </p:sp>
      <p:cxnSp>
        <p:nvCxnSpPr>
          <p:cNvPr id="212" name="Google Shape;212;g1f7e7188d07_1_123"/>
          <p:cNvCxnSpPr>
            <a:endCxn id="213" idx="1"/>
          </p:cNvCxnSpPr>
          <p:nvPr/>
        </p:nvCxnSpPr>
        <p:spPr>
          <a:xfrm flipH="1" rot="10800000">
            <a:off x="4166358" y="1146496"/>
            <a:ext cx="1349700" cy="4248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13" name="Google Shape;213;g1f7e7188d07_1_123"/>
          <p:cNvSpPr txBox="1"/>
          <p:nvPr/>
        </p:nvSpPr>
        <p:spPr>
          <a:xfrm>
            <a:off x="5516058" y="1004146"/>
            <a:ext cx="20994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Córdoba – Sucre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Segundo circuito Chinú – Toluviejo – Bolívar 220 kV</a:t>
            </a:r>
            <a:endParaRPr b="0" i="0" sz="1100" u="none" cap="none" strike="noStrike">
              <a:solidFill>
                <a:srgbClr val="000000"/>
              </a:solidFill>
              <a:latin typeface="Arial"/>
              <a:ea typeface="Arial"/>
              <a:cs typeface="Arial"/>
              <a:sym typeface="Arial"/>
            </a:endParaRPr>
          </a:p>
        </p:txBody>
      </p:sp>
      <p:cxnSp>
        <p:nvCxnSpPr>
          <p:cNvPr id="214" name="Google Shape;214;g1f7e7188d07_1_123"/>
          <p:cNvCxnSpPr>
            <a:endCxn id="215" idx="3"/>
          </p:cNvCxnSpPr>
          <p:nvPr/>
        </p:nvCxnSpPr>
        <p:spPr>
          <a:xfrm flipH="1">
            <a:off x="2812645" y="2963660"/>
            <a:ext cx="989700" cy="183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15" name="Google Shape;215;g1f7e7188d07_1_123"/>
          <p:cNvSpPr txBox="1"/>
          <p:nvPr/>
        </p:nvSpPr>
        <p:spPr>
          <a:xfrm>
            <a:off x="1031845" y="2654960"/>
            <a:ext cx="1780800" cy="654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Valle del Cauca</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La Villa 220/115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Mediacanoa 220/115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El Jardín 220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 La Uribe 220/115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FACTS Cartago – Zarzal – La Unión 115 kV</a:t>
            </a:r>
            <a:endParaRPr b="0" i="0" sz="1100" u="none" cap="none" strike="noStrike">
              <a:solidFill>
                <a:srgbClr val="000000"/>
              </a:solidFill>
              <a:latin typeface="Arial"/>
              <a:ea typeface="Arial"/>
              <a:cs typeface="Arial"/>
              <a:sym typeface="Arial"/>
            </a:endParaRPr>
          </a:p>
        </p:txBody>
      </p:sp>
      <p:sp>
        <p:nvSpPr>
          <p:cNvPr id="216" name="Google Shape;216;g1f7e7188d07_1_123"/>
          <p:cNvSpPr txBox="1"/>
          <p:nvPr/>
        </p:nvSpPr>
        <p:spPr>
          <a:xfrm>
            <a:off x="6624383" y="2465107"/>
            <a:ext cx="21921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Boyacá</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Segundo circuito Santa María - Tunjita - Guateque - Sesquilé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Repotencición circuito San Antonio – Suamox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Segundo circuito Chivor II – Aguaclara 115 kV</a:t>
            </a:r>
            <a:endParaRPr b="1" i="0" sz="600" u="none" cap="none" strike="noStrike">
              <a:solidFill>
                <a:schemeClr val="dk1"/>
              </a:solidFill>
              <a:latin typeface="Arial"/>
              <a:ea typeface="Arial"/>
              <a:cs typeface="Arial"/>
              <a:sym typeface="Arial"/>
            </a:endParaRPr>
          </a:p>
        </p:txBody>
      </p:sp>
      <p:cxnSp>
        <p:nvCxnSpPr>
          <p:cNvPr id="217" name="Google Shape;217;g1f7e7188d07_1_123"/>
          <p:cNvCxnSpPr>
            <a:endCxn id="216" idx="1"/>
          </p:cNvCxnSpPr>
          <p:nvPr/>
        </p:nvCxnSpPr>
        <p:spPr>
          <a:xfrm>
            <a:off x="4841183" y="2345857"/>
            <a:ext cx="1783200" cy="400200"/>
          </a:xfrm>
          <a:prstGeom prst="straightConnector1">
            <a:avLst/>
          </a:prstGeom>
          <a:noFill/>
          <a:ln cap="flat" cmpd="sng" w="12700">
            <a:solidFill>
              <a:schemeClr val="accent1"/>
            </a:solidFill>
            <a:prstDash val="solid"/>
            <a:miter lim="800000"/>
            <a:headEnd len="med" w="med" type="diamond"/>
            <a:tailEnd len="med" w="med" type="triangle"/>
          </a:ln>
        </p:spPr>
      </p:cxnSp>
      <p:sp>
        <p:nvSpPr>
          <p:cNvPr id="218" name="Google Shape;218;g1f7e7188d07_1_123"/>
          <p:cNvSpPr txBox="1"/>
          <p:nvPr/>
        </p:nvSpPr>
        <p:spPr>
          <a:xfrm>
            <a:off x="6803066" y="3022148"/>
            <a:ext cx="20226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1" i="0" lang="es-CO" sz="800" u="none" cap="none" strike="noStrike">
                <a:solidFill>
                  <a:schemeClr val="accent1"/>
                </a:solidFill>
                <a:latin typeface="Arial"/>
                <a:ea typeface="Arial"/>
                <a:cs typeface="Arial"/>
                <a:sym typeface="Arial"/>
              </a:rPr>
              <a:t>Casanare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Segundo circuito Aguazul – Yopal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Nuevo circuito Yopal – Paz de Ariporo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Segundo circuito Yopalosa – San Luis 115 kV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1" i="0" lang="es-CO" sz="600" u="none" cap="none" strike="noStrike">
                <a:solidFill>
                  <a:schemeClr val="dk1"/>
                </a:solidFill>
                <a:latin typeface="Arial"/>
                <a:ea typeface="Arial"/>
                <a:cs typeface="Arial"/>
                <a:sym typeface="Arial"/>
              </a:rPr>
              <a:t>▪ Capacitor en SE Aguaclara 115 kV de 50 MVAR</a:t>
            </a:r>
            <a:endParaRPr b="1" i="0" sz="600" u="none" cap="none" strike="noStrike">
              <a:solidFill>
                <a:schemeClr val="dk1"/>
              </a:solidFill>
              <a:latin typeface="Arial"/>
              <a:ea typeface="Arial"/>
              <a:cs typeface="Arial"/>
              <a:sym typeface="Arial"/>
            </a:endParaRPr>
          </a:p>
        </p:txBody>
      </p:sp>
      <p:cxnSp>
        <p:nvCxnSpPr>
          <p:cNvPr id="219" name="Google Shape;219;g1f7e7188d07_1_123"/>
          <p:cNvCxnSpPr>
            <a:endCxn id="218" idx="1"/>
          </p:cNvCxnSpPr>
          <p:nvPr/>
        </p:nvCxnSpPr>
        <p:spPr>
          <a:xfrm>
            <a:off x="5006966" y="2543198"/>
            <a:ext cx="1796100" cy="759900"/>
          </a:xfrm>
          <a:prstGeom prst="straightConnector1">
            <a:avLst/>
          </a:prstGeom>
          <a:noFill/>
          <a:ln cap="flat" cmpd="sng" w="12700">
            <a:solidFill>
              <a:schemeClr val="accent1"/>
            </a:solidFill>
            <a:prstDash val="solid"/>
            <a:miter lim="800000"/>
            <a:headEnd len="med" w="med" type="diamond"/>
            <a:tailEnd len="med" w="med" type="triangle"/>
          </a:ln>
        </p:spPr>
      </p:cxnSp>
      <p:pic>
        <p:nvPicPr>
          <p:cNvPr id="220" name="Google Shape;220;g1f7e7188d07_1_123"/>
          <p:cNvPicPr preferRelativeResize="0"/>
          <p:nvPr/>
        </p:nvPicPr>
        <p:blipFill rotWithShape="1">
          <a:blip r:embed="rId4">
            <a:alphaModFix/>
          </a:blip>
          <a:srcRect b="0" l="0" r="0" t="0"/>
          <a:stretch/>
        </p:blipFill>
        <p:spPr>
          <a:xfrm>
            <a:off x="7277" y="4567477"/>
            <a:ext cx="1025157" cy="576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Diana Marcela Montaña Silva</dc:creator>
</cp:coreProperties>
</file>