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Lst>
  <p:sldSz cy="5143500" cx="9144000"/>
  <p:notesSz cx="6858000" cy="9144000"/>
  <p:embeddedFontLst>
    <p:embeddedFont>
      <p:font typeface="Roboto"/>
      <p:regular r:id="rId166"/>
      <p:bold r:id="rId167"/>
      <p:italic r:id="rId168"/>
      <p:boldItalic r:id="rId169"/>
    </p:embeddedFont>
    <p:embeddedFont>
      <p:font typeface="Nunito"/>
      <p:regular r:id="rId170"/>
      <p:bold r:id="rId171"/>
      <p:italic r:id="rId172"/>
      <p:boldItalic r:id="rId173"/>
    </p:embeddedFont>
    <p:embeddedFont>
      <p:font typeface="Montserrat"/>
      <p:regular r:id="rId174"/>
      <p:bold r:id="rId175"/>
      <p:italic r:id="rId176"/>
      <p:boldItalic r:id="rId177"/>
    </p:embeddedFont>
    <p:embeddedFont>
      <p:font typeface="Nunito Sans Black"/>
      <p:bold r:id="rId178"/>
      <p:boldItalic r:id="rId179"/>
    </p:embeddedFont>
    <p:embeddedFont>
      <p:font typeface="Nunito Sans"/>
      <p:regular r:id="rId180"/>
      <p:bold r:id="rId181"/>
      <p:italic r:id="rId182"/>
      <p:boldItalic r:id="rId1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184" roundtripDataSignature="AMtx7mhnQRHXieJ9bOmnhHqGNjxvFS7P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DD5FC6-2CA0-4C53-AA20-C0264049D03C}">
  <a:tblStyle styleId="{72DD5FC6-2CA0-4C53-AA20-C0264049D03C}" styleName="Table_0">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08172E8-F0F2-4FBF-A2F8-2A0E3A84E306}"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DFD"/>
          </a:solidFill>
        </a:fill>
      </a:tcStyle>
    </a:wholeTbl>
    <a:band1H>
      <a:tcTxStyle/>
      <a:tcStyle>
        <a:fill>
          <a:solidFill>
            <a:srgbClr val="CDD8FB"/>
          </a:solidFill>
        </a:fill>
      </a:tcStyle>
    </a:band1H>
    <a:band2H>
      <a:tcTxStyle/>
    </a:band2H>
    <a:band1V>
      <a:tcTxStyle/>
      <a:tcStyle>
        <a:fill>
          <a:solidFill>
            <a:srgbClr val="CDD8FB"/>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A4A6B260-059F-427C-945A-F5D38831CAE3}"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D582585-626C-4B97-843F-C8F0A513423E}"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84" Type="http://customschemas.google.com/relationships/presentationmetadata" Target="metadata"/><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183" Type="http://schemas.openxmlformats.org/officeDocument/2006/relationships/font" Target="fonts/NunitoSans-boldItalic.fntdata"/><Relationship Id="rId32" Type="http://schemas.openxmlformats.org/officeDocument/2006/relationships/slide" Target="slides/slide25.xml"/><Relationship Id="rId182" Type="http://schemas.openxmlformats.org/officeDocument/2006/relationships/font" Target="fonts/NunitoSans-italic.fntdata"/><Relationship Id="rId35" Type="http://schemas.openxmlformats.org/officeDocument/2006/relationships/slide" Target="slides/slide28.xml"/><Relationship Id="rId181" Type="http://schemas.openxmlformats.org/officeDocument/2006/relationships/font" Target="fonts/NunitoSans-bold.fntdata"/><Relationship Id="rId34" Type="http://schemas.openxmlformats.org/officeDocument/2006/relationships/slide" Target="slides/slide27.xml"/><Relationship Id="rId180" Type="http://schemas.openxmlformats.org/officeDocument/2006/relationships/font" Target="fonts/NunitoSans-regular.fntdata"/><Relationship Id="rId37" Type="http://schemas.openxmlformats.org/officeDocument/2006/relationships/slide" Target="slides/slide30.xml"/><Relationship Id="rId176" Type="http://schemas.openxmlformats.org/officeDocument/2006/relationships/font" Target="fonts/Montserrat-italic.fntdata"/><Relationship Id="rId36" Type="http://schemas.openxmlformats.org/officeDocument/2006/relationships/slide" Target="slides/slide29.xml"/><Relationship Id="rId175" Type="http://schemas.openxmlformats.org/officeDocument/2006/relationships/font" Target="fonts/Montserrat-bold.fntdata"/><Relationship Id="rId39" Type="http://schemas.openxmlformats.org/officeDocument/2006/relationships/slide" Target="slides/slide32.xml"/><Relationship Id="rId174" Type="http://schemas.openxmlformats.org/officeDocument/2006/relationships/font" Target="fonts/Montserrat-regular.fntdata"/><Relationship Id="rId38" Type="http://schemas.openxmlformats.org/officeDocument/2006/relationships/slide" Target="slides/slide31.xml"/><Relationship Id="rId173" Type="http://schemas.openxmlformats.org/officeDocument/2006/relationships/font" Target="fonts/Nunito-boldItalic.fntdata"/><Relationship Id="rId179" Type="http://schemas.openxmlformats.org/officeDocument/2006/relationships/font" Target="fonts/NunitoSansBlack-boldItalic.fntdata"/><Relationship Id="rId178" Type="http://schemas.openxmlformats.org/officeDocument/2006/relationships/font" Target="fonts/NunitoSansBlack-bold.fntdata"/><Relationship Id="rId177" Type="http://schemas.openxmlformats.org/officeDocument/2006/relationships/font" Target="fonts/Montserrat-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2.xml"/><Relationship Id="rId4" Type="http://schemas.openxmlformats.org/officeDocument/2006/relationships/tableStyles" Target="tableStyles.xml"/><Relationship Id="rId148" Type="http://schemas.openxmlformats.org/officeDocument/2006/relationships/slide" Target="slides/slide141.xml"/><Relationship Id="rId9" Type="http://schemas.openxmlformats.org/officeDocument/2006/relationships/slide" Target="slides/slide2.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5" Type="http://schemas.openxmlformats.org/officeDocument/2006/relationships/slideMaster" Target="slideMasters/slideMaster1.xml"/><Relationship Id="rId147" Type="http://schemas.openxmlformats.org/officeDocument/2006/relationships/slide" Target="slides/slide140.xml"/><Relationship Id="rId6" Type="http://schemas.openxmlformats.org/officeDocument/2006/relationships/slideMaster" Target="slideMasters/slideMaster2.xml"/><Relationship Id="rId146" Type="http://schemas.openxmlformats.org/officeDocument/2006/relationships/slide" Target="slides/slide139.xml"/><Relationship Id="rId7" Type="http://schemas.openxmlformats.org/officeDocument/2006/relationships/notesMaster" Target="notesMasters/notesMaster1.xml"/><Relationship Id="rId145" Type="http://schemas.openxmlformats.org/officeDocument/2006/relationships/slide" Target="slides/slide138.xml"/><Relationship Id="rId8" Type="http://schemas.openxmlformats.org/officeDocument/2006/relationships/slide" Target="slides/slide1.xml"/><Relationship Id="rId144" Type="http://schemas.openxmlformats.org/officeDocument/2006/relationships/slide" Target="slides/slide137.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172" Type="http://schemas.openxmlformats.org/officeDocument/2006/relationships/font" Target="fonts/Nunito-italic.fntdata"/><Relationship Id="rId65" Type="http://schemas.openxmlformats.org/officeDocument/2006/relationships/slide" Target="slides/slide58.xml"/><Relationship Id="rId171" Type="http://schemas.openxmlformats.org/officeDocument/2006/relationships/font" Target="fonts/Nunito-bold.fntdata"/><Relationship Id="rId68" Type="http://schemas.openxmlformats.org/officeDocument/2006/relationships/slide" Target="slides/slide61.xml"/><Relationship Id="rId170" Type="http://schemas.openxmlformats.org/officeDocument/2006/relationships/font" Target="fonts/Nunito-regular.fntdata"/><Relationship Id="rId67" Type="http://schemas.openxmlformats.org/officeDocument/2006/relationships/slide" Target="slides/slide60.xml"/><Relationship Id="rId60" Type="http://schemas.openxmlformats.org/officeDocument/2006/relationships/slide" Target="slides/slide53.xml"/><Relationship Id="rId165" Type="http://schemas.openxmlformats.org/officeDocument/2006/relationships/slide" Target="slides/slide158.xml"/><Relationship Id="rId69" Type="http://schemas.openxmlformats.org/officeDocument/2006/relationships/slide" Target="slides/slide62.xml"/><Relationship Id="rId164" Type="http://schemas.openxmlformats.org/officeDocument/2006/relationships/slide" Target="slides/slide157.xml"/><Relationship Id="rId163" Type="http://schemas.openxmlformats.org/officeDocument/2006/relationships/slide" Target="slides/slide156.xml"/><Relationship Id="rId162" Type="http://schemas.openxmlformats.org/officeDocument/2006/relationships/slide" Target="slides/slide155.xml"/><Relationship Id="rId169" Type="http://schemas.openxmlformats.org/officeDocument/2006/relationships/font" Target="fonts/Roboto-boldItalic.fntdata"/><Relationship Id="rId168" Type="http://schemas.openxmlformats.org/officeDocument/2006/relationships/font" Target="fonts/Roboto-italic.fntdata"/><Relationship Id="rId167" Type="http://schemas.openxmlformats.org/officeDocument/2006/relationships/font" Target="fonts/Roboto-bold.fntdata"/><Relationship Id="rId166" Type="http://schemas.openxmlformats.org/officeDocument/2006/relationships/font" Target="fonts/Roboto-regular.fntdata"/><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161" Type="http://schemas.openxmlformats.org/officeDocument/2006/relationships/slide" Target="slides/slide154.xml"/><Relationship Id="rId54" Type="http://schemas.openxmlformats.org/officeDocument/2006/relationships/slide" Target="slides/slide47.xml"/><Relationship Id="rId160" Type="http://schemas.openxmlformats.org/officeDocument/2006/relationships/slide" Target="slides/slide153.xml"/><Relationship Id="rId57" Type="http://schemas.openxmlformats.org/officeDocument/2006/relationships/slide" Target="slides/slide50.xml"/><Relationship Id="rId56" Type="http://schemas.openxmlformats.org/officeDocument/2006/relationships/slide" Target="slides/slide49.xml"/><Relationship Id="rId159" Type="http://schemas.openxmlformats.org/officeDocument/2006/relationships/slide" Target="slides/slide152.xml"/><Relationship Id="rId59" Type="http://schemas.openxmlformats.org/officeDocument/2006/relationships/slide" Target="slides/slide52.xml"/><Relationship Id="rId154" Type="http://schemas.openxmlformats.org/officeDocument/2006/relationships/slide" Target="slides/slide147.xml"/><Relationship Id="rId58" Type="http://schemas.openxmlformats.org/officeDocument/2006/relationships/slide" Target="slides/slide51.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8" Type="http://schemas.openxmlformats.org/officeDocument/2006/relationships/slide" Target="slides/slide151.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d36bbf7f91_0_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d36bbf7f91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d36bbf7f91_0_2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2d36bbf7f91_0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2d385f4d273_4_2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0" name="Google Shape;1350;g2d385f4d273_4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2d385f4d273_4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8" name="Google Shape;1358;g2d385f4d273_4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2d385f4d273_4_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6" name="Google Shape;1366;g2d385f4d273_4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g2d385f4d273_4_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4" name="Google Shape;1374;g2d385f4d273_4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2d385f4d273_4_2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2" name="Google Shape;1382;g2d385f4d273_4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g2d385f4d273_4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0" name="Google Shape;1390;g2d385f4d273_4_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2d385f4d273_4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g2d385f4d273_4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2d385f4d273_4_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7" name="Google Shape;1407;g2d385f4d273_4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2d385f4d273_4_2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6" name="Google Shape;1416;g2d385f4d273_4_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2d385f4d273_4_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4" name="Google Shape;1424;g2d385f4d273_4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d38ae029f6_5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2d38ae029f6_5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2d370540412_0_2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0" name="Google Shape;1440;g2d370540412_0_2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2d370540412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g2d370540412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2d370540412_0_3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5" name="Google Shape;1455;g2d370540412_0_3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2d370540412_0_3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4" name="Google Shape;1464;g2d370540412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2d370540412_0_3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3" name="Google Shape;1473;g2d370540412_0_3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2d370540412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g2d370540412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2d370540412_0_338:notes"/>
          <p:cNvSpPr txBox="1"/>
          <p:nvPr>
            <p:ph idx="1" type="body"/>
          </p:nvPr>
        </p:nvSpPr>
        <p:spPr>
          <a:xfrm>
            <a:off x="914400" y="2752725"/>
            <a:ext cx="7315200" cy="2254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491" name="Google Shape;1491;g2d370540412_0_338:notes"/>
          <p:cNvSpPr/>
          <p:nvPr>
            <p:ph idx="2" type="sldImg"/>
          </p:nvPr>
        </p:nvSpPr>
        <p:spPr>
          <a:xfrm>
            <a:off x="2857500" y="715963"/>
            <a:ext cx="3429000" cy="1930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2d370540412_0_3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6" name="Google Shape;1506;g2d370540412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2d370540412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g2d370540412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2d370540412_0_3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7" name="Google Shape;1537;g2d370540412_0_3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d38ae029f6_5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g2d38ae029f6_5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2d370540412_0_3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5" name="Google Shape;1545;g2d370540412_0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g2d370540412_0_3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3" name="Google Shape;1553;g2d370540412_0_3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2d370540412_0_4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4" name="Google Shape;1564;g2d370540412_0_4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2d370540412_0_4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3" name="Google Shape;1573;g2d370540412_0_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2d370540412_0_4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2" name="Google Shape;1582;g2d370540412_0_4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2d370540412_0_4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2" name="Google Shape;1592;g2d370540412_0_4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2d370540412_0_4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2" name="Google Shape;1602;g2d370540412_0_4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g2d370540412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g2d370540412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2d370540412_0_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4" name="Google Shape;1624;g2d370540412_0_4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g2d370540412_0_4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2" name="Google Shape;1632;g2d370540412_0_4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d38ae029f6_5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2d38ae029f6_5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g2d370540412_0_4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9" name="Google Shape;1639;g2d370540412_0_4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g2d370540412_0_4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6" name="Google Shape;1646;g2d370540412_0_4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2d370540412_0_4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3" name="Google Shape;1653;g2d370540412_0_4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g2d370540412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g2d370540412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g2d370540412_0_494:notes"/>
          <p:cNvSpPr txBox="1"/>
          <p:nvPr>
            <p:ph idx="1" type="body"/>
          </p:nvPr>
        </p:nvSpPr>
        <p:spPr>
          <a:xfrm>
            <a:off x="914400" y="2752725"/>
            <a:ext cx="7315200" cy="2254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668" name="Google Shape;1668;g2d370540412_0_494:notes"/>
          <p:cNvSpPr/>
          <p:nvPr>
            <p:ph idx="2" type="sldImg"/>
          </p:nvPr>
        </p:nvSpPr>
        <p:spPr>
          <a:xfrm>
            <a:off x="2857500" y="715963"/>
            <a:ext cx="3429000" cy="1930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2d36bbf7f91_0_2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3" name="Google Shape;1683;g2d36bbf7f91_0_2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8" name="Shape 1688"/>
        <p:cNvGrpSpPr/>
        <p:nvPr/>
      </p:nvGrpSpPr>
      <p:grpSpPr>
        <a:xfrm>
          <a:off x="0" y="0"/>
          <a:ext cx="0" cy="0"/>
          <a:chOff x="0" y="0"/>
          <a:chExt cx="0" cy="0"/>
        </a:xfrm>
      </p:grpSpPr>
      <p:sp>
        <p:nvSpPr>
          <p:cNvPr id="1689" name="Google Shape;1689;g2d38f45bdbe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0" name="Google Shape;1690;g2d38f45bdbe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g2d36bbf7f91_0_3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1" name="Google Shape;1701;g2d36bbf7f91_0_3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2d36bbf7f91_0_3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8" name="Google Shape;1708;g2d36bbf7f91_0_3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g2d36bbf7f91_0_3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6" name="Google Shape;1716;g2d36bbf7f91_0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d38ae029f6_5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2d38ae029f6_5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g2d36bbf7f91_0_3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4" name="Google Shape;1724;g2d36bbf7f91_0_3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g2d36bbf7f91_0_3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2" name="Google Shape;1732;g2d36bbf7f91_0_3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2d38fd83f31_1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0" name="Google Shape;1740;g2d38fd83f31_1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2d36bbf7f91_0_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8" name="Google Shape;1748;g2d36bbf7f91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2d36bbf7f91_0_3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9" name="Google Shape;1759;g2d36bbf7f91_0_3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2d36bbf7f91_0_3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8" name="Google Shape;1768;g2d36bbf7f91_0_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g2d36bbf7f91_0_4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7" name="Google Shape;1777;g2d36bbf7f91_0_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g2d36bbf7f91_0_4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7" name="Google Shape;1787;g2d36bbf7f91_0_4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2d36bbf7f91_0_4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6" name="Google Shape;1796;g2d36bbf7f91_0_4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g2d36bbf7f91_0_4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6" name="Google Shape;1806;g2d36bbf7f91_0_4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d38ae029f6_5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d38ae029f6_5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g2d38fd83f31_1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5" name="Google Shape;1815;g2d38fd83f31_1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2d38fd83f31_1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3" name="Google Shape;1823;g2d38fd83f31_1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2d38fd83f31_1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1" name="Google Shape;1831;g2d38fd83f31_1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g2d38fd83f31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g2d38fd83f31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2d38fd83f31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6" name="Google Shape;1846;g2d38fd83f31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4" name="Google Shape;185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0" name="Shape 1860"/>
        <p:cNvGrpSpPr/>
        <p:nvPr/>
      </p:nvGrpSpPr>
      <p:grpSpPr>
        <a:xfrm>
          <a:off x="0" y="0"/>
          <a:ext cx="0" cy="0"/>
          <a:chOff x="0" y="0"/>
          <a:chExt cx="0" cy="0"/>
        </a:xfrm>
      </p:grpSpPr>
      <p:sp>
        <p:nvSpPr>
          <p:cNvPr id="1861" name="Google Shape;186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2" name="Google Shape;186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0" name="Google Shape;187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g2d36bbf7f91_0_18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g2d36bbf7f91_0_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d38ae029f6_5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2d38ae029f6_5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 name="Google Shape;243;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d36bbf7f91_0_12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d36bbf7f91_0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d38ae029f6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2d38ae029f6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d36bbf7f91_0_6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d36bbf7f91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d38ae029f6_3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2d38ae029f6_3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d38ae029f6_3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g2d38ae029f6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d38ae029f6_3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2d38ae029f6_3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d38ae029f6_3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d38ae029f6_3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d38ae029f6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d38ae029f6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d38ae029f6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d38ae029f6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d38ae029f6_3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d38ae029f6_3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d38ae029f6_3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0" name="Google Shape;320;g2d38ae029f6_3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d38ae029f6_3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d38ae029f6_3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d38ae029f6_3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2d38ae029f6_3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d38ae029f6_3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2d38ae029f6_3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d38ae029f6_3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2d38ae029f6_3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d38ae029f6_3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g2d38ae029f6_3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d38ae029f6_3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g2d38ae029f6_3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d38ae029f6_3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2d38ae029f6_3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d38ae029f6_3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g2d38ae029f6_3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d38ae029f6_3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2d38ae029f6_3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d38ae029f6_3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g2d38ae029f6_3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d38ae029f6_3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2d38ae029f6_3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d38ae029f6_3_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g2d38ae029f6_3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d38ae029f6_3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2d38ae029f6_3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d38ae029f6_3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2d38ae029f6_3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38ae029f6_3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2d38ae029f6_3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d38ae029f6_3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2d38ae029f6_3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d38ae029f6_3_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2d38ae029f6_3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d38ae029f6_3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2d38ae029f6_3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d38ae029f6_3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2d38ae029f6_3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d38ae029f6_3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2d38ae029f6_3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d38ae029f6_3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2d38ae029f6_3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05a39f1ae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g305a39f1ae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05a39f1ae4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305a39f1ae4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05a39f1ae4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8" name="Google Shape;508;g305a39f1ae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05a39f1ae4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g305a39f1ae4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05a39f1ae4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g305a39f1ae4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05a39f1ae4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g305a39f1ae4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05a39f1ae4_0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4" name="Google Shape;714;g305a39f1ae4_0_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05a39f1ae4_0_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g305a39f1ae4_0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05a39f1ae4_0_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305a39f1ae4_0_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05a39f1ae4_0_2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g305a39f1ae4_0_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05a39f1ae4_0_2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g305a39f1ae4_0_2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05a39f1ae4_0_3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3" name="Google Shape;803;g305a39f1ae4_0_3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305a39f1ae4_0_3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0" name="Google Shape;810;g305a39f1ae4_0_3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05a39f1ae4_0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8" name="Google Shape;818;g305a39f1ae4_0_3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305a39f1ae4_0_3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7" name="Google Shape;827;g305a39f1ae4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05a39f1ae4_0_3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3" name="Google Shape;893;g305a39f1ae4_0_3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305a39f1ae4_0_4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6" name="Google Shape;966;g305a39f1ae4_0_4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305a39f1ae4_0_5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5" name="Google Shape;1045;g305a39f1ae4_0_5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305a39f1ae4_0_5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3" name="Google Shape;1053;g305a39f1ae4_0_5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305a39f1ae4_0_5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1" name="Google Shape;1061;g305a39f1ae4_0_5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305a39f1ae4_0_5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9" name="Google Shape;1069;g305a39f1ae4_0_5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305a39f1ae4_0_5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7" name="Google Shape;1077;g305a39f1ae4_0_5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305a39f1ae4_0_5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5" name="Google Shape;1085;g305a39f1ae4_0_5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305a39f1ae4_0_5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3" name="Google Shape;1093;g305a39f1ae4_0_5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305a39f1ae4_0_5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2" name="Google Shape;1102;g305a39f1ae4_0_5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305a39f1ae4_0_5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1" name="Google Shape;1111;g305a39f1ae4_0_5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305a39f1ae4_0_6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8" name="Google Shape;1118;g305a39f1ae4_0_6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305a39f1ae4_0_6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5" name="Google Shape;1125;g305a39f1ae4_0_6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305a39f1ae4_0_6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3" name="Google Shape;1133;g305a39f1ae4_0_6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305a39f1ae4_0_6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1" name="Google Shape;1141;g305a39f1ae4_0_6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305a39f1ae4_0_6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0" name="Google Shape;1150;g305a39f1ae4_0_6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d38ae029f6_4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g2d38ae029f6_4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t/>
            </a:r>
            <a:endParaRPr/>
          </a:p>
          <a:p>
            <a:pPr indent="-158750" lvl="0" marL="22860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305a39f1ae4_0_6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7" name="Google Shape;1157;g305a39f1ae4_0_6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305a39f1ae4_0_6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5" name="Google Shape;1165;g305a39f1ae4_0_6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2d385f4d273_4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2" name="Google Shape;1172;g2d385f4d273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2d385f4d273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g2d385f4d273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2d385f4d273_4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1" name="Google Shape;1191;g2d385f4d273_4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2d385f4d273_4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8" name="Google Shape;1198;g2d385f4d273_4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2d385f4d273_4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5" name="Google Shape;1215;g2d385f4d273_4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2d385f4d273_4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4" name="Google Shape;1234;g2d385f4d273_4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2d385f4d273_4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g2d385f4d273_4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2d385f4d273_4_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0" name="Google Shape;1260;g2d385f4d273_4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2d385f4d273_4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1" name="Google Shape;1271;g2d385f4d273_4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d385f4d273_4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8" name="Google Shape;1278;g2d385f4d273_4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d385f4d273_4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g2d385f4d273_4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2d385f4d273_4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4" name="Google Shape;1294;g2d385f4d273_4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2d385f4d273_4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2" name="Google Shape;1302;g2d385f4d273_4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2d385f4d273_4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0" name="Google Shape;1310;g2d385f4d273_4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2d385f4d273_4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8" name="Google Shape;1318;g2d385f4d273_4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2d385f4d273_4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6" name="Google Shape;1326;g2d385f4d273_4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2d385f4d273_4_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4" name="Google Shape;1334;g2d385f4d273_4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2d385f4d273_4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2" name="Google Shape;1342;g2d385f4d273_4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3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3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3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50" name="Shape 50"/>
        <p:cNvGrpSpPr/>
        <p:nvPr/>
      </p:nvGrpSpPr>
      <p:grpSpPr>
        <a:xfrm>
          <a:off x="0" y="0"/>
          <a:ext cx="0" cy="0"/>
          <a:chOff x="0" y="0"/>
          <a:chExt cx="0" cy="0"/>
        </a:xfrm>
      </p:grpSpPr>
      <p:sp>
        <p:nvSpPr>
          <p:cNvPr id="51" name="Google Shape;51;g2d36bbf7f91_0_58"/>
          <p:cNvSpPr txBox="1"/>
          <p:nvPr>
            <p:ph type="title"/>
          </p:nvPr>
        </p:nvSpPr>
        <p:spPr>
          <a:xfrm>
            <a:off x="311708" y="744574"/>
            <a:ext cx="8520600" cy="2052600"/>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52" name="Google Shape;52;g2d36bbf7f91_0_58"/>
          <p:cNvSpPr txBox="1"/>
          <p:nvPr>
            <p:ph idx="1" type="body"/>
          </p:nvPr>
        </p:nvSpPr>
        <p:spPr>
          <a:xfrm>
            <a:off x="311699" y="2834125"/>
            <a:ext cx="8520600" cy="792600"/>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585858"/>
              </a:buClr>
              <a:buSzPts val="2800"/>
              <a:buFont typeface="Arial"/>
              <a:buNone/>
              <a:defRPr sz="2800"/>
            </a:lvl1pPr>
            <a:lvl2pPr indent="-228600" lvl="1" marL="914400" algn="ctr">
              <a:lnSpc>
                <a:spcPct val="100000"/>
              </a:lnSpc>
              <a:spcBef>
                <a:spcPts val="0"/>
              </a:spcBef>
              <a:spcAft>
                <a:spcPts val="0"/>
              </a:spcAft>
              <a:buClr>
                <a:srgbClr val="585858"/>
              </a:buClr>
              <a:buSzPts val="2800"/>
              <a:buFont typeface="Arial"/>
              <a:buNone/>
              <a:defRPr sz="2800"/>
            </a:lvl2pPr>
            <a:lvl3pPr indent="-228600" lvl="2" marL="1371600" algn="ctr">
              <a:lnSpc>
                <a:spcPct val="100000"/>
              </a:lnSpc>
              <a:spcBef>
                <a:spcPts val="0"/>
              </a:spcBef>
              <a:spcAft>
                <a:spcPts val="0"/>
              </a:spcAft>
              <a:buClr>
                <a:srgbClr val="585858"/>
              </a:buClr>
              <a:buSzPts val="2800"/>
              <a:buFont typeface="Arial"/>
              <a:buNone/>
              <a:defRPr sz="2800"/>
            </a:lvl3pPr>
            <a:lvl4pPr indent="-228600" lvl="3" marL="1828800" algn="ctr">
              <a:lnSpc>
                <a:spcPct val="100000"/>
              </a:lnSpc>
              <a:spcBef>
                <a:spcPts val="0"/>
              </a:spcBef>
              <a:spcAft>
                <a:spcPts val="0"/>
              </a:spcAft>
              <a:buClr>
                <a:srgbClr val="585858"/>
              </a:buClr>
              <a:buSzPts val="2800"/>
              <a:buFont typeface="Arial"/>
              <a:buNone/>
              <a:defRPr sz="2800"/>
            </a:lvl4pPr>
            <a:lvl5pPr indent="-228600" lvl="4" marL="2286000" algn="ctr">
              <a:lnSpc>
                <a:spcPct val="100000"/>
              </a:lnSpc>
              <a:spcBef>
                <a:spcPts val="0"/>
              </a:spcBef>
              <a:spcAft>
                <a:spcPts val="0"/>
              </a:spcAft>
              <a:buClr>
                <a:srgbClr val="585858"/>
              </a:buClr>
              <a:buSzPts val="2800"/>
              <a:buFont typeface="Arial"/>
              <a:buNone/>
              <a:defRPr sz="28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3" name="Google Shape;53;g2d36bbf7f91_0_58"/>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rmAutofit lnSpcReduction="20000"/>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s-CO"/>
              <a:t>‹#›</a:t>
            </a:fld>
            <a:endParaRPr>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AND_BODY_1">
    <p:spTree>
      <p:nvGrpSpPr>
        <p:cNvPr id="54" name="Shape 54"/>
        <p:cNvGrpSpPr/>
        <p:nvPr/>
      </p:nvGrpSpPr>
      <p:grpSpPr>
        <a:xfrm>
          <a:off x="0" y="0"/>
          <a:ext cx="0" cy="0"/>
          <a:chOff x="0" y="0"/>
          <a:chExt cx="0" cy="0"/>
        </a:xfrm>
      </p:grpSpPr>
      <p:sp>
        <p:nvSpPr>
          <p:cNvPr id="55" name="Google Shape;55;g2d36bbf7f91_0_118"/>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rmAutofit lnSpcReduction="20000"/>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s-CO"/>
              <a:t>‹#›</a:t>
            </a:fld>
            <a:endParaRPr>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2">
    <p:spTree>
      <p:nvGrpSpPr>
        <p:cNvPr id="56" name="Shape 56"/>
        <p:cNvGrpSpPr/>
        <p:nvPr/>
      </p:nvGrpSpPr>
      <p:grpSpPr>
        <a:xfrm>
          <a:off x="0" y="0"/>
          <a:ext cx="0" cy="0"/>
          <a:chOff x="0" y="0"/>
          <a:chExt cx="0" cy="0"/>
        </a:xfrm>
      </p:grpSpPr>
      <p:sp>
        <p:nvSpPr>
          <p:cNvPr id="57" name="Google Shape;57;g2d36bbf7f91_0_178"/>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rmAutofit lnSpcReduction="20000"/>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s-CO"/>
              <a:t>‹#›</a:t>
            </a:fld>
            <a:endParaRPr>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2">
    <p:spTree>
      <p:nvGrpSpPr>
        <p:cNvPr id="58" name="Shape 58"/>
        <p:cNvGrpSpPr/>
        <p:nvPr/>
      </p:nvGrpSpPr>
      <p:grpSpPr>
        <a:xfrm>
          <a:off x="0" y="0"/>
          <a:ext cx="0" cy="0"/>
          <a:chOff x="0" y="0"/>
          <a:chExt cx="0" cy="0"/>
        </a:xfrm>
      </p:grpSpPr>
      <p:sp>
        <p:nvSpPr>
          <p:cNvPr id="59" name="Google Shape;59;g2d36bbf7f91_0_244"/>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60" name="Google Shape;60;g2d36bbf7f91_0_244"/>
          <p:cNvSpPr txBox="1"/>
          <p:nvPr>
            <p:ph idx="1" type="body"/>
          </p:nvPr>
        </p:nvSpPr>
        <p:spPr>
          <a:xfrm>
            <a:off x="311699" y="1152475"/>
            <a:ext cx="8520600"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61" name="Google Shape;61;g2d36bbf7f91_0_244"/>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rmAutofit lnSpcReduction="20000"/>
          </a:bodyPr>
          <a:lstStyle>
            <a:lvl1pPr indent="0" lvl="0" mar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s-CO"/>
              <a:t>‹#›</a:t>
            </a:fld>
            <a:endParaRPr>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 name="Shape 66"/>
        <p:cNvGrpSpPr/>
        <p:nvPr/>
      </p:nvGrpSpPr>
      <p:grpSpPr>
        <a:xfrm>
          <a:off x="0" y="0"/>
          <a:ext cx="0" cy="0"/>
          <a:chOff x="0" y="0"/>
          <a:chExt cx="0" cy="0"/>
        </a:xfrm>
      </p:grpSpPr>
      <p:sp>
        <p:nvSpPr>
          <p:cNvPr id="67" name="Google Shape;67;g2d370540412_0_51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8" name="Google Shape;68;g2d370540412_0_51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9" name="Google Shape;69;g2d370540412_0_5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0" name="Shape 70"/>
        <p:cNvGrpSpPr/>
        <p:nvPr/>
      </p:nvGrpSpPr>
      <p:grpSpPr>
        <a:xfrm>
          <a:off x="0" y="0"/>
          <a:ext cx="0" cy="0"/>
          <a:chOff x="0" y="0"/>
          <a:chExt cx="0" cy="0"/>
        </a:xfrm>
      </p:grpSpPr>
      <p:sp>
        <p:nvSpPr>
          <p:cNvPr id="71" name="Google Shape;71;g2d370540412_0_5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 name="Google Shape;72;g2d370540412_0_5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3" name="Google Shape;73;g2d370540412_0_5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g2d370540412_0_5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6" name="Shape 76"/>
        <p:cNvGrpSpPr/>
        <p:nvPr/>
      </p:nvGrpSpPr>
      <p:grpSpPr>
        <a:xfrm>
          <a:off x="0" y="0"/>
          <a:ext cx="0" cy="0"/>
          <a:chOff x="0" y="0"/>
          <a:chExt cx="0" cy="0"/>
        </a:xfrm>
      </p:grpSpPr>
      <p:sp>
        <p:nvSpPr>
          <p:cNvPr id="77" name="Google Shape;77;g2d370540412_0_522"/>
          <p:cNvSpPr txBox="1"/>
          <p:nvPr>
            <p:ph type="title"/>
          </p:nvPr>
        </p:nvSpPr>
        <p:spPr>
          <a:xfrm>
            <a:off x="676027" y="1128841"/>
            <a:ext cx="7791900" cy="207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1349">
                <a:solidFill>
                  <a:srgbClr val="4E4F4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g2d370540412_0_522"/>
          <p:cNvSpPr txBox="1"/>
          <p:nvPr>
            <p:ph idx="1" type="body"/>
          </p:nvPr>
        </p:nvSpPr>
        <p:spPr>
          <a:xfrm>
            <a:off x="457200" y="1181692"/>
            <a:ext cx="3977700" cy="318600"/>
          </a:xfrm>
          <a:prstGeom prst="rect">
            <a:avLst/>
          </a:prstGeom>
          <a:noFill/>
          <a:ln>
            <a:noFill/>
          </a:ln>
        </p:spPr>
        <p:txBody>
          <a:bodyPr anchorCtr="0" anchor="t" bIns="0" lIns="0" spcFirstLastPara="1" rIns="0" wrap="square" tIns="0">
            <a:spAutoFit/>
          </a:bodyPr>
          <a:lstStyle>
            <a:lvl1pPr indent="-228600" lvl="0" marL="457200" algn="l">
              <a:lnSpc>
                <a:spcPct val="115000"/>
              </a:lnSpc>
              <a:spcBef>
                <a:spcPts val="0"/>
              </a:spcBef>
              <a:spcAft>
                <a:spcPts val="0"/>
              </a:spcAft>
              <a:buSzPts val="1400"/>
              <a:buNone/>
              <a:defRPr/>
            </a:lvl1pPr>
            <a:lvl2pPr indent="-228600" lvl="1" marL="914400" algn="l">
              <a:lnSpc>
                <a:spcPct val="115000"/>
              </a:lnSpc>
              <a:spcBef>
                <a:spcPts val="0"/>
              </a:spcBef>
              <a:spcAft>
                <a:spcPts val="0"/>
              </a:spcAft>
              <a:buSzPts val="1400"/>
              <a:buNone/>
              <a:defRPr/>
            </a:lvl2pPr>
            <a:lvl3pPr indent="-228600" lvl="2" marL="1371600" algn="l">
              <a:lnSpc>
                <a:spcPct val="115000"/>
              </a:lnSpc>
              <a:spcBef>
                <a:spcPts val="0"/>
              </a:spcBef>
              <a:spcAft>
                <a:spcPts val="0"/>
              </a:spcAft>
              <a:buSzPts val="1400"/>
              <a:buNone/>
              <a:defRPr/>
            </a:lvl3pPr>
            <a:lvl4pPr indent="-228600" lvl="3" marL="1828800" algn="l">
              <a:lnSpc>
                <a:spcPct val="115000"/>
              </a:lnSpc>
              <a:spcBef>
                <a:spcPts val="0"/>
              </a:spcBef>
              <a:spcAft>
                <a:spcPts val="0"/>
              </a:spcAft>
              <a:buSzPts val="1400"/>
              <a:buNone/>
              <a:defRPr/>
            </a:lvl4pPr>
            <a:lvl5pPr indent="-228600" lvl="4" marL="2286000" algn="l">
              <a:lnSpc>
                <a:spcPct val="115000"/>
              </a:lnSpc>
              <a:spcBef>
                <a:spcPts val="0"/>
              </a:spcBef>
              <a:spcAft>
                <a:spcPts val="0"/>
              </a:spcAft>
              <a:buSzPts val="1400"/>
              <a:buNone/>
              <a:defRPr/>
            </a:lvl5pPr>
            <a:lvl6pPr indent="-228600" lvl="5" marL="2743200" algn="l">
              <a:lnSpc>
                <a:spcPct val="115000"/>
              </a:lnSpc>
              <a:spcBef>
                <a:spcPts val="0"/>
              </a:spcBef>
              <a:spcAft>
                <a:spcPts val="0"/>
              </a:spcAft>
              <a:buSzPts val="1400"/>
              <a:buNone/>
              <a:defRPr/>
            </a:lvl6pPr>
            <a:lvl7pPr indent="-228600" lvl="6" marL="3200400" algn="l">
              <a:lnSpc>
                <a:spcPct val="115000"/>
              </a:lnSpc>
              <a:spcBef>
                <a:spcPts val="0"/>
              </a:spcBef>
              <a:spcAft>
                <a:spcPts val="0"/>
              </a:spcAft>
              <a:buSzPts val="1400"/>
              <a:buNone/>
              <a:defRPr/>
            </a:lvl7pPr>
            <a:lvl8pPr indent="-228600" lvl="7" marL="3657600" algn="l">
              <a:lnSpc>
                <a:spcPct val="115000"/>
              </a:lnSpc>
              <a:spcBef>
                <a:spcPts val="0"/>
              </a:spcBef>
              <a:spcAft>
                <a:spcPts val="0"/>
              </a:spcAft>
              <a:buSzPts val="1400"/>
              <a:buNone/>
              <a:defRPr/>
            </a:lvl8pPr>
            <a:lvl9pPr indent="-228600" lvl="8" marL="4114800" algn="l">
              <a:lnSpc>
                <a:spcPct val="115000"/>
              </a:lnSpc>
              <a:spcBef>
                <a:spcPts val="0"/>
              </a:spcBef>
              <a:spcAft>
                <a:spcPts val="0"/>
              </a:spcAft>
              <a:buSzPts val="1400"/>
              <a:buNone/>
              <a:defRPr/>
            </a:lvl9pPr>
          </a:lstStyle>
          <a:p/>
        </p:txBody>
      </p:sp>
      <p:sp>
        <p:nvSpPr>
          <p:cNvPr id="79" name="Google Shape;79;g2d370540412_0_522"/>
          <p:cNvSpPr txBox="1"/>
          <p:nvPr>
            <p:ph idx="2" type="body"/>
          </p:nvPr>
        </p:nvSpPr>
        <p:spPr>
          <a:xfrm>
            <a:off x="4709160" y="1181692"/>
            <a:ext cx="3977700" cy="318600"/>
          </a:xfrm>
          <a:prstGeom prst="rect">
            <a:avLst/>
          </a:prstGeom>
          <a:noFill/>
          <a:ln>
            <a:noFill/>
          </a:ln>
        </p:spPr>
        <p:txBody>
          <a:bodyPr anchorCtr="0" anchor="t" bIns="0" lIns="0" spcFirstLastPara="1" rIns="0" wrap="square" tIns="0">
            <a:spAutoFit/>
          </a:bodyPr>
          <a:lstStyle>
            <a:lvl1pPr indent="-228600" lvl="0" marL="457200" algn="l">
              <a:lnSpc>
                <a:spcPct val="115000"/>
              </a:lnSpc>
              <a:spcBef>
                <a:spcPts val="0"/>
              </a:spcBef>
              <a:spcAft>
                <a:spcPts val="0"/>
              </a:spcAft>
              <a:buSzPts val="1400"/>
              <a:buNone/>
              <a:defRPr/>
            </a:lvl1pPr>
            <a:lvl2pPr indent="-228600" lvl="1" marL="914400" algn="l">
              <a:lnSpc>
                <a:spcPct val="115000"/>
              </a:lnSpc>
              <a:spcBef>
                <a:spcPts val="0"/>
              </a:spcBef>
              <a:spcAft>
                <a:spcPts val="0"/>
              </a:spcAft>
              <a:buSzPts val="1400"/>
              <a:buNone/>
              <a:defRPr/>
            </a:lvl2pPr>
            <a:lvl3pPr indent="-228600" lvl="2" marL="1371600" algn="l">
              <a:lnSpc>
                <a:spcPct val="115000"/>
              </a:lnSpc>
              <a:spcBef>
                <a:spcPts val="0"/>
              </a:spcBef>
              <a:spcAft>
                <a:spcPts val="0"/>
              </a:spcAft>
              <a:buSzPts val="1400"/>
              <a:buNone/>
              <a:defRPr/>
            </a:lvl3pPr>
            <a:lvl4pPr indent="-228600" lvl="3" marL="1828800" algn="l">
              <a:lnSpc>
                <a:spcPct val="115000"/>
              </a:lnSpc>
              <a:spcBef>
                <a:spcPts val="0"/>
              </a:spcBef>
              <a:spcAft>
                <a:spcPts val="0"/>
              </a:spcAft>
              <a:buSzPts val="1400"/>
              <a:buNone/>
              <a:defRPr/>
            </a:lvl4pPr>
            <a:lvl5pPr indent="-228600" lvl="4" marL="2286000" algn="l">
              <a:lnSpc>
                <a:spcPct val="115000"/>
              </a:lnSpc>
              <a:spcBef>
                <a:spcPts val="0"/>
              </a:spcBef>
              <a:spcAft>
                <a:spcPts val="0"/>
              </a:spcAft>
              <a:buSzPts val="1400"/>
              <a:buNone/>
              <a:defRPr/>
            </a:lvl5pPr>
            <a:lvl6pPr indent="-228600" lvl="5" marL="2743200" algn="l">
              <a:lnSpc>
                <a:spcPct val="115000"/>
              </a:lnSpc>
              <a:spcBef>
                <a:spcPts val="0"/>
              </a:spcBef>
              <a:spcAft>
                <a:spcPts val="0"/>
              </a:spcAft>
              <a:buSzPts val="1400"/>
              <a:buNone/>
              <a:defRPr/>
            </a:lvl6pPr>
            <a:lvl7pPr indent="-228600" lvl="6" marL="3200400" algn="l">
              <a:lnSpc>
                <a:spcPct val="115000"/>
              </a:lnSpc>
              <a:spcBef>
                <a:spcPts val="0"/>
              </a:spcBef>
              <a:spcAft>
                <a:spcPts val="0"/>
              </a:spcAft>
              <a:buSzPts val="1400"/>
              <a:buNone/>
              <a:defRPr/>
            </a:lvl7pPr>
            <a:lvl8pPr indent="-228600" lvl="7" marL="3657600" algn="l">
              <a:lnSpc>
                <a:spcPct val="115000"/>
              </a:lnSpc>
              <a:spcBef>
                <a:spcPts val="0"/>
              </a:spcBef>
              <a:spcAft>
                <a:spcPts val="0"/>
              </a:spcAft>
              <a:buSzPts val="1400"/>
              <a:buNone/>
              <a:defRPr/>
            </a:lvl8pPr>
            <a:lvl9pPr indent="-228600" lvl="8" marL="4114800" algn="l">
              <a:lnSpc>
                <a:spcPct val="115000"/>
              </a:lnSpc>
              <a:spcBef>
                <a:spcPts val="0"/>
              </a:spcBef>
              <a:spcAft>
                <a:spcPts val="0"/>
              </a:spcAft>
              <a:buSzPts val="1400"/>
              <a:buNone/>
              <a:defRPr/>
            </a:lvl9pPr>
          </a:lstStyle>
          <a:p/>
        </p:txBody>
      </p:sp>
      <p:sp>
        <p:nvSpPr>
          <p:cNvPr id="80" name="Google Shape;80;g2d370540412_0_522"/>
          <p:cNvSpPr txBox="1"/>
          <p:nvPr>
            <p:ph idx="11" type="ftr"/>
          </p:nvPr>
        </p:nvSpPr>
        <p:spPr>
          <a:xfrm>
            <a:off x="3108960" y="4778146"/>
            <a:ext cx="2926200" cy="2154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1" name="Google Shape;81;g2d370540412_0_522"/>
          <p:cNvSpPr txBox="1"/>
          <p:nvPr>
            <p:ph idx="10" type="dt"/>
          </p:nvPr>
        </p:nvSpPr>
        <p:spPr>
          <a:xfrm>
            <a:off x="457200" y="4778146"/>
            <a:ext cx="2103000" cy="2154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2" name="Google Shape;82;g2d370540412_0_522"/>
          <p:cNvSpPr txBox="1"/>
          <p:nvPr>
            <p:ph idx="12" type="sldNum"/>
          </p:nvPr>
        </p:nvSpPr>
        <p:spPr>
          <a:xfrm>
            <a:off x="6583680" y="4778146"/>
            <a:ext cx="2103000" cy="153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sz="1618">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g2d370540412_0_52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5" name="Google Shape;85;g2d370540412_0_5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g2d370540412_0_5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8" name="Google Shape;88;g2d370540412_0_5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9" name="Shape 89"/>
        <p:cNvGrpSpPr/>
        <p:nvPr/>
      </p:nvGrpSpPr>
      <p:grpSpPr>
        <a:xfrm>
          <a:off x="0" y="0"/>
          <a:ext cx="0" cy="0"/>
          <a:chOff x="0" y="0"/>
          <a:chExt cx="0" cy="0"/>
        </a:xfrm>
      </p:grpSpPr>
      <p:sp>
        <p:nvSpPr>
          <p:cNvPr id="90" name="Google Shape;90;g2d370540412_0_53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1" name="Google Shape;91;g2d370540412_0_53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2" name="Google Shape;92;g2d370540412_0_5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3" name="Shape 93"/>
        <p:cNvGrpSpPr/>
        <p:nvPr/>
      </p:nvGrpSpPr>
      <p:grpSpPr>
        <a:xfrm>
          <a:off x="0" y="0"/>
          <a:ext cx="0" cy="0"/>
          <a:chOff x="0" y="0"/>
          <a:chExt cx="0" cy="0"/>
        </a:xfrm>
      </p:grpSpPr>
      <p:sp>
        <p:nvSpPr>
          <p:cNvPr id="94" name="Google Shape;94;g2d370540412_0_53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95" name="Google Shape;95;g2d370540412_0_5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g2d370540412_0_54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2d370540412_0_54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9" name="Google Shape;99;g2d370540412_0_54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0" name="Google Shape;100;g2d370540412_0_54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1" name="Google Shape;101;g2d370540412_0_5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g2d370540412_0_54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04" name="Google Shape;104;g2d370540412_0_5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g2d370540412_0_55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7" name="Google Shape;107;g2d370540412_0_55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08" name="Google Shape;108;g2d370540412_0_5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 name="Google Shape;1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3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3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3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3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3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3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3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3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2" name="Shape 62"/>
        <p:cNvGrpSpPr/>
        <p:nvPr/>
      </p:nvGrpSpPr>
      <p:grpSpPr>
        <a:xfrm>
          <a:off x="0" y="0"/>
          <a:ext cx="0" cy="0"/>
          <a:chOff x="0" y="0"/>
          <a:chExt cx="0" cy="0"/>
        </a:xfrm>
      </p:grpSpPr>
      <p:sp>
        <p:nvSpPr>
          <p:cNvPr id="63" name="Google Shape;63;g2d370540412_0_5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4" name="Google Shape;64;g2d370540412_0_50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5" name="Google Shape;65;g2d370540412_0_5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2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5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3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2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3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2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47.jpg"/><Relationship Id="rId4" Type="http://schemas.openxmlformats.org/officeDocument/2006/relationships/image" Target="../media/image128.png"/><Relationship Id="rId5" Type="http://schemas.openxmlformats.org/officeDocument/2006/relationships/image" Target="../media/image21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37.png"/><Relationship Id="rId6" Type="http://schemas.openxmlformats.org/officeDocument/2006/relationships/image" Target="../media/image15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9.jpg"/><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40.jpg"/><Relationship Id="rId4" Type="http://schemas.openxmlformats.org/officeDocument/2006/relationships/image" Target="../media/image16.png"/><Relationship Id="rId9" Type="http://schemas.openxmlformats.org/officeDocument/2006/relationships/image" Target="../media/image143.png"/><Relationship Id="rId5" Type="http://schemas.openxmlformats.org/officeDocument/2006/relationships/image" Target="../media/image141.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0.xml"/><Relationship Id="rId3" Type="http://schemas.openxmlformats.org/officeDocument/2006/relationships/image" Target="../media/image82.jpg"/><Relationship Id="rId4" Type="http://schemas.openxmlformats.org/officeDocument/2006/relationships/image" Target="../media/image1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1.xml"/><Relationship Id="rId3" Type="http://schemas.openxmlformats.org/officeDocument/2006/relationships/image" Target="../media/image10.jpg"/><Relationship Id="rId4" Type="http://schemas.openxmlformats.org/officeDocument/2006/relationships/image" Target="../media/image27.png"/><Relationship Id="rId5" Type="http://schemas.openxmlformats.org/officeDocument/2006/relationships/image" Target="../media/image15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2.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5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3.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6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4.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5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5.xml"/><Relationship Id="rId3" Type="http://schemas.openxmlformats.org/officeDocument/2006/relationships/image" Target="../media/image34.jpg"/><Relationship Id="rId4" Type="http://schemas.openxmlformats.org/officeDocument/2006/relationships/image" Target="../media/image28.png"/><Relationship Id="rId5" Type="http://schemas.openxmlformats.org/officeDocument/2006/relationships/image" Target="../media/image15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6.xml"/><Relationship Id="rId3" Type="http://schemas.openxmlformats.org/officeDocument/2006/relationships/image" Target="../media/image167.png"/><Relationship Id="rId4" Type="http://schemas.openxmlformats.org/officeDocument/2006/relationships/image" Target="../media/image164.png"/><Relationship Id="rId5" Type="http://schemas.openxmlformats.org/officeDocument/2006/relationships/image" Target="../media/image17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7.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58.png"/><Relationship Id="rId6" Type="http://schemas.openxmlformats.org/officeDocument/2006/relationships/image" Target="../media/image16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8.xml"/><Relationship Id="rId3" Type="http://schemas.openxmlformats.org/officeDocument/2006/relationships/image" Target="../media/image44.jpg"/><Relationship Id="rId4" Type="http://schemas.openxmlformats.org/officeDocument/2006/relationships/image" Target="../media/image159.png"/><Relationship Id="rId5" Type="http://schemas.openxmlformats.org/officeDocument/2006/relationships/image" Target="../media/image4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9.xml"/><Relationship Id="rId3" Type="http://schemas.openxmlformats.org/officeDocument/2006/relationships/image" Target="../media/image9.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0.xml"/><Relationship Id="rId3" Type="http://schemas.openxmlformats.org/officeDocument/2006/relationships/image" Target="../media/image9.jpg"/><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1.xml"/><Relationship Id="rId3" Type="http://schemas.openxmlformats.org/officeDocument/2006/relationships/image" Target="../media/image9.jpg"/><Relationship Id="rId4" Type="http://schemas.openxmlformats.org/officeDocument/2006/relationships/image" Target="../media/image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2.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7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3.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8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4.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7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5.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7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6.xml"/><Relationship Id="rId3" Type="http://schemas.openxmlformats.org/officeDocument/2006/relationships/image" Target="../media/image9.jpg"/><Relationship Id="rId4" Type="http://schemas.openxmlformats.org/officeDocument/2006/relationships/image" Target="../media/image182.png"/><Relationship Id="rId5" Type="http://schemas.openxmlformats.org/officeDocument/2006/relationships/image" Target="../media/image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7.xml"/><Relationship Id="rId3" Type="http://schemas.openxmlformats.org/officeDocument/2006/relationships/image" Target="../media/image34.jpg"/><Relationship Id="rId4" Type="http://schemas.openxmlformats.org/officeDocument/2006/relationships/image" Target="../media/image28.png"/><Relationship Id="rId5" Type="http://schemas.openxmlformats.org/officeDocument/2006/relationships/image" Target="../media/image15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8.xml"/><Relationship Id="rId3" Type="http://schemas.openxmlformats.org/officeDocument/2006/relationships/image" Target="../media/image9.jpg"/><Relationship Id="rId4" Type="http://schemas.openxmlformats.org/officeDocument/2006/relationships/image" Target="../media/image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9.xml"/><Relationship Id="rId3" Type="http://schemas.openxmlformats.org/officeDocument/2006/relationships/image" Target="../media/image9.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0.xml"/><Relationship Id="rId3" Type="http://schemas.openxmlformats.org/officeDocument/2006/relationships/image" Target="../media/image9.jpg"/><Relationship Id="rId4" Type="http://schemas.openxmlformats.org/officeDocument/2006/relationships/image" Target="../media/image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1.xml"/><Relationship Id="rId3" Type="http://schemas.openxmlformats.org/officeDocument/2006/relationships/image" Target="../media/image9.jpg"/><Relationship Id="rId4" Type="http://schemas.openxmlformats.org/officeDocument/2006/relationships/image" Target="../media/image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2.xml"/><Relationship Id="rId3" Type="http://schemas.openxmlformats.org/officeDocument/2006/relationships/image" Target="../media/image9.jpg"/><Relationship Id="rId4" Type="http://schemas.openxmlformats.org/officeDocument/2006/relationships/image" Target="../media/image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3.xml"/><Relationship Id="rId3" Type="http://schemas.openxmlformats.org/officeDocument/2006/relationships/image" Target="../media/image10.jpg"/><Relationship Id="rId4" Type="http://schemas.openxmlformats.org/officeDocument/2006/relationships/image" Target="../media/image27.png"/><Relationship Id="rId5" Type="http://schemas.openxmlformats.org/officeDocument/2006/relationships/image" Target="../media/image15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4.xml"/><Relationship Id="rId3" Type="http://schemas.openxmlformats.org/officeDocument/2006/relationships/image" Target="../media/image167.png"/><Relationship Id="rId4" Type="http://schemas.openxmlformats.org/officeDocument/2006/relationships/image" Target="../media/image164.png"/><Relationship Id="rId5" Type="http://schemas.openxmlformats.org/officeDocument/2006/relationships/image" Target="../media/image17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82.jpg"/><Relationship Id="rId4" Type="http://schemas.openxmlformats.org/officeDocument/2006/relationships/image" Target="../media/image1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9.jpg"/><Relationship Id="rId4" Type="http://schemas.openxmlformats.org/officeDocument/2006/relationships/image" Target="../media/image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9.jpg"/><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7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9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8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8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2.xml"/><Relationship Id="rId3" Type="http://schemas.openxmlformats.org/officeDocument/2006/relationships/image" Target="../media/image46.jpg"/><Relationship Id="rId4" Type="http://schemas.openxmlformats.org/officeDocument/2006/relationships/image" Target="../media/image47.png"/><Relationship Id="rId5" Type="http://schemas.openxmlformats.org/officeDocument/2006/relationships/image" Target="../media/image4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67.png"/><Relationship Id="rId6" Type="http://schemas.openxmlformats.org/officeDocument/2006/relationships/image" Target="../media/image170.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94.png"/><Relationship Id="rId6" Type="http://schemas.openxmlformats.org/officeDocument/2006/relationships/image" Target="../media/image186.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94.png"/><Relationship Id="rId6" Type="http://schemas.openxmlformats.org/officeDocument/2006/relationships/image" Target="../media/image183.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94.png"/><Relationship Id="rId6" Type="http://schemas.openxmlformats.org/officeDocument/2006/relationships/image" Target="../media/image18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94.png"/><Relationship Id="rId6" Type="http://schemas.openxmlformats.org/officeDocument/2006/relationships/image" Target="../media/image19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94.png"/><Relationship Id="rId6" Type="http://schemas.openxmlformats.org/officeDocument/2006/relationships/image" Target="../media/image192.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94.png"/><Relationship Id="rId6" Type="http://schemas.openxmlformats.org/officeDocument/2006/relationships/image" Target="../media/image19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0.xml"/><Relationship Id="rId3" Type="http://schemas.openxmlformats.org/officeDocument/2006/relationships/image" Target="../media/image74.jpg"/><Relationship Id="rId4" Type="http://schemas.openxmlformats.org/officeDocument/2006/relationships/image" Target="../media/image4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1.xml"/><Relationship Id="rId3" Type="http://schemas.openxmlformats.org/officeDocument/2006/relationships/image" Target="../media/image30.jpg"/><Relationship Id="rId4" Type="http://schemas.openxmlformats.org/officeDocument/2006/relationships/image" Target="../media/image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9.jpg"/><Relationship Id="rId4" Type="http://schemas.openxmlformats.org/officeDocument/2006/relationships/image" Target="../media/image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3.xml"/><Relationship Id="rId3" Type="http://schemas.openxmlformats.org/officeDocument/2006/relationships/image" Target="../media/image10.jpg"/><Relationship Id="rId4" Type="http://schemas.openxmlformats.org/officeDocument/2006/relationships/image" Target="../media/image27.png"/><Relationship Id="rId5" Type="http://schemas.openxmlformats.org/officeDocument/2006/relationships/image" Target="../media/image15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9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197.jpg"/><Relationship Id="rId4" Type="http://schemas.openxmlformats.org/officeDocument/2006/relationships/image" Target="../media/image196.png"/><Relationship Id="rId5" Type="http://schemas.openxmlformats.org/officeDocument/2006/relationships/image" Target="../media/image16.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image" Target="../media/image9.jpg"/><Relationship Id="rId4" Type="http://schemas.openxmlformats.org/officeDocument/2006/relationships/image" Target="../media/image208.png"/><Relationship Id="rId5" Type="http://schemas.openxmlformats.org/officeDocument/2006/relationships/image" Target="../media/image5.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99.jpg"/><Relationship Id="rId4" Type="http://schemas.openxmlformats.org/officeDocument/2006/relationships/image" Target="../media/image141.png"/><Relationship Id="rId9" Type="http://schemas.openxmlformats.org/officeDocument/2006/relationships/image" Target="../media/image206.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5.png"/><Relationship Id="rId8" Type="http://schemas.openxmlformats.org/officeDocument/2006/relationships/image" Target="../media/image204.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8.xml"/><Relationship Id="rId3" Type="http://schemas.openxmlformats.org/officeDocument/2006/relationships/image" Target="../media/image216.png"/><Relationship Id="rId4" Type="http://schemas.openxmlformats.org/officeDocument/2006/relationships/image" Target="../media/image3.png"/><Relationship Id="rId9" Type="http://schemas.openxmlformats.org/officeDocument/2006/relationships/image" Target="../media/image143.png"/><Relationship Id="rId5" Type="http://schemas.openxmlformats.org/officeDocument/2006/relationships/image" Target="../media/image141.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20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jpg"/><Relationship Id="rId4" Type="http://schemas.openxmlformats.org/officeDocument/2006/relationships/image" Target="../media/image5.png"/><Relationship Id="rId5"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8.jpg"/><Relationship Id="rId4" Type="http://schemas.openxmlformats.org/officeDocument/2006/relationships/image" Target="../media/image59.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39.jp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3.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35.jpg"/><Relationship Id="rId4" Type="http://schemas.openxmlformats.org/officeDocument/2006/relationships/image" Target="../media/image52.png"/><Relationship Id="rId5"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46.jpg"/><Relationship Id="rId4" Type="http://schemas.openxmlformats.org/officeDocument/2006/relationships/image" Target="../media/image47.png"/><Relationship Id="rId5"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27.png"/><Relationship Id="rId5"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7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image" Target="../media/image74.jp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61.png"/><Relationship Id="rId5"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30.jpg"/><Relationship Id="rId4" Type="http://schemas.openxmlformats.org/officeDocument/2006/relationships/image" Target="../media/image4.png"/><Relationship Id="rId5"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 Id="rId3" Type="http://schemas.openxmlformats.org/officeDocument/2006/relationships/image" Target="../media/image79.jpg"/><Relationship Id="rId4" Type="http://schemas.openxmlformats.org/officeDocument/2006/relationships/image" Target="../media/image37.png"/><Relationship Id="rId9" Type="http://schemas.openxmlformats.org/officeDocument/2006/relationships/image" Target="../media/image75.png"/><Relationship Id="rId5" Type="http://schemas.openxmlformats.org/officeDocument/2006/relationships/image" Target="../media/image63.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82.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9.jp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jpg"/><Relationship Id="rId4" Type="http://schemas.openxmlformats.org/officeDocument/2006/relationships/image" Target="../media/image27.png"/><Relationship Id="rId5"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86.png"/><Relationship Id="rId6" Type="http://schemas.openxmlformats.org/officeDocument/2006/relationships/image" Target="../media/image85.png"/><Relationship Id="rId7" Type="http://schemas.openxmlformats.org/officeDocument/2006/relationships/image" Target="../media/image80.png"/><Relationship Id="rId8"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4.jpg"/><Relationship Id="rId4" Type="http://schemas.openxmlformats.org/officeDocument/2006/relationships/image" Target="../media/image28.png"/><Relationship Id="rId5" Type="http://schemas.openxmlformats.org/officeDocument/2006/relationships/image" Target="../media/image9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9.jp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9.jpg"/><Relationship Id="rId4" Type="http://schemas.openxmlformats.org/officeDocument/2006/relationships/image" Target="../media/image89.png"/><Relationship Id="rId5" Type="http://schemas.openxmlformats.org/officeDocument/2006/relationships/image" Target="../media/image4.png"/><Relationship Id="rId6" Type="http://schemas.openxmlformats.org/officeDocument/2006/relationships/image" Target="../media/image10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9.jpg"/><Relationship Id="rId4" Type="http://schemas.openxmlformats.org/officeDocument/2006/relationships/image" Target="../media/image96.png"/><Relationship Id="rId5" Type="http://schemas.openxmlformats.org/officeDocument/2006/relationships/image" Target="../media/image4.png"/><Relationship Id="rId6" Type="http://schemas.openxmlformats.org/officeDocument/2006/relationships/image" Target="../media/image10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9.jpg"/><Relationship Id="rId4" Type="http://schemas.openxmlformats.org/officeDocument/2006/relationships/image" Target="../media/image95.png"/><Relationship Id="rId5" Type="http://schemas.openxmlformats.org/officeDocument/2006/relationships/image" Target="../media/image4.png"/><Relationship Id="rId6" Type="http://schemas.openxmlformats.org/officeDocument/2006/relationships/image" Target="../media/image1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16.png"/><Relationship Id="rId5"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9.jpg"/><Relationship Id="rId4" Type="http://schemas.openxmlformats.org/officeDocument/2006/relationships/image" Target="../media/image101.png"/><Relationship Id="rId5"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0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4.jpg"/><Relationship Id="rId4" Type="http://schemas.openxmlformats.org/officeDocument/2006/relationships/image" Target="../media/image91.png"/><Relationship Id="rId5"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9.jp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jp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9.jp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7.png"/><Relationship Id="rId4" Type="http://schemas.openxmlformats.org/officeDocument/2006/relationships/image" Target="../media/image4.png"/><Relationship Id="rId5" Type="http://schemas.openxmlformats.org/officeDocument/2006/relationships/image" Target="../media/image10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02.png"/><Relationship Id="rId4" Type="http://schemas.openxmlformats.org/officeDocument/2006/relationships/image" Target="../media/image4.png"/><Relationship Id="rId5"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00.png"/><Relationship Id="rId4" Type="http://schemas.openxmlformats.org/officeDocument/2006/relationships/image" Target="../media/image4.png"/><Relationship Id="rId5" Type="http://schemas.openxmlformats.org/officeDocument/2006/relationships/image" Target="../media/image10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04.png"/><Relationship Id="rId4" Type="http://schemas.openxmlformats.org/officeDocument/2006/relationships/image" Target="../media/image4.png"/><Relationship Id="rId5" Type="http://schemas.openxmlformats.org/officeDocument/2006/relationships/image" Target="../media/image1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05.png"/><Relationship Id="rId4" Type="http://schemas.openxmlformats.org/officeDocument/2006/relationships/image" Target="../media/image4.png"/><Relationship Id="rId5" Type="http://schemas.openxmlformats.org/officeDocument/2006/relationships/image" Target="../media/image10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4.png"/><Relationship Id="rId4" Type="http://schemas.openxmlformats.org/officeDocument/2006/relationships/image" Target="../media/image116.png"/><Relationship Id="rId5" Type="http://schemas.openxmlformats.org/officeDocument/2006/relationships/image" Target="../media/image10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4.png"/><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4.png"/><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9.jp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9.jp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99.jpg"/><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4.png"/><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4.png"/><Relationship Id="rId4" Type="http://schemas.openxmlformats.org/officeDocument/2006/relationships/image" Target="../media/image111.png"/><Relationship Id="rId5" Type="http://schemas.openxmlformats.org/officeDocument/2006/relationships/image" Target="../media/image13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3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4.png"/><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82.jpg"/><Relationship Id="rId4" Type="http://schemas.openxmlformats.org/officeDocument/2006/relationships/image" Target="../media/image1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9.jp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0.jpg"/><Relationship Id="rId4" Type="http://schemas.openxmlformats.org/officeDocument/2006/relationships/image" Target="../media/image27.png"/><Relationship Id="rId5" Type="http://schemas.openxmlformats.org/officeDocument/2006/relationships/image" Target="../media/image12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9.jpg"/><Relationship Id="rId4" Type="http://schemas.openxmlformats.org/officeDocument/2006/relationships/image" Target="../media/image117.png"/><Relationship Id="rId5" Type="http://schemas.openxmlformats.org/officeDocument/2006/relationships/image" Target="../media/image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9.jpg"/><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9.jpg"/><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9.jp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34.jpg"/><Relationship Id="rId4" Type="http://schemas.openxmlformats.org/officeDocument/2006/relationships/image" Target="../media/image28.png"/><Relationship Id="rId5" Type="http://schemas.openxmlformats.org/officeDocument/2006/relationships/image" Target="../media/image12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9.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image" Target="../media/image28.png"/><Relationship Id="rId5"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9.jpg"/><Relationship Id="rId4" Type="http://schemas.openxmlformats.org/officeDocument/2006/relationships/image" Target="../media/image152.png"/><Relationship Id="rId5" Type="http://schemas.openxmlformats.org/officeDocument/2006/relationships/image" Target="../media/image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4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44.jpg"/><Relationship Id="rId4" Type="http://schemas.openxmlformats.org/officeDocument/2006/relationships/image" Target="../media/image128.png"/><Relationship Id="rId5" Type="http://schemas.openxmlformats.org/officeDocument/2006/relationships/image" Target="../media/image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3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2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9.jpg"/><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2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3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3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1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2d36bbf7f91_0_248"/>
          <p:cNvSpPr txBox="1"/>
          <p:nvPr/>
        </p:nvSpPr>
        <p:spPr>
          <a:xfrm>
            <a:off x="545750" y="582150"/>
            <a:ext cx="7565700" cy="945900"/>
          </a:xfrm>
          <a:prstGeom prst="rect">
            <a:avLst/>
          </a:prstGeom>
          <a:solidFill>
            <a:srgbClr val="DAF000"/>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CO" sz="2300">
                <a:solidFill>
                  <a:srgbClr val="181818"/>
                </a:solidFill>
                <a:latin typeface="Verdana"/>
                <a:ea typeface="Verdana"/>
                <a:cs typeface="Verdana"/>
                <a:sym typeface="Verdana"/>
              </a:rPr>
              <a:t>Convocatoria Pública UPME 02-2024 - Magangué 500 kV y Líneas Asociadas</a:t>
            </a:r>
            <a:endParaRPr b="1" sz="2300">
              <a:solidFill>
                <a:schemeClr val="dk1"/>
              </a:solidFill>
              <a:latin typeface="Montserrat"/>
              <a:ea typeface="Montserrat"/>
              <a:cs typeface="Montserrat"/>
              <a:sym typeface="Montserrat"/>
            </a:endParaRPr>
          </a:p>
        </p:txBody>
      </p:sp>
      <p:sp>
        <p:nvSpPr>
          <p:cNvPr id="187" name="Google Shape;187;g2d36bbf7f91_0_248"/>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88" name="Google Shape;188;g2d36bbf7f91_0_248"/>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89" name="Google Shape;189;g2d36bbf7f91_0_248"/>
          <p:cNvPicPr preferRelativeResize="0"/>
          <p:nvPr/>
        </p:nvPicPr>
        <p:blipFill>
          <a:blip r:embed="rId4">
            <a:alphaModFix/>
          </a:blip>
          <a:stretch>
            <a:fillRect/>
          </a:stretch>
        </p:blipFill>
        <p:spPr>
          <a:xfrm>
            <a:off x="545750" y="1528050"/>
            <a:ext cx="3172006" cy="3191000"/>
          </a:xfrm>
          <a:prstGeom prst="rect">
            <a:avLst/>
          </a:prstGeom>
          <a:noFill/>
          <a:ln>
            <a:noFill/>
          </a:ln>
        </p:spPr>
      </p:pic>
      <p:pic>
        <p:nvPicPr>
          <p:cNvPr id="190" name="Google Shape;190;g2d36bbf7f91_0_248"/>
          <p:cNvPicPr preferRelativeResize="0"/>
          <p:nvPr/>
        </p:nvPicPr>
        <p:blipFill>
          <a:blip r:embed="rId5">
            <a:alphaModFix/>
          </a:blip>
          <a:stretch>
            <a:fillRect/>
          </a:stretch>
        </p:blipFill>
        <p:spPr>
          <a:xfrm>
            <a:off x="3758150" y="1759725"/>
            <a:ext cx="5038350" cy="498025"/>
          </a:xfrm>
          <a:prstGeom prst="rect">
            <a:avLst/>
          </a:prstGeom>
          <a:noFill/>
          <a:ln>
            <a:noFill/>
          </a:ln>
        </p:spPr>
      </p:pic>
      <p:pic>
        <p:nvPicPr>
          <p:cNvPr id="191" name="Google Shape;191;g2d36bbf7f91_0_248"/>
          <p:cNvPicPr preferRelativeResize="0"/>
          <p:nvPr/>
        </p:nvPicPr>
        <p:blipFill>
          <a:blip r:embed="rId6">
            <a:alphaModFix/>
          </a:blip>
          <a:stretch>
            <a:fillRect/>
          </a:stretch>
        </p:blipFill>
        <p:spPr>
          <a:xfrm>
            <a:off x="4209594" y="2138100"/>
            <a:ext cx="3901860" cy="258094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1" name="Shape 1351"/>
        <p:cNvGrpSpPr/>
        <p:nvPr/>
      </p:nvGrpSpPr>
      <p:grpSpPr>
        <a:xfrm>
          <a:off x="0" y="0"/>
          <a:ext cx="0" cy="0"/>
          <a:chOff x="0" y="0"/>
          <a:chExt cx="0" cy="0"/>
        </a:xfrm>
      </p:grpSpPr>
      <p:sp>
        <p:nvSpPr>
          <p:cNvPr id="1352" name="Google Shape;1352;g2d385f4d273_4_205"/>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1353" name="Google Shape;1353;g2d385f4d273_4_20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54" name="Google Shape;1354;g2d385f4d273_4_205"/>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Elementos que presentan sobrecargas ante contingencia:</a:t>
            </a:r>
            <a:endParaRPr/>
          </a:p>
        </p:txBody>
      </p:sp>
      <p:pic>
        <p:nvPicPr>
          <p:cNvPr id="1355" name="Google Shape;1355;g2d385f4d273_4_205"/>
          <p:cNvPicPr preferRelativeResize="0"/>
          <p:nvPr/>
        </p:nvPicPr>
        <p:blipFill rotWithShape="1">
          <a:blip r:embed="rId5">
            <a:alphaModFix/>
          </a:blip>
          <a:srcRect b="0" l="0" r="0" t="0"/>
          <a:stretch/>
        </p:blipFill>
        <p:spPr>
          <a:xfrm>
            <a:off x="553172" y="1804804"/>
            <a:ext cx="7915530" cy="310314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9" name="Shape 1359"/>
        <p:cNvGrpSpPr/>
        <p:nvPr/>
      </p:nvGrpSpPr>
      <p:grpSpPr>
        <a:xfrm>
          <a:off x="0" y="0"/>
          <a:ext cx="0" cy="0"/>
          <a:chOff x="0" y="0"/>
          <a:chExt cx="0" cy="0"/>
        </a:xfrm>
      </p:grpSpPr>
      <p:sp>
        <p:nvSpPr>
          <p:cNvPr id="1360" name="Google Shape;1360;g2d385f4d273_4_212"/>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1361" name="Google Shape;1361;g2d385f4d273_4_21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62" name="Google Shape;1362;g2d385f4d273_4_212"/>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Cargabilidades para el enlace San Antonio – Suamox 115 kV:</a:t>
            </a:r>
            <a:endParaRPr/>
          </a:p>
        </p:txBody>
      </p:sp>
      <p:pic>
        <p:nvPicPr>
          <p:cNvPr id="1363" name="Google Shape;1363;g2d385f4d273_4_212"/>
          <p:cNvPicPr preferRelativeResize="0"/>
          <p:nvPr/>
        </p:nvPicPr>
        <p:blipFill rotWithShape="1">
          <a:blip r:embed="rId5">
            <a:alphaModFix/>
          </a:blip>
          <a:srcRect b="0" l="0" r="0" t="0"/>
          <a:stretch/>
        </p:blipFill>
        <p:spPr>
          <a:xfrm>
            <a:off x="664027" y="1885929"/>
            <a:ext cx="7560000" cy="299376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67" name="Shape 1367"/>
        <p:cNvGrpSpPr/>
        <p:nvPr/>
      </p:nvGrpSpPr>
      <p:grpSpPr>
        <a:xfrm>
          <a:off x="0" y="0"/>
          <a:ext cx="0" cy="0"/>
          <a:chOff x="0" y="0"/>
          <a:chExt cx="0" cy="0"/>
        </a:xfrm>
      </p:grpSpPr>
      <p:sp>
        <p:nvSpPr>
          <p:cNvPr id="1368" name="Google Shape;1368;g2d385f4d273_4_219"/>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1369" name="Google Shape;1369;g2d385f4d273_4_219"/>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70" name="Google Shape;1370;g2d385f4d273_4_219"/>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Cargabilidades para el enlace Belencito – Suamox 115 kV:</a:t>
            </a:r>
            <a:endParaRPr/>
          </a:p>
        </p:txBody>
      </p:sp>
      <p:pic>
        <p:nvPicPr>
          <p:cNvPr id="1371" name="Google Shape;1371;g2d385f4d273_4_219"/>
          <p:cNvPicPr preferRelativeResize="0"/>
          <p:nvPr/>
        </p:nvPicPr>
        <p:blipFill rotWithShape="1">
          <a:blip r:embed="rId5">
            <a:alphaModFix/>
          </a:blip>
          <a:srcRect b="0" l="0" r="0" t="0"/>
          <a:stretch/>
        </p:blipFill>
        <p:spPr>
          <a:xfrm>
            <a:off x="792000" y="1901785"/>
            <a:ext cx="7560000" cy="2946393"/>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5" name="Shape 1375"/>
        <p:cNvGrpSpPr/>
        <p:nvPr/>
      </p:nvGrpSpPr>
      <p:grpSpPr>
        <a:xfrm>
          <a:off x="0" y="0"/>
          <a:ext cx="0" cy="0"/>
          <a:chOff x="0" y="0"/>
          <a:chExt cx="0" cy="0"/>
        </a:xfrm>
      </p:grpSpPr>
      <p:sp>
        <p:nvSpPr>
          <p:cNvPr id="1376" name="Google Shape;1376;g2d385f4d273_4_226"/>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Contingencia</a:t>
            </a:r>
            <a:endParaRPr b="1" i="0" sz="2300" u="none" cap="none" strike="noStrike">
              <a:solidFill>
                <a:srgbClr val="171717"/>
              </a:solidFill>
              <a:highlight>
                <a:srgbClr val="CAF53A"/>
              </a:highlight>
              <a:latin typeface="Verdana"/>
              <a:ea typeface="Verdana"/>
              <a:cs typeface="Verdana"/>
              <a:sym typeface="Verdana"/>
            </a:endParaRPr>
          </a:p>
        </p:txBody>
      </p:sp>
      <p:pic>
        <p:nvPicPr>
          <p:cNvPr id="1377" name="Google Shape;1377;g2d385f4d273_4_22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78" name="Google Shape;1378;g2d385f4d273_4_226"/>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Restricciones por sobrecarga en el horizonte de tiempo:</a:t>
            </a:r>
            <a:endParaRPr/>
          </a:p>
        </p:txBody>
      </p:sp>
      <p:pic>
        <p:nvPicPr>
          <p:cNvPr id="1379" name="Google Shape;1379;g2d385f4d273_4_226"/>
          <p:cNvPicPr preferRelativeResize="0"/>
          <p:nvPr/>
        </p:nvPicPr>
        <p:blipFill rotWithShape="1">
          <a:blip r:embed="rId5">
            <a:alphaModFix/>
          </a:blip>
          <a:srcRect b="0" l="0" r="0" t="0"/>
          <a:stretch/>
        </p:blipFill>
        <p:spPr>
          <a:xfrm>
            <a:off x="657811" y="1967637"/>
            <a:ext cx="7560000" cy="295009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3" name="Shape 1383"/>
        <p:cNvGrpSpPr/>
        <p:nvPr/>
      </p:nvGrpSpPr>
      <p:grpSpPr>
        <a:xfrm>
          <a:off x="0" y="0"/>
          <a:ext cx="0" cy="0"/>
          <a:chOff x="0" y="0"/>
          <a:chExt cx="0" cy="0"/>
        </a:xfrm>
      </p:grpSpPr>
      <p:sp>
        <p:nvSpPr>
          <p:cNvPr id="1384" name="Google Shape;1384;g2d385f4d273_4_233"/>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Cortocircuito</a:t>
            </a:r>
            <a:endParaRPr b="1" i="0" sz="2300" u="none" cap="none" strike="noStrike">
              <a:solidFill>
                <a:srgbClr val="171717"/>
              </a:solidFill>
              <a:highlight>
                <a:srgbClr val="CAF53A"/>
              </a:highlight>
              <a:latin typeface="Verdana"/>
              <a:ea typeface="Verdana"/>
              <a:cs typeface="Verdana"/>
              <a:sym typeface="Verdana"/>
            </a:endParaRPr>
          </a:p>
        </p:txBody>
      </p:sp>
      <p:pic>
        <p:nvPicPr>
          <p:cNvPr id="1385" name="Google Shape;1385;g2d385f4d273_4_23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86" name="Google Shape;1386;g2d385f4d273_4_233"/>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Subestaciones con agotamiento en su capacidad de interrupción:</a:t>
            </a:r>
            <a:endParaRPr/>
          </a:p>
        </p:txBody>
      </p:sp>
      <p:pic>
        <p:nvPicPr>
          <p:cNvPr id="1387" name="Google Shape;1387;g2d385f4d273_4_233"/>
          <p:cNvPicPr preferRelativeResize="0"/>
          <p:nvPr/>
        </p:nvPicPr>
        <p:blipFill rotWithShape="1">
          <a:blip r:embed="rId5">
            <a:alphaModFix/>
          </a:blip>
          <a:srcRect b="2023" l="0" r="0" t="8023"/>
          <a:stretch/>
        </p:blipFill>
        <p:spPr>
          <a:xfrm>
            <a:off x="1692275" y="1761262"/>
            <a:ext cx="5759450" cy="326770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1" name="Shape 1391"/>
        <p:cNvGrpSpPr/>
        <p:nvPr/>
      </p:nvGrpSpPr>
      <p:grpSpPr>
        <a:xfrm>
          <a:off x="0" y="0"/>
          <a:ext cx="0" cy="0"/>
          <a:chOff x="0" y="0"/>
          <a:chExt cx="0" cy="0"/>
        </a:xfrm>
      </p:grpSpPr>
      <p:sp>
        <p:nvSpPr>
          <p:cNvPr id="1392" name="Google Shape;1392;g2d385f4d273_4_240"/>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Cortocircuito</a:t>
            </a:r>
            <a:endParaRPr b="1" i="0" sz="2300" u="none" cap="none" strike="noStrike">
              <a:solidFill>
                <a:srgbClr val="171717"/>
              </a:solidFill>
              <a:highlight>
                <a:srgbClr val="CAF53A"/>
              </a:highlight>
              <a:latin typeface="Verdana"/>
              <a:ea typeface="Verdana"/>
              <a:cs typeface="Verdana"/>
              <a:sym typeface="Verdana"/>
            </a:endParaRPr>
          </a:p>
        </p:txBody>
      </p:sp>
      <p:pic>
        <p:nvPicPr>
          <p:cNvPr id="1393" name="Google Shape;1393;g2d385f4d273_4_24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94" name="Google Shape;1394;g2d385f4d273_4_240"/>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Subestaciones que superan su capacidad de interrupción:</a:t>
            </a:r>
            <a:endParaRPr/>
          </a:p>
        </p:txBody>
      </p:sp>
      <p:pic>
        <p:nvPicPr>
          <p:cNvPr id="1395" name="Google Shape;1395;g2d385f4d273_4_240"/>
          <p:cNvPicPr preferRelativeResize="0"/>
          <p:nvPr/>
        </p:nvPicPr>
        <p:blipFill rotWithShape="1">
          <a:blip r:embed="rId5">
            <a:alphaModFix/>
          </a:blip>
          <a:srcRect b="2189" l="0" r="0" t="8059"/>
          <a:stretch/>
        </p:blipFill>
        <p:spPr>
          <a:xfrm>
            <a:off x="1692275" y="1769656"/>
            <a:ext cx="5759450" cy="3225164"/>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9" name="Shape 1399"/>
        <p:cNvGrpSpPr/>
        <p:nvPr/>
      </p:nvGrpSpPr>
      <p:grpSpPr>
        <a:xfrm>
          <a:off x="0" y="0"/>
          <a:ext cx="0" cy="0"/>
          <a:chOff x="0" y="0"/>
          <a:chExt cx="0" cy="0"/>
        </a:xfrm>
      </p:grpSpPr>
      <p:pic>
        <p:nvPicPr>
          <p:cNvPr id="1400" name="Google Shape;1400;g2d385f4d273_4_247"/>
          <p:cNvPicPr preferRelativeResize="0"/>
          <p:nvPr/>
        </p:nvPicPr>
        <p:blipFill rotWithShape="1">
          <a:blip r:embed="rId4">
            <a:alphaModFix/>
          </a:blip>
          <a:srcRect b="0" l="0" r="0" t="0"/>
          <a:stretch/>
        </p:blipFill>
        <p:spPr>
          <a:xfrm>
            <a:off x="8176276" y="217476"/>
            <a:ext cx="788816" cy="868702"/>
          </a:xfrm>
          <a:prstGeom prst="rect">
            <a:avLst/>
          </a:prstGeom>
          <a:noFill/>
          <a:ln>
            <a:noFill/>
          </a:ln>
        </p:spPr>
      </p:pic>
      <p:sp>
        <p:nvSpPr>
          <p:cNvPr id="1401" name="Google Shape;1401;g2d385f4d273_4_247"/>
          <p:cNvSpPr/>
          <p:nvPr/>
        </p:nvSpPr>
        <p:spPr>
          <a:xfrm rot="-3624837">
            <a:off x="1918626" y="-919772"/>
            <a:ext cx="4700753" cy="3146715"/>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402" name="Google Shape;1402;g2d385f4d273_4_247"/>
          <p:cNvPicPr preferRelativeResize="0"/>
          <p:nvPr/>
        </p:nvPicPr>
        <p:blipFill rotWithShape="1">
          <a:blip r:embed="rId5">
            <a:alphaModFix/>
          </a:blip>
          <a:srcRect b="23047" l="0" r="0" t="0"/>
          <a:stretch/>
        </p:blipFill>
        <p:spPr>
          <a:xfrm>
            <a:off x="1990898" y="0"/>
            <a:ext cx="2561820" cy="5143497"/>
          </a:xfrm>
          <a:prstGeom prst="rect">
            <a:avLst/>
          </a:prstGeom>
          <a:noFill/>
          <a:ln>
            <a:noFill/>
          </a:ln>
        </p:spPr>
      </p:pic>
      <p:sp>
        <p:nvSpPr>
          <p:cNvPr id="1403" name="Google Shape;1403;g2d385f4d273_4_247"/>
          <p:cNvSpPr txBox="1"/>
          <p:nvPr/>
        </p:nvSpPr>
        <p:spPr>
          <a:xfrm>
            <a:off x="3271808" y="277127"/>
            <a:ext cx="29775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0"/>
              <a:buFont typeface="Arial"/>
              <a:buNone/>
            </a:pPr>
            <a:r>
              <a:rPr b="1" i="0" lang="es-CO" sz="13000" u="none" cap="none" strike="noStrike">
                <a:solidFill>
                  <a:schemeClr val="dk1"/>
                </a:solidFill>
                <a:latin typeface="Verdana"/>
                <a:ea typeface="Verdana"/>
                <a:cs typeface="Verdana"/>
                <a:sym typeface="Verdana"/>
              </a:rPr>
              <a:t>4</a:t>
            </a:r>
            <a:endParaRPr b="1" i="0" sz="13000" u="none" cap="none" strike="noStrike">
              <a:solidFill>
                <a:schemeClr val="dk1"/>
              </a:solidFill>
              <a:latin typeface="Verdana"/>
              <a:ea typeface="Verdana"/>
              <a:cs typeface="Verdana"/>
              <a:sym typeface="Verdana"/>
            </a:endParaRPr>
          </a:p>
        </p:txBody>
      </p:sp>
      <p:sp>
        <p:nvSpPr>
          <p:cNvPr id="1404" name="Google Shape;1404;g2d385f4d273_4_247"/>
          <p:cNvSpPr txBox="1"/>
          <p:nvPr/>
        </p:nvSpPr>
        <p:spPr>
          <a:xfrm>
            <a:off x="4760515" y="2918222"/>
            <a:ext cx="4958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RESULTADOS ECONÓMICOS</a:t>
            </a:r>
            <a:endParaRPr b="1" i="0" sz="3400" u="none" cap="none" strike="noStrike">
              <a:solidFill>
                <a:schemeClr val="lt1"/>
              </a:solidFill>
              <a:latin typeface="Verdana"/>
              <a:ea typeface="Verdana"/>
              <a:cs typeface="Verdana"/>
              <a:sym typeface="Verdana"/>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8" name="Shape 1408"/>
        <p:cNvGrpSpPr/>
        <p:nvPr/>
      </p:nvGrpSpPr>
      <p:grpSpPr>
        <a:xfrm>
          <a:off x="0" y="0"/>
          <a:ext cx="0" cy="0"/>
          <a:chOff x="0" y="0"/>
          <a:chExt cx="0" cy="0"/>
        </a:xfrm>
      </p:grpSpPr>
      <p:sp>
        <p:nvSpPr>
          <p:cNvPr id="1409" name="Google Shape;1409;g2d385f4d273_4_255"/>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Relación Beneficio/Costo</a:t>
            </a:r>
            <a:endParaRPr/>
          </a:p>
        </p:txBody>
      </p:sp>
      <p:pic>
        <p:nvPicPr>
          <p:cNvPr id="1410" name="Google Shape;1410;g2d385f4d273_4_25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411" name="Google Shape;1411;g2d385f4d273_4_255"/>
          <p:cNvSpPr/>
          <p:nvPr/>
        </p:nvSpPr>
        <p:spPr>
          <a:xfrm>
            <a:off x="628650" y="1323172"/>
            <a:ext cx="7579500" cy="867900"/>
          </a:xfrm>
          <a:prstGeom prst="rect">
            <a:avLst/>
          </a:prstGeom>
          <a:noFill/>
          <a:ln>
            <a:noFill/>
          </a:ln>
        </p:spPr>
        <p:txBody>
          <a:bodyPr anchorCtr="0" anchor="t" bIns="45700" lIns="91425" spcFirstLastPara="1" rIns="91425" wrap="square" tIns="45700">
            <a:noAutofit/>
          </a:bodyPr>
          <a:lstStyle/>
          <a:p>
            <a:pPr indent="0" lvl="1" marL="0" marR="0" rtl="0" algn="just">
              <a:lnSpc>
                <a:spcPct val="90000"/>
              </a:lnSpc>
              <a:spcBef>
                <a:spcPts val="0"/>
              </a:spcBef>
              <a:spcAft>
                <a:spcPts val="0"/>
              </a:spcAft>
              <a:buNone/>
            </a:pPr>
            <a:r>
              <a:rPr b="0" i="0" lang="es-CO" sz="1400" u="none" cap="none" strike="noStrike">
                <a:solidFill>
                  <a:srgbClr val="2B4037"/>
                </a:solidFill>
                <a:latin typeface="Verdana"/>
                <a:ea typeface="Verdana"/>
                <a:cs typeface="Verdana"/>
                <a:sym typeface="Verdana"/>
              </a:rPr>
              <a:t>Para la valoración de los impactos del proyecto se consideró la disminución de la demanda no atendida (DNA) causada por efectos del agotamiento de la red, así como de la energía no suministrada (ENS) con ocasión de la realización de eventos contingentes en activos del sistema de transmisión regional (STR).</a:t>
            </a:r>
            <a:endParaRPr b="0" i="0" sz="1400" u="none" cap="none" strike="noStrike">
              <a:solidFill>
                <a:srgbClr val="2B4037"/>
              </a:solidFill>
              <a:latin typeface="Verdana"/>
              <a:ea typeface="Verdana"/>
              <a:cs typeface="Verdana"/>
              <a:sym typeface="Verdana"/>
            </a:endParaRPr>
          </a:p>
        </p:txBody>
      </p:sp>
      <p:pic>
        <p:nvPicPr>
          <p:cNvPr id="1412" name="Google Shape;1412;g2d385f4d273_4_255"/>
          <p:cNvPicPr preferRelativeResize="0"/>
          <p:nvPr/>
        </p:nvPicPr>
        <p:blipFill rotWithShape="1">
          <a:blip r:embed="rId5">
            <a:alphaModFix/>
          </a:blip>
          <a:srcRect b="0" l="3614" r="0" t="0"/>
          <a:stretch/>
        </p:blipFill>
        <p:spPr>
          <a:xfrm>
            <a:off x="4838148" y="2353838"/>
            <a:ext cx="2427045" cy="2498569"/>
          </a:xfrm>
          <a:prstGeom prst="rect">
            <a:avLst/>
          </a:prstGeom>
          <a:noFill/>
          <a:ln>
            <a:noFill/>
          </a:ln>
        </p:spPr>
      </p:pic>
      <p:pic>
        <p:nvPicPr>
          <p:cNvPr descr="La importancia de la desconexión digital: vacaciones | Trentia" id="1413" name="Google Shape;1413;g2d385f4d273_4_255"/>
          <p:cNvPicPr preferRelativeResize="0"/>
          <p:nvPr/>
        </p:nvPicPr>
        <p:blipFill rotWithShape="1">
          <a:blip r:embed="rId6">
            <a:alphaModFix/>
          </a:blip>
          <a:srcRect b="22106" l="0" r="0" t="0"/>
          <a:stretch/>
        </p:blipFill>
        <p:spPr>
          <a:xfrm rot="-2284921">
            <a:off x="607198" y="2853609"/>
            <a:ext cx="3488528" cy="1358658"/>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7" name="Shape 1417"/>
        <p:cNvGrpSpPr/>
        <p:nvPr/>
      </p:nvGrpSpPr>
      <p:grpSpPr>
        <a:xfrm>
          <a:off x="0" y="0"/>
          <a:ext cx="0" cy="0"/>
          <a:chOff x="0" y="0"/>
          <a:chExt cx="0" cy="0"/>
        </a:xfrm>
      </p:grpSpPr>
      <p:sp>
        <p:nvSpPr>
          <p:cNvPr id="1418" name="Google Shape;1418;g2d385f4d273_4_263"/>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Relación Beneficio/Costo</a:t>
            </a:r>
            <a:endParaRPr/>
          </a:p>
        </p:txBody>
      </p:sp>
      <p:pic>
        <p:nvPicPr>
          <p:cNvPr id="1419" name="Google Shape;1419;g2d385f4d273_4_26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420" name="Google Shape;1420;g2d385f4d273_4_263"/>
          <p:cNvSpPr/>
          <p:nvPr/>
        </p:nvSpPr>
        <p:spPr>
          <a:xfrm>
            <a:off x="628649" y="1323172"/>
            <a:ext cx="7708200" cy="674100"/>
          </a:xfrm>
          <a:prstGeom prst="rect">
            <a:avLst/>
          </a:prstGeom>
          <a:noFill/>
          <a:ln>
            <a:noFill/>
          </a:ln>
        </p:spPr>
        <p:txBody>
          <a:bodyPr anchorCtr="0" anchor="t" bIns="45700" lIns="91425" spcFirstLastPara="1" rIns="91425" wrap="square" tIns="45700">
            <a:noAutofit/>
          </a:bodyPr>
          <a:lstStyle/>
          <a:p>
            <a:pPr indent="0" lvl="1" marL="0" marR="0" rtl="0" algn="just">
              <a:lnSpc>
                <a:spcPct val="90000"/>
              </a:lnSpc>
              <a:spcBef>
                <a:spcPts val="0"/>
              </a:spcBef>
              <a:spcAft>
                <a:spcPts val="0"/>
              </a:spcAft>
              <a:buNone/>
            </a:pPr>
            <a:r>
              <a:rPr b="0" i="0" lang="es-CO" sz="1400" u="none" cap="none" strike="noStrike">
                <a:solidFill>
                  <a:srgbClr val="2B4037"/>
                </a:solidFill>
                <a:latin typeface="Verdana"/>
                <a:ea typeface="Verdana"/>
                <a:cs typeface="Verdana"/>
                <a:sym typeface="Verdana"/>
              </a:rPr>
              <a:t>Se calculó el valor presente neto (VPN) de los beneficios y de los costos del proyecto de expansión, con lo cual se determinó que la relación Beneficio/Costo resulta ser superior a 1.</a:t>
            </a:r>
            <a:endParaRPr b="0" i="0" sz="1400" u="none" cap="none" strike="noStrike">
              <a:solidFill>
                <a:srgbClr val="2B4037"/>
              </a:solidFill>
              <a:latin typeface="Verdana"/>
              <a:ea typeface="Verdana"/>
              <a:cs typeface="Verdana"/>
              <a:sym typeface="Verdana"/>
            </a:endParaRPr>
          </a:p>
        </p:txBody>
      </p:sp>
      <p:graphicFrame>
        <p:nvGraphicFramePr>
          <p:cNvPr id="1421" name="Google Shape;1421;g2d385f4d273_4_263"/>
          <p:cNvGraphicFramePr/>
          <p:nvPr/>
        </p:nvGraphicFramePr>
        <p:xfrm>
          <a:off x="2231232" y="2210356"/>
          <a:ext cx="3000000" cy="3000000"/>
        </p:xfrm>
        <a:graphic>
          <a:graphicData uri="http://schemas.openxmlformats.org/drawingml/2006/table">
            <a:tbl>
              <a:tblPr bandRow="1" firstRow="1">
                <a:noFill/>
                <a:tableStyleId>{808172E8-F0F2-4FBF-A2F8-2A0E3A84E306}</a:tableStyleId>
              </a:tblPr>
              <a:tblGrid>
                <a:gridCol w="2469350"/>
                <a:gridCol w="2543175"/>
              </a:tblGrid>
              <a:tr h="347525">
                <a:tc gridSpan="2">
                  <a:txBody>
                    <a:bodyPr/>
                    <a:lstStyle/>
                    <a:p>
                      <a:pPr indent="0" lvl="0" marL="0" marR="0" rtl="0" algn="ctr">
                        <a:lnSpc>
                          <a:spcPct val="100000"/>
                        </a:lnSpc>
                        <a:spcBef>
                          <a:spcPts val="0"/>
                        </a:spcBef>
                        <a:spcAft>
                          <a:spcPts val="0"/>
                        </a:spcAft>
                        <a:buNone/>
                      </a:pPr>
                      <a:r>
                        <a:rPr lang="es-CO" sz="1600" u="none" cap="none" strike="noStrike">
                          <a:solidFill>
                            <a:srgbClr val="CAF53A"/>
                          </a:solidFill>
                          <a:latin typeface="Verdana"/>
                          <a:ea typeface="Verdana"/>
                          <a:cs typeface="Verdana"/>
                          <a:sym typeface="Verdana"/>
                        </a:rPr>
                        <a:t>VPN - USD</a:t>
                      </a:r>
                      <a:endParaRPr/>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Total Beneficios</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35941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$577.731.214,22</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Total Costos</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35941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$34.585.462,77</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Relación B/C</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35941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16,704</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pic>
        <p:nvPicPr>
          <p:cNvPr id="1426" name="Google Shape;1426;g2d385f4d273_4_315"/>
          <p:cNvPicPr preferRelativeResize="0"/>
          <p:nvPr/>
        </p:nvPicPr>
        <p:blipFill rotWithShape="1">
          <a:blip r:embed="rId3">
            <a:alphaModFix/>
          </a:blip>
          <a:srcRect b="12861" l="2097" r="2107" t="6297"/>
          <a:stretch/>
        </p:blipFill>
        <p:spPr>
          <a:xfrm>
            <a:off x="0" y="1"/>
            <a:ext cx="9144003" cy="5143504"/>
          </a:xfrm>
          <a:prstGeom prst="rect">
            <a:avLst/>
          </a:prstGeom>
          <a:noFill/>
          <a:ln>
            <a:noFill/>
          </a:ln>
        </p:spPr>
      </p:pic>
      <p:sp>
        <p:nvSpPr>
          <p:cNvPr id="1427" name="Google Shape;1427;g2d385f4d273_4_315"/>
          <p:cNvSpPr txBox="1"/>
          <p:nvPr/>
        </p:nvSpPr>
        <p:spPr>
          <a:xfrm>
            <a:off x="6411200" y="4184697"/>
            <a:ext cx="1962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chemeClr val="lt1"/>
                </a:solidFill>
                <a:latin typeface="Montserrat"/>
                <a:ea typeface="Montserrat"/>
                <a:cs typeface="Montserrat"/>
                <a:sym typeface="Montserrat"/>
              </a:rPr>
              <a:t>www.</a:t>
            </a:r>
            <a:r>
              <a:rPr b="1" i="0" lang="es-CO" sz="1400" u="none" cap="none" strike="noStrike">
                <a:solidFill>
                  <a:schemeClr val="lt1"/>
                </a:solidFill>
                <a:latin typeface="Montserrat"/>
                <a:ea typeface="Montserrat"/>
                <a:cs typeface="Montserrat"/>
                <a:sym typeface="Montserrat"/>
              </a:rPr>
              <a:t>upme</a:t>
            </a:r>
            <a:r>
              <a:rPr b="0" i="0" lang="es-CO" sz="1400" u="none" cap="none" strike="noStrike">
                <a:solidFill>
                  <a:schemeClr val="lt1"/>
                </a:solidFill>
                <a:latin typeface="Montserrat"/>
                <a:ea typeface="Montserrat"/>
                <a:cs typeface="Montserrat"/>
                <a:sym typeface="Montserrat"/>
              </a:rPr>
              <a:t>.gov.co</a:t>
            </a:r>
            <a:endParaRPr b="0" i="0" sz="1400" u="none" cap="none" strike="noStrike">
              <a:solidFill>
                <a:schemeClr val="lt1"/>
              </a:solidFill>
              <a:latin typeface="Montserrat"/>
              <a:ea typeface="Montserrat"/>
              <a:cs typeface="Montserrat"/>
              <a:sym typeface="Montserrat"/>
            </a:endParaRPr>
          </a:p>
        </p:txBody>
      </p:sp>
      <p:sp>
        <p:nvSpPr>
          <p:cNvPr id="1428" name="Google Shape;1428;g2d385f4d273_4_315"/>
          <p:cNvSpPr txBox="1"/>
          <p:nvPr/>
        </p:nvSpPr>
        <p:spPr>
          <a:xfrm>
            <a:off x="6355087" y="250841"/>
            <a:ext cx="25059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800"/>
              <a:buFont typeface="Arial"/>
              <a:buNone/>
            </a:pPr>
            <a:r>
              <a:rPr b="1" i="0" lang="es-CO" sz="2800" u="none" cap="none" strike="noStrike">
                <a:solidFill>
                  <a:schemeClr val="lt1"/>
                </a:solidFill>
                <a:latin typeface="Verdana"/>
                <a:ea typeface="Verdana"/>
                <a:cs typeface="Verdana"/>
                <a:sym typeface="Verdana"/>
              </a:rPr>
              <a:t>¡GRACIAS!</a:t>
            </a:r>
            <a:endParaRPr/>
          </a:p>
        </p:txBody>
      </p:sp>
      <p:sp>
        <p:nvSpPr>
          <p:cNvPr id="1429" name="Google Shape;1429;g2d385f4d273_4_315"/>
          <p:cNvSpPr txBox="1"/>
          <p:nvPr/>
        </p:nvSpPr>
        <p:spPr>
          <a:xfrm>
            <a:off x="3775825" y="2479971"/>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30" name="Google Shape;1430;g2d385f4d273_4_315"/>
          <p:cNvPicPr preferRelativeResize="0"/>
          <p:nvPr/>
        </p:nvPicPr>
        <p:blipFill rotWithShape="1">
          <a:blip r:embed="rId4">
            <a:alphaModFix/>
          </a:blip>
          <a:srcRect b="0" l="0" r="0" t="0"/>
          <a:stretch/>
        </p:blipFill>
        <p:spPr>
          <a:xfrm>
            <a:off x="367400" y="334750"/>
            <a:ext cx="1081375" cy="1191977"/>
          </a:xfrm>
          <a:prstGeom prst="rect">
            <a:avLst/>
          </a:prstGeom>
          <a:noFill/>
          <a:ln>
            <a:noFill/>
          </a:ln>
        </p:spPr>
      </p:pic>
      <p:sp>
        <p:nvSpPr>
          <p:cNvPr id="1431" name="Google Shape;1431;g2d385f4d273_4_315"/>
          <p:cNvSpPr txBox="1"/>
          <p:nvPr/>
        </p:nvSpPr>
        <p:spPr>
          <a:xfrm>
            <a:off x="5450512" y="2578715"/>
            <a:ext cx="3883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@upmecol     UPME Oficial    @upmeoficial</a:t>
            </a:r>
            <a:endParaRPr b="1" i="0" sz="1100" u="none" cap="none" strike="noStrike">
              <a:solidFill>
                <a:schemeClr val="lt1"/>
              </a:solidFill>
              <a:latin typeface="Verdana"/>
              <a:ea typeface="Verdana"/>
              <a:cs typeface="Verdana"/>
              <a:sym typeface="Verdana"/>
            </a:endParaRPr>
          </a:p>
        </p:txBody>
      </p:sp>
      <p:pic>
        <p:nvPicPr>
          <p:cNvPr id="1432" name="Google Shape;1432;g2d385f4d273_4_315"/>
          <p:cNvPicPr preferRelativeResize="0"/>
          <p:nvPr/>
        </p:nvPicPr>
        <p:blipFill rotWithShape="1">
          <a:blip r:embed="rId5">
            <a:alphaModFix/>
          </a:blip>
          <a:srcRect b="0" l="0" r="0" t="0"/>
          <a:stretch/>
        </p:blipFill>
        <p:spPr>
          <a:xfrm>
            <a:off x="5889582" y="2238034"/>
            <a:ext cx="534509" cy="518463"/>
          </a:xfrm>
          <a:prstGeom prst="rect">
            <a:avLst/>
          </a:prstGeom>
          <a:noFill/>
          <a:ln>
            <a:noFill/>
          </a:ln>
        </p:spPr>
      </p:pic>
      <p:pic>
        <p:nvPicPr>
          <p:cNvPr id="1433" name="Google Shape;1433;g2d385f4d273_4_315"/>
          <p:cNvPicPr preferRelativeResize="0"/>
          <p:nvPr/>
        </p:nvPicPr>
        <p:blipFill rotWithShape="1">
          <a:blip r:embed="rId6">
            <a:alphaModFix/>
          </a:blip>
          <a:srcRect b="0" l="0" r="0" t="0"/>
          <a:stretch/>
        </p:blipFill>
        <p:spPr>
          <a:xfrm>
            <a:off x="6273781" y="3080105"/>
            <a:ext cx="562891" cy="545985"/>
          </a:xfrm>
          <a:prstGeom prst="rect">
            <a:avLst/>
          </a:prstGeom>
          <a:noFill/>
          <a:ln>
            <a:noFill/>
          </a:ln>
        </p:spPr>
      </p:pic>
      <p:pic>
        <p:nvPicPr>
          <p:cNvPr id="1434" name="Google Shape;1434;g2d385f4d273_4_315"/>
          <p:cNvPicPr preferRelativeResize="0"/>
          <p:nvPr/>
        </p:nvPicPr>
        <p:blipFill rotWithShape="1">
          <a:blip r:embed="rId7">
            <a:alphaModFix/>
          </a:blip>
          <a:srcRect b="0" l="0" r="0" t="0"/>
          <a:stretch/>
        </p:blipFill>
        <p:spPr>
          <a:xfrm>
            <a:off x="7608037" y="3105288"/>
            <a:ext cx="562891" cy="545978"/>
          </a:xfrm>
          <a:prstGeom prst="rect">
            <a:avLst/>
          </a:prstGeom>
          <a:noFill/>
          <a:ln>
            <a:noFill/>
          </a:ln>
        </p:spPr>
      </p:pic>
      <p:sp>
        <p:nvSpPr>
          <p:cNvPr id="1435" name="Google Shape;1435;g2d385f4d273_4_315"/>
          <p:cNvSpPr txBox="1"/>
          <p:nvPr/>
        </p:nvSpPr>
        <p:spPr>
          <a:xfrm>
            <a:off x="5939171" y="3562316"/>
            <a:ext cx="2582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100" u="none" cap="none" strike="noStrike">
                <a:solidFill>
                  <a:schemeClr val="lt1"/>
                </a:solidFill>
                <a:latin typeface="Verdana"/>
                <a:ea typeface="Verdana"/>
                <a:cs typeface="Verdana"/>
                <a:sym typeface="Verdana"/>
              </a:rPr>
              <a:t>@upmeoficial      @upmeoficial</a:t>
            </a:r>
            <a:endParaRPr b="0" i="0" sz="1100" u="none" cap="none" strike="noStrike">
              <a:solidFill>
                <a:srgbClr val="000000"/>
              </a:solidFill>
              <a:latin typeface="Arial"/>
              <a:ea typeface="Arial"/>
              <a:cs typeface="Arial"/>
              <a:sym typeface="Arial"/>
            </a:endParaRPr>
          </a:p>
        </p:txBody>
      </p:sp>
      <p:pic>
        <p:nvPicPr>
          <p:cNvPr id="1436" name="Google Shape;1436;g2d385f4d273_4_315"/>
          <p:cNvPicPr preferRelativeResize="0"/>
          <p:nvPr/>
        </p:nvPicPr>
        <p:blipFill rotWithShape="1">
          <a:blip r:embed="rId8">
            <a:alphaModFix/>
          </a:blip>
          <a:srcRect b="0" l="0" r="0" t="0"/>
          <a:stretch/>
        </p:blipFill>
        <p:spPr>
          <a:xfrm>
            <a:off x="8170928" y="2307615"/>
            <a:ext cx="375844" cy="375844"/>
          </a:xfrm>
          <a:prstGeom prst="rect">
            <a:avLst/>
          </a:prstGeom>
          <a:noFill/>
          <a:ln>
            <a:noFill/>
          </a:ln>
        </p:spPr>
      </p:pic>
      <p:pic>
        <p:nvPicPr>
          <p:cNvPr id="1437" name="Google Shape;1437;g2d385f4d273_4_315"/>
          <p:cNvPicPr preferRelativeResize="0"/>
          <p:nvPr/>
        </p:nvPicPr>
        <p:blipFill rotWithShape="1">
          <a:blip r:embed="rId9">
            <a:alphaModFix/>
          </a:blip>
          <a:srcRect b="0" l="0" r="0" t="0"/>
          <a:stretch/>
        </p:blipFill>
        <p:spPr>
          <a:xfrm>
            <a:off x="7030690" y="2315623"/>
            <a:ext cx="367831" cy="3678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2d38ae029f6_5_5"/>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s-CO" sz="2300">
                <a:solidFill>
                  <a:srgbClr val="181818"/>
                </a:solidFill>
                <a:latin typeface="Verdana"/>
                <a:ea typeface="Verdana"/>
                <a:cs typeface="Verdana"/>
                <a:sym typeface="Verdana"/>
              </a:rPr>
              <a:t>Generalidades</a:t>
            </a:r>
            <a:endParaRPr b="1" sz="2300">
              <a:solidFill>
                <a:schemeClr val="dk1"/>
              </a:solidFill>
              <a:latin typeface="Montserrat"/>
              <a:ea typeface="Montserrat"/>
              <a:cs typeface="Montserrat"/>
              <a:sym typeface="Montserrat"/>
            </a:endParaRPr>
          </a:p>
        </p:txBody>
      </p:sp>
      <p:sp>
        <p:nvSpPr>
          <p:cNvPr id="197" name="Google Shape;197;g2d38ae029f6_5_5"/>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98" name="Google Shape;198;g2d38ae029f6_5_5"/>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99" name="Google Shape;199;g2d38ae029f6_5_5"/>
          <p:cNvPicPr preferRelativeResize="0"/>
          <p:nvPr/>
        </p:nvPicPr>
        <p:blipFill>
          <a:blip r:embed="rId4">
            <a:alphaModFix/>
          </a:blip>
          <a:stretch>
            <a:fillRect/>
          </a:stretch>
        </p:blipFill>
        <p:spPr>
          <a:xfrm>
            <a:off x="411238" y="1265304"/>
            <a:ext cx="8321515" cy="3577721"/>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pic>
        <p:nvPicPr>
          <p:cNvPr id="1442" name="Google Shape;1442;g2d370540412_0_281"/>
          <p:cNvPicPr preferRelativeResize="0"/>
          <p:nvPr/>
        </p:nvPicPr>
        <p:blipFill rotWithShape="1">
          <a:blip r:embed="rId3">
            <a:alphaModFix/>
          </a:blip>
          <a:srcRect b="12564" l="6217" r="12076" t="4226"/>
          <a:stretch/>
        </p:blipFill>
        <p:spPr>
          <a:xfrm>
            <a:off x="0" y="0"/>
            <a:ext cx="9144003" cy="5143502"/>
          </a:xfrm>
          <a:prstGeom prst="rect">
            <a:avLst/>
          </a:prstGeom>
          <a:noFill/>
          <a:ln>
            <a:noFill/>
          </a:ln>
        </p:spPr>
      </p:pic>
      <p:pic>
        <p:nvPicPr>
          <p:cNvPr id="1443" name="Google Shape;1443;g2d370540412_0_281"/>
          <p:cNvPicPr preferRelativeResize="0"/>
          <p:nvPr/>
        </p:nvPicPr>
        <p:blipFill rotWithShape="1">
          <a:blip r:embed="rId4">
            <a:alphaModFix/>
          </a:blip>
          <a:srcRect b="0" l="0" r="0" t="0"/>
          <a:stretch/>
        </p:blipFill>
        <p:spPr>
          <a:xfrm>
            <a:off x="643324" y="3081751"/>
            <a:ext cx="1329798" cy="1465825"/>
          </a:xfrm>
          <a:prstGeom prst="rect">
            <a:avLst/>
          </a:prstGeom>
          <a:noFill/>
          <a:ln>
            <a:noFill/>
          </a:ln>
        </p:spPr>
      </p:pic>
      <p:sp>
        <p:nvSpPr>
          <p:cNvPr id="1444" name="Google Shape;1444;g2d370540412_0_281"/>
          <p:cNvSpPr txBox="1"/>
          <p:nvPr/>
        </p:nvSpPr>
        <p:spPr>
          <a:xfrm>
            <a:off x="327375" y="1223125"/>
            <a:ext cx="6078000" cy="10713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600"/>
              <a:buFont typeface="Arial"/>
              <a:buNone/>
            </a:pPr>
            <a:r>
              <a:rPr b="1" i="0" lang="es-CO" sz="3600" u="none" cap="none" strike="noStrike">
                <a:solidFill>
                  <a:schemeClr val="lt1"/>
                </a:solidFill>
                <a:latin typeface="Verdana"/>
                <a:ea typeface="Verdana"/>
                <a:cs typeface="Verdana"/>
                <a:sym typeface="Verdana"/>
              </a:rPr>
              <a:t>RECONFIGURACIÓN SABANALARGA 220 KV</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8" name="Shape 1448"/>
        <p:cNvGrpSpPr/>
        <p:nvPr/>
      </p:nvGrpSpPr>
      <p:grpSpPr>
        <a:xfrm>
          <a:off x="0" y="0"/>
          <a:ext cx="0" cy="0"/>
          <a:chOff x="0" y="0"/>
          <a:chExt cx="0" cy="0"/>
        </a:xfrm>
      </p:grpSpPr>
      <p:sp>
        <p:nvSpPr>
          <p:cNvPr id="1449" name="Google Shape;1449;g2d370540412_0_299"/>
          <p:cNvSpPr txBox="1"/>
          <p:nvPr/>
        </p:nvSpPr>
        <p:spPr>
          <a:xfrm>
            <a:off x="593100" y="2017767"/>
            <a:ext cx="49587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ANTECEDENTES</a:t>
            </a:r>
            <a:endParaRPr b="1" i="0" sz="3400" u="none" cap="none" strike="noStrike">
              <a:solidFill>
                <a:schemeClr val="lt1"/>
              </a:solidFill>
              <a:latin typeface="Verdana"/>
              <a:ea typeface="Verdana"/>
              <a:cs typeface="Verdana"/>
              <a:sym typeface="Verdana"/>
            </a:endParaRPr>
          </a:p>
        </p:txBody>
      </p:sp>
      <p:sp>
        <p:nvSpPr>
          <p:cNvPr id="1450" name="Google Shape;1450;g2d370540412_0_299"/>
          <p:cNvSpPr txBox="1"/>
          <p:nvPr/>
        </p:nvSpPr>
        <p:spPr>
          <a:xfrm>
            <a:off x="6667782" y="386566"/>
            <a:ext cx="29775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i="0" lang="es-CO" sz="20000" u="none" cap="none" strike="noStrike">
                <a:solidFill>
                  <a:srgbClr val="CAF53A"/>
                </a:solidFill>
                <a:latin typeface="Verdana"/>
                <a:ea typeface="Verdana"/>
                <a:cs typeface="Verdana"/>
                <a:sym typeface="Verdana"/>
              </a:rPr>
              <a:t>1</a:t>
            </a:r>
            <a:endParaRPr b="1" i="0" sz="20000" u="none" cap="none" strike="noStrike">
              <a:solidFill>
                <a:srgbClr val="CAF53A"/>
              </a:solidFill>
              <a:latin typeface="Verdana"/>
              <a:ea typeface="Verdana"/>
              <a:cs typeface="Verdana"/>
              <a:sym typeface="Verdana"/>
            </a:endParaRPr>
          </a:p>
        </p:txBody>
      </p:sp>
      <p:pic>
        <p:nvPicPr>
          <p:cNvPr id="1451" name="Google Shape;1451;g2d370540412_0_299"/>
          <p:cNvPicPr preferRelativeResize="0"/>
          <p:nvPr/>
        </p:nvPicPr>
        <p:blipFill rotWithShape="1">
          <a:blip r:embed="rId4">
            <a:alphaModFix/>
          </a:blip>
          <a:srcRect b="7527" l="0" r="0" t="0"/>
          <a:stretch/>
        </p:blipFill>
        <p:spPr>
          <a:xfrm>
            <a:off x="4721876" y="1065510"/>
            <a:ext cx="3692782" cy="4077991"/>
          </a:xfrm>
          <a:prstGeom prst="rect">
            <a:avLst/>
          </a:prstGeom>
          <a:noFill/>
          <a:ln>
            <a:noFill/>
          </a:ln>
        </p:spPr>
      </p:pic>
      <p:pic>
        <p:nvPicPr>
          <p:cNvPr id="1452" name="Google Shape;1452;g2d370540412_0_299"/>
          <p:cNvPicPr preferRelativeResize="0"/>
          <p:nvPr/>
        </p:nvPicPr>
        <p:blipFill rotWithShape="1">
          <a:blip r:embed="rId5">
            <a:alphaModFix/>
          </a:blip>
          <a:srcRect b="0" l="0" r="0" t="0"/>
          <a:stretch/>
        </p:blipFill>
        <p:spPr>
          <a:xfrm>
            <a:off x="198691" y="217476"/>
            <a:ext cx="788816" cy="868702"/>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6" name="Shape 1456"/>
        <p:cNvGrpSpPr/>
        <p:nvPr/>
      </p:nvGrpSpPr>
      <p:grpSpPr>
        <a:xfrm>
          <a:off x="0" y="0"/>
          <a:ext cx="0" cy="0"/>
          <a:chOff x="0" y="0"/>
          <a:chExt cx="0" cy="0"/>
        </a:xfrm>
      </p:grpSpPr>
      <p:sp>
        <p:nvSpPr>
          <p:cNvPr id="1457" name="Google Shape;1457;g2d370540412_0_306"/>
          <p:cNvSpPr txBox="1"/>
          <p:nvPr/>
        </p:nvSpPr>
        <p:spPr>
          <a:xfrm>
            <a:off x="553172" y="1725380"/>
            <a:ext cx="3843900" cy="1693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63636"/>
                </a:solidFill>
                <a:latin typeface="Verdana"/>
                <a:ea typeface="Verdana"/>
                <a:cs typeface="Verdana"/>
                <a:sym typeface="Verdana"/>
              </a:rPr>
              <a:t>La subestación Sabanalarga 220 kV es una subestación propiedad de TRANSELCA, su  configuración es interruptor y medio, pero constructivamente fue desarrollada en etapas como anillos interconectados como se muestra en la figura.</a:t>
            </a:r>
            <a:endParaRPr b="0" i="0" sz="1400" u="none" cap="none" strike="noStrike">
              <a:solidFill>
                <a:srgbClr val="363636"/>
              </a:solidFill>
              <a:latin typeface="Verdana"/>
              <a:ea typeface="Verdana"/>
              <a:cs typeface="Verdana"/>
              <a:sym typeface="Verdana"/>
            </a:endParaRPr>
          </a:p>
        </p:txBody>
      </p:sp>
      <p:sp>
        <p:nvSpPr>
          <p:cNvPr id="1458" name="Google Shape;1458;g2d370540412_0_306"/>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Antecedentes</a:t>
            </a:r>
            <a:endParaRPr b="1" i="0" sz="2300" u="none" cap="none" strike="noStrike">
              <a:solidFill>
                <a:srgbClr val="171717"/>
              </a:solidFill>
              <a:highlight>
                <a:srgbClr val="CAF53A"/>
              </a:highlight>
              <a:latin typeface="Verdana"/>
              <a:ea typeface="Verdana"/>
              <a:cs typeface="Verdana"/>
              <a:sym typeface="Verdana"/>
            </a:endParaRPr>
          </a:p>
        </p:txBody>
      </p:sp>
      <p:sp>
        <p:nvSpPr>
          <p:cNvPr id="1459" name="Google Shape;1459;g2d370540412_0_306"/>
          <p:cNvSpPr txBox="1"/>
          <p:nvPr/>
        </p:nvSpPr>
        <p:spPr>
          <a:xfrm>
            <a:off x="4593773" y="3652035"/>
            <a:ext cx="4162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7030A0"/>
                </a:solidFill>
                <a:latin typeface="Verdana"/>
                <a:ea typeface="Verdana"/>
                <a:cs typeface="Verdana"/>
                <a:sym typeface="Verdana"/>
              </a:rPr>
              <a:t>Vista de la planta de la S/E Sabanalarga 220 kV. Fuente: ISA TRANSELCA</a:t>
            </a:r>
            <a:endParaRPr b="0" i="0" sz="900" u="none" cap="none" strike="noStrike">
              <a:solidFill>
                <a:srgbClr val="7030A0"/>
              </a:solidFill>
              <a:latin typeface="Verdana"/>
              <a:ea typeface="Verdana"/>
              <a:cs typeface="Verdana"/>
              <a:sym typeface="Verdana"/>
            </a:endParaRPr>
          </a:p>
        </p:txBody>
      </p:sp>
      <p:pic>
        <p:nvPicPr>
          <p:cNvPr id="1460" name="Google Shape;1460;g2d370540412_0_30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1461" name="Google Shape;1461;g2d370540412_0_306"/>
          <p:cNvPicPr preferRelativeResize="0"/>
          <p:nvPr/>
        </p:nvPicPr>
        <p:blipFill rotWithShape="1">
          <a:blip r:embed="rId5">
            <a:alphaModFix/>
          </a:blip>
          <a:srcRect b="0" l="0" r="0" t="0"/>
          <a:stretch/>
        </p:blipFill>
        <p:spPr>
          <a:xfrm>
            <a:off x="4593773" y="1491465"/>
            <a:ext cx="3997054" cy="216057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5" name="Shape 1465"/>
        <p:cNvGrpSpPr/>
        <p:nvPr/>
      </p:nvGrpSpPr>
      <p:grpSpPr>
        <a:xfrm>
          <a:off x="0" y="0"/>
          <a:ext cx="0" cy="0"/>
          <a:chOff x="0" y="0"/>
          <a:chExt cx="0" cy="0"/>
        </a:xfrm>
      </p:grpSpPr>
      <p:sp>
        <p:nvSpPr>
          <p:cNvPr id="1466" name="Google Shape;1466;g2d370540412_0_314"/>
          <p:cNvSpPr txBox="1"/>
          <p:nvPr/>
        </p:nvSpPr>
        <p:spPr>
          <a:xfrm>
            <a:off x="579732" y="2069327"/>
            <a:ext cx="3843900" cy="1477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63636"/>
                </a:solidFill>
                <a:latin typeface="Verdana"/>
                <a:ea typeface="Verdana"/>
                <a:cs typeface="Verdana"/>
                <a:sym typeface="Verdana"/>
              </a:rPr>
              <a:t>Características:</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latin typeface="Verdana"/>
                <a:ea typeface="Verdana"/>
                <a:cs typeface="Verdana"/>
                <a:sym typeface="Verdana"/>
              </a:rPr>
              <a:t>12 diámetros </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latin typeface="Verdana"/>
                <a:ea typeface="Verdana"/>
                <a:cs typeface="Verdana"/>
                <a:sym typeface="Verdana"/>
              </a:rPr>
              <a:t>13 bahías de líneas </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latin typeface="Verdana"/>
                <a:ea typeface="Verdana"/>
                <a:cs typeface="Verdana"/>
                <a:sym typeface="Verdana"/>
              </a:rPr>
              <a:t>7 bahías de transformación (1710 MVA)</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latin typeface="Verdana"/>
                <a:ea typeface="Verdana"/>
                <a:cs typeface="Verdana"/>
                <a:sym typeface="Verdana"/>
              </a:rPr>
              <a:t>Capacidad cortocircuito 40 kA</a:t>
            </a:r>
            <a:endParaRPr b="0" i="0" sz="1400" u="none" cap="none" strike="noStrike">
              <a:solidFill>
                <a:srgbClr val="363636"/>
              </a:solidFill>
              <a:latin typeface="Verdana"/>
              <a:ea typeface="Verdana"/>
              <a:cs typeface="Verdana"/>
              <a:sym typeface="Verdana"/>
            </a:endParaRPr>
          </a:p>
        </p:txBody>
      </p:sp>
      <p:sp>
        <p:nvSpPr>
          <p:cNvPr id="1467" name="Google Shape;1467;g2d370540412_0_314"/>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Antecedentes</a:t>
            </a:r>
            <a:endParaRPr b="1" i="0" sz="2300" u="none" cap="none" strike="noStrike">
              <a:solidFill>
                <a:srgbClr val="171717"/>
              </a:solidFill>
              <a:highlight>
                <a:srgbClr val="CAF53A"/>
              </a:highlight>
              <a:latin typeface="Verdana"/>
              <a:ea typeface="Verdana"/>
              <a:cs typeface="Verdana"/>
              <a:sym typeface="Verdana"/>
            </a:endParaRPr>
          </a:p>
        </p:txBody>
      </p:sp>
      <p:sp>
        <p:nvSpPr>
          <p:cNvPr id="1468" name="Google Shape;1468;g2d370540412_0_314"/>
          <p:cNvSpPr txBox="1"/>
          <p:nvPr/>
        </p:nvSpPr>
        <p:spPr>
          <a:xfrm>
            <a:off x="4593773" y="3863857"/>
            <a:ext cx="4162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7030A0"/>
                </a:solidFill>
                <a:latin typeface="Verdana"/>
                <a:ea typeface="Verdana"/>
                <a:cs typeface="Verdana"/>
                <a:sym typeface="Verdana"/>
              </a:rPr>
              <a:t>Diagrama Unifilar de la S/E Sabanalarga 220 kV. Fuente: ISA TRANSELCA</a:t>
            </a:r>
            <a:endParaRPr b="0" i="0" sz="900" u="none" cap="none" strike="noStrike">
              <a:solidFill>
                <a:srgbClr val="7030A0"/>
              </a:solidFill>
              <a:latin typeface="Verdana"/>
              <a:ea typeface="Verdana"/>
              <a:cs typeface="Verdana"/>
              <a:sym typeface="Verdana"/>
            </a:endParaRPr>
          </a:p>
        </p:txBody>
      </p:sp>
      <p:pic>
        <p:nvPicPr>
          <p:cNvPr id="1469" name="Google Shape;1469;g2d370540412_0_314"/>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1470" name="Google Shape;1470;g2d370540412_0_314"/>
          <p:cNvPicPr preferRelativeResize="0"/>
          <p:nvPr/>
        </p:nvPicPr>
        <p:blipFill rotWithShape="1">
          <a:blip r:embed="rId5">
            <a:alphaModFix/>
          </a:blip>
          <a:srcRect b="0" l="0" r="0" t="0"/>
          <a:stretch/>
        </p:blipFill>
        <p:spPr>
          <a:xfrm>
            <a:off x="4593773" y="1508244"/>
            <a:ext cx="3992085" cy="235561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4" name="Shape 1474"/>
        <p:cNvGrpSpPr/>
        <p:nvPr/>
      </p:nvGrpSpPr>
      <p:grpSpPr>
        <a:xfrm>
          <a:off x="0" y="0"/>
          <a:ext cx="0" cy="0"/>
          <a:chOff x="0" y="0"/>
          <a:chExt cx="0" cy="0"/>
        </a:xfrm>
      </p:grpSpPr>
      <p:sp>
        <p:nvSpPr>
          <p:cNvPr id="1475" name="Google Shape;1475;g2d370540412_0_322"/>
          <p:cNvSpPr txBox="1"/>
          <p:nvPr/>
        </p:nvSpPr>
        <p:spPr>
          <a:xfrm>
            <a:off x="4686404" y="2415208"/>
            <a:ext cx="3843900" cy="831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63636"/>
                </a:solidFill>
                <a:latin typeface="Verdana"/>
                <a:ea typeface="Verdana"/>
                <a:cs typeface="Verdana"/>
                <a:sym typeface="Verdana"/>
              </a:rPr>
              <a:t>Alta dependencia del área Caribe de la Subestación Sabanalarga 500 kV y Sabanalarga 220 kV</a:t>
            </a:r>
            <a:endParaRPr b="0" i="0" sz="1400" u="none" cap="none" strike="noStrike">
              <a:solidFill>
                <a:srgbClr val="363636"/>
              </a:solidFill>
              <a:latin typeface="Verdana"/>
              <a:ea typeface="Verdana"/>
              <a:cs typeface="Verdana"/>
              <a:sym typeface="Verdana"/>
            </a:endParaRPr>
          </a:p>
        </p:txBody>
      </p:sp>
      <p:sp>
        <p:nvSpPr>
          <p:cNvPr id="1476" name="Google Shape;1476;g2d370540412_0_322"/>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Antecedentes</a:t>
            </a:r>
            <a:endParaRPr b="1" i="0" sz="2300" u="none" cap="none" strike="noStrike">
              <a:solidFill>
                <a:srgbClr val="171717"/>
              </a:solidFill>
              <a:highlight>
                <a:srgbClr val="CAF53A"/>
              </a:highlight>
              <a:latin typeface="Verdana"/>
              <a:ea typeface="Verdana"/>
              <a:cs typeface="Verdana"/>
              <a:sym typeface="Verdana"/>
            </a:endParaRPr>
          </a:p>
        </p:txBody>
      </p:sp>
      <p:sp>
        <p:nvSpPr>
          <p:cNvPr id="1477" name="Google Shape;1477;g2d370540412_0_322"/>
          <p:cNvSpPr txBox="1"/>
          <p:nvPr/>
        </p:nvSpPr>
        <p:spPr>
          <a:xfrm>
            <a:off x="409800" y="4190033"/>
            <a:ext cx="4162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7030A0"/>
                </a:solidFill>
                <a:latin typeface="Verdana"/>
                <a:ea typeface="Verdana"/>
                <a:cs typeface="Verdana"/>
                <a:sym typeface="Verdana"/>
              </a:rPr>
              <a:t>Conexiones entre áreas con la S/E Sabanalarga. Fuente: ISA TRANSELCA</a:t>
            </a:r>
            <a:endParaRPr b="0" i="0" sz="900" u="none" cap="none" strike="noStrike">
              <a:solidFill>
                <a:srgbClr val="7030A0"/>
              </a:solidFill>
              <a:latin typeface="Verdana"/>
              <a:ea typeface="Verdana"/>
              <a:cs typeface="Verdana"/>
              <a:sym typeface="Verdana"/>
            </a:endParaRPr>
          </a:p>
        </p:txBody>
      </p:sp>
      <p:pic>
        <p:nvPicPr>
          <p:cNvPr id="1478" name="Google Shape;1478;g2d370540412_0_32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1479" name="Google Shape;1479;g2d370540412_0_322"/>
          <p:cNvPicPr preferRelativeResize="0"/>
          <p:nvPr/>
        </p:nvPicPr>
        <p:blipFill rotWithShape="1">
          <a:blip r:embed="rId5">
            <a:alphaModFix/>
          </a:blip>
          <a:srcRect b="2666" l="0" r="4141" t="0"/>
          <a:stretch/>
        </p:blipFill>
        <p:spPr>
          <a:xfrm>
            <a:off x="613670" y="1459502"/>
            <a:ext cx="3459064" cy="2730531"/>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3" name="Shape 1483"/>
        <p:cNvGrpSpPr/>
        <p:nvPr/>
      </p:nvGrpSpPr>
      <p:grpSpPr>
        <a:xfrm>
          <a:off x="0" y="0"/>
          <a:ext cx="0" cy="0"/>
          <a:chOff x="0" y="0"/>
          <a:chExt cx="0" cy="0"/>
        </a:xfrm>
      </p:grpSpPr>
      <p:sp>
        <p:nvSpPr>
          <p:cNvPr id="1484" name="Google Shape;1484;g2d370540412_0_330"/>
          <p:cNvSpPr txBox="1"/>
          <p:nvPr/>
        </p:nvSpPr>
        <p:spPr>
          <a:xfrm>
            <a:off x="4185385" y="2112217"/>
            <a:ext cx="4958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PROYECTO PROPUESTO</a:t>
            </a:r>
            <a:endParaRPr/>
          </a:p>
        </p:txBody>
      </p:sp>
      <p:sp>
        <p:nvSpPr>
          <p:cNvPr id="1485" name="Google Shape;1485;g2d370540412_0_330"/>
          <p:cNvSpPr txBox="1"/>
          <p:nvPr/>
        </p:nvSpPr>
        <p:spPr>
          <a:xfrm>
            <a:off x="4141845" y="1244074"/>
            <a:ext cx="12138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i="0" lang="es-CO" sz="6000" u="none" cap="none" strike="noStrike">
                <a:solidFill>
                  <a:srgbClr val="CAF53A"/>
                </a:solidFill>
                <a:latin typeface="Verdana"/>
                <a:ea typeface="Verdana"/>
                <a:cs typeface="Verdana"/>
                <a:sym typeface="Verdana"/>
              </a:rPr>
              <a:t>2.</a:t>
            </a:r>
            <a:endParaRPr b="1" i="0" sz="6000" u="none" cap="none" strike="noStrike">
              <a:solidFill>
                <a:srgbClr val="CAF53A"/>
              </a:solidFill>
              <a:latin typeface="Verdana"/>
              <a:ea typeface="Verdana"/>
              <a:cs typeface="Verdana"/>
              <a:sym typeface="Verdana"/>
            </a:endParaRPr>
          </a:p>
        </p:txBody>
      </p:sp>
      <p:sp>
        <p:nvSpPr>
          <p:cNvPr id="1486" name="Google Shape;1486;g2d370540412_0_330"/>
          <p:cNvSpPr/>
          <p:nvPr/>
        </p:nvSpPr>
        <p:spPr>
          <a:xfrm rot="10800000">
            <a:off x="951961" y="1126977"/>
            <a:ext cx="3008578" cy="197269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487" name="Google Shape;1487;g2d370540412_0_330"/>
          <p:cNvPicPr preferRelativeResize="0"/>
          <p:nvPr/>
        </p:nvPicPr>
        <p:blipFill rotWithShape="1">
          <a:blip r:embed="rId4">
            <a:alphaModFix/>
          </a:blip>
          <a:srcRect b="9395" l="0" r="0" t="0"/>
          <a:stretch/>
        </p:blipFill>
        <p:spPr>
          <a:xfrm>
            <a:off x="767271" y="141515"/>
            <a:ext cx="4305469" cy="5001987"/>
          </a:xfrm>
          <a:prstGeom prst="rect">
            <a:avLst/>
          </a:prstGeom>
          <a:noFill/>
          <a:ln>
            <a:noFill/>
          </a:ln>
        </p:spPr>
      </p:pic>
      <p:pic>
        <p:nvPicPr>
          <p:cNvPr id="1488" name="Google Shape;1488;g2d370540412_0_330"/>
          <p:cNvPicPr preferRelativeResize="0"/>
          <p:nvPr/>
        </p:nvPicPr>
        <p:blipFill rotWithShape="1">
          <a:blip r:embed="rId5">
            <a:alphaModFix/>
          </a:blip>
          <a:srcRect b="0" l="0" r="0" t="0"/>
          <a:stretch/>
        </p:blipFill>
        <p:spPr>
          <a:xfrm>
            <a:off x="8167034" y="4103676"/>
            <a:ext cx="788816" cy="868702"/>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pic>
        <p:nvPicPr>
          <p:cNvPr id="1493" name="Google Shape;1493;g2d370540412_0_338"/>
          <p:cNvPicPr preferRelativeResize="0"/>
          <p:nvPr/>
        </p:nvPicPr>
        <p:blipFill rotWithShape="1">
          <a:blip r:embed="rId3">
            <a:alphaModFix/>
          </a:blip>
          <a:srcRect b="0" l="0" r="0" t="62326"/>
          <a:stretch/>
        </p:blipFill>
        <p:spPr>
          <a:xfrm>
            <a:off x="0" y="3575500"/>
            <a:ext cx="9155625" cy="1568000"/>
          </a:xfrm>
          <a:prstGeom prst="rect">
            <a:avLst/>
          </a:prstGeom>
          <a:noFill/>
          <a:ln>
            <a:noFill/>
          </a:ln>
        </p:spPr>
      </p:pic>
      <p:pic>
        <p:nvPicPr>
          <p:cNvPr id="1494" name="Google Shape;1494;g2d370540412_0_338"/>
          <p:cNvPicPr preferRelativeResize="0"/>
          <p:nvPr/>
        </p:nvPicPr>
        <p:blipFill rotWithShape="1">
          <a:blip r:embed="rId4">
            <a:alphaModFix/>
          </a:blip>
          <a:srcRect b="0" l="0" r="0" t="0"/>
          <a:stretch/>
        </p:blipFill>
        <p:spPr>
          <a:xfrm>
            <a:off x="2686977" y="4345097"/>
            <a:ext cx="3911553" cy="274500"/>
          </a:xfrm>
          <a:prstGeom prst="rect">
            <a:avLst/>
          </a:prstGeom>
          <a:noFill/>
          <a:ln>
            <a:noFill/>
          </a:ln>
        </p:spPr>
      </p:pic>
      <p:sp>
        <p:nvSpPr>
          <p:cNvPr id="1495" name="Google Shape;1495;g2d370540412_0_338"/>
          <p:cNvSpPr/>
          <p:nvPr/>
        </p:nvSpPr>
        <p:spPr>
          <a:xfrm>
            <a:off x="3093769" y="552775"/>
            <a:ext cx="424500" cy="424500"/>
          </a:xfrm>
          <a:prstGeom prst="ellipse">
            <a:avLst/>
          </a:prstGeom>
          <a:solidFill>
            <a:srgbClr val="B8F6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g2d370540412_0_338"/>
          <p:cNvSpPr txBox="1"/>
          <p:nvPr/>
        </p:nvSpPr>
        <p:spPr>
          <a:xfrm>
            <a:off x="3235270" y="627775"/>
            <a:ext cx="2814900" cy="274500"/>
          </a:xfrm>
          <a:prstGeom prst="rect">
            <a:avLst/>
          </a:prstGeom>
          <a:noFill/>
          <a:ln>
            <a:noFill/>
          </a:ln>
        </p:spPr>
        <p:txBody>
          <a:bodyPr anchorCtr="0" anchor="t" bIns="0" lIns="0" spcFirstLastPara="1" rIns="0" wrap="square" tIns="11400">
            <a:spAutoFit/>
          </a:bodyPr>
          <a:lstStyle/>
          <a:p>
            <a:pPr indent="0" lvl="0" marL="11417" marR="0" rtl="0" algn="ctr">
              <a:lnSpc>
                <a:spcPct val="100000"/>
              </a:lnSpc>
              <a:spcBef>
                <a:spcPts val="0"/>
              </a:spcBef>
              <a:spcAft>
                <a:spcPts val="0"/>
              </a:spcAft>
              <a:buClr>
                <a:srgbClr val="000000"/>
              </a:buClr>
              <a:buSzPts val="1708"/>
              <a:buFont typeface="Arial"/>
              <a:buNone/>
            </a:pPr>
            <a:r>
              <a:rPr b="1" i="0" lang="es-CO" sz="1708" u="none" cap="none" strike="noStrike">
                <a:solidFill>
                  <a:schemeClr val="dk1"/>
                </a:solidFill>
                <a:latin typeface="Verdana"/>
                <a:ea typeface="Verdana"/>
                <a:cs typeface="Verdana"/>
                <a:sym typeface="Verdana"/>
              </a:rPr>
              <a:t>Objetivos del proyecto</a:t>
            </a:r>
            <a:endParaRPr b="1" i="0" sz="1708" u="none" cap="none" strike="noStrike">
              <a:solidFill>
                <a:schemeClr val="dk1"/>
              </a:solidFill>
              <a:latin typeface="Verdana"/>
              <a:ea typeface="Verdana"/>
              <a:cs typeface="Verdana"/>
              <a:sym typeface="Verdana"/>
            </a:endParaRPr>
          </a:p>
        </p:txBody>
      </p:sp>
      <p:sp>
        <p:nvSpPr>
          <p:cNvPr id="1497" name="Google Shape;1497;g2d370540412_0_338"/>
          <p:cNvSpPr/>
          <p:nvPr/>
        </p:nvSpPr>
        <p:spPr>
          <a:xfrm>
            <a:off x="562613" y="1751208"/>
            <a:ext cx="781800" cy="8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CO" sz="6300" u="none" cap="none" strike="noStrike">
                <a:solidFill>
                  <a:srgbClr val="B8F600"/>
                </a:solidFill>
                <a:latin typeface="Nunito Sans Black"/>
                <a:ea typeface="Nunito Sans Black"/>
                <a:cs typeface="Nunito Sans Black"/>
                <a:sym typeface="Nunito Sans Black"/>
              </a:rPr>
              <a:t>1</a:t>
            </a:r>
            <a:endParaRPr b="0" i="0" sz="6300" u="none" cap="none" strike="noStrike">
              <a:solidFill>
                <a:srgbClr val="B8F600"/>
              </a:solidFill>
              <a:latin typeface="Nunito Sans Black"/>
              <a:ea typeface="Nunito Sans Black"/>
              <a:cs typeface="Nunito Sans Black"/>
              <a:sym typeface="Nunito Sans Black"/>
            </a:endParaRPr>
          </a:p>
        </p:txBody>
      </p:sp>
      <p:sp>
        <p:nvSpPr>
          <p:cNvPr id="1498" name="Google Shape;1498;g2d370540412_0_338"/>
          <p:cNvSpPr txBox="1"/>
          <p:nvPr>
            <p:ph type="title"/>
          </p:nvPr>
        </p:nvSpPr>
        <p:spPr>
          <a:xfrm>
            <a:off x="954137" y="2281676"/>
            <a:ext cx="1907700" cy="565500"/>
          </a:xfrm>
          <a:prstGeom prst="rect">
            <a:avLst/>
          </a:prstGeom>
          <a:noFill/>
          <a:ln>
            <a:noFill/>
          </a:ln>
        </p:spPr>
        <p:txBody>
          <a:bodyPr anchorCtr="0" anchor="t" bIns="0" lIns="0" spcFirstLastPara="1" rIns="0" wrap="square" tIns="11400">
            <a:spAutoFit/>
          </a:bodyPr>
          <a:lstStyle/>
          <a:p>
            <a:pPr indent="0" lvl="0" marL="0" rtl="0" algn="l">
              <a:lnSpc>
                <a:spcPct val="100000"/>
              </a:lnSpc>
              <a:spcBef>
                <a:spcPts val="0"/>
              </a:spcBef>
              <a:spcAft>
                <a:spcPts val="0"/>
              </a:spcAft>
              <a:buSzPts val="1400"/>
              <a:buNone/>
            </a:pPr>
            <a:r>
              <a:rPr lang="es-CO" sz="1200">
                <a:solidFill>
                  <a:srgbClr val="363636"/>
                </a:solidFill>
                <a:latin typeface="Verdana"/>
                <a:ea typeface="Verdana"/>
                <a:cs typeface="Verdana"/>
                <a:sym typeface="Verdana"/>
              </a:rPr>
              <a:t>Mejorar la confiabilidad operativa de esta subestación</a:t>
            </a:r>
            <a:endParaRPr sz="1200">
              <a:solidFill>
                <a:srgbClr val="363636"/>
              </a:solidFill>
              <a:latin typeface="Verdana"/>
              <a:ea typeface="Verdana"/>
              <a:cs typeface="Verdana"/>
              <a:sym typeface="Verdana"/>
            </a:endParaRPr>
          </a:p>
        </p:txBody>
      </p:sp>
      <p:sp>
        <p:nvSpPr>
          <p:cNvPr id="1499" name="Google Shape;1499;g2d370540412_0_338"/>
          <p:cNvSpPr/>
          <p:nvPr/>
        </p:nvSpPr>
        <p:spPr>
          <a:xfrm>
            <a:off x="3441998" y="1815707"/>
            <a:ext cx="781800" cy="8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CO" sz="6300" u="none" cap="none" strike="noStrike">
                <a:solidFill>
                  <a:srgbClr val="B8F600"/>
                </a:solidFill>
                <a:latin typeface="Nunito Sans Black"/>
                <a:ea typeface="Nunito Sans Black"/>
                <a:cs typeface="Nunito Sans Black"/>
                <a:sym typeface="Nunito Sans Black"/>
              </a:rPr>
              <a:t>2</a:t>
            </a:r>
            <a:endParaRPr b="0" i="0" sz="6300" u="none" cap="none" strike="noStrike">
              <a:solidFill>
                <a:srgbClr val="B8F600"/>
              </a:solidFill>
              <a:latin typeface="Nunito Sans Black"/>
              <a:ea typeface="Nunito Sans Black"/>
              <a:cs typeface="Nunito Sans Black"/>
              <a:sym typeface="Nunito Sans Black"/>
            </a:endParaRPr>
          </a:p>
        </p:txBody>
      </p:sp>
      <p:sp>
        <p:nvSpPr>
          <p:cNvPr id="1500" name="Google Shape;1500;g2d370540412_0_338"/>
          <p:cNvSpPr/>
          <p:nvPr/>
        </p:nvSpPr>
        <p:spPr>
          <a:xfrm>
            <a:off x="6226680" y="1751208"/>
            <a:ext cx="781800" cy="8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CO" sz="6300" u="none" cap="none" strike="noStrike">
                <a:solidFill>
                  <a:srgbClr val="B8F600"/>
                </a:solidFill>
                <a:latin typeface="Nunito Sans Black"/>
                <a:ea typeface="Nunito Sans Black"/>
                <a:cs typeface="Nunito Sans Black"/>
                <a:sym typeface="Nunito Sans Black"/>
              </a:rPr>
              <a:t>3</a:t>
            </a:r>
            <a:endParaRPr b="0" i="0" sz="6300" u="none" cap="none" strike="noStrike">
              <a:solidFill>
                <a:srgbClr val="B8F600"/>
              </a:solidFill>
              <a:latin typeface="Nunito Sans Black"/>
              <a:ea typeface="Nunito Sans Black"/>
              <a:cs typeface="Nunito Sans Black"/>
              <a:sym typeface="Nunito Sans Black"/>
            </a:endParaRPr>
          </a:p>
        </p:txBody>
      </p:sp>
      <p:pic>
        <p:nvPicPr>
          <p:cNvPr descr="Google Shape;117;p22" id="1501" name="Google Shape;1501;g2d370540412_0_338"/>
          <p:cNvPicPr preferRelativeResize="0"/>
          <p:nvPr/>
        </p:nvPicPr>
        <p:blipFill rotWithShape="1">
          <a:blip r:embed="rId5">
            <a:alphaModFix/>
          </a:blip>
          <a:srcRect b="0" l="0" r="0" t="0"/>
          <a:stretch/>
        </p:blipFill>
        <p:spPr>
          <a:xfrm>
            <a:off x="7768167" y="310500"/>
            <a:ext cx="1045333" cy="1152850"/>
          </a:xfrm>
          <a:prstGeom prst="rect">
            <a:avLst/>
          </a:prstGeom>
          <a:noFill/>
          <a:ln>
            <a:noFill/>
          </a:ln>
        </p:spPr>
      </p:pic>
      <p:sp>
        <p:nvSpPr>
          <p:cNvPr id="1502" name="Google Shape;1502;g2d370540412_0_338"/>
          <p:cNvSpPr txBox="1"/>
          <p:nvPr/>
        </p:nvSpPr>
        <p:spPr>
          <a:xfrm>
            <a:off x="3832898" y="2281676"/>
            <a:ext cx="2034900" cy="381000"/>
          </a:xfrm>
          <a:prstGeom prst="rect">
            <a:avLst/>
          </a:prstGeom>
          <a:noFill/>
          <a:ln>
            <a:noFill/>
          </a:ln>
        </p:spPr>
        <p:txBody>
          <a:bodyPr anchorCtr="0" anchor="t" bIns="0" lIns="0" spcFirstLastPara="1" rIns="0" wrap="square" tIns="11400">
            <a:spAutoFit/>
          </a:bodyPr>
          <a:lstStyle/>
          <a:p>
            <a:pPr indent="0" lvl="0" marL="0" marR="0" rtl="0" algn="l">
              <a:lnSpc>
                <a:spcPct val="100000"/>
              </a:lnSpc>
              <a:spcBef>
                <a:spcPts val="0"/>
              </a:spcBef>
              <a:spcAft>
                <a:spcPts val="0"/>
              </a:spcAft>
              <a:buClr>
                <a:schemeClr val="dk1"/>
              </a:buClr>
              <a:buSzPts val="1400"/>
              <a:buFont typeface="Arial"/>
              <a:buNone/>
            </a:pPr>
            <a:r>
              <a:rPr b="0" i="0" lang="es-CO" sz="1200" u="none" cap="none" strike="noStrike">
                <a:solidFill>
                  <a:srgbClr val="363636"/>
                </a:solidFill>
                <a:latin typeface="Verdana"/>
                <a:ea typeface="Verdana"/>
                <a:cs typeface="Verdana"/>
                <a:sym typeface="Verdana"/>
              </a:rPr>
              <a:t>Reducir el nivel de cortocircuito</a:t>
            </a:r>
            <a:endParaRPr b="0" i="0" sz="1200" u="none" cap="none" strike="noStrike">
              <a:solidFill>
                <a:srgbClr val="363636"/>
              </a:solidFill>
              <a:latin typeface="Verdana"/>
              <a:ea typeface="Verdana"/>
              <a:cs typeface="Verdana"/>
              <a:sym typeface="Verdana"/>
            </a:endParaRPr>
          </a:p>
        </p:txBody>
      </p:sp>
      <p:sp>
        <p:nvSpPr>
          <p:cNvPr id="1503" name="Google Shape;1503;g2d370540412_0_338"/>
          <p:cNvSpPr txBox="1"/>
          <p:nvPr/>
        </p:nvSpPr>
        <p:spPr>
          <a:xfrm>
            <a:off x="6639545" y="2245501"/>
            <a:ext cx="1894800" cy="381000"/>
          </a:xfrm>
          <a:prstGeom prst="rect">
            <a:avLst/>
          </a:prstGeom>
          <a:noFill/>
          <a:ln>
            <a:noFill/>
          </a:ln>
        </p:spPr>
        <p:txBody>
          <a:bodyPr anchorCtr="0" anchor="t" bIns="0" lIns="0" spcFirstLastPara="1" rIns="0" wrap="square" tIns="11400">
            <a:spAutoFit/>
          </a:bodyPr>
          <a:lstStyle/>
          <a:p>
            <a:pPr indent="0" lvl="0" marL="0" marR="0" rtl="0" algn="l">
              <a:lnSpc>
                <a:spcPct val="100000"/>
              </a:lnSpc>
              <a:spcBef>
                <a:spcPts val="0"/>
              </a:spcBef>
              <a:spcAft>
                <a:spcPts val="0"/>
              </a:spcAft>
              <a:buClr>
                <a:schemeClr val="dk1"/>
              </a:buClr>
              <a:buSzPts val="1400"/>
              <a:buFont typeface="Arial"/>
              <a:buNone/>
            </a:pPr>
            <a:r>
              <a:rPr b="0" i="0" lang="es-CO" sz="1200" u="none" cap="none" strike="noStrike">
                <a:solidFill>
                  <a:srgbClr val="363636"/>
                </a:solidFill>
                <a:latin typeface="Verdana"/>
                <a:ea typeface="Verdana"/>
                <a:cs typeface="Verdana"/>
                <a:sym typeface="Verdana"/>
              </a:rPr>
              <a:t>Permitir nuevas conexiones</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7" name="Shape 1507"/>
        <p:cNvGrpSpPr/>
        <p:nvPr/>
      </p:nvGrpSpPr>
      <p:grpSpPr>
        <a:xfrm>
          <a:off x="0" y="0"/>
          <a:ext cx="0" cy="0"/>
          <a:chOff x="0" y="0"/>
          <a:chExt cx="0" cy="0"/>
        </a:xfrm>
      </p:grpSpPr>
      <p:sp>
        <p:nvSpPr>
          <p:cNvPr id="1508" name="Google Shape;1508;g2d370540412_0_352"/>
          <p:cNvSpPr/>
          <p:nvPr/>
        </p:nvSpPr>
        <p:spPr>
          <a:xfrm>
            <a:off x="744752" y="796331"/>
            <a:ext cx="781800" cy="8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CO" sz="3200" u="none" cap="none" strike="noStrike">
                <a:solidFill>
                  <a:srgbClr val="B8F600"/>
                </a:solidFill>
                <a:latin typeface="Nunito Sans Black"/>
                <a:ea typeface="Nunito Sans Black"/>
                <a:cs typeface="Nunito Sans Black"/>
                <a:sym typeface="Nunito Sans Black"/>
              </a:rPr>
              <a:t>1</a:t>
            </a:r>
            <a:endParaRPr b="0" i="0" sz="3200" u="none" cap="none" strike="noStrike">
              <a:solidFill>
                <a:srgbClr val="B8F600"/>
              </a:solidFill>
              <a:latin typeface="Nunito Sans Black"/>
              <a:ea typeface="Nunito Sans Black"/>
              <a:cs typeface="Nunito Sans Black"/>
              <a:sym typeface="Nunito Sans Black"/>
            </a:endParaRPr>
          </a:p>
        </p:txBody>
      </p:sp>
      <p:sp>
        <p:nvSpPr>
          <p:cNvPr id="1509" name="Google Shape;1509;g2d370540412_0_352"/>
          <p:cNvSpPr txBox="1"/>
          <p:nvPr/>
        </p:nvSpPr>
        <p:spPr>
          <a:xfrm>
            <a:off x="202629" y="4586121"/>
            <a:ext cx="6409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BFCC04"/>
                </a:solidFill>
                <a:latin typeface="Verdana"/>
                <a:ea typeface="Verdana"/>
                <a:cs typeface="Verdana"/>
                <a:sym typeface="Verdana"/>
              </a:rPr>
              <a:t>*Fuente: ISA Transelca</a:t>
            </a:r>
            <a:endParaRPr b="0" i="0" sz="900" u="none" cap="none" strike="noStrike">
              <a:solidFill>
                <a:srgbClr val="000000"/>
              </a:solidFill>
              <a:latin typeface="Montserrat"/>
              <a:ea typeface="Montserrat"/>
              <a:cs typeface="Montserrat"/>
              <a:sym typeface="Montserrat"/>
            </a:endParaRPr>
          </a:p>
        </p:txBody>
      </p:sp>
      <p:sp>
        <p:nvSpPr>
          <p:cNvPr id="1510" name="Google Shape;1510;g2d370540412_0_352"/>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Alternativas. FPO 12-2025</a:t>
            </a:r>
            <a:endParaRPr b="1" i="0" sz="1600" u="none" cap="none" strike="noStrike">
              <a:solidFill>
                <a:srgbClr val="E6FF70"/>
              </a:solidFill>
              <a:highlight>
                <a:srgbClr val="2B4037"/>
              </a:highlight>
              <a:latin typeface="Verdana"/>
              <a:ea typeface="Verdana"/>
              <a:cs typeface="Verdana"/>
              <a:sym typeface="Verdana"/>
            </a:endParaRPr>
          </a:p>
        </p:txBody>
      </p:sp>
      <p:pic>
        <p:nvPicPr>
          <p:cNvPr id="1511" name="Google Shape;1511;g2d370540412_0_352"/>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1512" name="Google Shape;1512;g2d370540412_0_352"/>
          <p:cNvSpPr/>
          <p:nvPr/>
        </p:nvSpPr>
        <p:spPr>
          <a:xfrm>
            <a:off x="5277438" y="811024"/>
            <a:ext cx="781800" cy="8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CO" sz="3200" u="none" cap="none" strike="noStrike">
                <a:solidFill>
                  <a:srgbClr val="B8F600"/>
                </a:solidFill>
                <a:latin typeface="Nunito Sans Black"/>
                <a:ea typeface="Nunito Sans Black"/>
                <a:cs typeface="Nunito Sans Black"/>
                <a:sym typeface="Nunito Sans Black"/>
              </a:rPr>
              <a:t>2</a:t>
            </a:r>
            <a:endParaRPr b="0" i="0" sz="3200" u="none" cap="none" strike="noStrike">
              <a:solidFill>
                <a:srgbClr val="B8F600"/>
              </a:solidFill>
              <a:latin typeface="Nunito Sans Black"/>
              <a:ea typeface="Nunito Sans Black"/>
              <a:cs typeface="Nunito Sans Black"/>
              <a:sym typeface="Nunito Sans Black"/>
            </a:endParaRPr>
          </a:p>
        </p:txBody>
      </p:sp>
      <p:pic>
        <p:nvPicPr>
          <p:cNvPr id="1513" name="Google Shape;1513;g2d370540412_0_352"/>
          <p:cNvPicPr preferRelativeResize="0"/>
          <p:nvPr/>
        </p:nvPicPr>
        <p:blipFill rotWithShape="1">
          <a:blip r:embed="rId5">
            <a:alphaModFix/>
          </a:blip>
          <a:srcRect b="0" l="0" r="0" t="0"/>
          <a:stretch/>
        </p:blipFill>
        <p:spPr>
          <a:xfrm>
            <a:off x="4643999" y="1312745"/>
            <a:ext cx="4500001" cy="2601250"/>
          </a:xfrm>
          <a:prstGeom prst="rect">
            <a:avLst/>
          </a:prstGeom>
          <a:noFill/>
          <a:ln>
            <a:noFill/>
          </a:ln>
        </p:spPr>
      </p:pic>
      <p:sp>
        <p:nvSpPr>
          <p:cNvPr id="1514" name="Google Shape;1514;g2d370540412_0_352"/>
          <p:cNvSpPr txBox="1"/>
          <p:nvPr/>
        </p:nvSpPr>
        <p:spPr>
          <a:xfrm>
            <a:off x="1084906" y="1073686"/>
            <a:ext cx="247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575757"/>
                </a:solidFill>
                <a:latin typeface="Verdana"/>
                <a:ea typeface="Verdana"/>
                <a:cs typeface="Verdana"/>
                <a:sym typeface="Verdana"/>
              </a:rPr>
              <a:t>Seccionamiento D7-D4</a:t>
            </a:r>
            <a:endParaRPr b="0" i="0" sz="1400" u="none" cap="none" strike="noStrike">
              <a:solidFill>
                <a:srgbClr val="000000"/>
              </a:solidFill>
              <a:latin typeface="Arial"/>
              <a:ea typeface="Arial"/>
              <a:cs typeface="Arial"/>
              <a:sym typeface="Arial"/>
            </a:endParaRPr>
          </a:p>
        </p:txBody>
      </p:sp>
      <p:sp>
        <p:nvSpPr>
          <p:cNvPr id="1515" name="Google Shape;1515;g2d370540412_0_352"/>
          <p:cNvSpPr txBox="1"/>
          <p:nvPr/>
        </p:nvSpPr>
        <p:spPr>
          <a:xfrm>
            <a:off x="5584906" y="1073686"/>
            <a:ext cx="247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575757"/>
                </a:solidFill>
                <a:latin typeface="Verdana"/>
                <a:ea typeface="Verdana"/>
                <a:cs typeface="Verdana"/>
                <a:sym typeface="Verdana"/>
              </a:rPr>
              <a:t>Seccionamiento D4-D5</a:t>
            </a:r>
            <a:endParaRPr b="0" i="0" sz="1400" u="none" cap="none" strike="noStrike">
              <a:solidFill>
                <a:srgbClr val="000000"/>
              </a:solidFill>
              <a:latin typeface="Arial"/>
              <a:ea typeface="Arial"/>
              <a:cs typeface="Arial"/>
              <a:sym typeface="Arial"/>
            </a:endParaRPr>
          </a:p>
        </p:txBody>
      </p:sp>
      <p:sp>
        <p:nvSpPr>
          <p:cNvPr id="1516" name="Google Shape;1516;g2d370540412_0_352"/>
          <p:cNvSpPr txBox="1"/>
          <p:nvPr/>
        </p:nvSpPr>
        <p:spPr>
          <a:xfrm>
            <a:off x="4643999" y="3110929"/>
            <a:ext cx="153600" cy="123000"/>
          </a:xfrm>
          <a:prstGeom prst="rect">
            <a:avLst/>
          </a:prstGeom>
          <a:solidFill>
            <a:schemeClr val="lt1"/>
          </a:solid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None/>
            </a:pPr>
            <a:r>
              <a:rPr b="1" i="0" lang="es-CO" sz="800" u="none" cap="none" strike="noStrike">
                <a:solidFill>
                  <a:srgbClr val="0C5ADB"/>
                </a:solidFill>
                <a:latin typeface="Arial"/>
                <a:ea typeface="Arial"/>
                <a:cs typeface="Arial"/>
                <a:sym typeface="Arial"/>
              </a:rPr>
              <a:t>B1</a:t>
            </a:r>
            <a:endParaRPr/>
          </a:p>
        </p:txBody>
      </p:sp>
      <p:sp>
        <p:nvSpPr>
          <p:cNvPr id="1517" name="Google Shape;1517;g2d370540412_0_352"/>
          <p:cNvSpPr txBox="1"/>
          <p:nvPr/>
        </p:nvSpPr>
        <p:spPr>
          <a:xfrm>
            <a:off x="4657853" y="1769026"/>
            <a:ext cx="153600" cy="123000"/>
          </a:xfrm>
          <a:prstGeom prst="rect">
            <a:avLst/>
          </a:prstGeom>
          <a:solidFill>
            <a:schemeClr val="lt1"/>
          </a:solid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None/>
            </a:pPr>
            <a:r>
              <a:rPr b="1" i="0" lang="es-CO" sz="800" u="none" cap="none" strike="noStrike">
                <a:solidFill>
                  <a:srgbClr val="0C5ADB"/>
                </a:solidFill>
                <a:latin typeface="Arial"/>
                <a:ea typeface="Arial"/>
                <a:cs typeface="Arial"/>
                <a:sym typeface="Arial"/>
              </a:rPr>
              <a:t>B2</a:t>
            </a:r>
            <a:endParaRPr/>
          </a:p>
        </p:txBody>
      </p:sp>
      <p:sp>
        <p:nvSpPr>
          <p:cNvPr id="1518" name="Google Shape;1518;g2d370540412_0_352"/>
          <p:cNvSpPr txBox="1"/>
          <p:nvPr/>
        </p:nvSpPr>
        <p:spPr>
          <a:xfrm>
            <a:off x="7460304" y="3348445"/>
            <a:ext cx="153600" cy="123000"/>
          </a:xfrm>
          <a:prstGeom prst="rect">
            <a:avLst/>
          </a:prstGeom>
          <a:solidFill>
            <a:schemeClr val="lt1"/>
          </a:solid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None/>
            </a:pPr>
            <a:r>
              <a:rPr b="1" i="0" lang="es-CO" sz="800" u="none" cap="none" strike="noStrike">
                <a:solidFill>
                  <a:srgbClr val="0C5ADB"/>
                </a:solidFill>
                <a:latin typeface="Arial"/>
                <a:ea typeface="Arial"/>
                <a:cs typeface="Arial"/>
                <a:sym typeface="Arial"/>
              </a:rPr>
              <a:t>B3</a:t>
            </a:r>
            <a:endParaRPr/>
          </a:p>
        </p:txBody>
      </p:sp>
      <p:sp>
        <p:nvSpPr>
          <p:cNvPr id="1519" name="Google Shape;1519;g2d370540412_0_352"/>
          <p:cNvSpPr txBox="1"/>
          <p:nvPr/>
        </p:nvSpPr>
        <p:spPr>
          <a:xfrm>
            <a:off x="7523208" y="1659770"/>
            <a:ext cx="153600" cy="123000"/>
          </a:xfrm>
          <a:prstGeom prst="rect">
            <a:avLst/>
          </a:prstGeom>
          <a:solidFill>
            <a:schemeClr val="lt1"/>
          </a:solid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None/>
            </a:pPr>
            <a:r>
              <a:rPr b="1" i="0" lang="es-CO" sz="800" u="none" cap="none" strike="noStrike">
                <a:solidFill>
                  <a:srgbClr val="0C5ADB"/>
                </a:solidFill>
                <a:latin typeface="Arial"/>
                <a:ea typeface="Arial"/>
                <a:cs typeface="Arial"/>
                <a:sym typeface="Arial"/>
              </a:rPr>
              <a:t>B4</a:t>
            </a:r>
            <a:endParaRPr/>
          </a:p>
        </p:txBody>
      </p:sp>
      <p:grpSp>
        <p:nvGrpSpPr>
          <p:cNvPr id="1520" name="Google Shape;1520;g2d370540412_0_352"/>
          <p:cNvGrpSpPr/>
          <p:nvPr/>
        </p:nvGrpSpPr>
        <p:grpSpPr>
          <a:xfrm>
            <a:off x="2739" y="1328414"/>
            <a:ext cx="4569343" cy="2567311"/>
            <a:chOff x="2739" y="1328414"/>
            <a:chExt cx="4569343" cy="2567311"/>
          </a:xfrm>
        </p:grpSpPr>
        <p:pic>
          <p:nvPicPr>
            <p:cNvPr id="1521" name="Google Shape;1521;g2d370540412_0_352"/>
            <p:cNvPicPr preferRelativeResize="0"/>
            <p:nvPr/>
          </p:nvPicPr>
          <p:blipFill rotWithShape="1">
            <a:blip r:embed="rId6">
              <a:alphaModFix/>
            </a:blip>
            <a:srcRect b="0" l="0" r="0" t="0"/>
            <a:stretch/>
          </p:blipFill>
          <p:spPr>
            <a:xfrm>
              <a:off x="2739" y="1328414"/>
              <a:ext cx="4497261" cy="2567311"/>
            </a:xfrm>
            <a:prstGeom prst="rect">
              <a:avLst/>
            </a:prstGeom>
            <a:noFill/>
            <a:ln>
              <a:noFill/>
            </a:ln>
          </p:spPr>
        </p:pic>
        <p:sp>
          <p:nvSpPr>
            <p:cNvPr id="1522" name="Google Shape;1522;g2d370540412_0_352"/>
            <p:cNvSpPr txBox="1"/>
            <p:nvPr/>
          </p:nvSpPr>
          <p:spPr>
            <a:xfrm>
              <a:off x="49112" y="3110930"/>
              <a:ext cx="153600" cy="123000"/>
            </a:xfrm>
            <a:prstGeom prst="rect">
              <a:avLst/>
            </a:prstGeom>
            <a:solidFill>
              <a:schemeClr val="lt1"/>
            </a:solid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None/>
              </a:pPr>
              <a:r>
                <a:rPr b="1" i="0" lang="es-CO" sz="800" u="none" cap="none" strike="noStrike">
                  <a:solidFill>
                    <a:srgbClr val="0C5ADB"/>
                  </a:solidFill>
                  <a:latin typeface="Arial"/>
                  <a:ea typeface="Arial"/>
                  <a:cs typeface="Arial"/>
                  <a:sym typeface="Arial"/>
                </a:rPr>
                <a:t>B1</a:t>
              </a:r>
              <a:endParaRPr/>
            </a:p>
          </p:txBody>
        </p:sp>
        <p:sp>
          <p:nvSpPr>
            <p:cNvPr id="1523" name="Google Shape;1523;g2d370540412_0_352"/>
            <p:cNvSpPr txBox="1"/>
            <p:nvPr/>
          </p:nvSpPr>
          <p:spPr>
            <a:xfrm>
              <a:off x="21403" y="1775954"/>
              <a:ext cx="153600" cy="123000"/>
            </a:xfrm>
            <a:prstGeom prst="rect">
              <a:avLst/>
            </a:prstGeom>
            <a:solidFill>
              <a:schemeClr val="lt1"/>
            </a:solid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None/>
              </a:pPr>
              <a:r>
                <a:rPr b="1" i="0" lang="es-CO" sz="800" u="none" cap="none" strike="noStrike">
                  <a:solidFill>
                    <a:srgbClr val="0C5ADB"/>
                  </a:solidFill>
                  <a:latin typeface="Arial"/>
                  <a:ea typeface="Arial"/>
                  <a:cs typeface="Arial"/>
                  <a:sym typeface="Arial"/>
                </a:rPr>
                <a:t>B2</a:t>
              </a:r>
              <a:endParaRPr/>
            </a:p>
          </p:txBody>
        </p:sp>
        <p:sp>
          <p:nvSpPr>
            <p:cNvPr id="1524" name="Google Shape;1524;g2d370540412_0_352"/>
            <p:cNvSpPr txBox="1"/>
            <p:nvPr/>
          </p:nvSpPr>
          <p:spPr>
            <a:xfrm>
              <a:off x="4418482" y="3110928"/>
              <a:ext cx="153600" cy="123000"/>
            </a:xfrm>
            <a:prstGeom prst="rect">
              <a:avLst/>
            </a:prstGeom>
            <a:solidFill>
              <a:schemeClr val="lt1"/>
            </a:solid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None/>
              </a:pPr>
              <a:r>
                <a:rPr b="1" i="0" lang="es-CO" sz="800" u="none" cap="none" strike="noStrike">
                  <a:solidFill>
                    <a:srgbClr val="0C5ADB"/>
                  </a:solidFill>
                  <a:latin typeface="Arial"/>
                  <a:ea typeface="Arial"/>
                  <a:cs typeface="Arial"/>
                  <a:sym typeface="Arial"/>
                </a:rPr>
                <a:t>B3</a:t>
              </a:r>
              <a:endParaRPr/>
            </a:p>
          </p:txBody>
        </p:sp>
        <p:sp>
          <p:nvSpPr>
            <p:cNvPr id="1525" name="Google Shape;1525;g2d370540412_0_352"/>
            <p:cNvSpPr txBox="1"/>
            <p:nvPr/>
          </p:nvSpPr>
          <p:spPr>
            <a:xfrm>
              <a:off x="4382482" y="1769026"/>
              <a:ext cx="153600" cy="123000"/>
            </a:xfrm>
            <a:prstGeom prst="rect">
              <a:avLst/>
            </a:prstGeom>
            <a:solidFill>
              <a:schemeClr val="lt1"/>
            </a:solid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None/>
              </a:pPr>
              <a:r>
                <a:rPr b="1" i="0" lang="es-CO" sz="800" u="none" cap="none" strike="noStrike">
                  <a:solidFill>
                    <a:srgbClr val="0C5ADB"/>
                  </a:solidFill>
                  <a:latin typeface="Arial"/>
                  <a:ea typeface="Arial"/>
                  <a:cs typeface="Arial"/>
                  <a:sym typeface="Arial"/>
                </a:rPr>
                <a:t>B4</a:t>
              </a:r>
              <a:endParaRPr/>
            </a:p>
          </p:txBody>
        </p:sp>
      </p:gr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9" name="Shape 1529"/>
        <p:cNvGrpSpPr/>
        <p:nvPr/>
      </p:nvGrpSpPr>
      <p:grpSpPr>
        <a:xfrm>
          <a:off x="0" y="0"/>
          <a:ext cx="0" cy="0"/>
          <a:chOff x="0" y="0"/>
          <a:chExt cx="0" cy="0"/>
        </a:xfrm>
      </p:grpSpPr>
      <p:sp>
        <p:nvSpPr>
          <p:cNvPr id="1530" name="Google Shape;1530;g2d370540412_0_372"/>
          <p:cNvSpPr txBox="1"/>
          <p:nvPr/>
        </p:nvSpPr>
        <p:spPr>
          <a:xfrm>
            <a:off x="271476" y="3336105"/>
            <a:ext cx="49587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ANÁLISIS TÉCNICO</a:t>
            </a:r>
            <a:endParaRPr/>
          </a:p>
        </p:txBody>
      </p:sp>
      <p:pic>
        <p:nvPicPr>
          <p:cNvPr id="1531" name="Google Shape;1531;g2d370540412_0_372"/>
          <p:cNvPicPr preferRelativeResize="0"/>
          <p:nvPr/>
        </p:nvPicPr>
        <p:blipFill rotWithShape="1">
          <a:blip r:embed="rId4">
            <a:alphaModFix/>
          </a:blip>
          <a:srcRect b="0" l="0" r="0" t="0"/>
          <a:stretch/>
        </p:blipFill>
        <p:spPr>
          <a:xfrm>
            <a:off x="198691" y="217476"/>
            <a:ext cx="788816" cy="868702"/>
          </a:xfrm>
          <a:prstGeom prst="rect">
            <a:avLst/>
          </a:prstGeom>
          <a:noFill/>
          <a:ln>
            <a:noFill/>
          </a:ln>
        </p:spPr>
      </p:pic>
      <p:sp>
        <p:nvSpPr>
          <p:cNvPr id="1532" name="Google Shape;1532;g2d370540412_0_372"/>
          <p:cNvSpPr/>
          <p:nvPr/>
        </p:nvSpPr>
        <p:spPr>
          <a:xfrm rot="695005">
            <a:off x="3911839" y="658125"/>
            <a:ext cx="4709061" cy="3145419"/>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33" name="Google Shape;1533;g2d370540412_0_372"/>
          <p:cNvSpPr txBox="1"/>
          <p:nvPr/>
        </p:nvSpPr>
        <p:spPr>
          <a:xfrm>
            <a:off x="4320949" y="576319"/>
            <a:ext cx="29775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0"/>
              <a:buFont typeface="Arial"/>
              <a:buNone/>
            </a:pPr>
            <a:r>
              <a:rPr b="1" i="0" lang="es-CO" sz="13000" u="none" cap="none" strike="noStrike">
                <a:solidFill>
                  <a:schemeClr val="dk1"/>
                </a:solidFill>
                <a:latin typeface="Verdana"/>
                <a:ea typeface="Verdana"/>
                <a:cs typeface="Verdana"/>
                <a:sym typeface="Verdana"/>
              </a:rPr>
              <a:t>3</a:t>
            </a:r>
            <a:endParaRPr b="1" i="0" sz="13000" u="none" cap="none" strike="noStrike">
              <a:solidFill>
                <a:schemeClr val="dk1"/>
              </a:solidFill>
              <a:latin typeface="Verdana"/>
              <a:ea typeface="Verdana"/>
              <a:cs typeface="Verdana"/>
              <a:sym typeface="Verdana"/>
            </a:endParaRPr>
          </a:p>
        </p:txBody>
      </p:sp>
      <p:pic>
        <p:nvPicPr>
          <p:cNvPr id="1534" name="Google Shape;1534;g2d370540412_0_372"/>
          <p:cNvPicPr preferRelativeResize="0"/>
          <p:nvPr/>
        </p:nvPicPr>
        <p:blipFill rotWithShape="1">
          <a:blip r:embed="rId5">
            <a:alphaModFix/>
          </a:blip>
          <a:srcRect b="16729" l="0" r="0" t="0"/>
          <a:stretch/>
        </p:blipFill>
        <p:spPr>
          <a:xfrm>
            <a:off x="4473916" y="76202"/>
            <a:ext cx="3666356" cy="5067297"/>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8" name="Shape 1538"/>
        <p:cNvGrpSpPr/>
        <p:nvPr/>
      </p:nvGrpSpPr>
      <p:grpSpPr>
        <a:xfrm>
          <a:off x="0" y="0"/>
          <a:ext cx="0" cy="0"/>
          <a:chOff x="0" y="0"/>
          <a:chExt cx="0" cy="0"/>
        </a:xfrm>
      </p:grpSpPr>
      <p:sp>
        <p:nvSpPr>
          <p:cNvPr id="1539" name="Google Shape;1539;g2d370540412_0_380"/>
          <p:cNvSpPr txBox="1"/>
          <p:nvPr/>
        </p:nvSpPr>
        <p:spPr>
          <a:xfrm>
            <a:off x="2398893" y="387256"/>
            <a:ext cx="43461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Consideraciones y supuestos:</a:t>
            </a:r>
            <a:endParaRPr/>
          </a:p>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Generación - Demanda</a:t>
            </a:r>
            <a:endParaRPr b="1" i="0" sz="1600" u="none" cap="none" strike="noStrike">
              <a:solidFill>
                <a:srgbClr val="E6FF70"/>
              </a:solidFill>
              <a:highlight>
                <a:srgbClr val="2B4037"/>
              </a:highlight>
              <a:latin typeface="Verdana"/>
              <a:ea typeface="Verdana"/>
              <a:cs typeface="Verdana"/>
              <a:sym typeface="Verdana"/>
            </a:endParaRPr>
          </a:p>
        </p:txBody>
      </p:sp>
      <p:pic>
        <p:nvPicPr>
          <p:cNvPr id="1540" name="Google Shape;1540;g2d370540412_0_380"/>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graphicFrame>
        <p:nvGraphicFramePr>
          <p:cNvPr id="1541" name="Google Shape;1541;g2d370540412_0_380"/>
          <p:cNvGraphicFramePr/>
          <p:nvPr/>
        </p:nvGraphicFramePr>
        <p:xfrm>
          <a:off x="1332000" y="1575075"/>
          <a:ext cx="3000000" cy="3000000"/>
        </p:xfrm>
        <a:graphic>
          <a:graphicData uri="http://schemas.openxmlformats.org/drawingml/2006/table">
            <a:tbl>
              <a:tblPr bandRow="1">
                <a:noFill/>
                <a:tableStyleId>{808172E8-F0F2-4FBF-A2F8-2A0E3A84E306}</a:tableStyleId>
              </a:tblPr>
              <a:tblGrid>
                <a:gridCol w="1445825"/>
                <a:gridCol w="5034175"/>
              </a:tblGrid>
              <a:tr h="139700">
                <a:tc>
                  <a:txBody>
                    <a:bodyPr/>
                    <a:lstStyle/>
                    <a:p>
                      <a:pPr indent="0" lvl="0" marL="0" marR="0" rtl="0" algn="ctr">
                        <a:lnSpc>
                          <a:spcPct val="107000"/>
                        </a:lnSpc>
                        <a:spcBef>
                          <a:spcPts val="0"/>
                        </a:spcBef>
                        <a:spcAft>
                          <a:spcPts val="0"/>
                        </a:spcAft>
                        <a:buNone/>
                      </a:pPr>
                      <a:r>
                        <a:rPr b="1" lang="es-CO" sz="1100" u="none" cap="none" strike="noStrike">
                          <a:solidFill>
                            <a:srgbClr val="2B4037"/>
                          </a:solidFill>
                          <a:latin typeface="Verdana"/>
                          <a:ea typeface="Verdana"/>
                          <a:cs typeface="Verdana"/>
                          <a:sym typeface="Verdana"/>
                        </a:rPr>
                        <a:t>Escenario de generación</a:t>
                      </a:r>
                      <a:endParaRPr b="1" sz="1100" u="none" cap="none" strike="noStrike">
                        <a:solidFill>
                          <a:srgbClr val="2B4037"/>
                        </a:solidFill>
                        <a:latin typeface="Verdana"/>
                        <a:ea typeface="Verdana"/>
                        <a:cs typeface="Verdana"/>
                        <a:sym typeface="Verdana"/>
                      </a:endParaRPr>
                    </a:p>
                  </a:txBody>
                  <a:tcPr marT="0" marB="0" marR="68575" marL="68575" anchor="ctr">
                    <a:solidFill>
                      <a:srgbClr val="7AD635"/>
                    </a:solidFill>
                  </a:tcPr>
                </a:tc>
                <a:tc>
                  <a:txBody>
                    <a:bodyPr/>
                    <a:lstStyle/>
                    <a:p>
                      <a:pPr indent="0" lvl="0" marL="0" marR="0" rtl="0" algn="ctr">
                        <a:lnSpc>
                          <a:spcPct val="107000"/>
                        </a:lnSpc>
                        <a:spcBef>
                          <a:spcPts val="0"/>
                        </a:spcBef>
                        <a:spcAft>
                          <a:spcPts val="0"/>
                        </a:spcAft>
                        <a:buNone/>
                      </a:pPr>
                      <a:r>
                        <a:rPr b="1" lang="es-CO" sz="1100" u="none" cap="none" strike="noStrike">
                          <a:solidFill>
                            <a:srgbClr val="2B4037"/>
                          </a:solidFill>
                          <a:latin typeface="Verdana"/>
                          <a:ea typeface="Verdana"/>
                          <a:cs typeface="Verdana"/>
                          <a:sym typeface="Verdana"/>
                        </a:rPr>
                        <a:t>Descripción</a:t>
                      </a:r>
                      <a:endParaRPr b="1" sz="1100" u="none" cap="none" strike="noStrike">
                        <a:solidFill>
                          <a:srgbClr val="2B4037"/>
                        </a:solidFill>
                        <a:latin typeface="Verdana"/>
                        <a:ea typeface="Verdana"/>
                        <a:cs typeface="Verdana"/>
                        <a:sym typeface="Verdana"/>
                      </a:endParaRPr>
                    </a:p>
                  </a:txBody>
                  <a:tcPr marT="0" marB="0" marR="68575" marL="68575" anchor="ctr">
                    <a:solidFill>
                      <a:srgbClr val="7AD635"/>
                    </a:solidFill>
                  </a:tcPr>
                </a:tc>
              </a:tr>
              <a:tr h="139700">
                <a:tc>
                  <a:txBody>
                    <a:bodyPr/>
                    <a:lstStyle/>
                    <a:p>
                      <a:pPr indent="0" lvl="0" marL="0" marR="0" rtl="0" algn="ctr">
                        <a:lnSpc>
                          <a:spcPct val="107000"/>
                        </a:lnSpc>
                        <a:spcBef>
                          <a:spcPts val="0"/>
                        </a:spcBef>
                        <a:spcAft>
                          <a:spcPts val="0"/>
                        </a:spcAft>
                        <a:buNone/>
                      </a:pPr>
                      <a:r>
                        <a:rPr lang="es-CO" sz="1100" u="none" cap="none" strike="noStrike">
                          <a:latin typeface="Verdana"/>
                          <a:ea typeface="Verdana"/>
                          <a:cs typeface="Verdana"/>
                          <a:sym typeface="Verdana"/>
                        </a:rPr>
                        <a:t>G1</a:t>
                      </a:r>
                      <a:endParaRPr sz="1100" u="none" cap="none" strike="noStrike">
                        <a:latin typeface="Verdana"/>
                        <a:ea typeface="Verdana"/>
                        <a:cs typeface="Verdana"/>
                        <a:sym typeface="Verdana"/>
                      </a:endParaRPr>
                    </a:p>
                  </a:txBody>
                  <a:tcPr marT="0" marB="0" marR="68575" marL="68575" anchor="ctr">
                    <a:solidFill>
                      <a:schemeClr val="lt1"/>
                    </a:solidFill>
                  </a:tcPr>
                </a:tc>
                <a:tc>
                  <a:txBody>
                    <a:bodyPr/>
                    <a:lstStyle/>
                    <a:p>
                      <a:pPr indent="0" lvl="0" marL="0" marR="0" rtl="0" algn="ctr">
                        <a:lnSpc>
                          <a:spcPct val="107000"/>
                        </a:lnSpc>
                        <a:spcBef>
                          <a:spcPts val="0"/>
                        </a:spcBef>
                        <a:spcAft>
                          <a:spcPts val="0"/>
                        </a:spcAft>
                        <a:buNone/>
                      </a:pPr>
                      <a:r>
                        <a:rPr lang="es-CO" sz="1100" u="none" cap="none" strike="noStrike">
                          <a:latin typeface="Verdana"/>
                          <a:ea typeface="Verdana"/>
                          <a:cs typeface="Verdana"/>
                          <a:sym typeface="Verdana"/>
                        </a:rPr>
                        <a:t>Despacho de alta generación</a:t>
                      </a:r>
                      <a:endParaRPr sz="1100" u="none" cap="none" strike="noStrike">
                        <a:latin typeface="Verdana"/>
                        <a:ea typeface="Verdana"/>
                        <a:cs typeface="Verdana"/>
                        <a:sym typeface="Verdana"/>
                      </a:endParaRPr>
                    </a:p>
                  </a:txBody>
                  <a:tcPr marT="0" marB="0" marR="68575" marL="68575" anchor="ctr">
                    <a:solidFill>
                      <a:schemeClr val="lt1"/>
                    </a:solidFill>
                  </a:tcPr>
                </a:tc>
              </a:tr>
            </a:tbl>
          </a:graphicData>
        </a:graphic>
      </p:graphicFrame>
      <p:graphicFrame>
        <p:nvGraphicFramePr>
          <p:cNvPr id="1542" name="Google Shape;1542;g2d370540412_0_380"/>
          <p:cNvGraphicFramePr/>
          <p:nvPr/>
        </p:nvGraphicFramePr>
        <p:xfrm>
          <a:off x="1332000" y="2815322"/>
          <a:ext cx="3000000" cy="3000000"/>
        </p:xfrm>
        <a:graphic>
          <a:graphicData uri="http://schemas.openxmlformats.org/drawingml/2006/table">
            <a:tbl>
              <a:tblPr bandRow="1">
                <a:noFill/>
                <a:tableStyleId>{808172E8-F0F2-4FBF-A2F8-2A0E3A84E306}</a:tableStyleId>
              </a:tblPr>
              <a:tblGrid>
                <a:gridCol w="1451600"/>
                <a:gridCol w="5028400"/>
              </a:tblGrid>
              <a:tr h="314250">
                <a:tc>
                  <a:txBody>
                    <a:bodyPr/>
                    <a:lstStyle/>
                    <a:p>
                      <a:pPr indent="0" lvl="0" marL="0" marR="0" rtl="0" algn="ctr">
                        <a:lnSpc>
                          <a:spcPct val="107000"/>
                        </a:lnSpc>
                        <a:spcBef>
                          <a:spcPts val="0"/>
                        </a:spcBef>
                        <a:spcAft>
                          <a:spcPts val="0"/>
                        </a:spcAft>
                        <a:buNone/>
                      </a:pPr>
                      <a:r>
                        <a:rPr b="1" lang="es-CO" sz="1100" u="none" cap="none" strike="noStrike">
                          <a:solidFill>
                            <a:srgbClr val="2B4037"/>
                          </a:solidFill>
                          <a:latin typeface="Verdana"/>
                          <a:ea typeface="Verdana"/>
                          <a:cs typeface="Verdana"/>
                          <a:sym typeface="Verdana"/>
                        </a:rPr>
                        <a:t>Escenario de demanda</a:t>
                      </a:r>
                      <a:endParaRPr b="1" sz="1600" u="none" cap="none" strike="noStrike">
                        <a:solidFill>
                          <a:srgbClr val="2B4037"/>
                        </a:solidFill>
                        <a:latin typeface="Verdana"/>
                        <a:ea typeface="Verdana"/>
                        <a:cs typeface="Verdana"/>
                        <a:sym typeface="Verdana"/>
                      </a:endParaRPr>
                    </a:p>
                  </a:txBody>
                  <a:tcPr marT="0" marB="0" marR="68575" marL="68575" anchor="ctr">
                    <a:solidFill>
                      <a:srgbClr val="7AD635"/>
                    </a:solidFill>
                  </a:tcPr>
                </a:tc>
                <a:tc>
                  <a:txBody>
                    <a:bodyPr/>
                    <a:lstStyle/>
                    <a:p>
                      <a:pPr indent="0" lvl="0" marL="0" marR="0" rtl="0" algn="ctr">
                        <a:lnSpc>
                          <a:spcPct val="107000"/>
                        </a:lnSpc>
                        <a:spcBef>
                          <a:spcPts val="0"/>
                        </a:spcBef>
                        <a:spcAft>
                          <a:spcPts val="0"/>
                        </a:spcAft>
                        <a:buNone/>
                      </a:pPr>
                      <a:r>
                        <a:rPr b="1" lang="es-CO" sz="1100" u="none" cap="none" strike="noStrike">
                          <a:solidFill>
                            <a:srgbClr val="2B4037"/>
                          </a:solidFill>
                          <a:latin typeface="Verdana"/>
                          <a:ea typeface="Verdana"/>
                          <a:cs typeface="Verdana"/>
                          <a:sym typeface="Verdana"/>
                        </a:rPr>
                        <a:t>Descripción</a:t>
                      </a:r>
                      <a:endParaRPr b="1" sz="1600" u="none" cap="none" strike="noStrike">
                        <a:solidFill>
                          <a:srgbClr val="2B4037"/>
                        </a:solidFill>
                        <a:latin typeface="Verdana"/>
                        <a:ea typeface="Verdana"/>
                        <a:cs typeface="Verdana"/>
                        <a:sym typeface="Verdana"/>
                      </a:endParaRPr>
                    </a:p>
                  </a:txBody>
                  <a:tcPr marT="0" marB="0" marR="68575" marL="68575" anchor="ctr">
                    <a:solidFill>
                      <a:srgbClr val="7AD635"/>
                    </a:solidFill>
                  </a:tcPr>
                </a:tc>
              </a:tr>
              <a:tr h="378375">
                <a:tc>
                  <a:txBody>
                    <a:bodyPr/>
                    <a:lstStyle/>
                    <a:p>
                      <a:pPr indent="0" lvl="0" marL="0" marR="0" rtl="0" algn="ctr">
                        <a:lnSpc>
                          <a:spcPct val="107000"/>
                        </a:lnSpc>
                        <a:spcBef>
                          <a:spcPts val="0"/>
                        </a:spcBef>
                        <a:spcAft>
                          <a:spcPts val="0"/>
                        </a:spcAft>
                        <a:buNone/>
                      </a:pPr>
                      <a:r>
                        <a:rPr lang="es-CO" sz="1100" u="none" cap="none" strike="noStrike">
                          <a:latin typeface="Verdana"/>
                          <a:ea typeface="Verdana"/>
                          <a:cs typeface="Verdana"/>
                          <a:sym typeface="Verdana"/>
                        </a:rPr>
                        <a:t>Dmax</a:t>
                      </a:r>
                      <a:endParaRPr sz="1600" u="none" cap="none" strike="noStrike">
                        <a:latin typeface="Verdana"/>
                        <a:ea typeface="Verdana"/>
                        <a:cs typeface="Verdana"/>
                        <a:sym typeface="Verdana"/>
                      </a:endParaRPr>
                    </a:p>
                  </a:txBody>
                  <a:tcPr marT="0" marB="0" marR="68575" marL="68575" anchor="ctr">
                    <a:solidFill>
                      <a:schemeClr val="lt1"/>
                    </a:solidFill>
                  </a:tcPr>
                </a:tc>
                <a:tc>
                  <a:txBody>
                    <a:bodyPr/>
                    <a:lstStyle/>
                    <a:p>
                      <a:pPr indent="0" lvl="0" marL="0" marR="0" rtl="0" algn="ctr">
                        <a:lnSpc>
                          <a:spcPct val="107000"/>
                        </a:lnSpc>
                        <a:spcBef>
                          <a:spcPts val="0"/>
                        </a:spcBef>
                        <a:spcAft>
                          <a:spcPts val="0"/>
                        </a:spcAft>
                        <a:buNone/>
                      </a:pPr>
                      <a:r>
                        <a:rPr lang="es-CO" sz="1100" u="none" cap="none" strike="noStrike">
                          <a:latin typeface="Verdana"/>
                          <a:ea typeface="Verdana"/>
                          <a:cs typeface="Verdana"/>
                          <a:sym typeface="Verdana"/>
                        </a:rPr>
                        <a:t>Escenario de demanda máxima, de acuerdo con la demanda del IPOEMP publicado por XM y la proyección de la UPME</a:t>
                      </a:r>
                      <a:endParaRPr sz="1600" u="none" cap="none" strike="noStrike">
                        <a:latin typeface="Verdana"/>
                        <a:ea typeface="Verdana"/>
                        <a:cs typeface="Verdana"/>
                        <a:sym typeface="Verdana"/>
                      </a:endParaRPr>
                    </a:p>
                  </a:txBody>
                  <a:tcPr marT="0" marB="0" marR="68575" marL="68575" anchor="ctr">
                    <a:solidFill>
                      <a:schemeClr val="lt1"/>
                    </a:solidFill>
                  </a:tcPr>
                </a:tc>
              </a:tr>
              <a:tr h="378375">
                <a:tc>
                  <a:txBody>
                    <a:bodyPr/>
                    <a:lstStyle/>
                    <a:p>
                      <a:pPr indent="0" lvl="0" marL="0" marR="0" rtl="0" algn="ctr">
                        <a:lnSpc>
                          <a:spcPct val="107000"/>
                        </a:lnSpc>
                        <a:spcBef>
                          <a:spcPts val="0"/>
                        </a:spcBef>
                        <a:spcAft>
                          <a:spcPts val="0"/>
                        </a:spcAft>
                        <a:buNone/>
                      </a:pPr>
                      <a:r>
                        <a:rPr lang="es-CO" sz="1100" u="none" cap="none" strike="noStrike">
                          <a:latin typeface="Verdana"/>
                          <a:ea typeface="Verdana"/>
                          <a:cs typeface="Verdana"/>
                          <a:sym typeface="Verdana"/>
                        </a:rPr>
                        <a:t>Dmed</a:t>
                      </a:r>
                      <a:endParaRPr sz="1600" u="none" cap="none" strike="noStrike">
                        <a:latin typeface="Verdana"/>
                        <a:ea typeface="Verdana"/>
                        <a:cs typeface="Verdana"/>
                        <a:sym typeface="Verdana"/>
                      </a:endParaRPr>
                    </a:p>
                  </a:txBody>
                  <a:tcPr marT="0" marB="0" marR="68575" marL="68575" anchor="ctr">
                    <a:solidFill>
                      <a:schemeClr val="lt1"/>
                    </a:solidFill>
                  </a:tcPr>
                </a:tc>
                <a:tc>
                  <a:txBody>
                    <a:bodyPr/>
                    <a:lstStyle/>
                    <a:p>
                      <a:pPr indent="0" lvl="0" marL="0" marR="0" rtl="0" algn="ctr">
                        <a:lnSpc>
                          <a:spcPct val="107000"/>
                        </a:lnSpc>
                        <a:spcBef>
                          <a:spcPts val="0"/>
                        </a:spcBef>
                        <a:spcAft>
                          <a:spcPts val="0"/>
                        </a:spcAft>
                        <a:buNone/>
                      </a:pPr>
                      <a:r>
                        <a:rPr lang="es-CO" sz="1100" u="none" cap="none" strike="noStrike">
                          <a:latin typeface="Verdana"/>
                          <a:ea typeface="Verdana"/>
                          <a:cs typeface="Verdana"/>
                          <a:sym typeface="Verdana"/>
                        </a:rPr>
                        <a:t>Escenario de demanda media, de acuerdo con la proyección de demanda del IPOEMP publicado por XM y la proyección de la UPME</a:t>
                      </a:r>
                      <a:endParaRPr sz="1600" u="none" cap="none" strike="noStrike">
                        <a:latin typeface="Verdana"/>
                        <a:ea typeface="Verdana"/>
                        <a:cs typeface="Verdana"/>
                        <a:sym typeface="Verdana"/>
                      </a:endParaRPr>
                    </a:p>
                  </a:txBody>
                  <a:tcPr marT="0" marB="0" marR="68575" marL="68575" anchor="ctr">
                    <a:solidFill>
                      <a:schemeClr val="lt1"/>
                    </a:solidFill>
                  </a:tcPr>
                </a:tc>
              </a:tr>
              <a:tr h="378375">
                <a:tc>
                  <a:txBody>
                    <a:bodyPr/>
                    <a:lstStyle/>
                    <a:p>
                      <a:pPr indent="0" lvl="0" marL="0" marR="0" rtl="0" algn="ctr">
                        <a:lnSpc>
                          <a:spcPct val="107000"/>
                        </a:lnSpc>
                        <a:spcBef>
                          <a:spcPts val="0"/>
                        </a:spcBef>
                        <a:spcAft>
                          <a:spcPts val="0"/>
                        </a:spcAft>
                        <a:buNone/>
                      </a:pPr>
                      <a:r>
                        <a:rPr lang="es-CO" sz="1100" u="none" cap="none" strike="noStrike">
                          <a:latin typeface="Verdana"/>
                          <a:ea typeface="Verdana"/>
                          <a:cs typeface="Verdana"/>
                          <a:sym typeface="Verdana"/>
                        </a:rPr>
                        <a:t>Dmin</a:t>
                      </a:r>
                      <a:endParaRPr sz="1600" u="none" cap="none" strike="noStrike">
                        <a:latin typeface="Verdana"/>
                        <a:ea typeface="Verdana"/>
                        <a:cs typeface="Verdana"/>
                        <a:sym typeface="Verdana"/>
                      </a:endParaRPr>
                    </a:p>
                  </a:txBody>
                  <a:tcPr marT="0" marB="0" marR="68575" marL="68575" anchor="ctr">
                    <a:solidFill>
                      <a:schemeClr val="lt1"/>
                    </a:solidFill>
                  </a:tcPr>
                </a:tc>
                <a:tc>
                  <a:txBody>
                    <a:bodyPr/>
                    <a:lstStyle/>
                    <a:p>
                      <a:pPr indent="0" lvl="0" marL="0" marR="0" rtl="0" algn="ctr">
                        <a:lnSpc>
                          <a:spcPct val="107000"/>
                        </a:lnSpc>
                        <a:spcBef>
                          <a:spcPts val="0"/>
                        </a:spcBef>
                        <a:spcAft>
                          <a:spcPts val="0"/>
                        </a:spcAft>
                        <a:buNone/>
                      </a:pPr>
                      <a:r>
                        <a:rPr lang="es-CO" sz="1100" u="none" cap="none" strike="noStrike">
                          <a:latin typeface="Verdana"/>
                          <a:ea typeface="Verdana"/>
                          <a:cs typeface="Verdana"/>
                          <a:sym typeface="Verdana"/>
                        </a:rPr>
                        <a:t>Escenario de demanda mínima, de acuerdo con la proyección de demanda del IPOEMP publicado por XM y la proyección de la UPME</a:t>
                      </a:r>
                      <a:endParaRPr sz="1600" u="none" cap="none" strike="noStrike">
                        <a:latin typeface="Verdana"/>
                        <a:ea typeface="Verdana"/>
                        <a:cs typeface="Verdana"/>
                        <a:sym typeface="Verdana"/>
                      </a:endParaRPr>
                    </a:p>
                  </a:txBody>
                  <a:tcPr marT="0" marB="0" marR="68575" marL="68575" anchor="ctr">
                    <a:solidFill>
                      <a:schemeClr val="lt1"/>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d38ae029f6_5_17"/>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s-CO" sz="2300">
                <a:solidFill>
                  <a:srgbClr val="181818"/>
                </a:solidFill>
                <a:latin typeface="Verdana"/>
                <a:ea typeface="Verdana"/>
                <a:cs typeface="Verdana"/>
                <a:sym typeface="Verdana"/>
              </a:rPr>
              <a:t>Cronograma</a:t>
            </a:r>
            <a:endParaRPr b="1" sz="2300">
              <a:solidFill>
                <a:schemeClr val="dk1"/>
              </a:solidFill>
              <a:latin typeface="Montserrat"/>
              <a:ea typeface="Montserrat"/>
              <a:cs typeface="Montserrat"/>
              <a:sym typeface="Montserrat"/>
            </a:endParaRPr>
          </a:p>
        </p:txBody>
      </p:sp>
      <p:sp>
        <p:nvSpPr>
          <p:cNvPr id="205" name="Google Shape;205;g2d38ae029f6_5_17"/>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206" name="Google Shape;206;g2d38ae029f6_5_17"/>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207" name="Google Shape;207;g2d38ae029f6_5_17"/>
          <p:cNvPicPr preferRelativeResize="0"/>
          <p:nvPr/>
        </p:nvPicPr>
        <p:blipFill>
          <a:blip r:embed="rId4">
            <a:alphaModFix/>
          </a:blip>
          <a:stretch>
            <a:fillRect/>
          </a:stretch>
        </p:blipFill>
        <p:spPr>
          <a:xfrm>
            <a:off x="2000538" y="1260975"/>
            <a:ext cx="4982665" cy="37177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6" name="Shape 1546"/>
        <p:cNvGrpSpPr/>
        <p:nvPr/>
      </p:nvGrpSpPr>
      <p:grpSpPr>
        <a:xfrm>
          <a:off x="0" y="0"/>
          <a:ext cx="0" cy="0"/>
          <a:chOff x="0" y="0"/>
          <a:chExt cx="0" cy="0"/>
        </a:xfrm>
      </p:grpSpPr>
      <p:sp>
        <p:nvSpPr>
          <p:cNvPr id="1547" name="Google Shape;1547;g2d370540412_0_387"/>
          <p:cNvSpPr txBox="1"/>
          <p:nvPr/>
        </p:nvSpPr>
        <p:spPr>
          <a:xfrm>
            <a:off x="2398893" y="387256"/>
            <a:ext cx="43461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Consideraciones y supuestos:</a:t>
            </a:r>
            <a:endParaRPr/>
          </a:p>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Demanda – Horizonte de análisis </a:t>
            </a:r>
            <a:endParaRPr b="1" i="0" sz="1600" u="none" cap="none" strike="noStrike">
              <a:solidFill>
                <a:srgbClr val="E6FF70"/>
              </a:solidFill>
              <a:highlight>
                <a:srgbClr val="2B4037"/>
              </a:highlight>
              <a:latin typeface="Verdana"/>
              <a:ea typeface="Verdana"/>
              <a:cs typeface="Verdana"/>
              <a:sym typeface="Verdana"/>
            </a:endParaRPr>
          </a:p>
        </p:txBody>
      </p:sp>
      <p:pic>
        <p:nvPicPr>
          <p:cNvPr id="1548" name="Google Shape;1548;g2d370540412_0_387"/>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graphicFrame>
        <p:nvGraphicFramePr>
          <p:cNvPr id="1549" name="Google Shape;1549;g2d370540412_0_387"/>
          <p:cNvGraphicFramePr/>
          <p:nvPr/>
        </p:nvGraphicFramePr>
        <p:xfrm>
          <a:off x="5842001" y="2571750"/>
          <a:ext cx="3000000" cy="3000000"/>
        </p:xfrm>
        <a:graphic>
          <a:graphicData uri="http://schemas.openxmlformats.org/drawingml/2006/table">
            <a:tbl>
              <a:tblPr bandRow="1">
                <a:noFill/>
                <a:tableStyleId>{808172E8-F0F2-4FBF-A2F8-2A0E3A84E306}</a:tableStyleId>
              </a:tblPr>
              <a:tblGrid>
                <a:gridCol w="2660075"/>
              </a:tblGrid>
              <a:tr h="299100">
                <a:tc>
                  <a:txBody>
                    <a:bodyPr/>
                    <a:lstStyle/>
                    <a:p>
                      <a:pPr indent="0" lvl="0" marL="0" marR="0" rtl="0" algn="ctr">
                        <a:lnSpc>
                          <a:spcPct val="107000"/>
                        </a:lnSpc>
                        <a:spcBef>
                          <a:spcPts val="0"/>
                        </a:spcBef>
                        <a:spcAft>
                          <a:spcPts val="0"/>
                        </a:spcAft>
                        <a:buNone/>
                      </a:pPr>
                      <a:r>
                        <a:rPr b="1" lang="es-CO" sz="1100" u="none" cap="none" strike="noStrike">
                          <a:solidFill>
                            <a:srgbClr val="2B4037"/>
                          </a:solidFill>
                          <a:latin typeface="Verdana"/>
                          <a:ea typeface="Verdana"/>
                          <a:cs typeface="Verdana"/>
                          <a:sym typeface="Verdana"/>
                        </a:rPr>
                        <a:t>Horizonte de análisis</a:t>
                      </a:r>
                      <a:endParaRPr/>
                    </a:p>
                  </a:txBody>
                  <a:tcPr marT="0" marB="0" marR="68575" marL="68575" anchor="ctr">
                    <a:solidFill>
                      <a:srgbClr val="7AD635"/>
                    </a:solidFill>
                  </a:tcPr>
                </a:tc>
              </a:tr>
              <a:tr h="299100">
                <a:tc>
                  <a:txBody>
                    <a:bodyPr/>
                    <a:lstStyle/>
                    <a:p>
                      <a:pPr indent="0" lvl="0" marL="0" marR="0" rtl="0" algn="ctr">
                        <a:lnSpc>
                          <a:spcPct val="107000"/>
                        </a:lnSpc>
                        <a:spcBef>
                          <a:spcPts val="0"/>
                        </a:spcBef>
                        <a:spcAft>
                          <a:spcPts val="0"/>
                        </a:spcAft>
                        <a:buNone/>
                      </a:pPr>
                      <a:r>
                        <a:rPr lang="es-CO" sz="1100" u="none" cap="none" strike="noStrike">
                          <a:latin typeface="Verdana"/>
                          <a:ea typeface="Verdana"/>
                          <a:cs typeface="Verdana"/>
                          <a:sym typeface="Verdana"/>
                        </a:rPr>
                        <a:t>2025 - 2035</a:t>
                      </a:r>
                      <a:endParaRPr sz="1100" u="none" cap="none" strike="noStrike">
                        <a:latin typeface="Verdana"/>
                        <a:ea typeface="Verdana"/>
                        <a:cs typeface="Verdana"/>
                        <a:sym typeface="Verdana"/>
                      </a:endParaRPr>
                    </a:p>
                  </a:txBody>
                  <a:tcPr marT="0" marB="0" marR="68575" marL="68575" anchor="ctr">
                    <a:solidFill>
                      <a:schemeClr val="lt1"/>
                    </a:solidFill>
                  </a:tcPr>
                </a:tc>
              </a:tr>
            </a:tbl>
          </a:graphicData>
        </a:graphic>
      </p:graphicFrame>
      <p:graphicFrame>
        <p:nvGraphicFramePr>
          <p:cNvPr id="1550" name="Google Shape;1550;g2d370540412_0_387"/>
          <p:cNvGraphicFramePr/>
          <p:nvPr/>
        </p:nvGraphicFramePr>
        <p:xfrm>
          <a:off x="641928" y="1608075"/>
          <a:ext cx="3000000" cy="3000000"/>
        </p:xfrm>
        <a:graphic>
          <a:graphicData uri="http://schemas.openxmlformats.org/drawingml/2006/table">
            <a:tbl>
              <a:tblPr>
                <a:noFill/>
                <a:tableStyleId>{A4A6B260-059F-427C-945A-F5D38831CAE3}</a:tableStyleId>
              </a:tblPr>
              <a:tblGrid>
                <a:gridCol w="1821875"/>
                <a:gridCol w="810500"/>
                <a:gridCol w="1011375"/>
                <a:gridCol w="914400"/>
              </a:tblGrid>
              <a:tr h="139700">
                <a:tc rowSpan="2">
                  <a:txBody>
                    <a:bodyPr/>
                    <a:lstStyle/>
                    <a:p>
                      <a:pPr indent="0" lvl="0" marL="0" marR="0" rtl="0" algn="ctr">
                        <a:lnSpc>
                          <a:spcPct val="100000"/>
                        </a:lnSpc>
                        <a:spcBef>
                          <a:spcPts val="0"/>
                        </a:spcBef>
                        <a:spcAft>
                          <a:spcPts val="0"/>
                        </a:spcAft>
                        <a:buNone/>
                      </a:pPr>
                      <a:r>
                        <a:rPr b="1" lang="es-CO" sz="1100" u="none" cap="none" strike="noStrike">
                          <a:solidFill>
                            <a:srgbClr val="2B4037"/>
                          </a:solidFill>
                          <a:latin typeface="Verdana"/>
                          <a:ea typeface="Verdana"/>
                          <a:cs typeface="Verdana"/>
                          <a:sym typeface="Verdana"/>
                        </a:rPr>
                        <a:t>Nombre Demanda atendida</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b="1" lang="es-CO" sz="1100" u="none" cap="none" strike="noStrike">
                          <a:solidFill>
                            <a:srgbClr val="2B4037"/>
                          </a:solidFill>
                          <a:latin typeface="Verdana"/>
                          <a:ea typeface="Verdana"/>
                          <a:cs typeface="Verdana"/>
                          <a:sym typeface="Verdana"/>
                        </a:rPr>
                        <a:t>Demanda Mínima</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b="1" lang="es-CO" sz="1100" u="none" cap="none" strike="noStrike">
                          <a:solidFill>
                            <a:srgbClr val="2B4037"/>
                          </a:solidFill>
                          <a:latin typeface="Verdana"/>
                          <a:ea typeface="Verdana"/>
                          <a:cs typeface="Verdana"/>
                          <a:sym typeface="Verdana"/>
                        </a:rPr>
                        <a:t>Demanda Media</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b="1" lang="es-CO" sz="1100" u="none" cap="none" strike="noStrike">
                          <a:solidFill>
                            <a:srgbClr val="2B4037"/>
                          </a:solidFill>
                          <a:latin typeface="Verdana"/>
                          <a:ea typeface="Verdana"/>
                          <a:cs typeface="Verdana"/>
                          <a:sym typeface="Verdana"/>
                        </a:rPr>
                        <a:t>Demanda Máxima</a:t>
                      </a:r>
                      <a:endParaRPr/>
                    </a:p>
                  </a:txBody>
                  <a:tcPr marT="14425" marB="14425"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r>
              <a:tr h="139700">
                <a:tc vMerge="1"/>
                <a:tc>
                  <a:txBody>
                    <a:bodyPr/>
                    <a:lstStyle/>
                    <a:p>
                      <a:pPr indent="0" lvl="0" marL="0" marR="0" rtl="0" algn="ctr">
                        <a:lnSpc>
                          <a:spcPct val="100000"/>
                        </a:lnSpc>
                        <a:spcBef>
                          <a:spcPts val="0"/>
                        </a:spcBef>
                        <a:spcAft>
                          <a:spcPts val="0"/>
                        </a:spcAft>
                        <a:buNone/>
                      </a:pPr>
                      <a:r>
                        <a:rPr b="1" lang="es-CO" sz="1100" u="none" cap="none" strike="noStrike">
                          <a:solidFill>
                            <a:srgbClr val="2B4037"/>
                          </a:solidFill>
                          <a:latin typeface="Verdana"/>
                          <a:ea typeface="Verdana"/>
                          <a:cs typeface="Verdana"/>
                          <a:sym typeface="Verdana"/>
                        </a:rPr>
                        <a:t>P [MW]</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b="1" lang="es-CO" sz="1100" u="none" cap="none" strike="noStrike">
                          <a:solidFill>
                            <a:srgbClr val="2B4037"/>
                          </a:solidFill>
                          <a:latin typeface="Verdana"/>
                          <a:ea typeface="Verdana"/>
                          <a:cs typeface="Verdana"/>
                          <a:sym typeface="Verdana"/>
                        </a:rPr>
                        <a:t>P [MW]</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b="1" lang="es-CO" sz="1100" u="none" cap="none" strike="noStrike">
                          <a:solidFill>
                            <a:srgbClr val="2B4037"/>
                          </a:solidFill>
                          <a:latin typeface="Verdana"/>
                          <a:ea typeface="Verdana"/>
                          <a:cs typeface="Verdana"/>
                          <a:sym typeface="Verdana"/>
                        </a:rPr>
                        <a:t>P [MW]</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r>
              <a:tr h="180000">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Arroyo de Piedra 13,8</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5,9</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4</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5,76</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0000">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Rotinet 13,8</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2,96</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2,62</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2,95</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0000">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Manatí 13,8</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2,48</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2,04</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2,39</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0000">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Campo de la Cruz 13,8</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7,37</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6,15</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7,2</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0000">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Campo de la Cruz 13,8</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2,29</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1,78</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2,24</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0000">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Ponedera 13,8</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4,9</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4</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4,3</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0000">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Sabanalarga 13,8</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19,62</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17</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17,77</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0000">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Rotinet 34,5</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0,59</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1</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0,69</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80000">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Manatí 34,5</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0,02</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0,73</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s-CO" sz="1100" u="none" cap="none" strike="noStrike">
                          <a:latin typeface="Verdana"/>
                          <a:ea typeface="Verdana"/>
                          <a:cs typeface="Verdana"/>
                          <a:sym typeface="Verdana"/>
                        </a:rPr>
                        <a:t>0,02</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425">
                <a:tc>
                  <a:txBody>
                    <a:bodyPr/>
                    <a:lstStyle/>
                    <a:p>
                      <a:pPr indent="0" lvl="0" marL="0" marR="0" rtl="0" algn="ctr">
                        <a:lnSpc>
                          <a:spcPct val="100000"/>
                        </a:lnSpc>
                        <a:spcBef>
                          <a:spcPts val="0"/>
                        </a:spcBef>
                        <a:spcAft>
                          <a:spcPts val="0"/>
                        </a:spcAft>
                        <a:buNone/>
                      </a:pPr>
                      <a:r>
                        <a:rPr b="1" lang="es-CO" sz="1100" u="none" cap="none" strike="noStrike">
                          <a:latin typeface="Verdana"/>
                          <a:ea typeface="Verdana"/>
                          <a:cs typeface="Verdana"/>
                          <a:sym typeface="Verdana"/>
                        </a:rPr>
                        <a:t>Total</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53A"/>
                    </a:solidFill>
                  </a:tcPr>
                </a:tc>
                <a:tc>
                  <a:txBody>
                    <a:bodyPr/>
                    <a:lstStyle/>
                    <a:p>
                      <a:pPr indent="0" lvl="0" marL="0" marR="0" rtl="0" algn="ctr">
                        <a:lnSpc>
                          <a:spcPct val="100000"/>
                        </a:lnSpc>
                        <a:spcBef>
                          <a:spcPts val="0"/>
                        </a:spcBef>
                        <a:spcAft>
                          <a:spcPts val="0"/>
                        </a:spcAft>
                        <a:buNone/>
                      </a:pPr>
                      <a:r>
                        <a:rPr b="1" lang="es-CO" sz="1100" u="none" cap="none" strike="noStrike">
                          <a:latin typeface="Verdana"/>
                          <a:ea typeface="Verdana"/>
                          <a:cs typeface="Verdana"/>
                          <a:sym typeface="Verdana"/>
                        </a:rPr>
                        <a:t>46,13</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53A"/>
                    </a:solidFill>
                  </a:tcPr>
                </a:tc>
                <a:tc>
                  <a:txBody>
                    <a:bodyPr/>
                    <a:lstStyle/>
                    <a:p>
                      <a:pPr indent="0" lvl="0" marL="0" marR="0" rtl="0" algn="ctr">
                        <a:lnSpc>
                          <a:spcPct val="100000"/>
                        </a:lnSpc>
                        <a:spcBef>
                          <a:spcPts val="0"/>
                        </a:spcBef>
                        <a:spcAft>
                          <a:spcPts val="0"/>
                        </a:spcAft>
                        <a:buNone/>
                      </a:pPr>
                      <a:r>
                        <a:rPr b="1" lang="es-CO" sz="1100" u="none" cap="none" strike="noStrike">
                          <a:latin typeface="Verdana"/>
                          <a:ea typeface="Verdana"/>
                          <a:cs typeface="Verdana"/>
                          <a:sym typeface="Verdana"/>
                        </a:rPr>
                        <a:t>39,32</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53A"/>
                    </a:solidFill>
                  </a:tcPr>
                </a:tc>
                <a:tc>
                  <a:txBody>
                    <a:bodyPr/>
                    <a:lstStyle/>
                    <a:p>
                      <a:pPr indent="0" lvl="0" marL="0" marR="0" rtl="0" algn="ctr">
                        <a:lnSpc>
                          <a:spcPct val="100000"/>
                        </a:lnSpc>
                        <a:spcBef>
                          <a:spcPts val="0"/>
                        </a:spcBef>
                        <a:spcAft>
                          <a:spcPts val="0"/>
                        </a:spcAft>
                        <a:buNone/>
                      </a:pPr>
                      <a:r>
                        <a:rPr b="1" lang="es-CO" sz="1100" u="none" cap="none" strike="noStrike">
                          <a:latin typeface="Verdana"/>
                          <a:ea typeface="Verdana"/>
                          <a:cs typeface="Verdana"/>
                          <a:sym typeface="Verdana"/>
                        </a:rPr>
                        <a:t>43,32</a:t>
                      </a:r>
                      <a:endParaRPr/>
                    </a:p>
                  </a:txBody>
                  <a:tcPr marT="14425" marB="14425" marR="21650" marL="216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53A"/>
                    </a:solidFill>
                  </a:tcPr>
                </a:tc>
              </a:tr>
            </a:tbl>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4" name="Shape 1554"/>
        <p:cNvGrpSpPr/>
        <p:nvPr/>
      </p:nvGrpSpPr>
      <p:grpSpPr>
        <a:xfrm>
          <a:off x="0" y="0"/>
          <a:ext cx="0" cy="0"/>
          <a:chOff x="0" y="0"/>
          <a:chExt cx="0" cy="0"/>
        </a:xfrm>
      </p:grpSpPr>
      <p:cxnSp>
        <p:nvCxnSpPr>
          <p:cNvPr id="1555" name="Google Shape;1555;g2d370540412_0_394"/>
          <p:cNvCxnSpPr>
            <a:endCxn id="1556" idx="0"/>
          </p:cNvCxnSpPr>
          <p:nvPr/>
        </p:nvCxnSpPr>
        <p:spPr>
          <a:xfrm>
            <a:off x="4572000" y="2709166"/>
            <a:ext cx="0" cy="321600"/>
          </a:xfrm>
          <a:prstGeom prst="straightConnector1">
            <a:avLst/>
          </a:prstGeom>
          <a:noFill/>
          <a:ln cap="flat" cmpd="sng" w="28575">
            <a:solidFill>
              <a:srgbClr val="CAF53A"/>
            </a:solidFill>
            <a:prstDash val="dash"/>
            <a:round/>
            <a:headEnd len="lg" w="lg" type="oval"/>
            <a:tailEnd len="sm" w="sm" type="none"/>
          </a:ln>
        </p:spPr>
      </p:cxnSp>
      <p:sp>
        <p:nvSpPr>
          <p:cNvPr id="1557" name="Google Shape;1557;g2d370540412_0_394"/>
          <p:cNvSpPr txBox="1"/>
          <p:nvPr/>
        </p:nvSpPr>
        <p:spPr>
          <a:xfrm>
            <a:off x="1855014" y="387256"/>
            <a:ext cx="54339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Consideraciones y supuestos: </a:t>
            </a:r>
            <a:endParaRPr/>
          </a:p>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Proyectos de Generación</a:t>
            </a:r>
            <a:endParaRPr b="1" i="0" sz="1600" u="none" cap="none" strike="noStrike">
              <a:solidFill>
                <a:srgbClr val="E6FF70"/>
              </a:solidFill>
              <a:highlight>
                <a:srgbClr val="2B4037"/>
              </a:highlight>
              <a:latin typeface="Verdana"/>
              <a:ea typeface="Verdana"/>
              <a:cs typeface="Verdana"/>
              <a:sym typeface="Verdana"/>
            </a:endParaRPr>
          </a:p>
        </p:txBody>
      </p:sp>
      <p:pic>
        <p:nvPicPr>
          <p:cNvPr id="1558" name="Google Shape;1558;g2d370540412_0_394"/>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1556" name="Google Shape;1556;g2d370540412_0_394"/>
          <p:cNvSpPr/>
          <p:nvPr/>
        </p:nvSpPr>
        <p:spPr>
          <a:xfrm>
            <a:off x="4302000" y="3030766"/>
            <a:ext cx="540000" cy="540000"/>
          </a:xfrm>
          <a:prstGeom prst="ellipse">
            <a:avLst/>
          </a:prstGeom>
          <a:solidFill>
            <a:srgbClr val="7AD63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59" name="Google Shape;1559;g2d370540412_0_394"/>
          <p:cNvSpPr/>
          <p:nvPr/>
        </p:nvSpPr>
        <p:spPr>
          <a:xfrm rot="-7032967">
            <a:off x="3979326" y="2702176"/>
            <a:ext cx="1127711" cy="789874"/>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aphicFrame>
        <p:nvGraphicFramePr>
          <p:cNvPr id="1560" name="Google Shape;1560;g2d370540412_0_394"/>
          <p:cNvGraphicFramePr/>
          <p:nvPr/>
        </p:nvGraphicFramePr>
        <p:xfrm>
          <a:off x="1249680" y="1130935"/>
          <a:ext cx="3000000" cy="3000000"/>
        </p:xfrm>
        <a:graphic>
          <a:graphicData uri="http://schemas.openxmlformats.org/drawingml/2006/table">
            <a:tbl>
              <a:tblPr>
                <a:noFill/>
                <a:tableStyleId>{808172E8-F0F2-4FBF-A2F8-2A0E3A84E306}</a:tableStyleId>
              </a:tblPr>
              <a:tblGrid>
                <a:gridCol w="1853750"/>
                <a:gridCol w="2924000"/>
                <a:gridCol w="1805950"/>
              </a:tblGrid>
              <a:tr h="190500">
                <a:tc>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FPO</a:t>
                      </a:r>
                      <a:endParaRPr b="1" i="0" sz="1200" u="none" cap="none" strike="noStrike">
                        <a:solidFill>
                          <a:srgbClr val="2B4037"/>
                        </a:solidFill>
                        <a:latin typeface="Verdana"/>
                        <a:ea typeface="Verdana"/>
                        <a:cs typeface="Verdana"/>
                        <a:sym typeface="Verdana"/>
                      </a:endParaRPr>
                    </a:p>
                  </a:txBody>
                  <a:tcPr marT="9525" marB="0" marR="9525" marL="9525" anchor="ctr">
                    <a:solidFill>
                      <a:srgbClr val="7AD635"/>
                    </a:solidFill>
                  </a:tcPr>
                </a:tc>
                <a:tc>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Cantidad Proyectos Generación Clase 1 (Atlántico)</a:t>
                      </a:r>
                      <a:endParaRPr b="1" i="0" sz="1200" u="none" cap="none" strike="noStrike">
                        <a:solidFill>
                          <a:srgbClr val="2B4037"/>
                        </a:solidFill>
                        <a:latin typeface="Verdana"/>
                        <a:ea typeface="Verdana"/>
                        <a:cs typeface="Verdana"/>
                        <a:sym typeface="Verdana"/>
                      </a:endParaRPr>
                    </a:p>
                  </a:txBody>
                  <a:tcPr marT="9525" marB="0" marR="9525" marL="9525" anchor="ctr">
                    <a:solidFill>
                      <a:srgbClr val="7AD635"/>
                    </a:solidFill>
                  </a:tcPr>
                </a:tc>
                <a:tc>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Suma de Capacidad [MW]</a:t>
                      </a:r>
                      <a:endParaRPr b="1" i="0" sz="1200" u="none" cap="none" strike="noStrike">
                        <a:solidFill>
                          <a:srgbClr val="2B4037"/>
                        </a:solidFill>
                        <a:latin typeface="Verdana"/>
                        <a:ea typeface="Verdana"/>
                        <a:cs typeface="Verdana"/>
                        <a:sym typeface="Verdana"/>
                      </a:endParaRPr>
                    </a:p>
                  </a:txBody>
                  <a:tcPr marT="9525" marB="0" marR="9525" marL="9525" anchor="ctr">
                    <a:solidFill>
                      <a:srgbClr val="7AD635"/>
                    </a:solidFill>
                  </a:tcPr>
                </a:tc>
              </a:tr>
              <a:tr h="190500">
                <a:tc>
                  <a:txBody>
                    <a:bodyPr/>
                    <a:lstStyle/>
                    <a:p>
                      <a:pPr indent="0" lvl="0" marL="0" marR="0" rtl="0" algn="ctr">
                        <a:lnSpc>
                          <a:spcPct val="100000"/>
                        </a:lnSpc>
                        <a:spcBef>
                          <a:spcPts val="0"/>
                        </a:spcBef>
                        <a:spcAft>
                          <a:spcPts val="0"/>
                        </a:spcAft>
                        <a:buNone/>
                      </a:pPr>
                      <a:r>
                        <a:rPr lang="es-CO" sz="1200" u="none" cap="none" strike="noStrike">
                          <a:solidFill>
                            <a:schemeClr val="dk1"/>
                          </a:solidFill>
                          <a:latin typeface="Verdana"/>
                          <a:ea typeface="Verdana"/>
                          <a:cs typeface="Verdana"/>
                          <a:sym typeface="Verdana"/>
                        </a:rPr>
                        <a:t>2023</a:t>
                      </a:r>
                      <a:endParaRPr b="0" i="0" sz="1200" u="none" cap="none" strike="noStrike">
                        <a:solidFill>
                          <a:schemeClr val="dk1"/>
                        </a:solidFill>
                        <a:latin typeface="Verdana"/>
                        <a:ea typeface="Verdana"/>
                        <a:cs typeface="Verdana"/>
                        <a:sym typeface="Verdana"/>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lang="es-CO" sz="1200" u="none" cap="none" strike="noStrike">
                          <a:solidFill>
                            <a:schemeClr val="dk1"/>
                          </a:solidFill>
                          <a:latin typeface="Verdana"/>
                          <a:ea typeface="Verdana"/>
                          <a:cs typeface="Verdana"/>
                          <a:sym typeface="Verdana"/>
                        </a:rPr>
                        <a:t>2</a:t>
                      </a:r>
                      <a:endParaRPr b="0" i="0" sz="1200" u="none" cap="none" strike="noStrike">
                        <a:solidFill>
                          <a:schemeClr val="dk1"/>
                        </a:solidFill>
                        <a:latin typeface="Verdana"/>
                        <a:ea typeface="Verdana"/>
                        <a:cs typeface="Verdana"/>
                        <a:sym typeface="Verdana"/>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chemeClr val="dk1"/>
                          </a:solidFill>
                          <a:latin typeface="Verdana"/>
                          <a:ea typeface="Verdana"/>
                          <a:cs typeface="Verdana"/>
                          <a:sym typeface="Verdana"/>
                        </a:rPr>
                        <a:t>368</a:t>
                      </a:r>
                      <a:endParaRPr/>
                    </a:p>
                  </a:txBody>
                  <a:tcPr marT="9525" marB="0" marR="9525" marL="9525" anchor="b">
                    <a:solidFill>
                      <a:schemeClr val="lt1"/>
                    </a:solidFill>
                  </a:tcPr>
                </a:tc>
              </a:tr>
              <a:tr h="190500">
                <a:tc>
                  <a:txBody>
                    <a:bodyPr/>
                    <a:lstStyle/>
                    <a:p>
                      <a:pPr indent="0" lvl="0" marL="0" marR="0" rtl="0" algn="ctr">
                        <a:lnSpc>
                          <a:spcPct val="100000"/>
                        </a:lnSpc>
                        <a:spcBef>
                          <a:spcPts val="0"/>
                        </a:spcBef>
                        <a:spcAft>
                          <a:spcPts val="0"/>
                        </a:spcAft>
                        <a:buNone/>
                      </a:pPr>
                      <a:r>
                        <a:rPr lang="es-CO" sz="1200" u="none" cap="none" strike="noStrike">
                          <a:solidFill>
                            <a:schemeClr val="dk1"/>
                          </a:solidFill>
                          <a:latin typeface="Verdana"/>
                          <a:ea typeface="Verdana"/>
                          <a:cs typeface="Verdana"/>
                          <a:sym typeface="Verdana"/>
                        </a:rPr>
                        <a:t>2024</a:t>
                      </a:r>
                      <a:endParaRPr b="0" i="0" sz="1200" u="none" cap="none" strike="noStrike">
                        <a:solidFill>
                          <a:schemeClr val="dk1"/>
                        </a:solidFill>
                        <a:latin typeface="Verdana"/>
                        <a:ea typeface="Verdana"/>
                        <a:cs typeface="Verdana"/>
                        <a:sym typeface="Verdana"/>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lang="es-CO" sz="1200" u="none" cap="none" strike="noStrike">
                          <a:solidFill>
                            <a:schemeClr val="dk1"/>
                          </a:solidFill>
                          <a:latin typeface="Verdana"/>
                          <a:ea typeface="Verdana"/>
                          <a:cs typeface="Verdana"/>
                          <a:sym typeface="Verdana"/>
                        </a:rPr>
                        <a:t>22</a:t>
                      </a:r>
                      <a:endParaRPr b="0" i="0" sz="1200" u="none" cap="none" strike="noStrike">
                        <a:solidFill>
                          <a:schemeClr val="dk1"/>
                        </a:solidFill>
                        <a:latin typeface="Verdana"/>
                        <a:ea typeface="Verdana"/>
                        <a:cs typeface="Verdana"/>
                        <a:sym typeface="Verdana"/>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chemeClr val="dk1"/>
                          </a:solidFill>
                          <a:latin typeface="Verdana"/>
                          <a:ea typeface="Verdana"/>
                          <a:cs typeface="Verdana"/>
                          <a:sym typeface="Verdana"/>
                        </a:rPr>
                        <a:t>958,4</a:t>
                      </a:r>
                      <a:endParaRPr/>
                    </a:p>
                  </a:txBody>
                  <a:tcPr marT="9525" marB="0" marR="9525" marL="9525" anchor="b">
                    <a:solidFill>
                      <a:schemeClr val="lt1"/>
                    </a:solidFill>
                  </a:tcPr>
                </a:tc>
              </a:tr>
              <a:tr h="190500">
                <a:tc>
                  <a:txBody>
                    <a:bodyPr/>
                    <a:lstStyle/>
                    <a:p>
                      <a:pPr indent="0" lvl="0" marL="0" marR="0" rtl="0" algn="ctr">
                        <a:lnSpc>
                          <a:spcPct val="100000"/>
                        </a:lnSpc>
                        <a:spcBef>
                          <a:spcPts val="0"/>
                        </a:spcBef>
                        <a:spcAft>
                          <a:spcPts val="0"/>
                        </a:spcAft>
                        <a:buNone/>
                      </a:pPr>
                      <a:r>
                        <a:rPr lang="es-CO" sz="1200" u="none" cap="none" strike="noStrike">
                          <a:solidFill>
                            <a:schemeClr val="dk1"/>
                          </a:solidFill>
                          <a:latin typeface="Verdana"/>
                          <a:ea typeface="Verdana"/>
                          <a:cs typeface="Verdana"/>
                          <a:sym typeface="Verdana"/>
                        </a:rPr>
                        <a:t>2025</a:t>
                      </a:r>
                      <a:endParaRPr b="0" i="0" sz="1200" u="none" cap="none" strike="noStrike">
                        <a:solidFill>
                          <a:schemeClr val="dk1"/>
                        </a:solidFill>
                        <a:latin typeface="Verdana"/>
                        <a:ea typeface="Verdana"/>
                        <a:cs typeface="Verdana"/>
                        <a:sym typeface="Verdana"/>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lang="es-CO" sz="1200" u="none" cap="none" strike="noStrike">
                          <a:solidFill>
                            <a:schemeClr val="dk1"/>
                          </a:solidFill>
                          <a:latin typeface="Verdana"/>
                          <a:ea typeface="Verdana"/>
                          <a:cs typeface="Verdana"/>
                          <a:sym typeface="Verdana"/>
                        </a:rPr>
                        <a:t>7</a:t>
                      </a:r>
                      <a:endParaRPr b="0" i="0" sz="1200" u="none" cap="none" strike="noStrike">
                        <a:solidFill>
                          <a:schemeClr val="dk1"/>
                        </a:solidFill>
                        <a:latin typeface="Verdana"/>
                        <a:ea typeface="Verdana"/>
                        <a:cs typeface="Verdana"/>
                        <a:sym typeface="Verdana"/>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chemeClr val="dk1"/>
                          </a:solidFill>
                          <a:latin typeface="Verdana"/>
                          <a:ea typeface="Verdana"/>
                          <a:cs typeface="Verdana"/>
                          <a:sym typeface="Verdana"/>
                        </a:rPr>
                        <a:t>94</a:t>
                      </a:r>
                      <a:endParaRPr/>
                    </a:p>
                  </a:txBody>
                  <a:tcPr marT="9525" marB="0" marR="9525" marL="9525" anchor="b">
                    <a:solidFill>
                      <a:schemeClr val="lt1"/>
                    </a:solidFill>
                  </a:tcPr>
                </a:tc>
              </a:tr>
              <a:tr h="190500">
                <a:tc>
                  <a:txBody>
                    <a:bodyPr/>
                    <a:lstStyle/>
                    <a:p>
                      <a:pPr indent="0" lvl="0" marL="0" marR="0" rtl="0" algn="ctr">
                        <a:lnSpc>
                          <a:spcPct val="100000"/>
                        </a:lnSpc>
                        <a:spcBef>
                          <a:spcPts val="0"/>
                        </a:spcBef>
                        <a:spcAft>
                          <a:spcPts val="0"/>
                        </a:spcAft>
                        <a:buNone/>
                      </a:pPr>
                      <a:r>
                        <a:rPr lang="es-CO" sz="1200" u="none" cap="none" strike="noStrike">
                          <a:solidFill>
                            <a:schemeClr val="dk1"/>
                          </a:solidFill>
                          <a:latin typeface="Verdana"/>
                          <a:ea typeface="Verdana"/>
                          <a:cs typeface="Verdana"/>
                          <a:sym typeface="Verdana"/>
                        </a:rPr>
                        <a:t>2026</a:t>
                      </a:r>
                      <a:endParaRPr b="0" i="0" sz="1200" u="none" cap="none" strike="noStrike">
                        <a:solidFill>
                          <a:schemeClr val="dk1"/>
                        </a:solidFill>
                        <a:latin typeface="Verdana"/>
                        <a:ea typeface="Verdana"/>
                        <a:cs typeface="Verdana"/>
                        <a:sym typeface="Verdana"/>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lang="es-CO" sz="1200" u="none" cap="none" strike="noStrike">
                          <a:solidFill>
                            <a:schemeClr val="dk1"/>
                          </a:solidFill>
                          <a:latin typeface="Verdana"/>
                          <a:ea typeface="Verdana"/>
                          <a:cs typeface="Verdana"/>
                          <a:sym typeface="Verdana"/>
                        </a:rPr>
                        <a:t>3</a:t>
                      </a:r>
                      <a:endParaRPr b="0" i="0" sz="1200" u="none" cap="none" strike="noStrike">
                        <a:solidFill>
                          <a:schemeClr val="dk1"/>
                        </a:solidFill>
                        <a:latin typeface="Verdana"/>
                        <a:ea typeface="Verdana"/>
                        <a:cs typeface="Verdana"/>
                        <a:sym typeface="Verdana"/>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chemeClr val="dk1"/>
                          </a:solidFill>
                          <a:latin typeface="Verdana"/>
                          <a:ea typeface="Verdana"/>
                          <a:cs typeface="Verdana"/>
                          <a:sym typeface="Verdana"/>
                        </a:rPr>
                        <a:t>39,7</a:t>
                      </a:r>
                      <a:endParaRPr/>
                    </a:p>
                  </a:txBody>
                  <a:tcPr marT="9525" marB="0" marR="9525" marL="9525" anchor="b">
                    <a:solidFill>
                      <a:schemeClr val="lt1"/>
                    </a:solidFill>
                  </a:tcPr>
                </a:tc>
              </a:tr>
              <a:tr h="190500">
                <a:tc>
                  <a:txBody>
                    <a:bodyPr/>
                    <a:lstStyle/>
                    <a:p>
                      <a:pPr indent="0" lvl="0" marL="0" marR="0" rtl="0" algn="ctr">
                        <a:lnSpc>
                          <a:spcPct val="100000"/>
                        </a:lnSpc>
                        <a:spcBef>
                          <a:spcPts val="0"/>
                        </a:spcBef>
                        <a:spcAft>
                          <a:spcPts val="0"/>
                        </a:spcAft>
                        <a:buNone/>
                      </a:pPr>
                      <a:r>
                        <a:rPr lang="es-CO" sz="1200" u="none" cap="none" strike="noStrike">
                          <a:solidFill>
                            <a:schemeClr val="dk1"/>
                          </a:solidFill>
                          <a:latin typeface="Verdana"/>
                          <a:ea typeface="Verdana"/>
                          <a:cs typeface="Verdana"/>
                          <a:sym typeface="Verdana"/>
                        </a:rPr>
                        <a:t>2027</a:t>
                      </a:r>
                      <a:endParaRPr b="0" i="0" sz="1200" u="none" cap="none" strike="noStrike">
                        <a:solidFill>
                          <a:schemeClr val="dk1"/>
                        </a:solidFill>
                        <a:latin typeface="Verdana"/>
                        <a:ea typeface="Verdana"/>
                        <a:cs typeface="Verdana"/>
                        <a:sym typeface="Verdana"/>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lang="es-CO" sz="1200" u="none" cap="none" strike="noStrike">
                          <a:solidFill>
                            <a:schemeClr val="dk1"/>
                          </a:solidFill>
                          <a:latin typeface="Verdana"/>
                          <a:ea typeface="Verdana"/>
                          <a:cs typeface="Verdana"/>
                          <a:sym typeface="Verdana"/>
                        </a:rPr>
                        <a:t>1</a:t>
                      </a:r>
                      <a:endParaRPr b="0" i="0" sz="1200" u="none" cap="none" strike="noStrike">
                        <a:solidFill>
                          <a:schemeClr val="dk1"/>
                        </a:solidFill>
                        <a:latin typeface="Verdana"/>
                        <a:ea typeface="Verdana"/>
                        <a:cs typeface="Verdana"/>
                        <a:sym typeface="Verdana"/>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chemeClr val="dk1"/>
                          </a:solidFill>
                          <a:latin typeface="Verdana"/>
                          <a:ea typeface="Verdana"/>
                          <a:cs typeface="Verdana"/>
                          <a:sym typeface="Verdana"/>
                        </a:rPr>
                        <a:t>9,9</a:t>
                      </a:r>
                      <a:endParaRPr/>
                    </a:p>
                  </a:txBody>
                  <a:tcPr marT="9525" marB="0" marR="9525" marL="9525" anchor="b">
                    <a:solidFill>
                      <a:schemeClr val="lt1"/>
                    </a:solidFill>
                  </a:tcPr>
                </a:tc>
              </a:tr>
              <a:tr h="190500">
                <a:tc>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Total</a:t>
                      </a:r>
                      <a:endParaRPr b="1" i="0" sz="1200" u="none" cap="none" strike="noStrike">
                        <a:solidFill>
                          <a:srgbClr val="2B4037"/>
                        </a:solidFill>
                        <a:latin typeface="Verdana"/>
                        <a:ea typeface="Verdana"/>
                        <a:cs typeface="Verdana"/>
                        <a:sym typeface="Verdana"/>
                      </a:endParaRPr>
                    </a:p>
                  </a:txBody>
                  <a:tcPr marT="9525" marB="0" marR="9525" marL="9525" anchor="ctr">
                    <a:solidFill>
                      <a:srgbClr val="CAF53A"/>
                    </a:solidFill>
                  </a:tcPr>
                </a:tc>
                <a:tc>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35</a:t>
                      </a:r>
                      <a:endParaRPr b="1" i="0" sz="1200" u="none" cap="none" strike="noStrike">
                        <a:solidFill>
                          <a:srgbClr val="2B4037"/>
                        </a:solidFill>
                        <a:latin typeface="Verdana"/>
                        <a:ea typeface="Verdana"/>
                        <a:cs typeface="Verdana"/>
                        <a:sym typeface="Verdana"/>
                      </a:endParaRPr>
                    </a:p>
                  </a:txBody>
                  <a:tcPr marT="9525" marB="0" marR="9525" marL="9525" anchor="ctr">
                    <a:solidFill>
                      <a:srgbClr val="CAF53A"/>
                    </a:solidFill>
                  </a:tcPr>
                </a:tc>
                <a:tc>
                  <a:txBody>
                    <a:bodyPr/>
                    <a:lstStyle/>
                    <a:p>
                      <a:pPr indent="0" lvl="0" marL="0" marR="0" rtl="0" algn="ctr">
                        <a:lnSpc>
                          <a:spcPct val="100000"/>
                        </a:lnSpc>
                        <a:spcBef>
                          <a:spcPts val="0"/>
                        </a:spcBef>
                        <a:spcAft>
                          <a:spcPts val="0"/>
                        </a:spcAft>
                        <a:buNone/>
                      </a:pPr>
                      <a:r>
                        <a:rPr b="1" i="0" lang="es-CO" sz="1200" u="none" cap="none" strike="noStrike">
                          <a:solidFill>
                            <a:schemeClr val="dk1"/>
                          </a:solidFill>
                          <a:latin typeface="Verdana"/>
                          <a:ea typeface="Verdana"/>
                          <a:cs typeface="Verdana"/>
                          <a:sym typeface="Verdana"/>
                        </a:rPr>
                        <a:t>1470</a:t>
                      </a:r>
                      <a:endParaRPr/>
                    </a:p>
                  </a:txBody>
                  <a:tcPr marT="9525" marB="0" marR="9525" marL="9525" anchor="b">
                    <a:solidFill>
                      <a:srgbClr val="CAF53A"/>
                    </a:solidFill>
                  </a:tcPr>
                </a:tc>
              </a:tr>
            </a:tbl>
          </a:graphicData>
        </a:graphic>
      </p:graphicFrame>
      <p:graphicFrame>
        <p:nvGraphicFramePr>
          <p:cNvPr id="1561" name="Google Shape;1561;g2d370540412_0_394"/>
          <p:cNvGraphicFramePr/>
          <p:nvPr/>
        </p:nvGraphicFramePr>
        <p:xfrm>
          <a:off x="1249680" y="3303905"/>
          <a:ext cx="3000000" cy="3000000"/>
        </p:xfrm>
        <a:graphic>
          <a:graphicData uri="http://schemas.openxmlformats.org/drawingml/2006/table">
            <a:tbl>
              <a:tblPr>
                <a:noFill/>
                <a:tableStyleId>{808172E8-F0F2-4FBF-A2F8-2A0E3A84E306}</a:tableStyleId>
              </a:tblPr>
              <a:tblGrid>
                <a:gridCol w="814650"/>
                <a:gridCol w="2514600"/>
                <a:gridCol w="1794175"/>
                <a:gridCol w="1460275"/>
              </a:tblGrid>
              <a:tr h="190500">
                <a:tc>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FPO</a:t>
                      </a:r>
                      <a:endParaRPr b="1" i="0" sz="1200" u="none" cap="none" strike="noStrike">
                        <a:solidFill>
                          <a:srgbClr val="2B4037"/>
                        </a:solidFill>
                        <a:latin typeface="Verdana"/>
                        <a:ea typeface="Verdana"/>
                        <a:cs typeface="Verdana"/>
                        <a:sym typeface="Verdana"/>
                      </a:endParaRPr>
                    </a:p>
                  </a:txBody>
                  <a:tcPr marT="9525" marB="0" marR="9525" marL="9525" anchor="ctr">
                    <a:solidFill>
                      <a:srgbClr val="7AD635"/>
                    </a:solidFill>
                  </a:tcPr>
                </a:tc>
                <a:tc>
                  <a:txBody>
                    <a:bodyPr/>
                    <a:lstStyle/>
                    <a:p>
                      <a:pPr indent="0" lvl="0" marL="0" marR="0" rtl="0" algn="ctr">
                        <a:lnSpc>
                          <a:spcPct val="100000"/>
                        </a:lnSpc>
                        <a:spcBef>
                          <a:spcPts val="0"/>
                        </a:spcBef>
                        <a:spcAft>
                          <a:spcPts val="0"/>
                        </a:spcAft>
                        <a:buNone/>
                      </a:pPr>
                      <a:r>
                        <a:rPr b="1" i="0" lang="es-CO" sz="1200" u="none" cap="none" strike="noStrike">
                          <a:solidFill>
                            <a:srgbClr val="2B4037"/>
                          </a:solidFill>
                          <a:latin typeface="Verdana"/>
                          <a:ea typeface="Verdana"/>
                          <a:cs typeface="Verdana"/>
                          <a:sym typeface="Verdana"/>
                        </a:rPr>
                        <a:t>Punto de conexión (Rel. Sabanalarga 220 kV)</a:t>
                      </a:r>
                      <a:endParaRPr/>
                    </a:p>
                  </a:txBody>
                  <a:tcPr marT="9525" marB="0" marR="9525" marL="9525" anchor="ctr">
                    <a:solidFill>
                      <a:srgbClr val="7AD635"/>
                    </a:solidFill>
                  </a:tcPr>
                </a:tc>
                <a:tc>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Cantidad Proyectos Generación Clase 1</a:t>
                      </a:r>
                      <a:endParaRPr b="1" i="0" sz="1200" u="none" cap="none" strike="noStrike">
                        <a:solidFill>
                          <a:srgbClr val="2B4037"/>
                        </a:solidFill>
                        <a:latin typeface="Verdana"/>
                        <a:ea typeface="Verdana"/>
                        <a:cs typeface="Verdana"/>
                        <a:sym typeface="Verdana"/>
                      </a:endParaRPr>
                    </a:p>
                  </a:txBody>
                  <a:tcPr marT="9525" marB="0" marR="9525" marL="9525" anchor="ctr">
                    <a:solidFill>
                      <a:srgbClr val="7AD635"/>
                    </a:solidFill>
                  </a:tcPr>
                </a:tc>
                <a:tc>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Suma de Capacidad [MW]</a:t>
                      </a:r>
                      <a:endParaRPr b="1" i="0" sz="1200" u="none" cap="none" strike="noStrike">
                        <a:solidFill>
                          <a:srgbClr val="2B4037"/>
                        </a:solidFill>
                        <a:latin typeface="Verdana"/>
                        <a:ea typeface="Verdana"/>
                        <a:cs typeface="Verdana"/>
                        <a:sym typeface="Verdana"/>
                      </a:endParaRPr>
                    </a:p>
                  </a:txBody>
                  <a:tcPr marT="9525" marB="0" marR="9525" marL="9525" anchor="ctr">
                    <a:solidFill>
                      <a:srgbClr val="7AD635"/>
                    </a:solidFill>
                  </a:tcPr>
                </a:tc>
              </a:tr>
              <a:tr h="190500">
                <a:tc>
                  <a:txBody>
                    <a:bodyPr/>
                    <a:lstStyle/>
                    <a:p>
                      <a:pPr indent="0" lvl="0" marL="0" marR="0" rtl="0" algn="ctr">
                        <a:lnSpc>
                          <a:spcPct val="100000"/>
                        </a:lnSpc>
                        <a:spcBef>
                          <a:spcPts val="0"/>
                        </a:spcBef>
                        <a:spcAft>
                          <a:spcPts val="0"/>
                        </a:spcAft>
                        <a:buNone/>
                      </a:pPr>
                      <a:r>
                        <a:rPr b="0" i="0" lang="es-CO" sz="1200" u="none" cap="none" strike="noStrike">
                          <a:solidFill>
                            <a:srgbClr val="000000"/>
                          </a:solidFill>
                          <a:latin typeface="Verdana"/>
                          <a:ea typeface="Verdana"/>
                          <a:cs typeface="Verdana"/>
                          <a:sym typeface="Verdana"/>
                        </a:rPr>
                        <a:t>2024</a:t>
                      </a:r>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000000"/>
                          </a:solidFill>
                          <a:latin typeface="Verdana"/>
                          <a:ea typeface="Verdana"/>
                          <a:cs typeface="Verdana"/>
                          <a:sym typeface="Verdana"/>
                        </a:rPr>
                        <a:t>Sabanalarga 34.5 kV</a:t>
                      </a:r>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000000"/>
                          </a:solidFill>
                          <a:latin typeface="Verdana"/>
                          <a:ea typeface="Verdana"/>
                          <a:cs typeface="Verdana"/>
                          <a:sym typeface="Verdana"/>
                        </a:rPr>
                        <a:t>3</a:t>
                      </a:r>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000000"/>
                          </a:solidFill>
                          <a:latin typeface="Verdana"/>
                          <a:ea typeface="Verdana"/>
                          <a:cs typeface="Verdana"/>
                          <a:sym typeface="Verdana"/>
                        </a:rPr>
                        <a:t>59,7</a:t>
                      </a:r>
                      <a:endParaRPr/>
                    </a:p>
                  </a:txBody>
                  <a:tcPr marT="9525" marB="0" marR="9525" marL="9525" anchor="ctr">
                    <a:solidFill>
                      <a:schemeClr val="lt1"/>
                    </a:solidFill>
                  </a:tcPr>
                </a:tc>
              </a:tr>
              <a:tr h="190500">
                <a:tc>
                  <a:txBody>
                    <a:bodyPr/>
                    <a:lstStyle/>
                    <a:p>
                      <a:pPr indent="0" lvl="0" marL="0" marR="0" rtl="0" algn="ctr">
                        <a:lnSpc>
                          <a:spcPct val="100000"/>
                        </a:lnSpc>
                        <a:spcBef>
                          <a:spcPts val="0"/>
                        </a:spcBef>
                        <a:spcAft>
                          <a:spcPts val="0"/>
                        </a:spcAft>
                        <a:buNone/>
                      </a:pPr>
                      <a:r>
                        <a:rPr b="0" i="0" lang="es-CO" sz="1200" u="none" cap="none" strike="noStrike">
                          <a:solidFill>
                            <a:srgbClr val="000000"/>
                          </a:solidFill>
                          <a:latin typeface="Verdana"/>
                          <a:ea typeface="Verdana"/>
                          <a:cs typeface="Verdana"/>
                          <a:sym typeface="Verdana"/>
                        </a:rPr>
                        <a:t>2026</a:t>
                      </a:r>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000000"/>
                          </a:solidFill>
                          <a:latin typeface="Verdana"/>
                          <a:ea typeface="Verdana"/>
                          <a:cs typeface="Verdana"/>
                          <a:sym typeface="Verdana"/>
                        </a:rPr>
                        <a:t>Sabanalarga 13.8 kV</a:t>
                      </a:r>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000000"/>
                          </a:solidFill>
                          <a:latin typeface="Verdana"/>
                          <a:ea typeface="Verdana"/>
                          <a:cs typeface="Verdana"/>
                          <a:sym typeface="Verdana"/>
                        </a:rPr>
                        <a:t>1</a:t>
                      </a:r>
                      <a:endParaRPr/>
                    </a:p>
                  </a:txBody>
                  <a:tcPr marT="9525" marB="0" marR="9525" marL="9525" anchor="ctr">
                    <a:solidFill>
                      <a:schemeClr val="lt1"/>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000000"/>
                          </a:solidFill>
                          <a:latin typeface="Verdana"/>
                          <a:ea typeface="Verdana"/>
                          <a:cs typeface="Verdana"/>
                          <a:sym typeface="Verdana"/>
                        </a:rPr>
                        <a:t>9,9</a:t>
                      </a:r>
                      <a:endParaRPr/>
                    </a:p>
                  </a:txBody>
                  <a:tcPr marT="9525" marB="0" marR="9525" marL="9525" anchor="ctr">
                    <a:solidFill>
                      <a:schemeClr val="lt1"/>
                    </a:solidFill>
                  </a:tcPr>
                </a:tc>
              </a:tr>
              <a:tr h="190500">
                <a:tc gridSpan="2">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Total</a:t>
                      </a:r>
                      <a:endParaRPr b="1" i="0" sz="1200" u="none" cap="none" strike="noStrike">
                        <a:solidFill>
                          <a:srgbClr val="2B4037"/>
                        </a:solidFill>
                        <a:latin typeface="Verdana"/>
                        <a:ea typeface="Verdana"/>
                        <a:cs typeface="Verdana"/>
                        <a:sym typeface="Verdana"/>
                      </a:endParaRPr>
                    </a:p>
                  </a:txBody>
                  <a:tcPr marT="9525" marB="0" marR="9525" marL="9525" anchor="ctr">
                    <a:solidFill>
                      <a:srgbClr val="CAF53A"/>
                    </a:solidFill>
                  </a:tcPr>
                </a:tc>
                <a:tc hMerge="1"/>
                <a:tc>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4</a:t>
                      </a:r>
                      <a:endParaRPr b="1" i="0" sz="1200" u="none" cap="none" strike="noStrike">
                        <a:solidFill>
                          <a:srgbClr val="2B4037"/>
                        </a:solidFill>
                        <a:latin typeface="Verdana"/>
                        <a:ea typeface="Verdana"/>
                        <a:cs typeface="Verdana"/>
                        <a:sym typeface="Verdana"/>
                      </a:endParaRPr>
                    </a:p>
                  </a:txBody>
                  <a:tcPr marT="9525" marB="0" marR="9525" marL="9525" anchor="ctr">
                    <a:solidFill>
                      <a:srgbClr val="CAF53A"/>
                    </a:solidFill>
                  </a:tcPr>
                </a:tc>
                <a:tc>
                  <a:txBody>
                    <a:bodyPr/>
                    <a:lstStyle/>
                    <a:p>
                      <a:pPr indent="0" lvl="0" marL="0" marR="0" rtl="0" algn="ctr">
                        <a:lnSpc>
                          <a:spcPct val="100000"/>
                        </a:lnSpc>
                        <a:spcBef>
                          <a:spcPts val="0"/>
                        </a:spcBef>
                        <a:spcAft>
                          <a:spcPts val="0"/>
                        </a:spcAft>
                        <a:buNone/>
                      </a:pPr>
                      <a:r>
                        <a:rPr b="1" i="0" lang="es-CO" sz="1200" u="none" cap="none" strike="noStrike">
                          <a:solidFill>
                            <a:schemeClr val="dk1"/>
                          </a:solidFill>
                          <a:latin typeface="Verdana"/>
                          <a:ea typeface="Verdana"/>
                          <a:cs typeface="Verdana"/>
                          <a:sym typeface="Verdana"/>
                        </a:rPr>
                        <a:t>69,6</a:t>
                      </a:r>
                      <a:endParaRPr/>
                    </a:p>
                  </a:txBody>
                  <a:tcPr marT="9525" marB="0" marR="9525" marL="9525" anchor="b">
                    <a:solidFill>
                      <a:srgbClr val="CAF53A"/>
                    </a:solidFill>
                  </a:tcPr>
                </a:tc>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5" name="Shape 1565"/>
        <p:cNvGrpSpPr/>
        <p:nvPr/>
      </p:nvGrpSpPr>
      <p:grpSpPr>
        <a:xfrm>
          <a:off x="0" y="0"/>
          <a:ext cx="0" cy="0"/>
          <a:chOff x="0" y="0"/>
          <a:chExt cx="0" cy="0"/>
        </a:xfrm>
      </p:grpSpPr>
      <p:pic>
        <p:nvPicPr>
          <p:cNvPr id="1566" name="Google Shape;1566;g2d370540412_0_404"/>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pic>
        <p:nvPicPr>
          <p:cNvPr id="1567" name="Google Shape;1567;g2d370540412_0_404"/>
          <p:cNvPicPr preferRelativeResize="0"/>
          <p:nvPr/>
        </p:nvPicPr>
        <p:blipFill rotWithShape="1">
          <a:blip r:embed="rId5">
            <a:alphaModFix/>
          </a:blip>
          <a:srcRect b="0" l="0" r="0" t="0"/>
          <a:stretch/>
        </p:blipFill>
        <p:spPr>
          <a:xfrm>
            <a:off x="0" y="616086"/>
            <a:ext cx="4682574" cy="4404454"/>
          </a:xfrm>
          <a:prstGeom prst="rect">
            <a:avLst/>
          </a:prstGeom>
          <a:noFill/>
          <a:ln>
            <a:noFill/>
          </a:ln>
        </p:spPr>
      </p:pic>
      <p:sp>
        <p:nvSpPr>
          <p:cNvPr id="1568" name="Google Shape;1568;g2d370540412_0_404"/>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Resultados – Red completa</a:t>
            </a:r>
            <a:endParaRPr/>
          </a:p>
        </p:txBody>
      </p:sp>
      <p:sp>
        <p:nvSpPr>
          <p:cNvPr id="1569" name="Google Shape;1569;g2d370540412_0_404"/>
          <p:cNvSpPr txBox="1"/>
          <p:nvPr/>
        </p:nvSpPr>
        <p:spPr>
          <a:xfrm>
            <a:off x="4682575" y="2422640"/>
            <a:ext cx="3843900" cy="831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363636"/>
                </a:solidFill>
                <a:latin typeface="Verdana"/>
                <a:ea typeface="Verdana"/>
                <a:cs typeface="Verdana"/>
                <a:sym typeface="Verdana"/>
              </a:rPr>
              <a:t>No</a:t>
            </a:r>
            <a:r>
              <a:rPr b="0" i="0" lang="es-CO" sz="1400" u="none" cap="none" strike="noStrike">
                <a:solidFill>
                  <a:srgbClr val="363636"/>
                </a:solidFill>
                <a:latin typeface="Verdana"/>
                <a:ea typeface="Verdana"/>
                <a:cs typeface="Verdana"/>
                <a:sym typeface="Verdana"/>
              </a:rPr>
              <a:t> se presentan casos fuera de los límites regulatorios</a:t>
            </a:r>
            <a:r>
              <a:rPr b="0" i="0" lang="es-CO" sz="1400" u="none" cap="none" strike="noStrike">
                <a:solidFill>
                  <a:srgbClr val="363636"/>
                </a:solidFill>
                <a:highlight>
                  <a:srgbClr val="FFFFFF"/>
                </a:highlight>
                <a:latin typeface="Verdana"/>
                <a:ea typeface="Verdana"/>
                <a:cs typeface="Verdana"/>
                <a:sym typeface="Verdana"/>
              </a:rPr>
              <a:t> en 24 subestaciones vecinas</a:t>
            </a:r>
            <a:endParaRPr b="0" i="0" sz="1400" u="none" cap="none" strike="noStrike">
              <a:solidFill>
                <a:srgbClr val="363636"/>
              </a:solidFill>
              <a:latin typeface="Verdana"/>
              <a:ea typeface="Verdana"/>
              <a:cs typeface="Verdana"/>
              <a:sym typeface="Verdana"/>
            </a:endParaRPr>
          </a:p>
        </p:txBody>
      </p:sp>
      <p:sp>
        <p:nvSpPr>
          <p:cNvPr id="1570" name="Google Shape;1570;g2d370540412_0_404"/>
          <p:cNvSpPr txBox="1"/>
          <p:nvPr/>
        </p:nvSpPr>
        <p:spPr>
          <a:xfrm>
            <a:off x="4682575" y="2105338"/>
            <a:ext cx="247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575757"/>
                </a:solidFill>
                <a:latin typeface="Verdana"/>
                <a:ea typeface="Verdana"/>
                <a:cs typeface="Verdana"/>
                <a:sym typeface="Verdana"/>
              </a:rPr>
              <a:t>Análisis de tensión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4" name="Shape 1574"/>
        <p:cNvGrpSpPr/>
        <p:nvPr/>
      </p:nvGrpSpPr>
      <p:grpSpPr>
        <a:xfrm>
          <a:off x="0" y="0"/>
          <a:ext cx="0" cy="0"/>
          <a:chOff x="0" y="0"/>
          <a:chExt cx="0" cy="0"/>
        </a:xfrm>
      </p:grpSpPr>
      <p:pic>
        <p:nvPicPr>
          <p:cNvPr id="1575" name="Google Shape;1575;g2d370540412_0_412"/>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1576" name="Google Shape;1576;g2d370540412_0_412"/>
          <p:cNvSpPr txBox="1"/>
          <p:nvPr/>
        </p:nvSpPr>
        <p:spPr>
          <a:xfrm>
            <a:off x="4682575" y="2422640"/>
            <a:ext cx="3843900" cy="831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363636"/>
                </a:solidFill>
                <a:latin typeface="Verdana"/>
                <a:ea typeface="Verdana"/>
                <a:cs typeface="Verdana"/>
                <a:sym typeface="Verdana"/>
              </a:rPr>
              <a:t>No</a:t>
            </a:r>
            <a:r>
              <a:rPr b="0" i="0" lang="es-CO" sz="1400" u="none" cap="none" strike="noStrike">
                <a:solidFill>
                  <a:srgbClr val="363636"/>
                </a:solidFill>
                <a:latin typeface="Verdana"/>
                <a:ea typeface="Verdana"/>
                <a:cs typeface="Verdana"/>
                <a:sym typeface="Verdana"/>
              </a:rPr>
              <a:t> se presentan casos fuera de los límites regulatorios</a:t>
            </a:r>
            <a:r>
              <a:rPr b="0" i="0" lang="es-CO" sz="1400" u="none" cap="none" strike="noStrike">
                <a:solidFill>
                  <a:srgbClr val="363636"/>
                </a:solidFill>
                <a:highlight>
                  <a:srgbClr val="FFFFFF"/>
                </a:highlight>
                <a:latin typeface="Verdana"/>
                <a:ea typeface="Verdana"/>
                <a:cs typeface="Verdana"/>
                <a:sym typeface="Verdana"/>
              </a:rPr>
              <a:t> en 24 subestaciones vecinas</a:t>
            </a:r>
            <a:endParaRPr b="0" i="0" sz="1400" u="none" cap="none" strike="noStrike">
              <a:solidFill>
                <a:srgbClr val="363636"/>
              </a:solidFill>
              <a:latin typeface="Verdana"/>
              <a:ea typeface="Verdana"/>
              <a:cs typeface="Verdana"/>
              <a:sym typeface="Verdana"/>
            </a:endParaRPr>
          </a:p>
        </p:txBody>
      </p:sp>
      <p:sp>
        <p:nvSpPr>
          <p:cNvPr id="1577" name="Google Shape;1577;g2d370540412_0_412"/>
          <p:cNvSpPr txBox="1"/>
          <p:nvPr/>
        </p:nvSpPr>
        <p:spPr>
          <a:xfrm>
            <a:off x="4682575" y="2105338"/>
            <a:ext cx="247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575757"/>
                </a:solidFill>
                <a:latin typeface="Verdana"/>
                <a:ea typeface="Verdana"/>
                <a:cs typeface="Verdana"/>
                <a:sym typeface="Verdana"/>
              </a:rPr>
              <a:t>Análisis de tensión</a:t>
            </a:r>
            <a:endParaRPr b="0" i="0" sz="1400" u="none" cap="none" strike="noStrike">
              <a:solidFill>
                <a:srgbClr val="000000"/>
              </a:solidFill>
              <a:latin typeface="Arial"/>
              <a:ea typeface="Arial"/>
              <a:cs typeface="Arial"/>
              <a:sym typeface="Arial"/>
            </a:endParaRPr>
          </a:p>
        </p:txBody>
      </p:sp>
      <p:pic>
        <p:nvPicPr>
          <p:cNvPr id="1578" name="Google Shape;1578;g2d370540412_0_412"/>
          <p:cNvPicPr preferRelativeResize="0"/>
          <p:nvPr/>
        </p:nvPicPr>
        <p:blipFill rotWithShape="1">
          <a:blip r:embed="rId5">
            <a:alphaModFix/>
          </a:blip>
          <a:srcRect b="0" l="0" r="0" t="0"/>
          <a:stretch/>
        </p:blipFill>
        <p:spPr>
          <a:xfrm>
            <a:off x="0" y="632460"/>
            <a:ext cx="4682574" cy="4383002"/>
          </a:xfrm>
          <a:prstGeom prst="rect">
            <a:avLst/>
          </a:prstGeom>
          <a:noFill/>
          <a:ln>
            <a:noFill/>
          </a:ln>
        </p:spPr>
      </p:pic>
      <p:sp>
        <p:nvSpPr>
          <p:cNvPr id="1579" name="Google Shape;1579;g2d370540412_0_412"/>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Resultados – Contingencias N-1</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3" name="Shape 1583"/>
        <p:cNvGrpSpPr/>
        <p:nvPr/>
      </p:nvGrpSpPr>
      <p:grpSpPr>
        <a:xfrm>
          <a:off x="0" y="0"/>
          <a:ext cx="0" cy="0"/>
          <a:chOff x="0" y="0"/>
          <a:chExt cx="0" cy="0"/>
        </a:xfrm>
      </p:grpSpPr>
      <p:sp>
        <p:nvSpPr>
          <p:cNvPr id="1584" name="Google Shape;1584;g2d370540412_0_420"/>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Resultados – Red completa</a:t>
            </a:r>
            <a:endParaRPr/>
          </a:p>
        </p:txBody>
      </p:sp>
      <p:grpSp>
        <p:nvGrpSpPr>
          <p:cNvPr id="1585" name="Google Shape;1585;g2d370540412_0_420"/>
          <p:cNvGrpSpPr/>
          <p:nvPr/>
        </p:nvGrpSpPr>
        <p:grpSpPr>
          <a:xfrm>
            <a:off x="4792980" y="1739388"/>
            <a:ext cx="3843900" cy="2000977"/>
            <a:chOff x="4682575" y="2314352"/>
            <a:chExt cx="3843900" cy="2000977"/>
          </a:xfrm>
        </p:grpSpPr>
        <p:sp>
          <p:nvSpPr>
            <p:cNvPr id="1586" name="Google Shape;1586;g2d370540412_0_420"/>
            <p:cNvSpPr txBox="1"/>
            <p:nvPr/>
          </p:nvSpPr>
          <p:spPr>
            <a:xfrm>
              <a:off x="4682575" y="2622129"/>
              <a:ext cx="3843900" cy="1693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63636"/>
                  </a:solidFill>
                  <a:latin typeface="Verdana"/>
                  <a:ea typeface="Verdana"/>
                  <a:cs typeface="Verdana"/>
                  <a:sym typeface="Verdana"/>
                </a:rPr>
                <a:t>Se mantienen casos preexistentes fuera de los límites regulatorios</a:t>
              </a:r>
              <a:r>
                <a:rPr b="0" i="0" lang="es-CO" sz="1400" u="none" cap="none" strike="noStrike">
                  <a:solidFill>
                    <a:srgbClr val="363636"/>
                  </a:solidFill>
                  <a:highlight>
                    <a:srgbClr val="FFFFFF"/>
                  </a:highlight>
                  <a:latin typeface="Verdana"/>
                  <a:ea typeface="Verdana"/>
                  <a:cs typeface="Verdana"/>
                  <a:sym typeface="Verdana"/>
                </a:rPr>
                <a:t> en 5 activos</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Las Flores 1 110/34.5</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Las Flores 2 110/34.5</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Silencio 4 110/34.5</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Silencio 5 110/34.5</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Nueva Barranquilla 2 220/110/13.8</a:t>
              </a:r>
              <a:endParaRPr b="0" i="0" sz="1400" u="none" cap="none" strike="noStrike">
                <a:solidFill>
                  <a:srgbClr val="363636"/>
                </a:solidFill>
                <a:latin typeface="Verdana"/>
                <a:ea typeface="Verdana"/>
                <a:cs typeface="Verdana"/>
                <a:sym typeface="Verdana"/>
              </a:endParaRPr>
            </a:p>
          </p:txBody>
        </p:sp>
        <p:sp>
          <p:nvSpPr>
            <p:cNvPr id="1587" name="Google Shape;1587;g2d370540412_0_420"/>
            <p:cNvSpPr txBox="1"/>
            <p:nvPr/>
          </p:nvSpPr>
          <p:spPr>
            <a:xfrm>
              <a:off x="4682575" y="2314352"/>
              <a:ext cx="2606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575757"/>
                  </a:solidFill>
                  <a:latin typeface="Verdana"/>
                  <a:ea typeface="Verdana"/>
                  <a:cs typeface="Verdana"/>
                  <a:sym typeface="Verdana"/>
                </a:rPr>
                <a:t>Análisis de cargabilidad</a:t>
              </a:r>
              <a:endParaRPr b="0" i="0" sz="1400" u="none" cap="none" strike="noStrike">
                <a:solidFill>
                  <a:srgbClr val="000000"/>
                </a:solidFill>
                <a:latin typeface="Arial"/>
                <a:ea typeface="Arial"/>
                <a:cs typeface="Arial"/>
                <a:sym typeface="Arial"/>
              </a:endParaRPr>
            </a:p>
          </p:txBody>
        </p:sp>
      </p:grpSp>
      <p:pic>
        <p:nvPicPr>
          <p:cNvPr id="1588" name="Google Shape;1588;g2d370540412_0_420"/>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pic>
        <p:nvPicPr>
          <p:cNvPr id="1589" name="Google Shape;1589;g2d370540412_0_420"/>
          <p:cNvPicPr preferRelativeResize="0"/>
          <p:nvPr/>
        </p:nvPicPr>
        <p:blipFill rotWithShape="1">
          <a:blip r:embed="rId5">
            <a:alphaModFix/>
          </a:blip>
          <a:srcRect b="0" l="0" r="0" t="0"/>
          <a:stretch/>
        </p:blipFill>
        <p:spPr>
          <a:xfrm>
            <a:off x="216547" y="880467"/>
            <a:ext cx="4355451" cy="3875778"/>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3" name="Shape 1593"/>
        <p:cNvGrpSpPr/>
        <p:nvPr/>
      </p:nvGrpSpPr>
      <p:grpSpPr>
        <a:xfrm>
          <a:off x="0" y="0"/>
          <a:ext cx="0" cy="0"/>
          <a:chOff x="0" y="0"/>
          <a:chExt cx="0" cy="0"/>
        </a:xfrm>
      </p:grpSpPr>
      <p:pic>
        <p:nvPicPr>
          <p:cNvPr id="1594" name="Google Shape;1594;g2d370540412_0_429"/>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1595" name="Google Shape;1595;g2d370540412_0_429"/>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Resultados – Contingencias N-1</a:t>
            </a:r>
            <a:endParaRPr/>
          </a:p>
        </p:txBody>
      </p:sp>
      <p:grpSp>
        <p:nvGrpSpPr>
          <p:cNvPr id="1596" name="Google Shape;1596;g2d370540412_0_429"/>
          <p:cNvGrpSpPr/>
          <p:nvPr/>
        </p:nvGrpSpPr>
        <p:grpSpPr>
          <a:xfrm>
            <a:off x="4758775" y="1383051"/>
            <a:ext cx="3843900" cy="2431777"/>
            <a:chOff x="4682575" y="2314352"/>
            <a:chExt cx="3843900" cy="2431777"/>
          </a:xfrm>
        </p:grpSpPr>
        <p:sp>
          <p:nvSpPr>
            <p:cNvPr id="1597" name="Google Shape;1597;g2d370540412_0_429"/>
            <p:cNvSpPr txBox="1"/>
            <p:nvPr/>
          </p:nvSpPr>
          <p:spPr>
            <a:xfrm>
              <a:off x="4682575" y="2622129"/>
              <a:ext cx="3843900" cy="2124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s-CO" sz="1400" u="none" cap="none" strike="noStrike">
                  <a:solidFill>
                    <a:srgbClr val="363636"/>
                  </a:solidFill>
                  <a:latin typeface="Verdana"/>
                  <a:ea typeface="Verdana"/>
                  <a:cs typeface="Verdana"/>
                  <a:sym typeface="Verdana"/>
                </a:rPr>
                <a:t>Se mantienen casos preexistentes fuera de los límites regulatorios</a:t>
              </a:r>
              <a:r>
                <a:rPr b="0" i="0" lang="es-CO" sz="1400" u="none" cap="none" strike="noStrike">
                  <a:solidFill>
                    <a:srgbClr val="363636"/>
                  </a:solidFill>
                  <a:highlight>
                    <a:srgbClr val="FFFFFF"/>
                  </a:highlight>
                  <a:latin typeface="Verdana"/>
                  <a:ea typeface="Verdana"/>
                  <a:cs typeface="Verdana"/>
                  <a:sym typeface="Verdana"/>
                </a:rPr>
                <a:t> en 7 activos</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Las Flores 1 110/34.5</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Las Flores 2 110/34.5</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Tebsa – Unión 1 110 </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 Galapa – Caracolí 1 110</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 Cordialidad – Tebsa 1 110</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 Sabana 9 220/110</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400" u="none" cap="none" strike="noStrike">
                  <a:solidFill>
                    <a:srgbClr val="363636"/>
                  </a:solidFill>
                  <a:highlight>
                    <a:srgbClr val="FFFFFF"/>
                  </a:highlight>
                  <a:latin typeface="Verdana"/>
                  <a:ea typeface="Verdana"/>
                  <a:cs typeface="Verdana"/>
                  <a:sym typeface="Verdana"/>
                </a:rPr>
                <a:t> Sabana 1 220/110</a:t>
              </a:r>
              <a:endParaRPr b="0" i="0" sz="1400" u="none" cap="none" strike="noStrike">
                <a:solidFill>
                  <a:srgbClr val="363636"/>
                </a:solidFill>
                <a:latin typeface="Verdana"/>
                <a:ea typeface="Verdana"/>
                <a:cs typeface="Verdana"/>
                <a:sym typeface="Verdana"/>
              </a:endParaRPr>
            </a:p>
          </p:txBody>
        </p:sp>
        <p:sp>
          <p:nvSpPr>
            <p:cNvPr id="1598" name="Google Shape;1598;g2d370540412_0_429"/>
            <p:cNvSpPr txBox="1"/>
            <p:nvPr/>
          </p:nvSpPr>
          <p:spPr>
            <a:xfrm>
              <a:off x="4682575" y="2314352"/>
              <a:ext cx="2606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575757"/>
                  </a:solidFill>
                  <a:latin typeface="Verdana"/>
                  <a:ea typeface="Verdana"/>
                  <a:cs typeface="Verdana"/>
                  <a:sym typeface="Verdana"/>
                </a:rPr>
                <a:t>Análisis de cargabilidad</a:t>
              </a:r>
              <a:endParaRPr b="0" i="0" sz="1400" u="none" cap="none" strike="noStrike">
                <a:solidFill>
                  <a:srgbClr val="000000"/>
                </a:solidFill>
                <a:latin typeface="Arial"/>
                <a:ea typeface="Arial"/>
                <a:cs typeface="Arial"/>
                <a:sym typeface="Arial"/>
              </a:endParaRPr>
            </a:p>
          </p:txBody>
        </p:sp>
      </p:grpSp>
      <p:pic>
        <p:nvPicPr>
          <p:cNvPr id="1599" name="Google Shape;1599;g2d370540412_0_429"/>
          <p:cNvPicPr preferRelativeResize="0"/>
          <p:nvPr/>
        </p:nvPicPr>
        <p:blipFill rotWithShape="1">
          <a:blip r:embed="rId5">
            <a:alphaModFix/>
          </a:blip>
          <a:srcRect b="0" l="0" r="0" t="0"/>
          <a:stretch/>
        </p:blipFill>
        <p:spPr>
          <a:xfrm>
            <a:off x="33455" y="701392"/>
            <a:ext cx="4725320" cy="4102499"/>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3" name="Shape 1603"/>
        <p:cNvGrpSpPr/>
        <p:nvPr/>
      </p:nvGrpSpPr>
      <p:grpSpPr>
        <a:xfrm>
          <a:off x="0" y="0"/>
          <a:ext cx="0" cy="0"/>
          <a:chOff x="0" y="0"/>
          <a:chExt cx="0" cy="0"/>
        </a:xfrm>
      </p:grpSpPr>
      <p:sp>
        <p:nvSpPr>
          <p:cNvPr id="1604" name="Google Shape;1604;g2d370540412_0_438"/>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Resultados - Capacidad de cortocircuito</a:t>
            </a:r>
            <a:endParaRPr b="1" i="0" sz="1600" u="none" cap="none" strike="noStrike">
              <a:solidFill>
                <a:srgbClr val="E6FF70"/>
              </a:solidFill>
              <a:highlight>
                <a:srgbClr val="2B4037"/>
              </a:highlight>
              <a:latin typeface="Verdana"/>
              <a:ea typeface="Verdana"/>
              <a:cs typeface="Verdana"/>
              <a:sym typeface="Verdana"/>
            </a:endParaRPr>
          </a:p>
        </p:txBody>
      </p:sp>
      <p:pic>
        <p:nvPicPr>
          <p:cNvPr id="1605" name="Google Shape;1605;g2d370540412_0_438"/>
          <p:cNvPicPr preferRelativeResize="0"/>
          <p:nvPr/>
        </p:nvPicPr>
        <p:blipFill rotWithShape="1">
          <a:blip r:embed="rId4">
            <a:alphaModFix/>
          </a:blip>
          <a:srcRect b="0" l="0" r="0" t="0"/>
          <a:stretch/>
        </p:blipFill>
        <p:spPr>
          <a:xfrm>
            <a:off x="222110" y="1127092"/>
            <a:ext cx="8699782" cy="3537016"/>
          </a:xfrm>
          <a:prstGeom prst="rect">
            <a:avLst/>
          </a:prstGeom>
          <a:noFill/>
          <a:ln>
            <a:noFill/>
          </a:ln>
        </p:spPr>
      </p:pic>
      <p:sp>
        <p:nvSpPr>
          <p:cNvPr id="1606" name="Google Shape;1606;g2d370540412_0_438"/>
          <p:cNvSpPr/>
          <p:nvPr/>
        </p:nvSpPr>
        <p:spPr>
          <a:xfrm>
            <a:off x="5935980" y="3291840"/>
            <a:ext cx="838200" cy="868800"/>
          </a:xfrm>
          <a:prstGeom prst="roundRect">
            <a:avLst>
              <a:gd fmla="val 16667" name="adj"/>
            </a:avLst>
          </a:prstGeom>
          <a:solidFill>
            <a:srgbClr val="DBAD29">
              <a:alpha val="9800"/>
            </a:srgbClr>
          </a:solidFill>
          <a:ln cap="flat" cmpd="sng" w="25400">
            <a:solidFill>
              <a:srgbClr val="DBAD29"/>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07" name="Google Shape;1607;g2d370540412_0_438"/>
          <p:cNvSpPr/>
          <p:nvPr/>
        </p:nvSpPr>
        <p:spPr>
          <a:xfrm>
            <a:off x="5478780" y="2447041"/>
            <a:ext cx="3108900" cy="486900"/>
          </a:xfrm>
          <a:prstGeom prst="roundRect">
            <a:avLst>
              <a:gd fmla="val 16667" name="adj"/>
            </a:avLst>
          </a:prstGeom>
          <a:solidFill>
            <a:srgbClr val="DBAD29">
              <a:alpha val="9800"/>
            </a:srgbClr>
          </a:solidFill>
          <a:ln cap="flat" cmpd="sng" w="25400">
            <a:solidFill>
              <a:srgbClr val="DBAD29"/>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08" name="Google Shape;1608;g2d370540412_0_438"/>
          <p:cNvSpPr/>
          <p:nvPr/>
        </p:nvSpPr>
        <p:spPr>
          <a:xfrm>
            <a:off x="5478780" y="1485900"/>
            <a:ext cx="3108900" cy="486900"/>
          </a:xfrm>
          <a:prstGeom prst="roundRect">
            <a:avLst>
              <a:gd fmla="val 16667" name="adj"/>
            </a:avLst>
          </a:prstGeom>
          <a:solidFill>
            <a:srgbClr val="DBAD29">
              <a:alpha val="9800"/>
            </a:srgbClr>
          </a:solidFill>
          <a:ln cap="flat" cmpd="sng" w="25400">
            <a:solidFill>
              <a:srgbClr val="DBAD29"/>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609" name="Google Shape;1609;g2d370540412_0_438"/>
          <p:cNvPicPr preferRelativeResize="0"/>
          <p:nvPr/>
        </p:nvPicPr>
        <p:blipFill rotWithShape="1">
          <a:blip r:embed="rId5">
            <a:alphaModFix/>
          </a:blip>
          <a:srcRect b="0" l="0" r="0" t="0"/>
          <a:stretch/>
        </p:blipFill>
        <p:spPr>
          <a:xfrm>
            <a:off x="7997104" y="3814456"/>
            <a:ext cx="1016198" cy="1143000"/>
          </a:xfrm>
          <a:prstGeom prst="rect">
            <a:avLst/>
          </a:prstGeom>
          <a:noFill/>
          <a:ln>
            <a:noFill/>
          </a:ln>
        </p:spPr>
      </p:pic>
      <p:sp>
        <p:nvSpPr>
          <p:cNvPr id="1610" name="Google Shape;1610;g2d370540412_0_438"/>
          <p:cNvSpPr/>
          <p:nvPr/>
        </p:nvSpPr>
        <p:spPr>
          <a:xfrm>
            <a:off x="7977650" y="2100275"/>
            <a:ext cx="1055100" cy="219300"/>
          </a:xfrm>
          <a:prstGeom prst="roundRect">
            <a:avLst>
              <a:gd fmla="val 16667" name="adj"/>
            </a:avLst>
          </a:prstGeom>
          <a:noFill/>
          <a:ln cap="flat" cmpd="sng" w="9525">
            <a:solidFill>
              <a:srgbClr val="2B4037"/>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s-CO" sz="800">
                <a:latin typeface="Verdana"/>
                <a:ea typeface="Verdana"/>
                <a:cs typeface="Verdana"/>
                <a:sym typeface="Verdana"/>
              </a:rPr>
              <a:t>2025: 51,58 kA</a:t>
            </a:r>
            <a:endParaRPr i="1" sz="800">
              <a:latin typeface="Verdana"/>
              <a:ea typeface="Verdana"/>
              <a:cs typeface="Verdana"/>
              <a:sym typeface="Verdana"/>
            </a:endParaRPr>
          </a:p>
        </p:txBody>
      </p:sp>
      <p:cxnSp>
        <p:nvCxnSpPr>
          <p:cNvPr id="1611" name="Google Shape;1611;g2d370540412_0_438"/>
          <p:cNvCxnSpPr>
            <a:stCxn id="1610" idx="0"/>
          </p:cNvCxnSpPr>
          <p:nvPr/>
        </p:nvCxnSpPr>
        <p:spPr>
          <a:xfrm rot="10800000">
            <a:off x="8382200" y="1935875"/>
            <a:ext cx="123000" cy="164400"/>
          </a:xfrm>
          <a:prstGeom prst="straightConnector1">
            <a:avLst/>
          </a:prstGeom>
          <a:noFill/>
          <a:ln cap="flat" cmpd="sng" w="9525">
            <a:solidFill>
              <a:srgbClr val="2B4037"/>
            </a:solidFill>
            <a:prstDash val="solid"/>
            <a:round/>
            <a:headEnd len="med" w="med" type="none"/>
            <a:tailEnd len="med" w="med" type="triangle"/>
          </a:ln>
        </p:spPr>
      </p:cxnSp>
      <p:cxnSp>
        <p:nvCxnSpPr>
          <p:cNvPr id="1612" name="Google Shape;1612;g2d370540412_0_438"/>
          <p:cNvCxnSpPr>
            <a:stCxn id="1610" idx="2"/>
          </p:cNvCxnSpPr>
          <p:nvPr/>
        </p:nvCxnSpPr>
        <p:spPr>
          <a:xfrm flipH="1">
            <a:off x="8395700" y="2319575"/>
            <a:ext cx="109500" cy="187200"/>
          </a:xfrm>
          <a:prstGeom prst="straightConnector1">
            <a:avLst/>
          </a:prstGeom>
          <a:noFill/>
          <a:ln cap="flat" cmpd="sng" w="9525">
            <a:solidFill>
              <a:srgbClr val="2B4037"/>
            </a:solidFill>
            <a:prstDash val="solid"/>
            <a:round/>
            <a:headEnd len="med" w="med" type="none"/>
            <a:tailEnd len="med" w="med" type="triangle"/>
          </a:ln>
        </p:spPr>
      </p:cxn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6" name="Shape 1616"/>
        <p:cNvGrpSpPr/>
        <p:nvPr/>
      </p:nvGrpSpPr>
      <p:grpSpPr>
        <a:xfrm>
          <a:off x="0" y="0"/>
          <a:ext cx="0" cy="0"/>
          <a:chOff x="0" y="0"/>
          <a:chExt cx="0" cy="0"/>
        </a:xfrm>
      </p:grpSpPr>
      <p:sp>
        <p:nvSpPr>
          <p:cNvPr id="1617" name="Google Shape;1617;g2d370540412_0_447"/>
          <p:cNvSpPr txBox="1"/>
          <p:nvPr/>
        </p:nvSpPr>
        <p:spPr>
          <a:xfrm>
            <a:off x="4185385" y="2112217"/>
            <a:ext cx="4958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ANÁLISIS ECONÓMICO</a:t>
            </a:r>
            <a:endParaRPr/>
          </a:p>
        </p:txBody>
      </p:sp>
      <p:sp>
        <p:nvSpPr>
          <p:cNvPr id="1618" name="Google Shape;1618;g2d370540412_0_447"/>
          <p:cNvSpPr txBox="1"/>
          <p:nvPr/>
        </p:nvSpPr>
        <p:spPr>
          <a:xfrm>
            <a:off x="4141845" y="1244074"/>
            <a:ext cx="12138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i="0" lang="es-CO" sz="6000" u="none" cap="none" strike="noStrike">
                <a:solidFill>
                  <a:srgbClr val="CAF53A"/>
                </a:solidFill>
                <a:latin typeface="Verdana"/>
                <a:ea typeface="Verdana"/>
                <a:cs typeface="Verdana"/>
                <a:sym typeface="Verdana"/>
              </a:rPr>
              <a:t>4.</a:t>
            </a:r>
            <a:endParaRPr b="1" i="0" sz="6000" u="none" cap="none" strike="noStrike">
              <a:solidFill>
                <a:srgbClr val="CAF53A"/>
              </a:solidFill>
              <a:latin typeface="Verdana"/>
              <a:ea typeface="Verdana"/>
              <a:cs typeface="Verdana"/>
              <a:sym typeface="Verdana"/>
            </a:endParaRPr>
          </a:p>
        </p:txBody>
      </p:sp>
      <p:sp>
        <p:nvSpPr>
          <p:cNvPr id="1619" name="Google Shape;1619;g2d370540412_0_447"/>
          <p:cNvSpPr/>
          <p:nvPr/>
        </p:nvSpPr>
        <p:spPr>
          <a:xfrm rot="10800000">
            <a:off x="951961" y="1126977"/>
            <a:ext cx="3008578" cy="197269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620" name="Google Shape;1620;g2d370540412_0_447"/>
          <p:cNvPicPr preferRelativeResize="0"/>
          <p:nvPr/>
        </p:nvPicPr>
        <p:blipFill rotWithShape="1">
          <a:blip r:embed="rId4">
            <a:alphaModFix/>
          </a:blip>
          <a:srcRect b="9395" l="0" r="0" t="0"/>
          <a:stretch/>
        </p:blipFill>
        <p:spPr>
          <a:xfrm>
            <a:off x="767271" y="141515"/>
            <a:ext cx="4305469" cy="5001987"/>
          </a:xfrm>
          <a:prstGeom prst="rect">
            <a:avLst/>
          </a:prstGeom>
          <a:noFill/>
          <a:ln>
            <a:noFill/>
          </a:ln>
        </p:spPr>
      </p:pic>
      <p:pic>
        <p:nvPicPr>
          <p:cNvPr id="1621" name="Google Shape;1621;g2d370540412_0_447"/>
          <p:cNvPicPr preferRelativeResize="0"/>
          <p:nvPr/>
        </p:nvPicPr>
        <p:blipFill rotWithShape="1">
          <a:blip r:embed="rId5">
            <a:alphaModFix/>
          </a:blip>
          <a:srcRect b="0" l="0" r="0" t="0"/>
          <a:stretch/>
        </p:blipFill>
        <p:spPr>
          <a:xfrm>
            <a:off x="8167034" y="4103676"/>
            <a:ext cx="788816" cy="868702"/>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5" name="Shape 1625"/>
        <p:cNvGrpSpPr/>
        <p:nvPr/>
      </p:nvGrpSpPr>
      <p:grpSpPr>
        <a:xfrm>
          <a:off x="0" y="0"/>
          <a:ext cx="0" cy="0"/>
          <a:chOff x="0" y="0"/>
          <a:chExt cx="0" cy="0"/>
        </a:xfrm>
      </p:grpSpPr>
      <p:pic>
        <p:nvPicPr>
          <p:cNvPr id="1626" name="Google Shape;1626;g2d370540412_0_45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627" name="Google Shape;1627;g2d370540412_0_455"/>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Análisis Beneficio Costo</a:t>
            </a:r>
            <a:endParaRPr b="1" i="0" sz="2300" u="none" cap="none" strike="noStrike">
              <a:solidFill>
                <a:srgbClr val="171717"/>
              </a:solidFill>
              <a:highlight>
                <a:srgbClr val="CAF53A"/>
              </a:highlight>
              <a:latin typeface="Verdana"/>
              <a:ea typeface="Verdana"/>
              <a:cs typeface="Verdana"/>
              <a:sym typeface="Verdana"/>
            </a:endParaRPr>
          </a:p>
        </p:txBody>
      </p:sp>
      <p:graphicFrame>
        <p:nvGraphicFramePr>
          <p:cNvPr id="1628" name="Google Shape;1628;g2d370540412_0_455"/>
          <p:cNvGraphicFramePr/>
          <p:nvPr/>
        </p:nvGraphicFramePr>
        <p:xfrm>
          <a:off x="990600" y="1355855"/>
          <a:ext cx="3000000" cy="3000000"/>
        </p:xfrm>
        <a:graphic>
          <a:graphicData uri="http://schemas.openxmlformats.org/drawingml/2006/table">
            <a:tbl>
              <a:tblPr bandRow="1" firstRow="1">
                <a:noFill/>
                <a:tableStyleId>{808172E8-F0F2-4FBF-A2F8-2A0E3A84E306}</a:tableStyleId>
              </a:tblPr>
              <a:tblGrid>
                <a:gridCol w="3193175"/>
                <a:gridCol w="3987325"/>
              </a:tblGrid>
              <a:tr h="259200">
                <a:tc>
                  <a:txBody>
                    <a:bodyPr/>
                    <a:lstStyle/>
                    <a:p>
                      <a:pPr indent="0" lvl="0" marL="0" marR="0" rtl="0" algn="ctr">
                        <a:lnSpc>
                          <a:spcPct val="100000"/>
                        </a:lnSpc>
                        <a:spcBef>
                          <a:spcPts val="0"/>
                        </a:spcBef>
                        <a:spcAft>
                          <a:spcPts val="0"/>
                        </a:spcAft>
                        <a:buNone/>
                      </a:pPr>
                      <a:r>
                        <a:rPr lang="es-CO" sz="1200" u="none" cap="none" strike="noStrike">
                          <a:solidFill>
                            <a:srgbClr val="2B4037"/>
                          </a:solidFill>
                          <a:latin typeface="Verdana"/>
                          <a:ea typeface="Verdana"/>
                          <a:cs typeface="Verdana"/>
                          <a:sym typeface="Verdana"/>
                        </a:rPr>
                        <a:t>Costos</a:t>
                      </a:r>
                      <a:endParaRPr sz="1200" u="none" cap="none" strike="noStrike">
                        <a:solidFill>
                          <a:srgbClr val="2B4037"/>
                        </a:solidFill>
                        <a:latin typeface="Verdana"/>
                        <a:ea typeface="Verdana"/>
                        <a:cs typeface="Verdana"/>
                        <a:sym typeface="Verdana"/>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lang="es-CO" sz="1200" u="none" cap="none" strike="noStrike">
                          <a:solidFill>
                            <a:srgbClr val="2B4037"/>
                          </a:solidFill>
                          <a:latin typeface="Verdana"/>
                          <a:ea typeface="Verdana"/>
                          <a:cs typeface="Verdana"/>
                          <a:sym typeface="Verdana"/>
                        </a:rPr>
                        <a:t>Beneficios</a:t>
                      </a:r>
                      <a:endParaRPr sz="1200" u="none" cap="none" strike="noStrike">
                        <a:solidFill>
                          <a:srgbClr val="2B4037"/>
                        </a:solidFill>
                        <a:latin typeface="Verdana"/>
                        <a:ea typeface="Verdana"/>
                        <a:cs typeface="Verdana"/>
                        <a:sym typeface="Verdana"/>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7AD635"/>
                    </a:solidFill>
                  </a:tcPr>
                </a:tc>
              </a:tr>
              <a:tr h="604800">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rgbClr val="363636"/>
                          </a:solidFill>
                          <a:latin typeface="Verdana"/>
                          <a:ea typeface="Verdana"/>
                          <a:cs typeface="Verdana"/>
                          <a:sym typeface="Verdana"/>
                        </a:rPr>
                        <a:t>Presupuesto para cambio de configuración (CAPEX y OPEX) subestación Sabanalarga 220 kV</a:t>
                      </a:r>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rgbClr val="363636"/>
                          </a:solidFill>
                          <a:latin typeface="Verdana"/>
                          <a:ea typeface="Verdana"/>
                          <a:cs typeface="Verdana"/>
                          <a:sym typeface="Verdana"/>
                        </a:rPr>
                        <a:t>Valor presente de DNA evitada por</a:t>
                      </a:r>
                      <a:endParaRPr b="0" i="0" sz="1200" u="none" cap="none" strike="noStrike">
                        <a:solidFill>
                          <a:srgbClr val="363636"/>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rgbClr val="363636"/>
                          </a:solidFill>
                          <a:latin typeface="Verdana"/>
                          <a:ea typeface="Verdana"/>
                          <a:cs typeface="Verdana"/>
                          <a:sym typeface="Verdana"/>
                        </a:rPr>
                        <a:t>salida subestación </a:t>
                      </a:r>
                      <a:endParaRPr b="0" i="0" sz="1200" u="none" cap="none" strike="noStrike">
                        <a:solidFill>
                          <a:srgbClr val="363636"/>
                        </a:solidFill>
                        <a:latin typeface="Verdana"/>
                        <a:ea typeface="Verdana"/>
                        <a:cs typeface="Verdana"/>
                        <a:sym typeface="Verdana"/>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432000">
                <a:tc>
                  <a:txBody>
                    <a:bodyPr/>
                    <a:lstStyle/>
                    <a:p>
                      <a:pPr indent="0" lvl="0" marL="0" marR="0" rtl="0" algn="ctr">
                        <a:lnSpc>
                          <a:spcPct val="100000"/>
                        </a:lnSpc>
                        <a:spcBef>
                          <a:spcPts val="0"/>
                        </a:spcBef>
                        <a:spcAft>
                          <a:spcPts val="0"/>
                        </a:spcAft>
                        <a:buClr>
                          <a:srgbClr val="000000"/>
                        </a:buClr>
                        <a:buSzPts val="1200"/>
                        <a:buFont typeface="Arial"/>
                        <a:buNone/>
                      </a:pPr>
                      <a:r>
                        <a:rPr lang="es-CO" sz="1200" u="none" cap="none" strike="noStrike">
                          <a:solidFill>
                            <a:srgbClr val="363636"/>
                          </a:solidFill>
                          <a:latin typeface="Verdana"/>
                          <a:ea typeface="Verdana"/>
                          <a:cs typeface="Verdana"/>
                          <a:sym typeface="Verdana"/>
                        </a:rPr>
                        <a:t>Costos de restricciones generación de seguridad para trabajos</a:t>
                      </a:r>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rgbClr val="363636"/>
                          </a:solidFill>
                          <a:latin typeface="Verdana"/>
                          <a:ea typeface="Verdana"/>
                          <a:cs typeface="Verdana"/>
                          <a:sym typeface="Verdana"/>
                        </a:rPr>
                        <a:t>Valor presente por reducción de generación de seguridad por mantenimientos futuros</a:t>
                      </a:r>
                      <a:endParaRPr b="0" i="0" sz="1200" u="none" cap="none" strike="noStrike">
                        <a:solidFill>
                          <a:srgbClr val="363636"/>
                        </a:solidFill>
                        <a:latin typeface="Verdana"/>
                        <a:ea typeface="Verdana"/>
                        <a:cs typeface="Verdana"/>
                        <a:sym typeface="Verdana"/>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bl>
          </a:graphicData>
        </a:graphic>
      </p:graphicFrame>
      <p:graphicFrame>
        <p:nvGraphicFramePr>
          <p:cNvPr id="1629" name="Google Shape;1629;g2d370540412_0_455"/>
          <p:cNvGraphicFramePr/>
          <p:nvPr/>
        </p:nvGraphicFramePr>
        <p:xfrm>
          <a:off x="1524000" y="3175951"/>
          <a:ext cx="3000000" cy="3000000"/>
        </p:xfrm>
        <a:graphic>
          <a:graphicData uri="http://schemas.openxmlformats.org/drawingml/2006/table">
            <a:tbl>
              <a:tblPr bandRow="1" firstRow="1">
                <a:noFill/>
                <a:tableStyleId>{808172E8-F0F2-4FBF-A2F8-2A0E3A84E306}</a:tableStyleId>
              </a:tblPr>
              <a:tblGrid>
                <a:gridCol w="2507675"/>
                <a:gridCol w="2424550"/>
                <a:gridCol w="1163775"/>
              </a:tblGrid>
              <a:tr h="265100">
                <a:tc gridSpan="3">
                  <a:txBody>
                    <a:bodyPr/>
                    <a:lstStyle/>
                    <a:p>
                      <a:pPr indent="0" lvl="0" marL="0" marR="0" rtl="0" algn="ctr">
                        <a:lnSpc>
                          <a:spcPct val="100000"/>
                        </a:lnSpc>
                        <a:spcBef>
                          <a:spcPts val="0"/>
                        </a:spcBef>
                        <a:spcAft>
                          <a:spcPts val="0"/>
                        </a:spcAft>
                        <a:buNone/>
                      </a:pPr>
                      <a:r>
                        <a:rPr lang="es-CO" sz="1200" u="none" cap="none" strike="noStrike">
                          <a:solidFill>
                            <a:srgbClr val="2B4037"/>
                          </a:solidFill>
                          <a:latin typeface="Verdana"/>
                          <a:ea typeface="Verdana"/>
                          <a:cs typeface="Verdana"/>
                          <a:sym typeface="Verdana"/>
                        </a:rPr>
                        <a:t>Información de entrada</a:t>
                      </a:r>
                      <a:endParaRPr sz="1200" u="none" cap="none" strike="noStrike">
                        <a:solidFill>
                          <a:srgbClr val="2B4037"/>
                        </a:solidFill>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c hMerge="1"/>
                <a:tc hMerge="1"/>
              </a:tr>
              <a:tr h="265100">
                <a:tc>
                  <a:txBody>
                    <a:bodyPr/>
                    <a:lstStyle/>
                    <a:p>
                      <a:pPr indent="0" lvl="0" marL="0" marR="0" rtl="0" algn="ctr">
                        <a:lnSpc>
                          <a:spcPct val="100000"/>
                        </a:lnSpc>
                        <a:spcBef>
                          <a:spcPts val="0"/>
                        </a:spcBef>
                        <a:spcAft>
                          <a:spcPts val="0"/>
                        </a:spcAft>
                        <a:buNone/>
                      </a:pPr>
                      <a:r>
                        <a:rPr lang="es-CO" sz="1200" u="none" cap="none" strike="noStrike">
                          <a:latin typeface="Verdana"/>
                          <a:ea typeface="Verdana"/>
                          <a:cs typeface="Verdana"/>
                          <a:sym typeface="Verdana"/>
                        </a:rPr>
                        <a:t>Fallas esperadas subestación</a:t>
                      </a:r>
                      <a:endParaRPr sz="1200" u="none" cap="none" strike="noStrike">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u="none" cap="none" strike="noStrike">
                          <a:latin typeface="Verdana"/>
                          <a:ea typeface="Verdana"/>
                          <a:cs typeface="Verdana"/>
                          <a:sym typeface="Verdana"/>
                        </a:rPr>
                        <a:t>CRO3</a:t>
                      </a:r>
                      <a:endParaRPr sz="1200" u="none" cap="none" strike="noStrike">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u="none" cap="none" strike="noStrike">
                          <a:latin typeface="Verdana"/>
                          <a:ea typeface="Verdana"/>
                          <a:cs typeface="Verdana"/>
                          <a:sym typeface="Verdana"/>
                        </a:rPr>
                        <a:t>~2200 MW</a:t>
                      </a:r>
                      <a:endParaRPr sz="1200" u="none" cap="none" strike="noStrike">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441825">
                <a:tc>
                  <a:txBody>
                    <a:bodyPr/>
                    <a:lstStyle/>
                    <a:p>
                      <a:pPr indent="0" lvl="0" marL="0" marR="0" rtl="0" algn="ctr">
                        <a:lnSpc>
                          <a:spcPct val="100000"/>
                        </a:lnSpc>
                        <a:spcBef>
                          <a:spcPts val="0"/>
                        </a:spcBef>
                        <a:spcAft>
                          <a:spcPts val="0"/>
                        </a:spcAft>
                        <a:buNone/>
                      </a:pPr>
                      <a:r>
                        <a:rPr lang="es-CO" sz="1200" u="none" cap="none" strike="noStrike">
                          <a:latin typeface="Verdana"/>
                          <a:ea typeface="Verdana"/>
                          <a:cs typeface="Verdana"/>
                          <a:sym typeface="Verdana"/>
                        </a:rPr>
                        <a:t>Tasa de crecimiento de demanda.</a:t>
                      </a:r>
                      <a:endParaRPr sz="1200" u="none" cap="none" strike="noStrike">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u="none" cap="none" strike="noStrike">
                          <a:latin typeface="Verdana"/>
                          <a:ea typeface="Verdana"/>
                          <a:cs typeface="Verdana"/>
                          <a:sym typeface="Verdana"/>
                        </a:rPr>
                        <a:t>Tasa de descuento STN  11,5%</a:t>
                      </a:r>
                      <a:endParaRPr sz="1200" u="none" cap="none" strike="noStrike">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u="none" cap="none" strike="noStrike">
                          <a:latin typeface="Verdana"/>
                          <a:ea typeface="Verdana"/>
                          <a:cs typeface="Verdana"/>
                          <a:sym typeface="Verdana"/>
                        </a:rPr>
                        <a:t>2024-2063</a:t>
                      </a:r>
                      <a:endParaRPr sz="1200" u="none" cap="none" strike="noStrike">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3" name="Shape 1633"/>
        <p:cNvGrpSpPr/>
        <p:nvPr/>
      </p:nvGrpSpPr>
      <p:grpSpPr>
        <a:xfrm>
          <a:off x="0" y="0"/>
          <a:ext cx="0" cy="0"/>
          <a:chOff x="0" y="0"/>
          <a:chExt cx="0" cy="0"/>
        </a:xfrm>
      </p:grpSpPr>
      <p:sp>
        <p:nvSpPr>
          <p:cNvPr id="1634" name="Google Shape;1634;g2d370540412_0_462"/>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Costos</a:t>
            </a:r>
            <a:endParaRPr b="1" i="0" sz="1600" u="none" cap="none" strike="noStrike">
              <a:solidFill>
                <a:srgbClr val="E6FF70"/>
              </a:solidFill>
              <a:highlight>
                <a:srgbClr val="2B4037"/>
              </a:highlight>
              <a:latin typeface="Verdana"/>
              <a:ea typeface="Verdana"/>
              <a:cs typeface="Verdana"/>
              <a:sym typeface="Verdana"/>
            </a:endParaRPr>
          </a:p>
        </p:txBody>
      </p:sp>
      <p:pic>
        <p:nvPicPr>
          <p:cNvPr id="1635" name="Google Shape;1635;g2d370540412_0_462"/>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graphicFrame>
        <p:nvGraphicFramePr>
          <p:cNvPr id="1636" name="Google Shape;1636;g2d370540412_0_462"/>
          <p:cNvGraphicFramePr/>
          <p:nvPr/>
        </p:nvGraphicFramePr>
        <p:xfrm>
          <a:off x="1584800" y="1300813"/>
          <a:ext cx="3000000" cy="3000000"/>
        </p:xfrm>
        <a:graphic>
          <a:graphicData uri="http://schemas.openxmlformats.org/drawingml/2006/table">
            <a:tbl>
              <a:tblPr bandRow="1" firstRow="1">
                <a:noFill/>
                <a:tableStyleId>{808172E8-F0F2-4FBF-A2F8-2A0E3A84E306}</a:tableStyleId>
              </a:tblPr>
              <a:tblGrid>
                <a:gridCol w="2680550"/>
                <a:gridCol w="1646925"/>
                <a:gridCol w="1646925"/>
              </a:tblGrid>
              <a:tr h="263250">
                <a:tc>
                  <a:txBody>
                    <a:bodyPr/>
                    <a:lstStyle/>
                    <a:p>
                      <a:pPr indent="0" lvl="0" marL="0" marR="0" rtl="0" algn="ctr">
                        <a:lnSpc>
                          <a:spcPct val="100000"/>
                        </a:lnSpc>
                        <a:spcBef>
                          <a:spcPts val="0"/>
                        </a:spcBef>
                        <a:spcAft>
                          <a:spcPts val="0"/>
                        </a:spcAft>
                        <a:buNone/>
                      </a:pPr>
                      <a:r>
                        <a:rPr lang="es-CO" sz="1200" u="none" cap="none" strike="noStrike">
                          <a:solidFill>
                            <a:srgbClr val="2B4037"/>
                          </a:solidFill>
                          <a:latin typeface="Verdana"/>
                          <a:ea typeface="Verdana"/>
                          <a:cs typeface="Verdana"/>
                          <a:sym typeface="Verdana"/>
                        </a:rPr>
                        <a:t>ITEM</a:t>
                      </a:r>
                      <a:endParaRPr sz="1200" u="none" cap="none" strike="noStrike">
                        <a:solidFill>
                          <a:srgbClr val="2B4037"/>
                        </a:solidFill>
                        <a:latin typeface="Verdana"/>
                        <a:ea typeface="Verdana"/>
                        <a:cs typeface="Verdana"/>
                        <a:sym typeface="Verdana"/>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lang="es-CO" sz="1200">
                          <a:solidFill>
                            <a:srgbClr val="2B4037"/>
                          </a:solidFill>
                          <a:latin typeface="Verdana"/>
                          <a:ea typeface="Verdana"/>
                          <a:cs typeface="Verdana"/>
                          <a:sym typeface="Verdana"/>
                        </a:rPr>
                        <a:t>A1 [</a:t>
                      </a:r>
                      <a:r>
                        <a:rPr lang="es-CO" sz="1200" u="none" cap="none" strike="noStrike">
                          <a:solidFill>
                            <a:srgbClr val="2B4037"/>
                          </a:solidFill>
                          <a:latin typeface="Verdana"/>
                          <a:ea typeface="Verdana"/>
                          <a:cs typeface="Verdana"/>
                          <a:sym typeface="Verdana"/>
                        </a:rPr>
                        <a:t>USD]</a:t>
                      </a:r>
                      <a:endParaRPr sz="1200" u="none" cap="none" strike="noStrike">
                        <a:solidFill>
                          <a:srgbClr val="2B4037"/>
                        </a:solidFill>
                        <a:latin typeface="Verdana"/>
                        <a:ea typeface="Verdana"/>
                        <a:cs typeface="Verdana"/>
                        <a:sym typeface="Verdana"/>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7AD635"/>
                    </a:solidFill>
                  </a:tcPr>
                </a:tc>
                <a:tc>
                  <a:txBody>
                    <a:bodyPr/>
                    <a:lstStyle/>
                    <a:p>
                      <a:pPr indent="0" lvl="0" marL="0" rtl="0" algn="ctr">
                        <a:spcBef>
                          <a:spcPts val="0"/>
                        </a:spcBef>
                        <a:spcAft>
                          <a:spcPts val="0"/>
                        </a:spcAft>
                        <a:buClr>
                          <a:schemeClr val="dk1"/>
                        </a:buClr>
                        <a:buFont typeface="Arial"/>
                        <a:buNone/>
                      </a:pPr>
                      <a:r>
                        <a:rPr lang="es-CO" sz="1200">
                          <a:solidFill>
                            <a:srgbClr val="2B4037"/>
                          </a:solidFill>
                          <a:latin typeface="Verdana"/>
                          <a:ea typeface="Verdana"/>
                          <a:cs typeface="Verdana"/>
                          <a:sym typeface="Verdana"/>
                        </a:rPr>
                        <a:t>A2 [USD]</a:t>
                      </a:r>
                      <a:endParaRPr sz="1200" u="none" cap="none" strike="noStrike">
                        <a:solidFill>
                          <a:srgbClr val="2B4037"/>
                        </a:solidFill>
                        <a:latin typeface="Verdana"/>
                        <a:ea typeface="Verdana"/>
                        <a:cs typeface="Verdana"/>
                        <a:sym typeface="Verdana"/>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7AD635"/>
                    </a:solidFill>
                  </a:tcPr>
                </a:tc>
              </a:tr>
              <a:tr h="438750">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rgbClr val="363636"/>
                          </a:solidFill>
                          <a:latin typeface="Verdana"/>
                          <a:ea typeface="Verdana"/>
                          <a:cs typeface="Verdana"/>
                          <a:sym typeface="Verdana"/>
                        </a:rPr>
                        <a:t>Presupuesto para cambio de configuración (CAPEX) subestación Sabanalarga 220 kV</a:t>
                      </a:r>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a:solidFill>
                            <a:srgbClr val="000000"/>
                          </a:solidFill>
                          <a:latin typeface="Verdana"/>
                          <a:ea typeface="Verdana"/>
                          <a:cs typeface="Verdana"/>
                          <a:sym typeface="Verdana"/>
                        </a:rPr>
                        <a:t>4.754.124</a:t>
                      </a:r>
                      <a:endParaRPr sz="1200">
                        <a:solidFill>
                          <a:srgbClr val="000000"/>
                        </a:solidFill>
                        <a:latin typeface="Verdana"/>
                        <a:ea typeface="Verdana"/>
                        <a:cs typeface="Verdana"/>
                        <a:sym typeface="Verdana"/>
                      </a:endParaRPr>
                    </a:p>
                  </a:txBody>
                  <a:tcPr marT="9525" marB="0"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a:solidFill>
                            <a:srgbClr val="000000"/>
                          </a:solidFill>
                          <a:latin typeface="Verdana"/>
                          <a:ea typeface="Verdana"/>
                          <a:cs typeface="Verdana"/>
                          <a:sym typeface="Verdana"/>
                        </a:rPr>
                        <a:t>5</a:t>
                      </a:r>
                      <a:r>
                        <a:rPr lang="es-CO" sz="1200">
                          <a:solidFill>
                            <a:srgbClr val="000000"/>
                          </a:solidFill>
                          <a:latin typeface="Verdana"/>
                          <a:ea typeface="Verdana"/>
                          <a:cs typeface="Verdana"/>
                          <a:sym typeface="Verdana"/>
                        </a:rPr>
                        <a:t>.942.655</a:t>
                      </a:r>
                      <a:endParaRPr sz="1200">
                        <a:solidFill>
                          <a:srgbClr val="000000"/>
                        </a:solidFill>
                        <a:latin typeface="Verdana"/>
                        <a:ea typeface="Verdana"/>
                        <a:cs typeface="Verdana"/>
                        <a:sym typeface="Verdana"/>
                      </a:endParaRPr>
                    </a:p>
                  </a:txBody>
                  <a:tcPr marT="9525" marB="0"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438750">
                <a:tc>
                  <a:txBody>
                    <a:bodyPr/>
                    <a:lstStyle/>
                    <a:p>
                      <a:pPr indent="0" lvl="0" marL="0" marR="0" rtl="0" algn="ctr">
                        <a:lnSpc>
                          <a:spcPct val="100000"/>
                        </a:lnSpc>
                        <a:spcBef>
                          <a:spcPts val="0"/>
                        </a:spcBef>
                        <a:spcAft>
                          <a:spcPts val="0"/>
                        </a:spcAft>
                        <a:buNone/>
                      </a:pPr>
                      <a:r>
                        <a:rPr lang="es-CO" sz="1200">
                          <a:solidFill>
                            <a:srgbClr val="363636"/>
                          </a:solidFill>
                          <a:latin typeface="Verdana"/>
                          <a:ea typeface="Verdana"/>
                          <a:cs typeface="Verdana"/>
                          <a:sym typeface="Verdana"/>
                        </a:rPr>
                        <a:t>Costos operativos (OPEX)</a:t>
                      </a:r>
                      <a:endParaRPr sz="1200" u="none" cap="none" strike="noStrike">
                        <a:solidFill>
                          <a:srgbClr val="363636"/>
                        </a:solidFill>
                        <a:latin typeface="Verdana"/>
                        <a:ea typeface="Verdana"/>
                        <a:cs typeface="Verdana"/>
                        <a:sym typeface="Verdana"/>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s-CO" sz="1200">
                          <a:latin typeface="Verdana"/>
                          <a:ea typeface="Verdana"/>
                          <a:cs typeface="Verdana"/>
                          <a:sym typeface="Verdana"/>
                        </a:rPr>
                        <a:t>1.523.251</a:t>
                      </a:r>
                      <a:endParaRPr sz="1200">
                        <a:solidFill>
                          <a:srgbClr val="000000"/>
                        </a:solidFill>
                        <a:latin typeface="Verdana"/>
                        <a:ea typeface="Verdana"/>
                        <a:cs typeface="Verdana"/>
                        <a:sym typeface="Verdana"/>
                      </a:endParaRPr>
                    </a:p>
                  </a:txBody>
                  <a:tcPr marT="9525" marB="0"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s-CO" sz="1200">
                          <a:latin typeface="Verdana"/>
                          <a:ea typeface="Verdana"/>
                          <a:cs typeface="Verdana"/>
                          <a:sym typeface="Verdana"/>
                        </a:rPr>
                        <a:t>1.523.251</a:t>
                      </a:r>
                      <a:endParaRPr sz="1200">
                        <a:solidFill>
                          <a:srgbClr val="000000"/>
                        </a:solidFill>
                        <a:latin typeface="Verdana"/>
                        <a:ea typeface="Verdana"/>
                        <a:cs typeface="Verdana"/>
                        <a:sym typeface="Verdana"/>
                      </a:endParaRPr>
                    </a:p>
                  </a:txBody>
                  <a:tcPr marT="9525" marB="0"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06475">
                <a:tc>
                  <a:txBody>
                    <a:bodyPr/>
                    <a:lstStyle/>
                    <a:p>
                      <a:pPr indent="0" lvl="0" marL="0" marR="0" rtl="0" algn="ctr">
                        <a:lnSpc>
                          <a:spcPct val="100000"/>
                        </a:lnSpc>
                        <a:spcBef>
                          <a:spcPts val="0"/>
                        </a:spcBef>
                        <a:spcAft>
                          <a:spcPts val="0"/>
                        </a:spcAft>
                        <a:buNone/>
                      </a:pPr>
                      <a:r>
                        <a:rPr b="1" lang="es-CO" sz="1200">
                          <a:solidFill>
                            <a:srgbClr val="2B4037"/>
                          </a:solidFill>
                          <a:latin typeface="Verdana"/>
                          <a:ea typeface="Verdana"/>
                          <a:cs typeface="Verdana"/>
                          <a:sym typeface="Verdana"/>
                        </a:rPr>
                        <a:t>Subt</a:t>
                      </a:r>
                      <a:r>
                        <a:rPr b="1" lang="es-CO" sz="1200" u="none" cap="none" strike="noStrike">
                          <a:solidFill>
                            <a:srgbClr val="2B4037"/>
                          </a:solidFill>
                          <a:latin typeface="Verdana"/>
                          <a:ea typeface="Verdana"/>
                          <a:cs typeface="Verdana"/>
                          <a:sym typeface="Verdana"/>
                        </a:rPr>
                        <a:t>otal</a:t>
                      </a:r>
                      <a:endParaRPr b="1" sz="1200" u="none" cap="none" strike="noStrike">
                        <a:solidFill>
                          <a:srgbClr val="2B4037"/>
                        </a:solidFill>
                        <a:latin typeface="Verdana"/>
                        <a:ea typeface="Verdana"/>
                        <a:cs typeface="Verdana"/>
                        <a:sym typeface="Verdana"/>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AF53A"/>
                    </a:solidFill>
                  </a:tcPr>
                </a:tc>
                <a:tc>
                  <a:txBody>
                    <a:bodyPr/>
                    <a:lstStyle/>
                    <a:p>
                      <a:pPr indent="0" lvl="0" marL="0" marR="0" rtl="0" algn="ctr">
                        <a:lnSpc>
                          <a:spcPct val="100000"/>
                        </a:lnSpc>
                        <a:spcBef>
                          <a:spcPts val="0"/>
                        </a:spcBef>
                        <a:spcAft>
                          <a:spcPts val="0"/>
                        </a:spcAft>
                        <a:buNone/>
                      </a:pPr>
                      <a:r>
                        <a:rPr b="1" lang="es-CO" sz="1200">
                          <a:solidFill>
                            <a:srgbClr val="2B4037"/>
                          </a:solidFill>
                          <a:latin typeface="Verdana"/>
                          <a:ea typeface="Verdana"/>
                          <a:cs typeface="Verdana"/>
                          <a:sym typeface="Verdana"/>
                        </a:rPr>
                        <a:t>6.277.376</a:t>
                      </a:r>
                      <a:endParaRPr sz="1200">
                        <a:latin typeface="Verdana"/>
                        <a:ea typeface="Verdana"/>
                        <a:cs typeface="Verdana"/>
                        <a:sym typeface="Verdana"/>
                      </a:endParaRPr>
                    </a:p>
                  </a:txBody>
                  <a:tcPr marT="9525" marB="0"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AF53A"/>
                    </a:solidFill>
                  </a:tcPr>
                </a:tc>
                <a:tc>
                  <a:txBody>
                    <a:bodyPr/>
                    <a:lstStyle/>
                    <a:p>
                      <a:pPr indent="0" lvl="0" marL="0" marR="0" rtl="0" algn="ctr">
                        <a:lnSpc>
                          <a:spcPct val="100000"/>
                        </a:lnSpc>
                        <a:spcBef>
                          <a:spcPts val="0"/>
                        </a:spcBef>
                        <a:spcAft>
                          <a:spcPts val="0"/>
                        </a:spcAft>
                        <a:buNone/>
                      </a:pPr>
                      <a:r>
                        <a:rPr b="1" lang="es-CO" sz="1200">
                          <a:solidFill>
                            <a:srgbClr val="2B4037"/>
                          </a:solidFill>
                          <a:latin typeface="Verdana"/>
                          <a:ea typeface="Verdana"/>
                          <a:cs typeface="Verdana"/>
                          <a:sym typeface="Verdana"/>
                        </a:rPr>
                        <a:t>7.465.907</a:t>
                      </a:r>
                      <a:endParaRPr b="1" sz="1200">
                        <a:solidFill>
                          <a:srgbClr val="2B4037"/>
                        </a:solidFill>
                        <a:latin typeface="Verdana"/>
                        <a:ea typeface="Verdana"/>
                        <a:cs typeface="Verdana"/>
                        <a:sym typeface="Verdana"/>
                      </a:endParaRPr>
                    </a:p>
                  </a:txBody>
                  <a:tcPr marT="9525" marB="0"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AF53A"/>
                    </a:solidFill>
                  </a:tcPr>
                </a:tc>
              </a:tr>
              <a:tr h="438750">
                <a:tc>
                  <a:txBody>
                    <a:bodyPr/>
                    <a:lstStyle/>
                    <a:p>
                      <a:pPr indent="0" lvl="0" marL="0" marR="0" rtl="0" algn="ctr">
                        <a:lnSpc>
                          <a:spcPct val="100000"/>
                        </a:lnSpc>
                        <a:spcBef>
                          <a:spcPts val="0"/>
                        </a:spcBef>
                        <a:spcAft>
                          <a:spcPts val="0"/>
                        </a:spcAft>
                        <a:buClr>
                          <a:srgbClr val="000000"/>
                        </a:buClr>
                        <a:buSzPts val="1200"/>
                        <a:buFont typeface="Arial"/>
                        <a:buNone/>
                      </a:pPr>
                      <a:r>
                        <a:rPr lang="es-CO" sz="1200" u="none" cap="none" strike="noStrike">
                          <a:solidFill>
                            <a:srgbClr val="363636"/>
                          </a:solidFill>
                          <a:latin typeface="Verdana"/>
                          <a:ea typeface="Verdana"/>
                          <a:cs typeface="Verdana"/>
                          <a:sym typeface="Verdana"/>
                        </a:rPr>
                        <a:t>Costos de restricciones generación de seguridad</a:t>
                      </a:r>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a:latin typeface="Verdana"/>
                          <a:ea typeface="Verdana"/>
                          <a:cs typeface="Verdana"/>
                          <a:sym typeface="Verdana"/>
                        </a:rPr>
                        <a:t>572.102</a:t>
                      </a:r>
                      <a:endParaRPr sz="1200">
                        <a:latin typeface="Verdana"/>
                        <a:ea typeface="Verdana"/>
                        <a:cs typeface="Verdana"/>
                        <a:sym typeface="Verdana"/>
                      </a:endParaRPr>
                    </a:p>
                  </a:txBody>
                  <a:tcPr marT="9525" marB="0"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a:latin typeface="Verdana"/>
                          <a:ea typeface="Verdana"/>
                          <a:cs typeface="Verdana"/>
                          <a:sym typeface="Verdana"/>
                        </a:rPr>
                        <a:t>572.102</a:t>
                      </a:r>
                      <a:endParaRPr sz="1200">
                        <a:latin typeface="Verdana"/>
                        <a:ea typeface="Verdana"/>
                        <a:cs typeface="Verdana"/>
                        <a:sym typeface="Verdana"/>
                      </a:endParaRPr>
                    </a:p>
                  </a:txBody>
                  <a:tcPr marT="9525" marB="0"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63250">
                <a:tc>
                  <a:txBody>
                    <a:bodyPr/>
                    <a:lstStyle/>
                    <a:p>
                      <a:pPr indent="0" lvl="0" marL="0" marR="0" rtl="0" algn="ctr">
                        <a:lnSpc>
                          <a:spcPct val="100000"/>
                        </a:lnSpc>
                        <a:spcBef>
                          <a:spcPts val="0"/>
                        </a:spcBef>
                        <a:spcAft>
                          <a:spcPts val="0"/>
                        </a:spcAft>
                        <a:buNone/>
                      </a:pPr>
                      <a:r>
                        <a:rPr b="1" lang="es-CO" sz="1200" u="none" cap="none" strike="noStrike">
                          <a:solidFill>
                            <a:srgbClr val="2B4037"/>
                          </a:solidFill>
                          <a:latin typeface="Verdana"/>
                          <a:ea typeface="Verdana"/>
                          <a:cs typeface="Verdana"/>
                          <a:sym typeface="Verdana"/>
                        </a:rPr>
                        <a:t>Total</a:t>
                      </a:r>
                      <a:endParaRPr b="1" sz="1200" u="none" cap="none" strike="noStrike">
                        <a:solidFill>
                          <a:srgbClr val="2B4037"/>
                        </a:solidFill>
                        <a:latin typeface="Verdana"/>
                        <a:ea typeface="Verdana"/>
                        <a:cs typeface="Verdana"/>
                        <a:sym typeface="Verdana"/>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AF53A"/>
                    </a:solidFill>
                  </a:tcPr>
                </a:tc>
                <a:tc>
                  <a:txBody>
                    <a:bodyPr/>
                    <a:lstStyle/>
                    <a:p>
                      <a:pPr indent="0" lvl="0" marL="0" marR="0" rtl="0" algn="ctr">
                        <a:lnSpc>
                          <a:spcPct val="100000"/>
                        </a:lnSpc>
                        <a:spcBef>
                          <a:spcPts val="0"/>
                        </a:spcBef>
                        <a:spcAft>
                          <a:spcPts val="0"/>
                        </a:spcAft>
                        <a:buNone/>
                      </a:pPr>
                      <a:r>
                        <a:rPr b="1" lang="es-CO" sz="1200">
                          <a:solidFill>
                            <a:srgbClr val="2B4037"/>
                          </a:solidFill>
                          <a:latin typeface="Verdana"/>
                          <a:ea typeface="Verdana"/>
                          <a:cs typeface="Verdana"/>
                          <a:sym typeface="Verdana"/>
                        </a:rPr>
                        <a:t>6.849.478</a:t>
                      </a:r>
                      <a:endParaRPr/>
                    </a:p>
                  </a:txBody>
                  <a:tcPr marT="9525" marB="0"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AF53A"/>
                    </a:solidFill>
                  </a:tcPr>
                </a:tc>
                <a:tc>
                  <a:txBody>
                    <a:bodyPr/>
                    <a:lstStyle/>
                    <a:p>
                      <a:pPr indent="0" lvl="0" marL="0" rtl="0" algn="ctr">
                        <a:spcBef>
                          <a:spcPts val="0"/>
                        </a:spcBef>
                        <a:spcAft>
                          <a:spcPts val="0"/>
                        </a:spcAft>
                        <a:buClr>
                          <a:schemeClr val="dk1"/>
                        </a:buClr>
                        <a:buSzPts val="1100"/>
                        <a:buFont typeface="Arial"/>
                        <a:buNone/>
                      </a:pPr>
                      <a:r>
                        <a:rPr b="1" lang="es-CO" sz="1200">
                          <a:solidFill>
                            <a:srgbClr val="2B4037"/>
                          </a:solidFill>
                          <a:latin typeface="Verdana"/>
                          <a:ea typeface="Verdana"/>
                          <a:cs typeface="Verdana"/>
                          <a:sym typeface="Verdana"/>
                        </a:rPr>
                        <a:t>8</a:t>
                      </a:r>
                      <a:r>
                        <a:rPr b="1" lang="es-CO" sz="1200">
                          <a:solidFill>
                            <a:srgbClr val="2B4037"/>
                          </a:solidFill>
                          <a:latin typeface="Verdana"/>
                          <a:ea typeface="Verdana"/>
                          <a:cs typeface="Verdana"/>
                          <a:sym typeface="Verdana"/>
                        </a:rPr>
                        <a:t>.038.009</a:t>
                      </a:r>
                      <a:endParaRPr b="1" sz="1200">
                        <a:solidFill>
                          <a:srgbClr val="2B4037"/>
                        </a:solidFill>
                        <a:latin typeface="Verdana"/>
                        <a:ea typeface="Verdana"/>
                        <a:cs typeface="Verdana"/>
                        <a:sym typeface="Verdana"/>
                      </a:endParaRPr>
                    </a:p>
                  </a:txBody>
                  <a:tcPr marT="9525" marB="0" marR="9525" marL="95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AF53A"/>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d38ae029f6_5_25"/>
          <p:cNvSpPr txBox="1"/>
          <p:nvPr/>
        </p:nvSpPr>
        <p:spPr>
          <a:xfrm>
            <a:off x="545750" y="582150"/>
            <a:ext cx="7565700" cy="945900"/>
          </a:xfrm>
          <a:prstGeom prst="rect">
            <a:avLst/>
          </a:prstGeom>
          <a:solidFill>
            <a:srgbClr val="DAF000"/>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CO" sz="2300">
                <a:solidFill>
                  <a:srgbClr val="181818"/>
                </a:solidFill>
                <a:latin typeface="Verdana"/>
                <a:ea typeface="Verdana"/>
                <a:cs typeface="Verdana"/>
                <a:sym typeface="Verdana"/>
              </a:rPr>
              <a:t>Convocatoria Pública UPME STR 01-2024 - Compensadores SVC - SE Cértegui (Chocó)</a:t>
            </a:r>
            <a:endParaRPr b="1" sz="2300">
              <a:solidFill>
                <a:schemeClr val="dk1"/>
              </a:solidFill>
              <a:latin typeface="Montserrat"/>
              <a:ea typeface="Montserrat"/>
              <a:cs typeface="Montserrat"/>
              <a:sym typeface="Montserrat"/>
            </a:endParaRPr>
          </a:p>
        </p:txBody>
      </p:sp>
      <p:sp>
        <p:nvSpPr>
          <p:cNvPr id="213" name="Google Shape;213;g2d38ae029f6_5_25"/>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214" name="Google Shape;214;g2d38ae029f6_5_25"/>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215" name="Google Shape;215;g2d38ae029f6_5_25"/>
          <p:cNvPicPr preferRelativeResize="0"/>
          <p:nvPr/>
        </p:nvPicPr>
        <p:blipFill>
          <a:blip r:embed="rId4">
            <a:alphaModFix/>
          </a:blip>
          <a:stretch>
            <a:fillRect/>
          </a:stretch>
        </p:blipFill>
        <p:spPr>
          <a:xfrm>
            <a:off x="1024812" y="1575800"/>
            <a:ext cx="6607575" cy="351502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0" name="Shape 1640"/>
        <p:cNvGrpSpPr/>
        <p:nvPr/>
      </p:nvGrpSpPr>
      <p:grpSpPr>
        <a:xfrm>
          <a:off x="0" y="0"/>
          <a:ext cx="0" cy="0"/>
          <a:chOff x="0" y="0"/>
          <a:chExt cx="0" cy="0"/>
        </a:xfrm>
      </p:grpSpPr>
      <p:sp>
        <p:nvSpPr>
          <p:cNvPr id="1641" name="Google Shape;1641;g2d370540412_0_469"/>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Beneficios A1 y A2</a:t>
            </a:r>
            <a:endParaRPr b="1" i="0" sz="1600" u="none" cap="none" strike="noStrike">
              <a:solidFill>
                <a:srgbClr val="E6FF70"/>
              </a:solidFill>
              <a:highlight>
                <a:srgbClr val="2B4037"/>
              </a:highlight>
              <a:latin typeface="Verdana"/>
              <a:ea typeface="Verdana"/>
              <a:cs typeface="Verdana"/>
              <a:sym typeface="Verdana"/>
            </a:endParaRPr>
          </a:p>
        </p:txBody>
      </p:sp>
      <p:pic>
        <p:nvPicPr>
          <p:cNvPr id="1642" name="Google Shape;1642;g2d370540412_0_469"/>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graphicFrame>
        <p:nvGraphicFramePr>
          <p:cNvPr id="1643" name="Google Shape;1643;g2d370540412_0_469"/>
          <p:cNvGraphicFramePr/>
          <p:nvPr/>
        </p:nvGraphicFramePr>
        <p:xfrm>
          <a:off x="1827529" y="1480572"/>
          <a:ext cx="3000000" cy="3000000"/>
        </p:xfrm>
        <a:graphic>
          <a:graphicData uri="http://schemas.openxmlformats.org/drawingml/2006/table">
            <a:tbl>
              <a:tblPr bandRow="1" firstRow="1">
                <a:noFill/>
                <a:tableStyleId>{808172E8-F0F2-4FBF-A2F8-2A0E3A84E306}</a:tableStyleId>
              </a:tblPr>
              <a:tblGrid>
                <a:gridCol w="2440950"/>
                <a:gridCol w="3048000"/>
              </a:tblGrid>
              <a:tr h="433625">
                <a:tc>
                  <a:txBody>
                    <a:bodyPr/>
                    <a:lstStyle/>
                    <a:p>
                      <a:pPr indent="0" lvl="0" marL="0" marR="0" rtl="0" algn="ctr">
                        <a:lnSpc>
                          <a:spcPct val="100000"/>
                        </a:lnSpc>
                        <a:spcBef>
                          <a:spcPts val="0"/>
                        </a:spcBef>
                        <a:spcAft>
                          <a:spcPts val="0"/>
                        </a:spcAft>
                        <a:buNone/>
                      </a:pPr>
                      <a:r>
                        <a:rPr lang="es-CO" sz="1200" u="none" cap="none" strike="noStrike">
                          <a:solidFill>
                            <a:srgbClr val="2B4037"/>
                          </a:solidFill>
                          <a:latin typeface="Verdana"/>
                          <a:ea typeface="Verdana"/>
                          <a:cs typeface="Verdana"/>
                          <a:sym typeface="Verdana"/>
                        </a:rPr>
                        <a:t>ITEM</a:t>
                      </a:r>
                      <a:endParaRPr sz="1200" u="none" cap="none" strike="noStrike">
                        <a:solidFill>
                          <a:srgbClr val="2B4037"/>
                        </a:solidFill>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lang="es-CO" sz="1200" u="none" cap="none" strike="noStrike">
                          <a:solidFill>
                            <a:srgbClr val="2B4037"/>
                          </a:solidFill>
                          <a:latin typeface="Verdana"/>
                          <a:ea typeface="Verdana"/>
                          <a:cs typeface="Verdana"/>
                          <a:sym typeface="Verdana"/>
                        </a:rPr>
                        <a:t>USD  </a:t>
                      </a:r>
                      <a:endParaRPr/>
                    </a:p>
                    <a:p>
                      <a:pPr indent="0" lvl="0" marL="0" marR="0" rtl="0" algn="ctr">
                        <a:lnSpc>
                          <a:spcPct val="100000"/>
                        </a:lnSpc>
                        <a:spcBef>
                          <a:spcPts val="0"/>
                        </a:spcBef>
                        <a:spcAft>
                          <a:spcPts val="0"/>
                        </a:spcAft>
                        <a:buNone/>
                      </a:pPr>
                      <a:r>
                        <a:rPr lang="es-CO" sz="1200" u="none" cap="none" strike="noStrike">
                          <a:solidFill>
                            <a:srgbClr val="2B4037"/>
                          </a:solidFill>
                          <a:latin typeface="Verdana"/>
                          <a:ea typeface="Verdana"/>
                          <a:cs typeface="Verdana"/>
                          <a:sym typeface="Verdana"/>
                        </a:rPr>
                        <a:t>(1 FALLA CADA 10 AÑOS)</a:t>
                      </a:r>
                      <a:endParaRPr sz="1200" u="none" cap="none" strike="noStrike">
                        <a:solidFill>
                          <a:srgbClr val="2B4037"/>
                        </a:solidFill>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r>
              <a:tr h="607100">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rgbClr val="363636"/>
                          </a:solidFill>
                          <a:latin typeface="Verdana"/>
                          <a:ea typeface="Verdana"/>
                          <a:cs typeface="Verdana"/>
                          <a:sym typeface="Verdana"/>
                        </a:rPr>
                        <a:t>Valor presente de DNA evitada por</a:t>
                      </a:r>
                      <a:endParaRPr b="0" i="0" sz="1200" u="none" cap="none" strike="noStrike">
                        <a:solidFill>
                          <a:srgbClr val="363636"/>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rgbClr val="363636"/>
                          </a:solidFill>
                          <a:latin typeface="Verdana"/>
                          <a:ea typeface="Verdana"/>
                          <a:cs typeface="Verdana"/>
                          <a:sym typeface="Verdana"/>
                        </a:rPr>
                        <a:t>salida subestación </a:t>
                      </a:r>
                      <a:endParaRPr b="0" i="0" sz="1200" u="none" cap="none" strike="noStrike">
                        <a:solidFill>
                          <a:srgbClr val="363636"/>
                        </a:solidFill>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a:solidFill>
                            <a:srgbClr val="000000"/>
                          </a:solidFill>
                          <a:latin typeface="Verdana"/>
                          <a:ea typeface="Verdana"/>
                          <a:cs typeface="Verdana"/>
                          <a:sym typeface="Verdana"/>
                        </a:rPr>
                        <a:t>45.903.213</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607100">
                <a:tc>
                  <a:txBody>
                    <a:bodyPr/>
                    <a:lstStyle/>
                    <a:p>
                      <a:pPr indent="0" lvl="0" marL="0" marR="0" rtl="0" algn="ctr">
                        <a:lnSpc>
                          <a:spcPct val="100000"/>
                        </a:lnSpc>
                        <a:spcBef>
                          <a:spcPts val="0"/>
                        </a:spcBef>
                        <a:spcAft>
                          <a:spcPts val="0"/>
                        </a:spcAft>
                        <a:buClr>
                          <a:srgbClr val="000000"/>
                        </a:buClr>
                        <a:buSzPts val="1200"/>
                        <a:buFont typeface="Arial"/>
                        <a:buNone/>
                      </a:pPr>
                      <a:r>
                        <a:rPr b="0" i="0" lang="es-CO" sz="1200" u="none" cap="none" strike="noStrike">
                          <a:solidFill>
                            <a:srgbClr val="363636"/>
                          </a:solidFill>
                          <a:latin typeface="Verdana"/>
                          <a:ea typeface="Verdana"/>
                          <a:cs typeface="Verdana"/>
                          <a:sym typeface="Verdana"/>
                        </a:rPr>
                        <a:t>Valor presente por reducción de generación de seguridad por mantenimientos futuros</a:t>
                      </a:r>
                      <a:endParaRPr b="0" i="0" sz="1200" u="none" cap="none" strike="noStrike">
                        <a:solidFill>
                          <a:srgbClr val="363636"/>
                        </a:solidFill>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a:solidFill>
                            <a:srgbClr val="000000"/>
                          </a:solidFill>
                          <a:latin typeface="Verdana"/>
                          <a:ea typeface="Verdana"/>
                          <a:cs typeface="Verdana"/>
                          <a:sym typeface="Verdana"/>
                        </a:rPr>
                        <a:t>395.253</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260175">
                <a:tc>
                  <a:txBody>
                    <a:bodyPr/>
                    <a:lstStyle/>
                    <a:p>
                      <a:pPr indent="0" lvl="0" marL="0" marR="0" rtl="0" algn="ctr">
                        <a:lnSpc>
                          <a:spcPct val="100000"/>
                        </a:lnSpc>
                        <a:spcBef>
                          <a:spcPts val="0"/>
                        </a:spcBef>
                        <a:spcAft>
                          <a:spcPts val="0"/>
                        </a:spcAft>
                        <a:buNone/>
                      </a:pPr>
                      <a:r>
                        <a:rPr b="1" lang="es-CO" sz="1200" u="none" cap="none" strike="noStrike">
                          <a:latin typeface="Verdana"/>
                          <a:ea typeface="Verdana"/>
                          <a:cs typeface="Verdana"/>
                          <a:sym typeface="Verdana"/>
                        </a:rPr>
                        <a:t>Total</a:t>
                      </a:r>
                      <a:endParaRPr b="1" sz="1200" u="none" cap="none" strike="noStrike">
                        <a:latin typeface="Verdana"/>
                        <a:ea typeface="Verdana"/>
                        <a:cs typeface="Verdana"/>
                        <a:sym typeface="Verdana"/>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53A"/>
                    </a:solidFill>
                  </a:tcPr>
                </a:tc>
                <a:tc>
                  <a:txBody>
                    <a:bodyPr/>
                    <a:lstStyle/>
                    <a:p>
                      <a:pPr indent="0" lvl="0" marL="0" marR="0" rtl="0" algn="ctr">
                        <a:lnSpc>
                          <a:spcPct val="100000"/>
                        </a:lnSpc>
                        <a:spcBef>
                          <a:spcPts val="0"/>
                        </a:spcBef>
                        <a:spcAft>
                          <a:spcPts val="0"/>
                        </a:spcAft>
                        <a:buNone/>
                      </a:pPr>
                      <a:r>
                        <a:rPr b="1" lang="es-CO" sz="1200">
                          <a:solidFill>
                            <a:srgbClr val="000000"/>
                          </a:solidFill>
                          <a:latin typeface="Verdana"/>
                          <a:ea typeface="Verdana"/>
                          <a:cs typeface="Verdana"/>
                          <a:sym typeface="Verdana"/>
                        </a:rPr>
                        <a:t>46.298.466</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53A"/>
                    </a:solidFill>
                  </a:tcPr>
                </a:tc>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7" name="Shape 1647"/>
        <p:cNvGrpSpPr/>
        <p:nvPr/>
      </p:nvGrpSpPr>
      <p:grpSpPr>
        <a:xfrm>
          <a:off x="0" y="0"/>
          <a:ext cx="0" cy="0"/>
          <a:chOff x="0" y="0"/>
          <a:chExt cx="0" cy="0"/>
        </a:xfrm>
      </p:grpSpPr>
      <p:sp>
        <p:nvSpPr>
          <p:cNvPr id="1648" name="Google Shape;1648;g2d370540412_0_475"/>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Relación Beneficio - Costo</a:t>
            </a:r>
            <a:endParaRPr b="1" i="0" sz="1600" u="none" cap="none" strike="noStrike">
              <a:solidFill>
                <a:srgbClr val="E6FF70"/>
              </a:solidFill>
              <a:highlight>
                <a:srgbClr val="2B4037"/>
              </a:highlight>
              <a:latin typeface="Verdana"/>
              <a:ea typeface="Verdana"/>
              <a:cs typeface="Verdana"/>
              <a:sym typeface="Verdana"/>
            </a:endParaRPr>
          </a:p>
        </p:txBody>
      </p:sp>
      <p:pic>
        <p:nvPicPr>
          <p:cNvPr id="1649" name="Google Shape;1649;g2d370540412_0_475"/>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graphicFrame>
        <p:nvGraphicFramePr>
          <p:cNvPr id="1650" name="Google Shape;1650;g2d370540412_0_475"/>
          <p:cNvGraphicFramePr/>
          <p:nvPr/>
        </p:nvGraphicFramePr>
        <p:xfrm>
          <a:off x="792000" y="1952400"/>
          <a:ext cx="3000000" cy="3000000"/>
        </p:xfrm>
        <a:graphic>
          <a:graphicData uri="http://schemas.openxmlformats.org/drawingml/2006/table">
            <a:tbl>
              <a:tblPr bandRow="1" firstRow="1">
                <a:noFill/>
                <a:tableStyleId>{808172E8-F0F2-4FBF-A2F8-2A0E3A84E306}</a:tableStyleId>
              </a:tblPr>
              <a:tblGrid>
                <a:gridCol w="2127600"/>
                <a:gridCol w="1652400"/>
                <a:gridCol w="1890000"/>
                <a:gridCol w="1890000"/>
              </a:tblGrid>
              <a:tr h="326175">
                <a:tc>
                  <a:txBody>
                    <a:bodyPr/>
                    <a:lstStyle/>
                    <a:p>
                      <a:pPr indent="0" lvl="0" marL="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ALTERNATIVA 1</a:t>
                      </a:r>
                      <a:endParaRPr sz="1200" u="none" cap="none" strike="noStrike">
                        <a:solidFill>
                          <a:srgbClr val="2B4037"/>
                        </a:solidFill>
                        <a:latin typeface="Verdana"/>
                        <a:ea typeface="Verdana"/>
                        <a:cs typeface="Verdana"/>
                        <a:sym typeface="Verdana"/>
                      </a:endParaRPr>
                    </a:p>
                  </a:txBody>
                  <a:tcPr marT="7625" marB="0" marR="7625" marL="76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i="0" lang="es-CO" sz="1200" u="none" cap="none" strike="noStrike">
                          <a:solidFill>
                            <a:srgbClr val="2B4037"/>
                          </a:solidFill>
                          <a:latin typeface="Verdana"/>
                          <a:ea typeface="Verdana"/>
                          <a:cs typeface="Verdana"/>
                          <a:sym typeface="Verdana"/>
                        </a:rPr>
                        <a:t>1 FALLA CADA </a:t>
                      </a:r>
                      <a:endParaRPr i="0" sz="1200" u="none" cap="none" strike="noStrike">
                        <a:solidFill>
                          <a:srgbClr val="2B4037"/>
                        </a:solidFill>
                        <a:latin typeface="Verdana"/>
                        <a:ea typeface="Verdana"/>
                        <a:cs typeface="Verdana"/>
                        <a:sym typeface="Verdana"/>
                      </a:endParaRPr>
                    </a:p>
                    <a:p>
                      <a:pPr indent="0" lvl="0" marL="0" marR="0" rtl="0" algn="ctr">
                        <a:lnSpc>
                          <a:spcPct val="100000"/>
                        </a:lnSpc>
                        <a:spcBef>
                          <a:spcPts val="0"/>
                        </a:spcBef>
                        <a:spcAft>
                          <a:spcPts val="0"/>
                        </a:spcAft>
                        <a:buNone/>
                      </a:pPr>
                      <a:r>
                        <a:rPr i="0" lang="es-CO" sz="1200" u="none" cap="none" strike="noStrike">
                          <a:solidFill>
                            <a:srgbClr val="2B4037"/>
                          </a:solidFill>
                          <a:latin typeface="Verdana"/>
                          <a:ea typeface="Verdana"/>
                          <a:cs typeface="Verdana"/>
                          <a:sym typeface="Verdana"/>
                        </a:rPr>
                        <a:t>10 AÑOS</a:t>
                      </a:r>
                      <a:endParaRPr sz="1200">
                        <a:latin typeface="Verdana"/>
                        <a:ea typeface="Verdana"/>
                        <a:cs typeface="Verdana"/>
                        <a:sym typeface="Verdana"/>
                      </a:endParaRPr>
                    </a:p>
                  </a:txBody>
                  <a:tcPr marT="7625" marB="0" marR="7625" marL="76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i="0" lang="es-CO" sz="1200" u="none" cap="none" strike="noStrike">
                          <a:solidFill>
                            <a:srgbClr val="2B4037"/>
                          </a:solidFill>
                          <a:latin typeface="Verdana"/>
                          <a:ea typeface="Verdana"/>
                          <a:cs typeface="Verdana"/>
                          <a:sym typeface="Verdana"/>
                        </a:rPr>
                        <a:t>1 FALLA CADA </a:t>
                      </a:r>
                      <a:endParaRPr i="0" sz="1200" u="none" cap="none" strike="noStrike">
                        <a:solidFill>
                          <a:srgbClr val="2B4037"/>
                        </a:solidFill>
                        <a:latin typeface="Verdana"/>
                        <a:ea typeface="Verdana"/>
                        <a:cs typeface="Verdana"/>
                        <a:sym typeface="Verdana"/>
                      </a:endParaRPr>
                    </a:p>
                    <a:p>
                      <a:pPr indent="0" lvl="0" marL="0" marR="0" rtl="0" algn="ctr">
                        <a:lnSpc>
                          <a:spcPct val="100000"/>
                        </a:lnSpc>
                        <a:spcBef>
                          <a:spcPts val="0"/>
                        </a:spcBef>
                        <a:spcAft>
                          <a:spcPts val="0"/>
                        </a:spcAft>
                        <a:buNone/>
                      </a:pPr>
                      <a:r>
                        <a:rPr i="0" lang="es-CO" sz="1200" u="none" cap="none" strike="noStrike">
                          <a:solidFill>
                            <a:srgbClr val="2B4037"/>
                          </a:solidFill>
                          <a:latin typeface="Verdana"/>
                          <a:ea typeface="Verdana"/>
                          <a:cs typeface="Verdana"/>
                          <a:sym typeface="Verdana"/>
                        </a:rPr>
                        <a:t>20 AÑOS</a:t>
                      </a:r>
                      <a:endParaRPr sz="1200">
                        <a:latin typeface="Verdana"/>
                        <a:ea typeface="Verdana"/>
                        <a:cs typeface="Verdana"/>
                        <a:sym typeface="Verdana"/>
                      </a:endParaRPr>
                    </a:p>
                  </a:txBody>
                  <a:tcPr marT="7625" marB="0" marR="7625" marL="76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i="0" lang="es-CO" sz="1200" u="none" cap="none" strike="noStrike">
                          <a:solidFill>
                            <a:srgbClr val="2B4037"/>
                          </a:solidFill>
                          <a:latin typeface="Verdana"/>
                          <a:ea typeface="Verdana"/>
                          <a:cs typeface="Verdana"/>
                          <a:sym typeface="Verdana"/>
                        </a:rPr>
                        <a:t>1 FALLA CADA </a:t>
                      </a:r>
                      <a:endParaRPr i="0" sz="1200" u="none" cap="none" strike="noStrike">
                        <a:solidFill>
                          <a:srgbClr val="2B4037"/>
                        </a:solidFill>
                        <a:latin typeface="Verdana"/>
                        <a:ea typeface="Verdana"/>
                        <a:cs typeface="Verdana"/>
                        <a:sym typeface="Verdana"/>
                      </a:endParaRPr>
                    </a:p>
                    <a:p>
                      <a:pPr indent="0" lvl="0" marL="0" marR="0" rtl="0" algn="ctr">
                        <a:lnSpc>
                          <a:spcPct val="100000"/>
                        </a:lnSpc>
                        <a:spcBef>
                          <a:spcPts val="0"/>
                        </a:spcBef>
                        <a:spcAft>
                          <a:spcPts val="0"/>
                        </a:spcAft>
                        <a:buNone/>
                      </a:pPr>
                      <a:r>
                        <a:rPr i="0" lang="es-CO" sz="1200" u="none" cap="none" strike="noStrike">
                          <a:solidFill>
                            <a:srgbClr val="2B4037"/>
                          </a:solidFill>
                          <a:latin typeface="Verdana"/>
                          <a:ea typeface="Verdana"/>
                          <a:cs typeface="Verdana"/>
                          <a:sym typeface="Verdana"/>
                        </a:rPr>
                        <a:t>40 AÑOS</a:t>
                      </a:r>
                      <a:endParaRPr sz="1200">
                        <a:latin typeface="Verdana"/>
                        <a:ea typeface="Verdana"/>
                        <a:cs typeface="Verdana"/>
                        <a:sym typeface="Verdana"/>
                      </a:endParaRPr>
                    </a:p>
                  </a:txBody>
                  <a:tcPr marT="7625" marB="0" marR="7625" marL="76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rgbClr val="7AD635"/>
                    </a:solidFill>
                  </a:tcPr>
                </a:tc>
              </a:tr>
              <a:tr h="299550">
                <a:tc>
                  <a:txBody>
                    <a:bodyPr/>
                    <a:lstStyle/>
                    <a:p>
                      <a:pPr indent="0" lvl="0" marL="0" marR="0" rtl="0" algn="ctr">
                        <a:lnSpc>
                          <a:spcPct val="100000"/>
                        </a:lnSpc>
                        <a:spcBef>
                          <a:spcPts val="0"/>
                        </a:spcBef>
                        <a:spcAft>
                          <a:spcPts val="0"/>
                        </a:spcAft>
                        <a:buNone/>
                      </a:pPr>
                      <a:r>
                        <a:rPr lang="es-CO" sz="1200">
                          <a:solidFill>
                            <a:srgbClr val="000000"/>
                          </a:solidFill>
                          <a:latin typeface="Verdana"/>
                          <a:ea typeface="Verdana"/>
                          <a:cs typeface="Verdana"/>
                          <a:sym typeface="Verdana"/>
                        </a:rPr>
                        <a:t>Beneficios Totales  [USD]</a:t>
                      </a:r>
                      <a:endParaRPr sz="1200">
                        <a:latin typeface="Verdana"/>
                        <a:ea typeface="Verdana"/>
                        <a:cs typeface="Verdana"/>
                        <a:sym typeface="Verdana"/>
                      </a:endParaRPr>
                    </a:p>
                  </a:txBody>
                  <a:tcPr marT="7625" marB="0" marR="7625" marL="7625" anchor="ctr">
                    <a:lnL cap="flat" cmpd="sng" w="952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s-CO" sz="1200">
                          <a:latin typeface="Verdana"/>
                          <a:ea typeface="Verdana"/>
                          <a:cs typeface="Verdana"/>
                          <a:sym typeface="Verdana"/>
                        </a:rPr>
                        <a:t>46.298.465,63</a:t>
                      </a:r>
                      <a:endParaRPr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s-CO" sz="1200">
                          <a:latin typeface="Verdana"/>
                          <a:ea typeface="Verdana"/>
                          <a:cs typeface="Verdana"/>
                          <a:sym typeface="Verdana"/>
                        </a:rPr>
                        <a:t>25.292.900,69</a:t>
                      </a:r>
                      <a:endParaRPr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s-CO" sz="1200">
                          <a:latin typeface="Verdana"/>
                          <a:ea typeface="Verdana"/>
                          <a:cs typeface="Verdana"/>
                          <a:sym typeface="Verdana"/>
                        </a:rPr>
                        <a:t>11.871.056,19</a:t>
                      </a:r>
                      <a:endParaRPr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chemeClr val="lt1"/>
                    </a:solidFill>
                  </a:tcPr>
                </a:tc>
              </a:tr>
              <a:tr h="154750">
                <a:tc>
                  <a:txBody>
                    <a:bodyPr/>
                    <a:lstStyle/>
                    <a:p>
                      <a:pPr indent="0" lvl="0" marL="0" marR="0" rtl="0" algn="ctr">
                        <a:lnSpc>
                          <a:spcPct val="100000"/>
                        </a:lnSpc>
                        <a:spcBef>
                          <a:spcPts val="0"/>
                        </a:spcBef>
                        <a:spcAft>
                          <a:spcPts val="0"/>
                        </a:spcAft>
                        <a:buNone/>
                      </a:pPr>
                      <a:r>
                        <a:rPr lang="es-CO" sz="1200">
                          <a:solidFill>
                            <a:srgbClr val="000000"/>
                          </a:solidFill>
                          <a:latin typeface="Verdana"/>
                          <a:ea typeface="Verdana"/>
                          <a:cs typeface="Verdana"/>
                          <a:sym typeface="Verdana"/>
                        </a:rPr>
                        <a:t>Costos [USD]</a:t>
                      </a:r>
                      <a:endParaRPr sz="1200">
                        <a:latin typeface="Verdana"/>
                        <a:ea typeface="Verdana"/>
                        <a:cs typeface="Verdana"/>
                        <a:sym typeface="Verdana"/>
                      </a:endParaRPr>
                    </a:p>
                  </a:txBody>
                  <a:tcPr marT="7625" marB="0" marR="7625" marL="7625" anchor="ctr">
                    <a:lnL cap="flat" cmpd="sng" w="952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s-CO" sz="1200">
                          <a:latin typeface="Verdana"/>
                          <a:ea typeface="Verdana"/>
                          <a:cs typeface="Verdana"/>
                          <a:sym typeface="Verdana"/>
                        </a:rPr>
                        <a:t>6.849.478,11</a:t>
                      </a:r>
                      <a:endParaRPr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s-CO" sz="1200">
                          <a:latin typeface="Verdana"/>
                          <a:ea typeface="Verdana"/>
                          <a:cs typeface="Verdana"/>
                          <a:sym typeface="Verdana"/>
                        </a:rPr>
                        <a:t>6.849.478,11</a:t>
                      </a:r>
                      <a:endParaRPr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s-CO" sz="1200">
                          <a:latin typeface="Verdana"/>
                          <a:ea typeface="Verdana"/>
                          <a:cs typeface="Verdana"/>
                          <a:sym typeface="Verdana"/>
                        </a:rPr>
                        <a:t>6.849.478,11</a:t>
                      </a:r>
                      <a:endParaRPr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chemeClr val="lt1"/>
                    </a:solidFill>
                  </a:tcPr>
                </a:tc>
              </a:tr>
              <a:tr h="299550">
                <a:tc>
                  <a:txBody>
                    <a:bodyPr/>
                    <a:lstStyle/>
                    <a:p>
                      <a:pPr indent="0" lvl="0" marL="0" marR="0" rtl="0" algn="ctr">
                        <a:lnSpc>
                          <a:spcPct val="100000"/>
                        </a:lnSpc>
                        <a:spcBef>
                          <a:spcPts val="0"/>
                        </a:spcBef>
                        <a:spcAft>
                          <a:spcPts val="0"/>
                        </a:spcAft>
                        <a:buNone/>
                      </a:pPr>
                      <a:r>
                        <a:rPr b="1" i="0" lang="es-CO" sz="1200" u="none" cap="none" strike="noStrike">
                          <a:solidFill>
                            <a:srgbClr val="000000"/>
                          </a:solidFill>
                          <a:latin typeface="Verdana"/>
                          <a:ea typeface="Verdana"/>
                          <a:cs typeface="Verdana"/>
                          <a:sym typeface="Verdana"/>
                        </a:rPr>
                        <a:t>RELACIÓN BENEFICIO COSTO</a:t>
                      </a:r>
                      <a:endParaRPr sz="1200">
                        <a:latin typeface="Verdana"/>
                        <a:ea typeface="Verdana"/>
                        <a:cs typeface="Verdana"/>
                        <a:sym typeface="Verdana"/>
                      </a:endParaRPr>
                    </a:p>
                  </a:txBody>
                  <a:tcPr marT="7625" marB="0" marR="7625" marL="7625" anchor="ctr">
                    <a:lnL cap="flat" cmpd="sng" w="952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AF53A"/>
                    </a:solidFill>
                  </a:tcPr>
                </a:tc>
                <a:tc>
                  <a:txBody>
                    <a:bodyPr/>
                    <a:lstStyle/>
                    <a:p>
                      <a:pPr indent="0" lvl="0" marL="0" rtl="0" algn="ctr">
                        <a:lnSpc>
                          <a:spcPct val="115000"/>
                        </a:lnSpc>
                        <a:spcBef>
                          <a:spcPts val="0"/>
                        </a:spcBef>
                        <a:spcAft>
                          <a:spcPts val="0"/>
                        </a:spcAft>
                        <a:buNone/>
                      </a:pPr>
                      <a:r>
                        <a:rPr b="1" lang="es-CO" sz="1200">
                          <a:latin typeface="Verdana"/>
                          <a:ea typeface="Verdana"/>
                          <a:cs typeface="Verdana"/>
                          <a:sym typeface="Verdana"/>
                        </a:rPr>
                        <a:t>6,759</a:t>
                      </a:r>
                      <a:endParaRPr b="1"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rgbClr val="B8F600"/>
                    </a:solidFill>
                  </a:tcPr>
                </a:tc>
                <a:tc>
                  <a:txBody>
                    <a:bodyPr/>
                    <a:lstStyle/>
                    <a:p>
                      <a:pPr indent="0" lvl="0" marL="0" rtl="0" algn="ctr">
                        <a:lnSpc>
                          <a:spcPct val="115000"/>
                        </a:lnSpc>
                        <a:spcBef>
                          <a:spcPts val="0"/>
                        </a:spcBef>
                        <a:spcAft>
                          <a:spcPts val="0"/>
                        </a:spcAft>
                        <a:buNone/>
                      </a:pPr>
                      <a:r>
                        <a:rPr b="1" lang="es-CO" sz="1200">
                          <a:latin typeface="Verdana"/>
                          <a:ea typeface="Verdana"/>
                          <a:cs typeface="Verdana"/>
                          <a:sym typeface="Verdana"/>
                        </a:rPr>
                        <a:t>3,693</a:t>
                      </a:r>
                      <a:endParaRPr b="1"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rgbClr val="B8F600"/>
                    </a:solidFill>
                  </a:tcPr>
                </a:tc>
                <a:tc>
                  <a:txBody>
                    <a:bodyPr/>
                    <a:lstStyle/>
                    <a:p>
                      <a:pPr indent="0" lvl="0" marL="0" rtl="0" algn="ctr">
                        <a:lnSpc>
                          <a:spcPct val="115000"/>
                        </a:lnSpc>
                        <a:spcBef>
                          <a:spcPts val="0"/>
                        </a:spcBef>
                        <a:spcAft>
                          <a:spcPts val="0"/>
                        </a:spcAft>
                        <a:buNone/>
                      </a:pPr>
                      <a:r>
                        <a:rPr b="1" lang="es-CO" sz="1200">
                          <a:latin typeface="Verdana"/>
                          <a:ea typeface="Verdana"/>
                          <a:cs typeface="Verdana"/>
                          <a:sym typeface="Verdana"/>
                        </a:rPr>
                        <a:t>1,733</a:t>
                      </a:r>
                      <a:endParaRPr b="1"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rgbClr val="B8F600"/>
                    </a:solidFill>
                  </a:tcPr>
                </a:tc>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4" name="Shape 1654"/>
        <p:cNvGrpSpPr/>
        <p:nvPr/>
      </p:nvGrpSpPr>
      <p:grpSpPr>
        <a:xfrm>
          <a:off x="0" y="0"/>
          <a:ext cx="0" cy="0"/>
          <a:chOff x="0" y="0"/>
          <a:chExt cx="0" cy="0"/>
        </a:xfrm>
      </p:grpSpPr>
      <p:sp>
        <p:nvSpPr>
          <p:cNvPr id="1655" name="Google Shape;1655;g2d370540412_0_481"/>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Relación Beneficio - Costo</a:t>
            </a:r>
            <a:endParaRPr b="1" i="0" sz="1600" u="none" cap="none" strike="noStrike">
              <a:solidFill>
                <a:srgbClr val="E6FF70"/>
              </a:solidFill>
              <a:highlight>
                <a:srgbClr val="2B4037"/>
              </a:highlight>
              <a:latin typeface="Verdana"/>
              <a:ea typeface="Verdana"/>
              <a:cs typeface="Verdana"/>
              <a:sym typeface="Verdana"/>
            </a:endParaRPr>
          </a:p>
        </p:txBody>
      </p:sp>
      <p:pic>
        <p:nvPicPr>
          <p:cNvPr id="1656" name="Google Shape;1656;g2d370540412_0_481"/>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graphicFrame>
        <p:nvGraphicFramePr>
          <p:cNvPr id="1657" name="Google Shape;1657;g2d370540412_0_481"/>
          <p:cNvGraphicFramePr/>
          <p:nvPr/>
        </p:nvGraphicFramePr>
        <p:xfrm>
          <a:off x="792000" y="1928775"/>
          <a:ext cx="3000000" cy="3000000"/>
        </p:xfrm>
        <a:graphic>
          <a:graphicData uri="http://schemas.openxmlformats.org/drawingml/2006/table">
            <a:tbl>
              <a:tblPr bandRow="1" firstRow="1">
                <a:noFill/>
                <a:tableStyleId>{808172E8-F0F2-4FBF-A2F8-2A0E3A84E306}</a:tableStyleId>
              </a:tblPr>
              <a:tblGrid>
                <a:gridCol w="2036025"/>
                <a:gridCol w="1743975"/>
                <a:gridCol w="1890000"/>
                <a:gridCol w="1890000"/>
              </a:tblGrid>
              <a:tr h="348700">
                <a:tc>
                  <a:txBody>
                    <a:bodyPr/>
                    <a:lstStyle/>
                    <a:p>
                      <a:pPr indent="0" lvl="0" marL="0" marR="0" rtl="0" algn="ctr">
                        <a:lnSpc>
                          <a:spcPct val="100000"/>
                        </a:lnSpc>
                        <a:spcBef>
                          <a:spcPts val="0"/>
                        </a:spcBef>
                        <a:spcAft>
                          <a:spcPts val="0"/>
                        </a:spcAft>
                        <a:buClr>
                          <a:srgbClr val="000000"/>
                        </a:buClr>
                        <a:buSzPts val="1200"/>
                        <a:buFont typeface="Arial"/>
                        <a:buNone/>
                      </a:pPr>
                      <a:r>
                        <a:rPr lang="es-CO" sz="1200" u="none" cap="none" strike="noStrike">
                          <a:solidFill>
                            <a:srgbClr val="2B4037"/>
                          </a:solidFill>
                          <a:latin typeface="Verdana"/>
                          <a:ea typeface="Verdana"/>
                          <a:cs typeface="Verdana"/>
                          <a:sym typeface="Verdana"/>
                        </a:rPr>
                        <a:t>ALTERNATIVA 2</a:t>
                      </a:r>
                      <a:endParaRPr sz="1200" u="none" cap="none" strike="noStrike">
                        <a:solidFill>
                          <a:srgbClr val="2B4037"/>
                        </a:solidFill>
                        <a:latin typeface="Verdana"/>
                        <a:ea typeface="Verdana"/>
                        <a:cs typeface="Verdana"/>
                        <a:sym typeface="Verdana"/>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b="1" i="0" lang="es-CO" sz="1200" u="none" cap="none" strike="noStrike">
                          <a:solidFill>
                            <a:srgbClr val="2B4037"/>
                          </a:solidFill>
                          <a:latin typeface="Verdana"/>
                          <a:ea typeface="Verdana"/>
                          <a:cs typeface="Verdana"/>
                          <a:sym typeface="Verdana"/>
                        </a:rPr>
                        <a:t>1 FALLA CADA </a:t>
                      </a:r>
                      <a:endParaRPr b="1" i="0" sz="1200" u="none" cap="none" strike="noStrike">
                        <a:solidFill>
                          <a:srgbClr val="2B4037"/>
                        </a:solidFill>
                        <a:latin typeface="Verdana"/>
                        <a:ea typeface="Verdana"/>
                        <a:cs typeface="Verdana"/>
                        <a:sym typeface="Verdana"/>
                      </a:endParaRPr>
                    </a:p>
                    <a:p>
                      <a:pPr indent="0" lvl="0" marL="0" marR="0" rtl="0" algn="ctr">
                        <a:lnSpc>
                          <a:spcPct val="100000"/>
                        </a:lnSpc>
                        <a:spcBef>
                          <a:spcPts val="0"/>
                        </a:spcBef>
                        <a:spcAft>
                          <a:spcPts val="0"/>
                        </a:spcAft>
                        <a:buNone/>
                      </a:pPr>
                      <a:r>
                        <a:rPr b="1" i="0" lang="es-CO" sz="1200" u="none" cap="none" strike="noStrike">
                          <a:solidFill>
                            <a:srgbClr val="2B4037"/>
                          </a:solidFill>
                          <a:latin typeface="Verdana"/>
                          <a:ea typeface="Verdana"/>
                          <a:cs typeface="Verdana"/>
                          <a:sym typeface="Verdana"/>
                        </a:rPr>
                        <a:t>10 AÑOS</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0575">
                      <a:solidFill>
                        <a:schemeClr val="lt1"/>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b="1" i="0" lang="es-CO" sz="1200" u="none" cap="none" strike="noStrike">
                          <a:solidFill>
                            <a:srgbClr val="2B4037"/>
                          </a:solidFill>
                          <a:latin typeface="Verdana"/>
                          <a:ea typeface="Verdana"/>
                          <a:cs typeface="Verdana"/>
                          <a:sym typeface="Verdana"/>
                        </a:rPr>
                        <a:t>1 FALLA CADA </a:t>
                      </a:r>
                      <a:endParaRPr b="1" i="0" sz="1200" u="none" cap="none" strike="noStrike">
                        <a:solidFill>
                          <a:srgbClr val="2B4037"/>
                        </a:solidFill>
                        <a:latin typeface="Verdana"/>
                        <a:ea typeface="Verdana"/>
                        <a:cs typeface="Verdana"/>
                        <a:sym typeface="Verdana"/>
                      </a:endParaRPr>
                    </a:p>
                    <a:p>
                      <a:pPr indent="0" lvl="0" marL="0" marR="0" rtl="0" algn="ctr">
                        <a:lnSpc>
                          <a:spcPct val="100000"/>
                        </a:lnSpc>
                        <a:spcBef>
                          <a:spcPts val="0"/>
                        </a:spcBef>
                        <a:spcAft>
                          <a:spcPts val="0"/>
                        </a:spcAft>
                        <a:buNone/>
                      </a:pPr>
                      <a:r>
                        <a:rPr b="1" i="0" lang="es-CO" sz="1200" u="none" cap="none" strike="noStrike">
                          <a:solidFill>
                            <a:srgbClr val="2B4037"/>
                          </a:solidFill>
                          <a:latin typeface="Verdana"/>
                          <a:ea typeface="Verdana"/>
                          <a:cs typeface="Verdana"/>
                          <a:sym typeface="Verdana"/>
                        </a:rPr>
                        <a:t>20 AÑOS</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0575">
                      <a:solidFill>
                        <a:schemeClr val="lt1"/>
                      </a:solidFill>
                      <a:prstDash val="solid"/>
                      <a:round/>
                      <a:headEnd len="sm" w="sm" type="none"/>
                      <a:tailEnd len="sm" w="sm" type="none"/>
                    </a:lnB>
                    <a:solidFill>
                      <a:srgbClr val="7AD635"/>
                    </a:solidFill>
                  </a:tcPr>
                </a:tc>
                <a:tc>
                  <a:txBody>
                    <a:bodyPr/>
                    <a:lstStyle/>
                    <a:p>
                      <a:pPr indent="0" lvl="0" marL="0" marR="0" rtl="0" algn="ctr">
                        <a:lnSpc>
                          <a:spcPct val="100000"/>
                        </a:lnSpc>
                        <a:spcBef>
                          <a:spcPts val="0"/>
                        </a:spcBef>
                        <a:spcAft>
                          <a:spcPts val="0"/>
                        </a:spcAft>
                        <a:buNone/>
                      </a:pPr>
                      <a:r>
                        <a:rPr b="1" i="0" lang="es-CO" sz="1200" u="none" cap="none" strike="noStrike">
                          <a:solidFill>
                            <a:srgbClr val="2B4037"/>
                          </a:solidFill>
                          <a:latin typeface="Verdana"/>
                          <a:ea typeface="Verdana"/>
                          <a:cs typeface="Verdana"/>
                          <a:sym typeface="Verdana"/>
                        </a:rPr>
                        <a:t>1 FALLA CADA </a:t>
                      </a:r>
                      <a:endParaRPr b="1" i="0" sz="1200" u="none" cap="none" strike="noStrike">
                        <a:solidFill>
                          <a:srgbClr val="2B4037"/>
                        </a:solidFill>
                        <a:latin typeface="Verdana"/>
                        <a:ea typeface="Verdana"/>
                        <a:cs typeface="Verdana"/>
                        <a:sym typeface="Verdana"/>
                      </a:endParaRPr>
                    </a:p>
                    <a:p>
                      <a:pPr indent="0" lvl="0" marL="0" marR="0" rtl="0" algn="ctr">
                        <a:lnSpc>
                          <a:spcPct val="100000"/>
                        </a:lnSpc>
                        <a:spcBef>
                          <a:spcPts val="0"/>
                        </a:spcBef>
                        <a:spcAft>
                          <a:spcPts val="0"/>
                        </a:spcAft>
                        <a:buNone/>
                      </a:pPr>
                      <a:r>
                        <a:rPr b="1" i="0" lang="es-CO" sz="1200" u="none" cap="none" strike="noStrike">
                          <a:solidFill>
                            <a:srgbClr val="2B4037"/>
                          </a:solidFill>
                          <a:latin typeface="Verdana"/>
                          <a:ea typeface="Verdana"/>
                          <a:cs typeface="Verdana"/>
                          <a:sym typeface="Verdana"/>
                        </a:rPr>
                        <a:t>40 AÑOS</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0575">
                      <a:solidFill>
                        <a:schemeClr val="lt1"/>
                      </a:solidFill>
                      <a:prstDash val="solid"/>
                      <a:round/>
                      <a:headEnd len="sm" w="sm" type="none"/>
                      <a:tailEnd len="sm" w="sm" type="none"/>
                    </a:lnB>
                    <a:solidFill>
                      <a:srgbClr val="7AD635"/>
                    </a:solidFill>
                  </a:tcPr>
                </a:tc>
              </a:tr>
              <a:tr h="348700">
                <a:tc>
                  <a:txBody>
                    <a:bodyPr/>
                    <a:lstStyle/>
                    <a:p>
                      <a:pPr indent="0" lvl="0" marL="0" marR="0" rtl="0" algn="ctr">
                        <a:lnSpc>
                          <a:spcPct val="100000"/>
                        </a:lnSpc>
                        <a:spcBef>
                          <a:spcPts val="0"/>
                        </a:spcBef>
                        <a:spcAft>
                          <a:spcPts val="0"/>
                        </a:spcAft>
                        <a:buNone/>
                      </a:pPr>
                      <a:r>
                        <a:rPr lang="es-CO" sz="1200">
                          <a:solidFill>
                            <a:srgbClr val="000000"/>
                          </a:solidFill>
                          <a:latin typeface="Verdana"/>
                          <a:ea typeface="Verdana"/>
                          <a:cs typeface="Verdana"/>
                          <a:sym typeface="Verdana"/>
                        </a:rPr>
                        <a:t>Beneficios Totales  [USD]</a:t>
                      </a:r>
                      <a:endParaRPr/>
                    </a:p>
                  </a:txBody>
                  <a:tcPr marT="7625" marB="0" marR="7625" marL="7625" anchor="ctr">
                    <a:lnL cap="flat" cmpd="sng" w="9525">
                      <a:solidFill>
                        <a:srgbClr val="000000">
                          <a:alpha val="0"/>
                        </a:srgbClr>
                      </a:solidFill>
                      <a:prstDash val="solid"/>
                      <a:round/>
                      <a:headEnd len="sm" w="sm" type="none"/>
                      <a:tailEnd len="sm" w="sm" type="none"/>
                    </a:lnL>
                    <a:lnR cap="flat" cmpd="sng" w="10575">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s-CO" sz="1200">
                          <a:latin typeface="Verdana"/>
                          <a:ea typeface="Verdana"/>
                          <a:cs typeface="Verdana"/>
                          <a:sym typeface="Verdana"/>
                        </a:rPr>
                        <a:t>46.298.465,63</a:t>
                      </a:r>
                      <a:endParaRPr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s-CO" sz="1200">
                          <a:latin typeface="Verdana"/>
                          <a:ea typeface="Verdana"/>
                          <a:cs typeface="Verdana"/>
                          <a:sym typeface="Verdana"/>
                        </a:rPr>
                        <a:t>25.292.900,69</a:t>
                      </a:r>
                      <a:endParaRPr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s-CO" sz="1200">
                          <a:latin typeface="Verdana"/>
                          <a:ea typeface="Verdana"/>
                          <a:cs typeface="Verdana"/>
                          <a:sym typeface="Verdana"/>
                        </a:rPr>
                        <a:t>11.871.056,19</a:t>
                      </a:r>
                      <a:endParaRPr sz="1200">
                        <a:latin typeface="Verdana"/>
                        <a:ea typeface="Verdana"/>
                        <a:cs typeface="Verdana"/>
                        <a:sym typeface="Verdana"/>
                      </a:endParaRPr>
                    </a:p>
                  </a:txBody>
                  <a:tcPr marT="19050" marB="19050" marR="28575" marL="28575" anchor="ctr">
                    <a:lnL cap="flat" cmpd="sng" w="10575">
                      <a:solidFill>
                        <a:schemeClr val="lt1"/>
                      </a:solidFill>
                      <a:prstDash val="solid"/>
                      <a:round/>
                      <a:headEnd len="sm" w="sm" type="none"/>
                      <a:tailEnd len="sm" w="sm" type="none"/>
                    </a:lnL>
                    <a:lnR cap="flat" cmpd="sng" w="10575">
                      <a:solidFill>
                        <a:schemeClr val="lt1"/>
                      </a:solidFill>
                      <a:prstDash val="solid"/>
                      <a:round/>
                      <a:headEnd len="sm" w="sm" type="none"/>
                      <a:tailEnd len="sm" w="sm" type="none"/>
                    </a:lnR>
                    <a:lnT cap="flat" cmpd="sng" w="10575">
                      <a:solidFill>
                        <a:schemeClr val="lt1"/>
                      </a:solidFill>
                      <a:prstDash val="solid"/>
                      <a:round/>
                      <a:headEnd len="sm" w="sm" type="none"/>
                      <a:tailEnd len="sm" w="sm" type="none"/>
                    </a:lnT>
                    <a:lnB cap="flat" cmpd="sng" w="10575">
                      <a:solidFill>
                        <a:schemeClr val="lt1"/>
                      </a:solidFill>
                      <a:prstDash val="solid"/>
                      <a:round/>
                      <a:headEnd len="sm" w="sm" type="none"/>
                      <a:tailEnd len="sm" w="sm" type="none"/>
                    </a:lnB>
                    <a:solidFill>
                      <a:schemeClr val="lt1"/>
                    </a:solidFill>
                  </a:tcPr>
                </a:tc>
              </a:tr>
              <a:tr h="177900">
                <a:tc>
                  <a:txBody>
                    <a:bodyPr/>
                    <a:lstStyle/>
                    <a:p>
                      <a:pPr indent="0" lvl="0" marL="0" marR="0" rtl="0" algn="ctr">
                        <a:lnSpc>
                          <a:spcPct val="100000"/>
                        </a:lnSpc>
                        <a:spcBef>
                          <a:spcPts val="0"/>
                        </a:spcBef>
                        <a:spcAft>
                          <a:spcPts val="0"/>
                        </a:spcAft>
                        <a:buNone/>
                      </a:pPr>
                      <a:r>
                        <a:rPr lang="es-CO" sz="1200">
                          <a:solidFill>
                            <a:srgbClr val="000000"/>
                          </a:solidFill>
                          <a:latin typeface="Verdana"/>
                          <a:ea typeface="Verdana"/>
                          <a:cs typeface="Verdana"/>
                          <a:sym typeface="Verdana"/>
                        </a:rPr>
                        <a:t>Costos [USD]</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s-CO" sz="1200">
                          <a:solidFill>
                            <a:srgbClr val="000000"/>
                          </a:solidFill>
                          <a:latin typeface="Verdana"/>
                          <a:ea typeface="Verdana"/>
                          <a:cs typeface="Verdana"/>
                          <a:sym typeface="Verdana"/>
                        </a:rPr>
                        <a:t>8</a:t>
                      </a:r>
                      <a:r>
                        <a:rPr b="0" i="0" lang="es-CO" sz="1200" u="none" cap="none" strike="noStrike">
                          <a:solidFill>
                            <a:srgbClr val="000000"/>
                          </a:solidFill>
                          <a:latin typeface="Verdana"/>
                          <a:ea typeface="Verdana"/>
                          <a:cs typeface="Verdana"/>
                          <a:sym typeface="Verdana"/>
                        </a:rPr>
                        <a:t>.</a:t>
                      </a:r>
                      <a:r>
                        <a:rPr lang="es-CO" sz="1200">
                          <a:solidFill>
                            <a:srgbClr val="000000"/>
                          </a:solidFill>
                          <a:latin typeface="Verdana"/>
                          <a:ea typeface="Verdana"/>
                          <a:cs typeface="Verdana"/>
                          <a:sym typeface="Verdana"/>
                        </a:rPr>
                        <a:t>038</a:t>
                      </a:r>
                      <a:r>
                        <a:rPr b="0" i="0" lang="es-CO" sz="1200" u="none" cap="none" strike="noStrike">
                          <a:solidFill>
                            <a:srgbClr val="000000"/>
                          </a:solidFill>
                          <a:latin typeface="Verdana"/>
                          <a:ea typeface="Verdana"/>
                          <a:cs typeface="Verdana"/>
                          <a:sym typeface="Verdana"/>
                        </a:rPr>
                        <a:t>.</a:t>
                      </a:r>
                      <a:r>
                        <a:rPr lang="es-CO" sz="1200">
                          <a:solidFill>
                            <a:srgbClr val="000000"/>
                          </a:solidFill>
                          <a:latin typeface="Verdana"/>
                          <a:ea typeface="Verdana"/>
                          <a:cs typeface="Verdana"/>
                          <a:sym typeface="Verdana"/>
                        </a:rPr>
                        <a:t>009,18</a:t>
                      </a:r>
                      <a:r>
                        <a:rPr b="0" i="0" lang="es-CO" sz="1200" u="none" cap="none" strike="noStrike">
                          <a:solidFill>
                            <a:srgbClr val="000000"/>
                          </a:solidFill>
                          <a:latin typeface="Verdana"/>
                          <a:ea typeface="Verdana"/>
                          <a:cs typeface="Verdana"/>
                          <a:sym typeface="Verdana"/>
                        </a:rPr>
                        <a:t> </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0575">
                      <a:solidFill>
                        <a:schemeClr val="l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Font typeface="Arial"/>
                        <a:buNone/>
                      </a:pPr>
                      <a:r>
                        <a:rPr lang="es-CO" sz="1200">
                          <a:latin typeface="Verdana"/>
                          <a:ea typeface="Verdana"/>
                          <a:cs typeface="Verdana"/>
                          <a:sym typeface="Verdana"/>
                        </a:rPr>
                        <a:t>8.038.009,18</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0575">
                      <a:solidFill>
                        <a:schemeClr val="l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Font typeface="Arial"/>
                        <a:buNone/>
                      </a:pPr>
                      <a:r>
                        <a:rPr lang="es-CO" sz="1200">
                          <a:latin typeface="Verdana"/>
                          <a:ea typeface="Verdana"/>
                          <a:cs typeface="Verdana"/>
                          <a:sym typeface="Verdana"/>
                        </a:rPr>
                        <a:t>8.038.009,18</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0575">
                      <a:solidFill>
                        <a:schemeClr val="lt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r h="348700">
                <a:tc>
                  <a:txBody>
                    <a:bodyPr/>
                    <a:lstStyle/>
                    <a:p>
                      <a:pPr indent="0" lvl="0" marL="0" marR="0" rtl="0" algn="ctr">
                        <a:lnSpc>
                          <a:spcPct val="100000"/>
                        </a:lnSpc>
                        <a:spcBef>
                          <a:spcPts val="0"/>
                        </a:spcBef>
                        <a:spcAft>
                          <a:spcPts val="0"/>
                        </a:spcAft>
                        <a:buNone/>
                      </a:pPr>
                      <a:r>
                        <a:rPr b="1" i="0" lang="es-CO" sz="1200" u="none" cap="none" strike="noStrike">
                          <a:solidFill>
                            <a:srgbClr val="000000"/>
                          </a:solidFill>
                          <a:latin typeface="Verdana"/>
                          <a:ea typeface="Verdana"/>
                          <a:cs typeface="Verdana"/>
                          <a:sym typeface="Verdana"/>
                        </a:rPr>
                        <a:t>RELACIÓN BENEFICIO COSTO</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53A"/>
                    </a:solidFill>
                  </a:tcPr>
                </a:tc>
                <a:tc>
                  <a:txBody>
                    <a:bodyPr/>
                    <a:lstStyle/>
                    <a:p>
                      <a:pPr indent="0" lvl="0" marL="0" marR="0" rtl="0" algn="ctr">
                        <a:lnSpc>
                          <a:spcPct val="100000"/>
                        </a:lnSpc>
                        <a:spcBef>
                          <a:spcPts val="0"/>
                        </a:spcBef>
                        <a:spcAft>
                          <a:spcPts val="0"/>
                        </a:spcAft>
                        <a:buNone/>
                      </a:pPr>
                      <a:r>
                        <a:rPr b="1" lang="es-CO" sz="1200">
                          <a:solidFill>
                            <a:srgbClr val="000000"/>
                          </a:solidFill>
                          <a:latin typeface="Verdana"/>
                          <a:ea typeface="Verdana"/>
                          <a:cs typeface="Verdana"/>
                          <a:sym typeface="Verdana"/>
                        </a:rPr>
                        <a:t>5</a:t>
                      </a:r>
                      <a:r>
                        <a:rPr b="1" i="0" lang="es-CO" sz="1200" u="none" cap="none" strike="noStrike">
                          <a:solidFill>
                            <a:srgbClr val="000000"/>
                          </a:solidFill>
                          <a:latin typeface="Verdana"/>
                          <a:ea typeface="Verdana"/>
                          <a:cs typeface="Verdana"/>
                          <a:sym typeface="Verdana"/>
                        </a:rPr>
                        <a:t>,7</a:t>
                      </a:r>
                      <a:r>
                        <a:rPr b="1" lang="es-CO" sz="1200">
                          <a:solidFill>
                            <a:srgbClr val="000000"/>
                          </a:solidFill>
                          <a:latin typeface="Verdana"/>
                          <a:ea typeface="Verdana"/>
                          <a:cs typeface="Verdana"/>
                          <a:sym typeface="Verdana"/>
                        </a:rPr>
                        <a:t>60</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53A"/>
                    </a:solidFill>
                  </a:tcPr>
                </a:tc>
                <a:tc>
                  <a:txBody>
                    <a:bodyPr/>
                    <a:lstStyle/>
                    <a:p>
                      <a:pPr indent="0" lvl="0" marL="0" marR="0" rtl="0" algn="ctr">
                        <a:lnSpc>
                          <a:spcPct val="100000"/>
                        </a:lnSpc>
                        <a:spcBef>
                          <a:spcPts val="0"/>
                        </a:spcBef>
                        <a:spcAft>
                          <a:spcPts val="0"/>
                        </a:spcAft>
                        <a:buNone/>
                      </a:pPr>
                      <a:r>
                        <a:rPr b="1" i="0" lang="es-CO" sz="1200" u="none" cap="none" strike="noStrike">
                          <a:solidFill>
                            <a:srgbClr val="000000"/>
                          </a:solidFill>
                          <a:latin typeface="Verdana"/>
                          <a:ea typeface="Verdana"/>
                          <a:cs typeface="Verdana"/>
                          <a:sym typeface="Verdana"/>
                        </a:rPr>
                        <a:t>3,</a:t>
                      </a:r>
                      <a:r>
                        <a:rPr b="1" lang="es-CO" sz="1200">
                          <a:solidFill>
                            <a:srgbClr val="000000"/>
                          </a:solidFill>
                          <a:latin typeface="Verdana"/>
                          <a:ea typeface="Verdana"/>
                          <a:cs typeface="Verdana"/>
                          <a:sym typeface="Verdana"/>
                        </a:rPr>
                        <a:t>147</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53A"/>
                    </a:solidFill>
                  </a:tcPr>
                </a:tc>
                <a:tc>
                  <a:txBody>
                    <a:bodyPr/>
                    <a:lstStyle/>
                    <a:p>
                      <a:pPr indent="0" lvl="0" marL="0" marR="0" rtl="0" algn="ctr">
                        <a:lnSpc>
                          <a:spcPct val="100000"/>
                        </a:lnSpc>
                        <a:spcBef>
                          <a:spcPts val="0"/>
                        </a:spcBef>
                        <a:spcAft>
                          <a:spcPts val="0"/>
                        </a:spcAft>
                        <a:buNone/>
                      </a:pPr>
                      <a:r>
                        <a:rPr b="1" i="0" lang="es-CO" sz="1200" u="none" cap="none" strike="noStrike">
                          <a:solidFill>
                            <a:srgbClr val="000000"/>
                          </a:solidFill>
                          <a:latin typeface="Verdana"/>
                          <a:ea typeface="Verdana"/>
                          <a:cs typeface="Verdana"/>
                          <a:sym typeface="Verdana"/>
                        </a:rPr>
                        <a:t>1,</a:t>
                      </a:r>
                      <a:r>
                        <a:rPr b="1" lang="es-CO" sz="1200">
                          <a:solidFill>
                            <a:srgbClr val="000000"/>
                          </a:solidFill>
                          <a:latin typeface="Verdana"/>
                          <a:ea typeface="Verdana"/>
                          <a:cs typeface="Verdana"/>
                          <a:sym typeface="Verdana"/>
                        </a:rPr>
                        <a:t>477</a:t>
                      </a:r>
                      <a:endParaRPr/>
                    </a:p>
                  </a:txBody>
                  <a:tcPr marT="7625" marB="0" marR="7625" marL="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AF53A"/>
                    </a:solidFill>
                  </a:tcPr>
                </a:tc>
              </a:tr>
            </a:tbl>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1" name="Shape 1661"/>
        <p:cNvGrpSpPr/>
        <p:nvPr/>
      </p:nvGrpSpPr>
      <p:grpSpPr>
        <a:xfrm>
          <a:off x="0" y="0"/>
          <a:ext cx="0" cy="0"/>
          <a:chOff x="0" y="0"/>
          <a:chExt cx="0" cy="0"/>
        </a:xfrm>
      </p:grpSpPr>
      <p:sp>
        <p:nvSpPr>
          <p:cNvPr id="1662" name="Google Shape;1662;g2d370540412_0_487"/>
          <p:cNvSpPr txBox="1"/>
          <p:nvPr/>
        </p:nvSpPr>
        <p:spPr>
          <a:xfrm>
            <a:off x="593100" y="2017767"/>
            <a:ext cx="49587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CONCLUSIONES</a:t>
            </a:r>
            <a:endParaRPr b="1" i="0" sz="3400" u="none" cap="none" strike="noStrike">
              <a:solidFill>
                <a:schemeClr val="lt1"/>
              </a:solidFill>
              <a:latin typeface="Verdana"/>
              <a:ea typeface="Verdana"/>
              <a:cs typeface="Verdana"/>
              <a:sym typeface="Verdana"/>
            </a:endParaRPr>
          </a:p>
        </p:txBody>
      </p:sp>
      <p:sp>
        <p:nvSpPr>
          <p:cNvPr id="1663" name="Google Shape;1663;g2d370540412_0_487"/>
          <p:cNvSpPr txBox="1"/>
          <p:nvPr/>
        </p:nvSpPr>
        <p:spPr>
          <a:xfrm>
            <a:off x="6667782" y="386566"/>
            <a:ext cx="29775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i="0" lang="es-CO" sz="20000" u="none" cap="none" strike="noStrike">
                <a:solidFill>
                  <a:srgbClr val="CAF53A"/>
                </a:solidFill>
                <a:latin typeface="Verdana"/>
                <a:ea typeface="Verdana"/>
                <a:cs typeface="Verdana"/>
                <a:sym typeface="Verdana"/>
              </a:rPr>
              <a:t>5</a:t>
            </a:r>
            <a:endParaRPr b="1" i="0" sz="20000" u="none" cap="none" strike="noStrike">
              <a:solidFill>
                <a:srgbClr val="CAF53A"/>
              </a:solidFill>
              <a:latin typeface="Verdana"/>
              <a:ea typeface="Verdana"/>
              <a:cs typeface="Verdana"/>
              <a:sym typeface="Verdana"/>
            </a:endParaRPr>
          </a:p>
        </p:txBody>
      </p:sp>
      <p:pic>
        <p:nvPicPr>
          <p:cNvPr id="1664" name="Google Shape;1664;g2d370540412_0_487"/>
          <p:cNvPicPr preferRelativeResize="0"/>
          <p:nvPr/>
        </p:nvPicPr>
        <p:blipFill rotWithShape="1">
          <a:blip r:embed="rId4">
            <a:alphaModFix/>
          </a:blip>
          <a:srcRect b="7527" l="0" r="0" t="0"/>
          <a:stretch/>
        </p:blipFill>
        <p:spPr>
          <a:xfrm>
            <a:off x="4721876" y="1065510"/>
            <a:ext cx="3692782" cy="4077991"/>
          </a:xfrm>
          <a:prstGeom prst="rect">
            <a:avLst/>
          </a:prstGeom>
          <a:noFill/>
          <a:ln>
            <a:noFill/>
          </a:ln>
        </p:spPr>
      </p:pic>
      <p:pic>
        <p:nvPicPr>
          <p:cNvPr id="1665" name="Google Shape;1665;g2d370540412_0_487"/>
          <p:cNvPicPr preferRelativeResize="0"/>
          <p:nvPr/>
        </p:nvPicPr>
        <p:blipFill rotWithShape="1">
          <a:blip r:embed="rId5">
            <a:alphaModFix/>
          </a:blip>
          <a:srcRect b="0" l="0" r="0" t="0"/>
          <a:stretch/>
        </p:blipFill>
        <p:spPr>
          <a:xfrm>
            <a:off x="198691" y="217476"/>
            <a:ext cx="788816" cy="868702"/>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pic>
        <p:nvPicPr>
          <p:cNvPr id="1670" name="Google Shape;1670;g2d370540412_0_494"/>
          <p:cNvPicPr preferRelativeResize="0"/>
          <p:nvPr/>
        </p:nvPicPr>
        <p:blipFill rotWithShape="1">
          <a:blip r:embed="rId3">
            <a:alphaModFix/>
          </a:blip>
          <a:srcRect b="0" l="0" r="0" t="62326"/>
          <a:stretch/>
        </p:blipFill>
        <p:spPr>
          <a:xfrm>
            <a:off x="0" y="3575500"/>
            <a:ext cx="9155625" cy="1568000"/>
          </a:xfrm>
          <a:prstGeom prst="rect">
            <a:avLst/>
          </a:prstGeom>
          <a:noFill/>
          <a:ln>
            <a:noFill/>
          </a:ln>
        </p:spPr>
      </p:pic>
      <p:pic>
        <p:nvPicPr>
          <p:cNvPr id="1671" name="Google Shape;1671;g2d370540412_0_494"/>
          <p:cNvPicPr preferRelativeResize="0"/>
          <p:nvPr/>
        </p:nvPicPr>
        <p:blipFill rotWithShape="1">
          <a:blip r:embed="rId4">
            <a:alphaModFix/>
          </a:blip>
          <a:srcRect b="0" l="0" r="0" t="0"/>
          <a:stretch/>
        </p:blipFill>
        <p:spPr>
          <a:xfrm>
            <a:off x="2686977" y="4345097"/>
            <a:ext cx="3911553" cy="274500"/>
          </a:xfrm>
          <a:prstGeom prst="rect">
            <a:avLst/>
          </a:prstGeom>
          <a:noFill/>
          <a:ln>
            <a:noFill/>
          </a:ln>
        </p:spPr>
      </p:pic>
      <p:sp>
        <p:nvSpPr>
          <p:cNvPr id="1672" name="Google Shape;1672;g2d370540412_0_494"/>
          <p:cNvSpPr/>
          <p:nvPr/>
        </p:nvSpPr>
        <p:spPr>
          <a:xfrm>
            <a:off x="3620648" y="552695"/>
            <a:ext cx="424500" cy="424500"/>
          </a:xfrm>
          <a:prstGeom prst="ellipse">
            <a:avLst/>
          </a:prstGeom>
          <a:solidFill>
            <a:srgbClr val="B8F6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g2d370540412_0_494"/>
          <p:cNvSpPr txBox="1"/>
          <p:nvPr/>
        </p:nvSpPr>
        <p:spPr>
          <a:xfrm>
            <a:off x="3235270" y="627775"/>
            <a:ext cx="2814900" cy="274500"/>
          </a:xfrm>
          <a:prstGeom prst="rect">
            <a:avLst/>
          </a:prstGeom>
          <a:noFill/>
          <a:ln>
            <a:noFill/>
          </a:ln>
        </p:spPr>
        <p:txBody>
          <a:bodyPr anchorCtr="0" anchor="t" bIns="0" lIns="0" spcFirstLastPara="1" rIns="0" wrap="square" tIns="11400">
            <a:spAutoFit/>
          </a:bodyPr>
          <a:lstStyle/>
          <a:p>
            <a:pPr indent="0" lvl="0" marL="11417" marR="0" rtl="0" algn="ctr">
              <a:lnSpc>
                <a:spcPct val="100000"/>
              </a:lnSpc>
              <a:spcBef>
                <a:spcPts val="0"/>
              </a:spcBef>
              <a:spcAft>
                <a:spcPts val="0"/>
              </a:spcAft>
              <a:buClr>
                <a:srgbClr val="000000"/>
              </a:buClr>
              <a:buSzPts val="1708"/>
              <a:buFont typeface="Arial"/>
              <a:buNone/>
            </a:pPr>
            <a:r>
              <a:rPr b="1" i="0" lang="es-CO" sz="1708" u="none" cap="none" strike="noStrike">
                <a:solidFill>
                  <a:schemeClr val="dk1"/>
                </a:solidFill>
                <a:latin typeface="Verdana"/>
                <a:ea typeface="Verdana"/>
                <a:cs typeface="Verdana"/>
                <a:sym typeface="Verdana"/>
              </a:rPr>
              <a:t>Conclusiones</a:t>
            </a:r>
            <a:endParaRPr b="1" i="0" sz="1708" u="none" cap="none" strike="noStrike">
              <a:solidFill>
                <a:schemeClr val="dk1"/>
              </a:solidFill>
              <a:latin typeface="Verdana"/>
              <a:ea typeface="Verdana"/>
              <a:cs typeface="Verdana"/>
              <a:sym typeface="Verdana"/>
            </a:endParaRPr>
          </a:p>
        </p:txBody>
      </p:sp>
      <p:sp>
        <p:nvSpPr>
          <p:cNvPr id="1674" name="Google Shape;1674;g2d370540412_0_494"/>
          <p:cNvSpPr/>
          <p:nvPr/>
        </p:nvSpPr>
        <p:spPr>
          <a:xfrm>
            <a:off x="562613" y="1751208"/>
            <a:ext cx="781800" cy="8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CO" sz="6300" u="none" cap="none" strike="noStrike">
                <a:solidFill>
                  <a:srgbClr val="B8F600"/>
                </a:solidFill>
                <a:latin typeface="Nunito Sans Black"/>
                <a:ea typeface="Nunito Sans Black"/>
                <a:cs typeface="Nunito Sans Black"/>
                <a:sym typeface="Nunito Sans Black"/>
              </a:rPr>
              <a:t>1</a:t>
            </a:r>
            <a:endParaRPr b="0" i="0" sz="6300" u="none" cap="none" strike="noStrike">
              <a:solidFill>
                <a:srgbClr val="B8F600"/>
              </a:solidFill>
              <a:latin typeface="Nunito Sans Black"/>
              <a:ea typeface="Nunito Sans Black"/>
              <a:cs typeface="Nunito Sans Black"/>
              <a:sym typeface="Nunito Sans Black"/>
            </a:endParaRPr>
          </a:p>
        </p:txBody>
      </p:sp>
      <p:sp>
        <p:nvSpPr>
          <p:cNvPr id="1675" name="Google Shape;1675;g2d370540412_0_494"/>
          <p:cNvSpPr txBox="1"/>
          <p:nvPr>
            <p:ph type="title"/>
          </p:nvPr>
        </p:nvSpPr>
        <p:spPr>
          <a:xfrm>
            <a:off x="954137" y="2281676"/>
            <a:ext cx="1907700" cy="935100"/>
          </a:xfrm>
          <a:prstGeom prst="rect">
            <a:avLst/>
          </a:prstGeom>
          <a:noFill/>
          <a:ln>
            <a:noFill/>
          </a:ln>
        </p:spPr>
        <p:txBody>
          <a:bodyPr anchorCtr="0" anchor="t" bIns="0" lIns="0" spcFirstLastPara="1" rIns="0" wrap="square" tIns="11400">
            <a:spAutoFit/>
          </a:bodyPr>
          <a:lstStyle/>
          <a:p>
            <a:pPr indent="0" lvl="0" marL="0" rtl="0" algn="l">
              <a:lnSpc>
                <a:spcPct val="100000"/>
              </a:lnSpc>
              <a:spcBef>
                <a:spcPts val="0"/>
              </a:spcBef>
              <a:spcAft>
                <a:spcPts val="0"/>
              </a:spcAft>
              <a:buSzPts val="1400"/>
              <a:buNone/>
            </a:pPr>
            <a:r>
              <a:rPr lang="es-CO" sz="1200">
                <a:solidFill>
                  <a:srgbClr val="363636"/>
                </a:solidFill>
                <a:latin typeface="Verdana"/>
                <a:ea typeface="Verdana"/>
                <a:cs typeface="Verdana"/>
                <a:sym typeface="Verdana"/>
              </a:rPr>
              <a:t>El proyecto no afecta significativamente el flujo de potencia en operación normal ni en contingencias n-1</a:t>
            </a:r>
            <a:endParaRPr sz="1200">
              <a:solidFill>
                <a:srgbClr val="363636"/>
              </a:solidFill>
              <a:latin typeface="Verdana"/>
              <a:ea typeface="Verdana"/>
              <a:cs typeface="Verdana"/>
              <a:sym typeface="Verdana"/>
            </a:endParaRPr>
          </a:p>
        </p:txBody>
      </p:sp>
      <p:sp>
        <p:nvSpPr>
          <p:cNvPr id="1676" name="Google Shape;1676;g2d370540412_0_494"/>
          <p:cNvSpPr/>
          <p:nvPr/>
        </p:nvSpPr>
        <p:spPr>
          <a:xfrm>
            <a:off x="3441998" y="1815707"/>
            <a:ext cx="781800" cy="8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CO" sz="6300" u="none" cap="none" strike="noStrike">
                <a:solidFill>
                  <a:srgbClr val="B8F600"/>
                </a:solidFill>
                <a:latin typeface="Nunito Sans Black"/>
                <a:ea typeface="Nunito Sans Black"/>
                <a:cs typeface="Nunito Sans Black"/>
                <a:sym typeface="Nunito Sans Black"/>
              </a:rPr>
              <a:t>2</a:t>
            </a:r>
            <a:endParaRPr b="0" i="0" sz="6300" u="none" cap="none" strike="noStrike">
              <a:solidFill>
                <a:srgbClr val="B8F600"/>
              </a:solidFill>
              <a:latin typeface="Nunito Sans Black"/>
              <a:ea typeface="Nunito Sans Black"/>
              <a:cs typeface="Nunito Sans Black"/>
              <a:sym typeface="Nunito Sans Black"/>
            </a:endParaRPr>
          </a:p>
        </p:txBody>
      </p:sp>
      <p:sp>
        <p:nvSpPr>
          <p:cNvPr id="1677" name="Google Shape;1677;g2d370540412_0_494"/>
          <p:cNvSpPr/>
          <p:nvPr/>
        </p:nvSpPr>
        <p:spPr>
          <a:xfrm>
            <a:off x="6226680" y="1751208"/>
            <a:ext cx="781800" cy="83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CO" sz="6300" u="none" cap="none" strike="noStrike">
                <a:solidFill>
                  <a:srgbClr val="B8F600"/>
                </a:solidFill>
                <a:latin typeface="Nunito Sans Black"/>
                <a:ea typeface="Nunito Sans Black"/>
                <a:cs typeface="Nunito Sans Black"/>
                <a:sym typeface="Nunito Sans Black"/>
              </a:rPr>
              <a:t>3</a:t>
            </a:r>
            <a:endParaRPr b="0" i="0" sz="6300" u="none" cap="none" strike="noStrike">
              <a:solidFill>
                <a:srgbClr val="B8F600"/>
              </a:solidFill>
              <a:latin typeface="Nunito Sans Black"/>
              <a:ea typeface="Nunito Sans Black"/>
              <a:cs typeface="Nunito Sans Black"/>
              <a:sym typeface="Nunito Sans Black"/>
            </a:endParaRPr>
          </a:p>
        </p:txBody>
      </p:sp>
      <p:pic>
        <p:nvPicPr>
          <p:cNvPr descr="Google Shape;117;p22" id="1678" name="Google Shape;1678;g2d370540412_0_494"/>
          <p:cNvPicPr preferRelativeResize="0"/>
          <p:nvPr/>
        </p:nvPicPr>
        <p:blipFill rotWithShape="1">
          <a:blip r:embed="rId5">
            <a:alphaModFix/>
          </a:blip>
          <a:srcRect b="0" l="0" r="0" t="0"/>
          <a:stretch/>
        </p:blipFill>
        <p:spPr>
          <a:xfrm>
            <a:off x="7768167" y="310500"/>
            <a:ext cx="1045333" cy="1152850"/>
          </a:xfrm>
          <a:prstGeom prst="rect">
            <a:avLst/>
          </a:prstGeom>
          <a:noFill/>
          <a:ln>
            <a:noFill/>
          </a:ln>
        </p:spPr>
      </p:pic>
      <p:sp>
        <p:nvSpPr>
          <p:cNvPr id="1679" name="Google Shape;1679;g2d370540412_0_494"/>
          <p:cNvSpPr txBox="1"/>
          <p:nvPr/>
        </p:nvSpPr>
        <p:spPr>
          <a:xfrm>
            <a:off x="3832898" y="2281676"/>
            <a:ext cx="2034900" cy="750300"/>
          </a:xfrm>
          <a:prstGeom prst="rect">
            <a:avLst/>
          </a:prstGeom>
          <a:noFill/>
          <a:ln>
            <a:noFill/>
          </a:ln>
        </p:spPr>
        <p:txBody>
          <a:bodyPr anchorCtr="0" anchor="t" bIns="0" lIns="0" spcFirstLastPara="1" rIns="0" wrap="square" tIns="11400">
            <a:spAutoFit/>
          </a:bodyPr>
          <a:lstStyle/>
          <a:p>
            <a:pPr indent="0" lvl="0" marL="0" marR="0" rtl="0" algn="l">
              <a:lnSpc>
                <a:spcPct val="100000"/>
              </a:lnSpc>
              <a:spcBef>
                <a:spcPts val="0"/>
              </a:spcBef>
              <a:spcAft>
                <a:spcPts val="0"/>
              </a:spcAft>
              <a:buClr>
                <a:schemeClr val="dk1"/>
              </a:buClr>
              <a:buSzPts val="1400"/>
              <a:buFont typeface="Arial"/>
              <a:buNone/>
            </a:pPr>
            <a:r>
              <a:rPr b="0" i="0" lang="es-CO" sz="1200" u="none" cap="none" strike="noStrike">
                <a:solidFill>
                  <a:srgbClr val="363636"/>
                </a:solidFill>
                <a:latin typeface="Verdana"/>
                <a:ea typeface="Verdana"/>
                <a:cs typeface="Verdana"/>
                <a:sym typeface="Verdana"/>
              </a:rPr>
              <a:t>La alternativa 2 reduce el nivel de cortocircuito en las barras seccionadas dentro de los límites</a:t>
            </a:r>
            <a:endParaRPr b="0" i="0" sz="1200" u="none" cap="none" strike="noStrike">
              <a:solidFill>
                <a:srgbClr val="363636"/>
              </a:solidFill>
              <a:latin typeface="Verdana"/>
              <a:ea typeface="Verdana"/>
              <a:cs typeface="Verdana"/>
              <a:sym typeface="Verdana"/>
            </a:endParaRPr>
          </a:p>
        </p:txBody>
      </p:sp>
      <p:sp>
        <p:nvSpPr>
          <p:cNvPr id="1680" name="Google Shape;1680;g2d370540412_0_494"/>
          <p:cNvSpPr txBox="1"/>
          <p:nvPr/>
        </p:nvSpPr>
        <p:spPr>
          <a:xfrm>
            <a:off x="6639545" y="2245501"/>
            <a:ext cx="1894800" cy="750300"/>
          </a:xfrm>
          <a:prstGeom prst="rect">
            <a:avLst/>
          </a:prstGeom>
          <a:noFill/>
          <a:ln>
            <a:noFill/>
          </a:ln>
        </p:spPr>
        <p:txBody>
          <a:bodyPr anchorCtr="0" anchor="t" bIns="0" lIns="0" spcFirstLastPara="1" rIns="0" wrap="square" tIns="11400">
            <a:spAutoFit/>
          </a:bodyPr>
          <a:lstStyle/>
          <a:p>
            <a:pPr indent="0" lvl="0" marL="0" marR="0" rtl="0" algn="l">
              <a:lnSpc>
                <a:spcPct val="100000"/>
              </a:lnSpc>
              <a:spcBef>
                <a:spcPts val="0"/>
              </a:spcBef>
              <a:spcAft>
                <a:spcPts val="0"/>
              </a:spcAft>
              <a:buClr>
                <a:schemeClr val="dk1"/>
              </a:buClr>
              <a:buSzPts val="1400"/>
              <a:buFont typeface="Arial"/>
              <a:buNone/>
            </a:pPr>
            <a:r>
              <a:rPr b="0" i="0" lang="es-CO" sz="1200" u="none" cap="none" strike="noStrike">
                <a:solidFill>
                  <a:srgbClr val="363636"/>
                </a:solidFill>
                <a:latin typeface="Verdana"/>
                <a:ea typeface="Verdana"/>
                <a:cs typeface="Verdana"/>
                <a:sym typeface="Verdana"/>
              </a:rPr>
              <a:t>La relación beneficio/costo es mayor que 1 bajo las condiciones de análisis</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pic>
        <p:nvPicPr>
          <p:cNvPr id="1685" name="Google Shape;1685;g2d36bbf7f91_0_276"/>
          <p:cNvPicPr preferRelativeResize="0"/>
          <p:nvPr/>
        </p:nvPicPr>
        <p:blipFill rotWithShape="1">
          <a:blip r:embed="rId3">
            <a:alphaModFix/>
          </a:blip>
          <a:srcRect b="12564" l="6217" r="12076" t="4226"/>
          <a:stretch/>
        </p:blipFill>
        <p:spPr>
          <a:xfrm>
            <a:off x="0" y="0"/>
            <a:ext cx="9144003" cy="5143502"/>
          </a:xfrm>
          <a:prstGeom prst="rect">
            <a:avLst/>
          </a:prstGeom>
          <a:noFill/>
          <a:ln>
            <a:noFill/>
          </a:ln>
        </p:spPr>
      </p:pic>
      <p:pic>
        <p:nvPicPr>
          <p:cNvPr id="1686" name="Google Shape;1686;g2d36bbf7f91_0_276"/>
          <p:cNvPicPr preferRelativeResize="0"/>
          <p:nvPr/>
        </p:nvPicPr>
        <p:blipFill rotWithShape="1">
          <a:blip r:embed="rId4">
            <a:alphaModFix/>
          </a:blip>
          <a:srcRect b="0" l="0" r="0" t="0"/>
          <a:stretch/>
        </p:blipFill>
        <p:spPr>
          <a:xfrm>
            <a:off x="643324" y="3081751"/>
            <a:ext cx="1329798" cy="1465825"/>
          </a:xfrm>
          <a:prstGeom prst="rect">
            <a:avLst/>
          </a:prstGeom>
          <a:noFill/>
          <a:ln>
            <a:noFill/>
          </a:ln>
        </p:spPr>
      </p:pic>
      <p:sp>
        <p:nvSpPr>
          <p:cNvPr id="1687" name="Google Shape;1687;g2d36bbf7f91_0_276"/>
          <p:cNvSpPr txBox="1"/>
          <p:nvPr/>
        </p:nvSpPr>
        <p:spPr>
          <a:xfrm>
            <a:off x="643325" y="328475"/>
            <a:ext cx="59115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3000"/>
              <a:buFont typeface="Arial"/>
              <a:buNone/>
            </a:pPr>
            <a:r>
              <a:rPr b="1" i="0" lang="es-CO" sz="3000" u="none" cap="none" strike="noStrike">
                <a:solidFill>
                  <a:schemeClr val="lt1"/>
                </a:solidFill>
                <a:latin typeface="Verdana"/>
                <a:ea typeface="Verdana"/>
                <a:cs typeface="Verdana"/>
                <a:sym typeface="Verdana"/>
              </a:rPr>
              <a:t>Enlace Olaya Herrera (Proyecto COCANA) – Buchelly 115 kV (Año 2027) </a:t>
            </a:r>
            <a:r>
              <a:rPr b="1" lang="es-CO" sz="3000">
                <a:solidFill>
                  <a:schemeClr val="lt1"/>
                </a:solidFill>
                <a:latin typeface="Verdana"/>
                <a:ea typeface="Verdana"/>
                <a:cs typeface="Verdana"/>
                <a:sym typeface="Verdana"/>
              </a:rPr>
              <a:t>y</a:t>
            </a:r>
            <a:r>
              <a:rPr b="1" i="0" lang="es-CO" sz="3000" u="none" cap="none" strike="noStrike">
                <a:solidFill>
                  <a:schemeClr val="lt1"/>
                </a:solidFill>
                <a:latin typeface="Verdana"/>
                <a:ea typeface="Verdana"/>
                <a:cs typeface="Verdana"/>
                <a:sym typeface="Verdana"/>
              </a:rPr>
              <a:t> Segundo corredor Jardinera-</a:t>
            </a:r>
            <a:r>
              <a:rPr b="1" lang="es-CO" sz="3000">
                <a:solidFill>
                  <a:schemeClr val="lt1"/>
                </a:solidFill>
                <a:latin typeface="Verdana"/>
                <a:ea typeface="Verdana"/>
                <a:cs typeface="Verdana"/>
                <a:sym typeface="Verdana"/>
              </a:rPr>
              <a:t>Junín</a:t>
            </a:r>
            <a:r>
              <a:rPr b="1" i="0" lang="es-CO" sz="3000" u="none" cap="none" strike="noStrike">
                <a:solidFill>
                  <a:schemeClr val="lt1"/>
                </a:solidFill>
                <a:latin typeface="Verdana"/>
                <a:ea typeface="Verdana"/>
                <a:cs typeface="Verdana"/>
                <a:sym typeface="Verdana"/>
              </a:rPr>
              <a:t>- Tumaco 115 kV (Año 2027)</a:t>
            </a:r>
            <a:endParaRPr b="1" i="0" sz="3000" u="none" cap="none" strike="noStrike">
              <a:solidFill>
                <a:schemeClr val="lt1"/>
              </a:solidFill>
              <a:latin typeface="Verdana"/>
              <a:ea typeface="Verdana"/>
              <a:cs typeface="Verdana"/>
              <a:sym typeface="Verdana"/>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1" name="Shape 1691"/>
        <p:cNvGrpSpPr/>
        <p:nvPr/>
      </p:nvGrpSpPr>
      <p:grpSpPr>
        <a:xfrm>
          <a:off x="0" y="0"/>
          <a:ext cx="0" cy="0"/>
          <a:chOff x="0" y="0"/>
          <a:chExt cx="0" cy="0"/>
        </a:xfrm>
      </p:grpSpPr>
      <p:sp>
        <p:nvSpPr>
          <p:cNvPr id="1692" name="Google Shape;1692;g2d38f45bdbe_0_10"/>
          <p:cNvSpPr txBox="1"/>
          <p:nvPr/>
        </p:nvSpPr>
        <p:spPr>
          <a:xfrm>
            <a:off x="505450" y="644196"/>
            <a:ext cx="2729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171717"/>
                </a:solidFill>
                <a:highlight>
                  <a:srgbClr val="CAF53A"/>
                </a:highlight>
                <a:latin typeface="Verdana"/>
                <a:ea typeface="Verdana"/>
                <a:cs typeface="Verdana"/>
                <a:sym typeface="Verdana"/>
              </a:rPr>
              <a:t>AGENDA</a:t>
            </a:r>
            <a:endParaRPr b="1" i="0" sz="3000" u="none" cap="none" strike="noStrike">
              <a:solidFill>
                <a:srgbClr val="171717"/>
              </a:solidFill>
              <a:highlight>
                <a:srgbClr val="CAF53A"/>
              </a:highlight>
              <a:latin typeface="Verdana"/>
              <a:ea typeface="Verdana"/>
              <a:cs typeface="Verdana"/>
              <a:sym typeface="Verdana"/>
            </a:endParaRPr>
          </a:p>
        </p:txBody>
      </p:sp>
      <p:sp>
        <p:nvSpPr>
          <p:cNvPr id="1693" name="Google Shape;1693;g2d38f45bdbe_0_10"/>
          <p:cNvSpPr txBox="1"/>
          <p:nvPr/>
        </p:nvSpPr>
        <p:spPr>
          <a:xfrm>
            <a:off x="1154696" y="1382200"/>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1</a:t>
            </a:r>
            <a:endParaRPr b="1" i="0" sz="4000" u="none" cap="none" strike="noStrike">
              <a:solidFill>
                <a:srgbClr val="CAF53A"/>
              </a:solidFill>
              <a:latin typeface="Verdana"/>
              <a:ea typeface="Verdana"/>
              <a:cs typeface="Verdana"/>
              <a:sym typeface="Verdana"/>
            </a:endParaRPr>
          </a:p>
        </p:txBody>
      </p:sp>
      <p:sp>
        <p:nvSpPr>
          <p:cNvPr id="1694" name="Google Shape;1694;g2d38f45bdbe_0_10"/>
          <p:cNvSpPr txBox="1"/>
          <p:nvPr/>
        </p:nvSpPr>
        <p:spPr>
          <a:xfrm>
            <a:off x="1154696" y="2009938"/>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2</a:t>
            </a:r>
            <a:endParaRPr b="1" i="0" sz="4000" u="none" cap="none" strike="noStrike">
              <a:solidFill>
                <a:srgbClr val="CAF53A"/>
              </a:solidFill>
              <a:latin typeface="Verdana"/>
              <a:ea typeface="Verdana"/>
              <a:cs typeface="Verdana"/>
              <a:sym typeface="Verdana"/>
            </a:endParaRPr>
          </a:p>
        </p:txBody>
      </p:sp>
      <p:sp>
        <p:nvSpPr>
          <p:cNvPr id="1695" name="Google Shape;1695;g2d38f45bdbe_0_10"/>
          <p:cNvSpPr txBox="1"/>
          <p:nvPr/>
        </p:nvSpPr>
        <p:spPr>
          <a:xfrm>
            <a:off x="1154696" y="2601917"/>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3</a:t>
            </a:r>
            <a:endParaRPr b="1" i="0" sz="4000" u="none" cap="none" strike="noStrike">
              <a:solidFill>
                <a:srgbClr val="CAF53A"/>
              </a:solidFill>
              <a:latin typeface="Verdana"/>
              <a:ea typeface="Verdana"/>
              <a:cs typeface="Verdana"/>
              <a:sym typeface="Verdana"/>
            </a:endParaRPr>
          </a:p>
        </p:txBody>
      </p:sp>
      <p:sp>
        <p:nvSpPr>
          <p:cNvPr id="1696" name="Google Shape;1696;g2d38f45bdbe_0_10"/>
          <p:cNvSpPr txBox="1"/>
          <p:nvPr/>
        </p:nvSpPr>
        <p:spPr>
          <a:xfrm>
            <a:off x="1154696" y="3198934"/>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4</a:t>
            </a:r>
            <a:endParaRPr b="1" i="0" sz="4000" u="none" cap="none" strike="noStrike">
              <a:solidFill>
                <a:srgbClr val="CAF53A"/>
              </a:solidFill>
              <a:latin typeface="Verdana"/>
              <a:ea typeface="Verdana"/>
              <a:cs typeface="Verdana"/>
              <a:sym typeface="Verdana"/>
            </a:endParaRPr>
          </a:p>
        </p:txBody>
      </p:sp>
      <p:sp>
        <p:nvSpPr>
          <p:cNvPr id="1697" name="Google Shape;1697;g2d38f45bdbe_0_10"/>
          <p:cNvSpPr txBox="1"/>
          <p:nvPr/>
        </p:nvSpPr>
        <p:spPr>
          <a:xfrm>
            <a:off x="1223098" y="1559325"/>
            <a:ext cx="6697800" cy="2216400"/>
          </a:xfrm>
          <a:prstGeom prst="rect">
            <a:avLst/>
          </a:prstGeom>
          <a:noFill/>
          <a:ln>
            <a:noFill/>
          </a:ln>
        </p:spPr>
        <p:txBody>
          <a:bodyPr anchorCtr="0" anchor="t" bIns="91425" lIns="91425" spcFirstLastPara="1" rIns="91425" wrap="square" tIns="91425">
            <a:spAutoFit/>
          </a:bodyPr>
          <a:lstStyle/>
          <a:p>
            <a:pPr indent="0" lvl="0" marL="133350" marR="0" rtl="0" algn="l">
              <a:lnSpc>
                <a:spcPct val="130000"/>
              </a:lnSpc>
              <a:spcBef>
                <a:spcPts val="0"/>
              </a:spcBef>
              <a:spcAft>
                <a:spcPts val="0"/>
              </a:spcAft>
              <a:buNone/>
            </a:pPr>
            <a:r>
              <a:rPr b="1" i="0" lang="es-CO" sz="1500" u="none" cap="none" strike="noStrike">
                <a:solidFill>
                  <a:srgbClr val="575757"/>
                </a:solidFill>
                <a:latin typeface="Verdana"/>
                <a:ea typeface="Verdana"/>
                <a:cs typeface="Verdana"/>
                <a:sym typeface="Verdana"/>
              </a:rPr>
              <a:t> </a:t>
            </a:r>
            <a:r>
              <a:rPr b="1" lang="es-CO" sz="1500">
                <a:solidFill>
                  <a:srgbClr val="575757"/>
                </a:solidFill>
                <a:latin typeface="Verdana"/>
                <a:ea typeface="Verdana"/>
                <a:cs typeface="Verdana"/>
                <a:sym typeface="Verdana"/>
              </a:rPr>
              <a:t>Introducción</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None/>
            </a:pPr>
            <a:r>
              <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None/>
            </a:pPr>
            <a:r>
              <a:rPr b="1" i="0" lang="es-CO" sz="1500" u="none" cap="none" strike="noStrike">
                <a:solidFill>
                  <a:srgbClr val="575757"/>
                </a:solidFill>
                <a:latin typeface="Verdana"/>
                <a:ea typeface="Verdana"/>
                <a:cs typeface="Verdana"/>
                <a:sym typeface="Verdana"/>
              </a:rPr>
              <a:t>  </a:t>
            </a:r>
            <a:r>
              <a:rPr b="1" lang="es-CO" sz="1500">
                <a:solidFill>
                  <a:srgbClr val="575757"/>
                </a:solidFill>
                <a:latin typeface="Verdana"/>
                <a:ea typeface="Verdana"/>
                <a:cs typeface="Verdana"/>
                <a:sym typeface="Verdana"/>
              </a:rPr>
              <a:t>Evaluación eléctrica</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None/>
            </a:pPr>
            <a:r>
              <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None/>
            </a:pPr>
            <a:r>
              <a:rPr b="1" i="0" lang="es-CO" sz="1500" u="none" cap="none" strike="noStrike">
                <a:solidFill>
                  <a:srgbClr val="575757"/>
                </a:solidFill>
                <a:latin typeface="Verdana"/>
                <a:ea typeface="Verdana"/>
                <a:cs typeface="Verdana"/>
                <a:sym typeface="Verdana"/>
              </a:rPr>
              <a:t>  </a:t>
            </a:r>
            <a:r>
              <a:rPr b="1" lang="es-CO" sz="1500">
                <a:solidFill>
                  <a:srgbClr val="575757"/>
                </a:solidFill>
                <a:latin typeface="Verdana"/>
                <a:ea typeface="Verdana"/>
                <a:cs typeface="Verdana"/>
                <a:sym typeface="Verdana"/>
              </a:rPr>
              <a:t>Evaluación </a:t>
            </a:r>
            <a:r>
              <a:rPr b="1" lang="es-CO" sz="1500">
                <a:solidFill>
                  <a:srgbClr val="575757"/>
                </a:solidFill>
                <a:latin typeface="Verdana"/>
                <a:ea typeface="Verdana"/>
                <a:cs typeface="Verdana"/>
                <a:sym typeface="Verdana"/>
              </a:rPr>
              <a:t>económica</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None/>
            </a:pPr>
            <a:r>
              <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None/>
            </a:pPr>
            <a:r>
              <a:rPr b="1" i="0" lang="es-CO" sz="1500" u="none" cap="none" strike="noStrike">
                <a:solidFill>
                  <a:srgbClr val="575757"/>
                </a:solidFill>
                <a:latin typeface="Verdana"/>
                <a:ea typeface="Verdana"/>
                <a:cs typeface="Verdana"/>
                <a:sym typeface="Verdana"/>
              </a:rPr>
              <a:t>  </a:t>
            </a:r>
            <a:r>
              <a:rPr b="1" lang="es-CO" sz="1500">
                <a:solidFill>
                  <a:srgbClr val="575757"/>
                </a:solidFill>
                <a:latin typeface="Verdana"/>
                <a:ea typeface="Verdana"/>
                <a:cs typeface="Verdana"/>
                <a:sym typeface="Verdana"/>
              </a:rPr>
              <a:t>Conclusiones</a:t>
            </a:r>
            <a:endParaRPr b="0" i="0" sz="1500" u="none" cap="none" strike="noStrike">
              <a:solidFill>
                <a:srgbClr val="575757"/>
              </a:solidFill>
              <a:latin typeface="Verdana"/>
              <a:ea typeface="Verdana"/>
              <a:cs typeface="Verdana"/>
              <a:sym typeface="Verdana"/>
            </a:endParaRPr>
          </a:p>
        </p:txBody>
      </p:sp>
      <p:pic>
        <p:nvPicPr>
          <p:cNvPr id="1698" name="Google Shape;1698;g2d38f45bdbe_0_1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2" name="Shape 1702"/>
        <p:cNvGrpSpPr/>
        <p:nvPr/>
      </p:nvGrpSpPr>
      <p:grpSpPr>
        <a:xfrm>
          <a:off x="0" y="0"/>
          <a:ext cx="0" cy="0"/>
          <a:chOff x="0" y="0"/>
          <a:chExt cx="0" cy="0"/>
        </a:xfrm>
      </p:grpSpPr>
      <p:sp>
        <p:nvSpPr>
          <p:cNvPr id="1703" name="Google Shape;1703;g2d36bbf7f91_0_330"/>
          <p:cNvSpPr txBox="1"/>
          <p:nvPr/>
        </p:nvSpPr>
        <p:spPr>
          <a:xfrm>
            <a:off x="553175" y="1260975"/>
            <a:ext cx="7983900" cy="3201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400"/>
              <a:buFont typeface="Arial"/>
              <a:buNone/>
            </a:pPr>
            <a:r>
              <a:rPr lang="es-CO">
                <a:solidFill>
                  <a:srgbClr val="363636"/>
                </a:solidFill>
                <a:latin typeface="Nunito"/>
                <a:ea typeface="Nunito"/>
                <a:cs typeface="Nunito"/>
                <a:sym typeface="Nunito"/>
              </a:rPr>
              <a:t>Teniendo en cuenta las restricciones presentes en la red  de  la subárea Cauca - Nariño debido a las radialidades en esta zona, y teniendo en cuenta que Tumaco 115 kV, es una subestación relevante de la subárea  por la demanda que atiende (20 MW), a</a:t>
            </a:r>
            <a:r>
              <a:rPr lang="es-CO">
                <a:solidFill>
                  <a:srgbClr val="363636"/>
                </a:solidFill>
                <a:latin typeface="Nunito"/>
                <a:ea typeface="Nunito"/>
                <a:cs typeface="Nunito"/>
                <a:sym typeface="Nunito"/>
              </a:rPr>
              <a:t> continuación se </a:t>
            </a:r>
            <a:r>
              <a:rPr b="0" i="0" lang="es-CO" u="none" cap="none" strike="noStrike">
                <a:solidFill>
                  <a:srgbClr val="363636"/>
                </a:solidFill>
                <a:latin typeface="Nunito"/>
                <a:ea typeface="Nunito"/>
                <a:cs typeface="Nunito"/>
                <a:sym typeface="Nunito"/>
              </a:rPr>
              <a:t>presentan los resultados del estudio de conexión del proyecto denominado “Enlace Olaya Herrera (Proyecto COCANA) – Buchelly 115 kV (FPO Año 2027)”, el cual fue recomendado por el Operador de Red CEDENAR, con el fin de realizar una interconexión de 115 kV entre las subestaciones Buchelly y Olaya Herrera. </a:t>
            </a:r>
            <a:r>
              <a:rPr lang="es-CO">
                <a:solidFill>
                  <a:srgbClr val="363636"/>
                </a:solidFill>
                <a:latin typeface="Nunito"/>
                <a:ea typeface="Nunito"/>
                <a:cs typeface="Nunito"/>
                <a:sym typeface="Nunito"/>
              </a:rPr>
              <a:t> </a:t>
            </a:r>
            <a:endParaRPr>
              <a:solidFill>
                <a:srgbClr val="363636"/>
              </a:solidFill>
              <a:latin typeface="Nunito"/>
              <a:ea typeface="Nunito"/>
              <a:cs typeface="Nunito"/>
              <a:sym typeface="Nunito"/>
            </a:endParaRPr>
          </a:p>
          <a:p>
            <a:pPr indent="0" lvl="0" marL="0" rtl="0" algn="just">
              <a:spcBef>
                <a:spcPts val="0"/>
              </a:spcBef>
              <a:spcAft>
                <a:spcPts val="0"/>
              </a:spcAft>
              <a:buClr>
                <a:schemeClr val="dk1"/>
              </a:buClr>
              <a:buSzPts val="1400"/>
              <a:buFont typeface="Arial"/>
              <a:buNone/>
            </a:pPr>
            <a:r>
              <a:t/>
            </a:r>
            <a:endParaRPr>
              <a:solidFill>
                <a:srgbClr val="363636"/>
              </a:solidFill>
              <a:latin typeface="Nunito"/>
              <a:ea typeface="Nunito"/>
              <a:cs typeface="Nunito"/>
              <a:sym typeface="Nunito"/>
            </a:endParaRPr>
          </a:p>
          <a:p>
            <a:pPr indent="0" lvl="0" marL="0" rtl="0" algn="just">
              <a:spcBef>
                <a:spcPts val="0"/>
              </a:spcBef>
              <a:spcAft>
                <a:spcPts val="0"/>
              </a:spcAft>
              <a:buClr>
                <a:schemeClr val="dk1"/>
              </a:buClr>
              <a:buSzPts val="1400"/>
              <a:buFont typeface="Arial"/>
              <a:buNone/>
            </a:pPr>
            <a:r>
              <a:rPr b="0" i="0" lang="es-CO" u="none" cap="none" strike="noStrike">
                <a:solidFill>
                  <a:srgbClr val="363636"/>
                </a:solidFill>
                <a:latin typeface="Nunito"/>
                <a:ea typeface="Nunito"/>
                <a:cs typeface="Nunito"/>
                <a:sym typeface="Nunito"/>
              </a:rPr>
              <a:t>Adicionalmente se presentan los resultados </a:t>
            </a:r>
            <a:r>
              <a:rPr lang="es-CO">
                <a:solidFill>
                  <a:srgbClr val="363636"/>
                </a:solidFill>
                <a:latin typeface="Nunito"/>
                <a:ea typeface="Nunito"/>
                <a:cs typeface="Nunito"/>
                <a:sym typeface="Nunito"/>
              </a:rPr>
              <a:t>técnico</a:t>
            </a:r>
            <a:r>
              <a:rPr lang="es-CO">
                <a:solidFill>
                  <a:srgbClr val="363636"/>
                </a:solidFill>
                <a:latin typeface="Nunito"/>
                <a:ea typeface="Nunito"/>
                <a:cs typeface="Nunito"/>
                <a:sym typeface="Nunito"/>
              </a:rPr>
              <a:t>-</a:t>
            </a:r>
            <a:r>
              <a:rPr lang="es-CO">
                <a:solidFill>
                  <a:srgbClr val="363636"/>
                </a:solidFill>
                <a:latin typeface="Nunito"/>
                <a:ea typeface="Nunito"/>
                <a:cs typeface="Nunito"/>
                <a:sym typeface="Nunito"/>
              </a:rPr>
              <a:t>económicos</a:t>
            </a:r>
            <a:r>
              <a:rPr b="0" i="0" lang="es-CO" u="none" cap="none" strike="noStrike">
                <a:solidFill>
                  <a:srgbClr val="363636"/>
                </a:solidFill>
                <a:latin typeface="Nunito"/>
                <a:ea typeface="Nunito"/>
                <a:cs typeface="Nunito"/>
                <a:sym typeface="Nunito"/>
              </a:rPr>
              <a:t> del proyecto denominado “Segundo Corredor Jardinera-Junín-Tumaco (FPO Año 2027)”, el cual fue recomendado por XM, ambas alternativas con el fin de </a:t>
            </a:r>
            <a:r>
              <a:rPr lang="es-CO">
                <a:solidFill>
                  <a:srgbClr val="363636"/>
                </a:solidFill>
                <a:latin typeface="Nunito"/>
                <a:ea typeface="Nunito"/>
                <a:cs typeface="Nunito"/>
                <a:sym typeface="Nunito"/>
              </a:rPr>
              <a:t>mitigar</a:t>
            </a:r>
            <a:r>
              <a:rPr b="0" i="0" lang="es-CO" u="none" cap="none" strike="noStrike">
                <a:solidFill>
                  <a:srgbClr val="363636"/>
                </a:solidFill>
                <a:latin typeface="Nunito"/>
                <a:ea typeface="Nunito"/>
                <a:cs typeface="Nunito"/>
                <a:sym typeface="Nunito"/>
              </a:rPr>
              <a:t> los problemas presentes por la radialidad existente en las líneas Jardinera-Jun</a:t>
            </a:r>
            <a:r>
              <a:rPr lang="es-CO">
                <a:solidFill>
                  <a:srgbClr val="363636"/>
                </a:solidFill>
                <a:latin typeface="Nunito"/>
                <a:ea typeface="Nunito"/>
                <a:cs typeface="Nunito"/>
                <a:sym typeface="Nunito"/>
              </a:rPr>
              <a:t>í</a:t>
            </a:r>
            <a:r>
              <a:rPr b="0" i="0" lang="es-CO" u="none" cap="none" strike="noStrike">
                <a:solidFill>
                  <a:srgbClr val="363636"/>
                </a:solidFill>
                <a:latin typeface="Nunito"/>
                <a:ea typeface="Nunito"/>
                <a:cs typeface="Nunito"/>
                <a:sym typeface="Nunito"/>
              </a:rPr>
              <a:t>n, Jun</a:t>
            </a:r>
            <a:r>
              <a:rPr lang="es-CO">
                <a:solidFill>
                  <a:srgbClr val="363636"/>
                </a:solidFill>
                <a:latin typeface="Nunito"/>
                <a:ea typeface="Nunito"/>
                <a:cs typeface="Nunito"/>
                <a:sym typeface="Nunito"/>
              </a:rPr>
              <a:t>í</a:t>
            </a:r>
            <a:r>
              <a:rPr b="0" i="0" lang="es-CO" u="none" cap="none" strike="noStrike">
                <a:solidFill>
                  <a:srgbClr val="363636"/>
                </a:solidFill>
                <a:latin typeface="Nunito"/>
                <a:ea typeface="Nunito"/>
                <a:cs typeface="Nunito"/>
                <a:sym typeface="Nunito"/>
              </a:rPr>
              <a:t>n- Buchelly (Tumaco) 115 kV</a:t>
            </a:r>
            <a:r>
              <a:rPr lang="es-CO">
                <a:solidFill>
                  <a:srgbClr val="363636"/>
                </a:solidFill>
                <a:latin typeface="Nunito"/>
                <a:ea typeface="Nunito"/>
                <a:cs typeface="Nunito"/>
                <a:sym typeface="Nunito"/>
              </a:rPr>
              <a:t> y </a:t>
            </a:r>
            <a:r>
              <a:rPr lang="es-CO">
                <a:solidFill>
                  <a:srgbClr val="363636"/>
                </a:solidFill>
                <a:latin typeface="Nunito"/>
                <a:ea typeface="Nunito"/>
                <a:cs typeface="Nunito"/>
                <a:sym typeface="Nunito"/>
              </a:rPr>
              <a:t>mejorar integralmente las condiciones calidad, seguridad y confiabilidad en la prestación del servicio de energía en la zona suroccidental del área de cobertura atendida por CEDENAR. </a:t>
            </a:r>
            <a:endParaRPr b="0" i="0" sz="1400" u="none" cap="none" strike="noStrike">
              <a:solidFill>
                <a:srgbClr val="363636"/>
              </a:solidFill>
              <a:latin typeface="Nunito"/>
              <a:ea typeface="Nunito"/>
              <a:cs typeface="Nunito"/>
              <a:sym typeface="Nunito"/>
            </a:endParaRPr>
          </a:p>
        </p:txBody>
      </p:sp>
      <p:sp>
        <p:nvSpPr>
          <p:cNvPr id="1704" name="Google Shape;1704;g2d36bbf7f91_0_330"/>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Introducción</a:t>
            </a:r>
            <a:endParaRPr b="1" i="0" sz="2300" u="none" cap="none" strike="noStrike">
              <a:solidFill>
                <a:srgbClr val="171717"/>
              </a:solidFill>
              <a:highlight>
                <a:srgbClr val="CAF53A"/>
              </a:highlight>
              <a:latin typeface="Verdana"/>
              <a:ea typeface="Verdana"/>
              <a:cs typeface="Verdana"/>
              <a:sym typeface="Verdana"/>
            </a:endParaRPr>
          </a:p>
        </p:txBody>
      </p:sp>
      <p:pic>
        <p:nvPicPr>
          <p:cNvPr id="1705" name="Google Shape;1705;g2d36bbf7f91_0_33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9" name="Shape 1709"/>
        <p:cNvGrpSpPr/>
        <p:nvPr/>
      </p:nvGrpSpPr>
      <p:grpSpPr>
        <a:xfrm>
          <a:off x="0" y="0"/>
          <a:ext cx="0" cy="0"/>
          <a:chOff x="0" y="0"/>
          <a:chExt cx="0" cy="0"/>
        </a:xfrm>
      </p:grpSpPr>
      <p:sp>
        <p:nvSpPr>
          <p:cNvPr id="1710" name="Google Shape;1710;g2d36bbf7f91_0_336"/>
          <p:cNvSpPr txBox="1"/>
          <p:nvPr/>
        </p:nvSpPr>
        <p:spPr>
          <a:xfrm>
            <a:off x="553172" y="150679"/>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Diagrama unifilar - Alternativa 1</a:t>
            </a:r>
            <a:endParaRPr b="1" i="0" sz="2300" u="none" cap="none" strike="noStrike">
              <a:solidFill>
                <a:srgbClr val="171717"/>
              </a:solidFill>
              <a:highlight>
                <a:srgbClr val="CAF53A"/>
              </a:highlight>
              <a:latin typeface="Verdana"/>
              <a:ea typeface="Verdana"/>
              <a:cs typeface="Verdana"/>
              <a:sym typeface="Verdana"/>
            </a:endParaRPr>
          </a:p>
        </p:txBody>
      </p:sp>
      <p:pic>
        <p:nvPicPr>
          <p:cNvPr id="1711" name="Google Shape;1711;g2d36bbf7f91_0_33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712" name="Google Shape;1712;g2d36bbf7f91_0_336"/>
          <p:cNvSpPr/>
          <p:nvPr/>
        </p:nvSpPr>
        <p:spPr>
          <a:xfrm>
            <a:off x="632822" y="4665033"/>
            <a:ext cx="7660500" cy="246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1" lang="es-CO" sz="1000" u="none" cap="none" strike="noStrike">
                <a:solidFill>
                  <a:srgbClr val="000000"/>
                </a:solidFill>
                <a:latin typeface="Arial"/>
                <a:ea typeface="Arial"/>
                <a:cs typeface="Arial"/>
                <a:sym typeface="Arial"/>
              </a:rPr>
              <a:t>Figura </a:t>
            </a:r>
            <a:r>
              <a:rPr i="1" lang="es-CO" sz="1000"/>
              <a:t>1</a:t>
            </a:r>
            <a:r>
              <a:rPr b="0" i="1" lang="es-CO" sz="1000" u="none" cap="none" strike="noStrike">
                <a:solidFill>
                  <a:srgbClr val="000000"/>
                </a:solidFill>
                <a:latin typeface="Arial"/>
                <a:ea typeface="Arial"/>
                <a:cs typeface="Arial"/>
                <a:sym typeface="Arial"/>
              </a:rPr>
              <a:t>. Diagrama unifilar del proyecto Enlace Olaya Herrera (Proyecto COCANA) – Buchelly 115 kV </a:t>
            </a:r>
            <a:r>
              <a:rPr b="0" i="1" lang="es-CO" sz="900" u="none" cap="none" strike="noStrike">
                <a:solidFill>
                  <a:srgbClr val="000000"/>
                </a:solidFill>
                <a:latin typeface="Arial"/>
                <a:ea typeface="Arial"/>
                <a:cs typeface="Arial"/>
                <a:sym typeface="Arial"/>
              </a:rPr>
              <a:t>. Fuente: </a:t>
            </a:r>
            <a:r>
              <a:rPr i="1" lang="es-CO" sz="900"/>
              <a:t>UPME</a:t>
            </a:r>
            <a:r>
              <a:rPr b="0" i="0" lang="es-CO" sz="500" u="none" cap="none" strike="noStrike">
                <a:solidFill>
                  <a:schemeClr val="dk1"/>
                </a:solidFill>
                <a:latin typeface="Arial"/>
                <a:ea typeface="Arial"/>
                <a:cs typeface="Arial"/>
                <a:sym typeface="Arial"/>
              </a:rPr>
              <a:t> </a:t>
            </a:r>
            <a:endParaRPr b="0" i="0" sz="22200" u="none" cap="none" strike="noStrike">
              <a:solidFill>
                <a:srgbClr val="000000"/>
              </a:solidFill>
              <a:latin typeface="Arial"/>
              <a:ea typeface="Arial"/>
              <a:cs typeface="Arial"/>
              <a:sym typeface="Arial"/>
            </a:endParaRPr>
          </a:p>
        </p:txBody>
      </p:sp>
      <p:pic>
        <p:nvPicPr>
          <p:cNvPr id="1713" name="Google Shape;1713;g2d36bbf7f91_0_336"/>
          <p:cNvPicPr preferRelativeResize="0"/>
          <p:nvPr/>
        </p:nvPicPr>
        <p:blipFill>
          <a:blip r:embed="rId5">
            <a:alphaModFix/>
          </a:blip>
          <a:stretch>
            <a:fillRect/>
          </a:stretch>
        </p:blipFill>
        <p:spPr>
          <a:xfrm>
            <a:off x="1233563" y="873213"/>
            <a:ext cx="5819725" cy="379182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7" name="Shape 1717"/>
        <p:cNvGrpSpPr/>
        <p:nvPr/>
      </p:nvGrpSpPr>
      <p:grpSpPr>
        <a:xfrm>
          <a:off x="0" y="0"/>
          <a:ext cx="0" cy="0"/>
          <a:chOff x="0" y="0"/>
          <a:chExt cx="0" cy="0"/>
        </a:xfrm>
      </p:grpSpPr>
      <p:sp>
        <p:nvSpPr>
          <p:cNvPr id="1718" name="Google Shape;1718;g2d36bbf7f91_0_343"/>
          <p:cNvSpPr txBox="1"/>
          <p:nvPr/>
        </p:nvSpPr>
        <p:spPr>
          <a:xfrm>
            <a:off x="553172" y="150679"/>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lang="es-CO" sz="2300">
                <a:solidFill>
                  <a:srgbClr val="171717"/>
                </a:solidFill>
                <a:highlight>
                  <a:srgbClr val="CAF53A"/>
                </a:highlight>
                <a:latin typeface="Verdana"/>
                <a:ea typeface="Verdana"/>
                <a:cs typeface="Verdana"/>
                <a:sym typeface="Verdana"/>
              </a:rPr>
              <a:t>Ubicación </a:t>
            </a:r>
            <a:r>
              <a:rPr b="1" lang="es-CO" sz="2300">
                <a:solidFill>
                  <a:srgbClr val="171717"/>
                </a:solidFill>
                <a:highlight>
                  <a:srgbClr val="CAF53A"/>
                </a:highlight>
                <a:latin typeface="Verdana"/>
                <a:ea typeface="Verdana"/>
                <a:cs typeface="Verdana"/>
                <a:sym typeface="Verdana"/>
              </a:rPr>
              <a:t>geográfica</a:t>
            </a:r>
            <a:r>
              <a:rPr b="1" i="0" lang="es-CO" sz="2300" u="none" cap="none" strike="noStrike">
                <a:solidFill>
                  <a:srgbClr val="171717"/>
                </a:solidFill>
                <a:highlight>
                  <a:srgbClr val="CAF53A"/>
                </a:highlight>
                <a:latin typeface="Verdana"/>
                <a:ea typeface="Verdana"/>
                <a:cs typeface="Verdana"/>
                <a:sym typeface="Verdana"/>
              </a:rPr>
              <a:t>- Alternativa 1</a:t>
            </a:r>
            <a:endParaRPr b="1" i="0" sz="2300" u="none" cap="none" strike="noStrike">
              <a:solidFill>
                <a:srgbClr val="171717"/>
              </a:solidFill>
              <a:highlight>
                <a:srgbClr val="CAF53A"/>
              </a:highlight>
              <a:latin typeface="Verdana"/>
              <a:ea typeface="Verdana"/>
              <a:cs typeface="Verdana"/>
              <a:sym typeface="Verdana"/>
            </a:endParaRPr>
          </a:p>
        </p:txBody>
      </p:sp>
      <p:pic>
        <p:nvPicPr>
          <p:cNvPr id="1719" name="Google Shape;1719;g2d36bbf7f91_0_34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720" name="Google Shape;1720;g2d36bbf7f91_0_343"/>
          <p:cNvSpPr/>
          <p:nvPr/>
        </p:nvSpPr>
        <p:spPr>
          <a:xfrm>
            <a:off x="926825" y="4731400"/>
            <a:ext cx="57708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1" lang="es-CO" sz="1000" u="none" cap="none" strike="noStrike">
                <a:solidFill>
                  <a:srgbClr val="000000"/>
                </a:solidFill>
                <a:latin typeface="Arial"/>
                <a:ea typeface="Arial"/>
                <a:cs typeface="Arial"/>
                <a:sym typeface="Arial"/>
              </a:rPr>
              <a:t>Figura </a:t>
            </a:r>
            <a:r>
              <a:rPr i="1" lang="es-CO" sz="1000"/>
              <a:t>2</a:t>
            </a:r>
            <a:r>
              <a:rPr b="0" i="1" lang="es-CO" sz="1000" u="none" cap="none" strike="noStrike">
                <a:solidFill>
                  <a:srgbClr val="000000"/>
                </a:solidFill>
                <a:latin typeface="Arial"/>
                <a:ea typeface="Arial"/>
                <a:cs typeface="Arial"/>
                <a:sym typeface="Arial"/>
              </a:rPr>
              <a:t>. </a:t>
            </a:r>
            <a:r>
              <a:rPr i="1" lang="es-CO" sz="1000"/>
              <a:t>Ubicación Geográfica</a:t>
            </a:r>
            <a:r>
              <a:rPr b="0" i="1" lang="es-CO" sz="1000" u="none" cap="none" strike="noStrike">
                <a:solidFill>
                  <a:srgbClr val="000000"/>
                </a:solidFill>
                <a:latin typeface="Arial"/>
                <a:ea typeface="Arial"/>
                <a:cs typeface="Arial"/>
                <a:sym typeface="Arial"/>
              </a:rPr>
              <a:t> Enlace Olaya Herrera (Proyecto COCANA) – Buchelly 115 kV </a:t>
            </a:r>
            <a:endParaRPr b="0" i="0" sz="22200" u="none" cap="none" strike="noStrike">
              <a:solidFill>
                <a:srgbClr val="000000"/>
              </a:solidFill>
              <a:latin typeface="Arial"/>
              <a:ea typeface="Arial"/>
              <a:cs typeface="Arial"/>
              <a:sym typeface="Arial"/>
            </a:endParaRPr>
          </a:p>
        </p:txBody>
      </p:sp>
      <p:pic>
        <p:nvPicPr>
          <p:cNvPr id="1721" name="Google Shape;1721;g2d36bbf7f91_0_343"/>
          <p:cNvPicPr preferRelativeResize="0"/>
          <p:nvPr/>
        </p:nvPicPr>
        <p:blipFill>
          <a:blip r:embed="rId5">
            <a:alphaModFix/>
          </a:blip>
          <a:stretch>
            <a:fillRect/>
          </a:stretch>
        </p:blipFill>
        <p:spPr>
          <a:xfrm>
            <a:off x="1092063" y="811725"/>
            <a:ext cx="5440325" cy="37974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d38ae029f6_5_35"/>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s-CO" sz="2300">
                <a:solidFill>
                  <a:srgbClr val="181818"/>
                </a:solidFill>
                <a:latin typeface="Verdana"/>
                <a:ea typeface="Verdana"/>
                <a:cs typeface="Verdana"/>
                <a:sym typeface="Verdana"/>
              </a:rPr>
              <a:t>Generalidades</a:t>
            </a:r>
            <a:endParaRPr b="1" sz="2300">
              <a:solidFill>
                <a:schemeClr val="dk1"/>
              </a:solidFill>
              <a:latin typeface="Montserrat"/>
              <a:ea typeface="Montserrat"/>
              <a:cs typeface="Montserrat"/>
              <a:sym typeface="Montserrat"/>
            </a:endParaRPr>
          </a:p>
        </p:txBody>
      </p:sp>
      <p:sp>
        <p:nvSpPr>
          <p:cNvPr id="221" name="Google Shape;221;g2d38ae029f6_5_35"/>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222" name="Google Shape;222;g2d38ae029f6_5_35"/>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223" name="Google Shape;223;g2d38ae029f6_5_35"/>
          <p:cNvPicPr preferRelativeResize="0"/>
          <p:nvPr/>
        </p:nvPicPr>
        <p:blipFill>
          <a:blip r:embed="rId4">
            <a:alphaModFix/>
          </a:blip>
          <a:stretch>
            <a:fillRect/>
          </a:stretch>
        </p:blipFill>
        <p:spPr>
          <a:xfrm>
            <a:off x="795350" y="1174150"/>
            <a:ext cx="8185447" cy="381322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5" name="Shape 1725"/>
        <p:cNvGrpSpPr/>
        <p:nvPr/>
      </p:nvGrpSpPr>
      <p:grpSpPr>
        <a:xfrm>
          <a:off x="0" y="0"/>
          <a:ext cx="0" cy="0"/>
          <a:chOff x="0" y="0"/>
          <a:chExt cx="0" cy="0"/>
        </a:xfrm>
      </p:grpSpPr>
      <p:pic>
        <p:nvPicPr>
          <p:cNvPr id="1726" name="Google Shape;1726;g2d36bbf7f91_0_35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727" name="Google Shape;1727;g2d36bbf7f91_0_350"/>
          <p:cNvSpPr/>
          <p:nvPr/>
        </p:nvSpPr>
        <p:spPr>
          <a:xfrm>
            <a:off x="1962872" y="4652116"/>
            <a:ext cx="4653900" cy="246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1" lang="es-CO" sz="1000" u="none" cap="none" strike="noStrike">
                <a:solidFill>
                  <a:srgbClr val="000000"/>
                </a:solidFill>
                <a:latin typeface="Arial"/>
                <a:ea typeface="Arial"/>
                <a:cs typeface="Arial"/>
                <a:sym typeface="Arial"/>
              </a:rPr>
              <a:t>Figura 3. Diagrama unifilar segundo corredor Jardinera-Junín-Tumaco (2027).</a:t>
            </a:r>
            <a:endParaRPr b="0" i="0" sz="22200" u="none" cap="none" strike="noStrike">
              <a:solidFill>
                <a:srgbClr val="000000"/>
              </a:solidFill>
              <a:latin typeface="Arial"/>
              <a:ea typeface="Arial"/>
              <a:cs typeface="Arial"/>
              <a:sym typeface="Arial"/>
            </a:endParaRPr>
          </a:p>
        </p:txBody>
      </p:sp>
      <p:sp>
        <p:nvSpPr>
          <p:cNvPr id="1728" name="Google Shape;1728;g2d36bbf7f91_0_350"/>
          <p:cNvSpPr txBox="1"/>
          <p:nvPr/>
        </p:nvSpPr>
        <p:spPr>
          <a:xfrm>
            <a:off x="553172" y="150679"/>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Diagrama unifilar.- Alternativa 2</a:t>
            </a:r>
            <a:endParaRPr b="1" i="0" sz="2300" u="none" cap="none" strike="noStrike">
              <a:solidFill>
                <a:srgbClr val="171717"/>
              </a:solidFill>
              <a:highlight>
                <a:srgbClr val="CAF53A"/>
              </a:highlight>
              <a:latin typeface="Verdana"/>
              <a:ea typeface="Verdana"/>
              <a:cs typeface="Verdana"/>
              <a:sym typeface="Verdana"/>
            </a:endParaRPr>
          </a:p>
        </p:txBody>
      </p:sp>
      <p:pic>
        <p:nvPicPr>
          <p:cNvPr id="1729" name="Google Shape;1729;g2d36bbf7f91_0_350"/>
          <p:cNvPicPr preferRelativeResize="0"/>
          <p:nvPr/>
        </p:nvPicPr>
        <p:blipFill>
          <a:blip r:embed="rId5">
            <a:alphaModFix/>
          </a:blip>
          <a:stretch>
            <a:fillRect/>
          </a:stretch>
        </p:blipFill>
        <p:spPr>
          <a:xfrm>
            <a:off x="3046050" y="689474"/>
            <a:ext cx="2277375" cy="39235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3" name="Shape 1733"/>
        <p:cNvGrpSpPr/>
        <p:nvPr/>
      </p:nvGrpSpPr>
      <p:grpSpPr>
        <a:xfrm>
          <a:off x="0" y="0"/>
          <a:ext cx="0" cy="0"/>
          <a:chOff x="0" y="0"/>
          <a:chExt cx="0" cy="0"/>
        </a:xfrm>
      </p:grpSpPr>
      <p:pic>
        <p:nvPicPr>
          <p:cNvPr id="1734" name="Google Shape;1734;g2d36bbf7f91_0_359"/>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735" name="Google Shape;1735;g2d36bbf7f91_0_359"/>
          <p:cNvSpPr/>
          <p:nvPr/>
        </p:nvSpPr>
        <p:spPr>
          <a:xfrm>
            <a:off x="1462225" y="4652125"/>
            <a:ext cx="56094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1" lang="es-CO" sz="1000" u="none" cap="none" strike="noStrike">
                <a:solidFill>
                  <a:srgbClr val="000000"/>
                </a:solidFill>
                <a:latin typeface="Arial"/>
                <a:ea typeface="Arial"/>
                <a:cs typeface="Arial"/>
                <a:sym typeface="Arial"/>
              </a:rPr>
              <a:t>Figura </a:t>
            </a:r>
            <a:r>
              <a:rPr i="1" lang="es-CO" sz="1000"/>
              <a:t>4</a:t>
            </a:r>
            <a:r>
              <a:rPr b="0" i="1" lang="es-CO" sz="1000" u="none" cap="none" strike="noStrike">
                <a:solidFill>
                  <a:srgbClr val="000000"/>
                </a:solidFill>
                <a:latin typeface="Arial"/>
                <a:ea typeface="Arial"/>
                <a:cs typeface="Arial"/>
                <a:sym typeface="Arial"/>
              </a:rPr>
              <a:t>. </a:t>
            </a:r>
            <a:r>
              <a:rPr i="1" lang="es-CO" sz="1000"/>
              <a:t>Ubicación Geográfica</a:t>
            </a:r>
            <a:r>
              <a:rPr b="0" i="1" lang="es-CO" sz="1000" u="none" cap="none" strike="noStrike">
                <a:solidFill>
                  <a:srgbClr val="000000"/>
                </a:solidFill>
                <a:latin typeface="Arial"/>
                <a:ea typeface="Arial"/>
                <a:cs typeface="Arial"/>
                <a:sym typeface="Arial"/>
              </a:rPr>
              <a:t> segundo corredor Jardinera-Junín-Tumaco (2027).</a:t>
            </a:r>
            <a:endParaRPr b="0" i="0" sz="22200" u="none" cap="none" strike="noStrike">
              <a:solidFill>
                <a:srgbClr val="000000"/>
              </a:solidFill>
              <a:latin typeface="Arial"/>
              <a:ea typeface="Arial"/>
              <a:cs typeface="Arial"/>
              <a:sym typeface="Arial"/>
            </a:endParaRPr>
          </a:p>
        </p:txBody>
      </p:sp>
      <p:sp>
        <p:nvSpPr>
          <p:cNvPr id="1736" name="Google Shape;1736;g2d36bbf7f91_0_359"/>
          <p:cNvSpPr txBox="1"/>
          <p:nvPr/>
        </p:nvSpPr>
        <p:spPr>
          <a:xfrm>
            <a:off x="553172" y="150679"/>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lang="es-CO" sz="2300">
                <a:solidFill>
                  <a:srgbClr val="171717"/>
                </a:solidFill>
                <a:highlight>
                  <a:srgbClr val="CAF53A"/>
                </a:highlight>
                <a:latin typeface="Verdana"/>
                <a:ea typeface="Verdana"/>
                <a:cs typeface="Verdana"/>
                <a:sym typeface="Verdana"/>
              </a:rPr>
              <a:t>Ubicación </a:t>
            </a:r>
            <a:r>
              <a:rPr b="1" lang="es-CO" sz="2300">
                <a:solidFill>
                  <a:srgbClr val="171717"/>
                </a:solidFill>
                <a:highlight>
                  <a:srgbClr val="CAF53A"/>
                </a:highlight>
                <a:latin typeface="Verdana"/>
                <a:ea typeface="Verdana"/>
                <a:cs typeface="Verdana"/>
                <a:sym typeface="Verdana"/>
              </a:rPr>
              <a:t>Geográfica</a:t>
            </a:r>
            <a:r>
              <a:rPr b="1" lang="es-CO" sz="2300">
                <a:solidFill>
                  <a:srgbClr val="171717"/>
                </a:solidFill>
                <a:highlight>
                  <a:srgbClr val="CAF53A"/>
                </a:highlight>
                <a:latin typeface="Verdana"/>
                <a:ea typeface="Verdana"/>
                <a:cs typeface="Verdana"/>
                <a:sym typeface="Verdana"/>
              </a:rPr>
              <a:t> </a:t>
            </a:r>
            <a:r>
              <a:rPr b="1" i="0" lang="es-CO" sz="2300" u="none" cap="none" strike="noStrike">
                <a:solidFill>
                  <a:srgbClr val="171717"/>
                </a:solidFill>
                <a:highlight>
                  <a:srgbClr val="CAF53A"/>
                </a:highlight>
                <a:latin typeface="Verdana"/>
                <a:ea typeface="Verdana"/>
                <a:cs typeface="Verdana"/>
                <a:sym typeface="Verdana"/>
              </a:rPr>
              <a:t>- Alternativa 2</a:t>
            </a:r>
            <a:endParaRPr b="1" i="0" sz="2300" u="none" cap="none" strike="noStrike">
              <a:solidFill>
                <a:srgbClr val="171717"/>
              </a:solidFill>
              <a:highlight>
                <a:srgbClr val="CAF53A"/>
              </a:highlight>
              <a:latin typeface="Verdana"/>
              <a:ea typeface="Verdana"/>
              <a:cs typeface="Verdana"/>
              <a:sym typeface="Verdana"/>
            </a:endParaRPr>
          </a:p>
        </p:txBody>
      </p:sp>
      <p:pic>
        <p:nvPicPr>
          <p:cNvPr id="1737" name="Google Shape;1737;g2d36bbf7f91_0_359"/>
          <p:cNvPicPr preferRelativeResize="0"/>
          <p:nvPr/>
        </p:nvPicPr>
        <p:blipFill>
          <a:blip r:embed="rId5">
            <a:alphaModFix/>
          </a:blip>
          <a:stretch>
            <a:fillRect/>
          </a:stretch>
        </p:blipFill>
        <p:spPr>
          <a:xfrm>
            <a:off x="1462200" y="623425"/>
            <a:ext cx="5440802" cy="386097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1" name="Shape 1741"/>
        <p:cNvGrpSpPr/>
        <p:nvPr/>
      </p:nvGrpSpPr>
      <p:grpSpPr>
        <a:xfrm>
          <a:off x="0" y="0"/>
          <a:ext cx="0" cy="0"/>
          <a:chOff x="0" y="0"/>
          <a:chExt cx="0" cy="0"/>
        </a:xfrm>
      </p:grpSpPr>
      <p:sp>
        <p:nvSpPr>
          <p:cNvPr id="1742" name="Google Shape;1742;g2d38fd83f31_1_18"/>
          <p:cNvSpPr/>
          <p:nvPr/>
        </p:nvSpPr>
        <p:spPr>
          <a:xfrm rot="10800000">
            <a:off x="951961" y="1126977"/>
            <a:ext cx="3008578" cy="197269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3" name="Google Shape;1743;g2d38fd83f31_1_18"/>
          <p:cNvPicPr preferRelativeResize="0"/>
          <p:nvPr/>
        </p:nvPicPr>
        <p:blipFill rotWithShape="1">
          <a:blip r:embed="rId4">
            <a:alphaModFix/>
          </a:blip>
          <a:srcRect b="9395" l="0" r="0" t="0"/>
          <a:stretch/>
        </p:blipFill>
        <p:spPr>
          <a:xfrm>
            <a:off x="794096" y="141503"/>
            <a:ext cx="4305473" cy="5001988"/>
          </a:xfrm>
          <a:prstGeom prst="rect">
            <a:avLst/>
          </a:prstGeom>
          <a:noFill/>
          <a:ln>
            <a:noFill/>
          </a:ln>
        </p:spPr>
      </p:pic>
      <p:pic>
        <p:nvPicPr>
          <p:cNvPr id="1744" name="Google Shape;1744;g2d38fd83f31_1_18"/>
          <p:cNvPicPr preferRelativeResize="0"/>
          <p:nvPr/>
        </p:nvPicPr>
        <p:blipFill rotWithShape="1">
          <a:blip r:embed="rId5">
            <a:alphaModFix/>
          </a:blip>
          <a:srcRect b="0" l="0" r="0" t="0"/>
          <a:stretch/>
        </p:blipFill>
        <p:spPr>
          <a:xfrm>
            <a:off x="8167034" y="4103676"/>
            <a:ext cx="788816" cy="868702"/>
          </a:xfrm>
          <a:prstGeom prst="rect">
            <a:avLst/>
          </a:prstGeom>
          <a:noFill/>
          <a:ln>
            <a:noFill/>
          </a:ln>
        </p:spPr>
      </p:pic>
      <p:sp>
        <p:nvSpPr>
          <p:cNvPr id="1745" name="Google Shape;1745;g2d38fd83f31_1_18"/>
          <p:cNvSpPr txBox="1"/>
          <p:nvPr/>
        </p:nvSpPr>
        <p:spPr>
          <a:xfrm>
            <a:off x="4141844" y="2112217"/>
            <a:ext cx="49587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s-CO" sz="2800" u="none" cap="none" strike="noStrike">
                <a:solidFill>
                  <a:schemeClr val="lt1"/>
                </a:solidFill>
                <a:latin typeface="Verdana"/>
                <a:ea typeface="Verdana"/>
                <a:cs typeface="Verdana"/>
                <a:sym typeface="Verdana"/>
              </a:rPr>
              <a:t>Evaluación Técnica: Caso base y Alternativas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9" name="Shape 1749"/>
        <p:cNvGrpSpPr/>
        <p:nvPr/>
      </p:nvGrpSpPr>
      <p:grpSpPr>
        <a:xfrm>
          <a:off x="0" y="0"/>
          <a:ext cx="0" cy="0"/>
          <a:chOff x="0" y="0"/>
          <a:chExt cx="0" cy="0"/>
        </a:xfrm>
      </p:grpSpPr>
      <p:pic>
        <p:nvPicPr>
          <p:cNvPr id="1750" name="Google Shape;1750;g2d36bbf7f91_0_366"/>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pic>
        <p:nvPicPr>
          <p:cNvPr id="1751" name="Google Shape;1751;g2d36bbf7f91_0_366"/>
          <p:cNvPicPr preferRelativeResize="0"/>
          <p:nvPr/>
        </p:nvPicPr>
        <p:blipFill rotWithShape="1">
          <a:blip r:embed="rId5">
            <a:alphaModFix/>
          </a:blip>
          <a:srcRect b="0" l="0" r="0" t="62326"/>
          <a:stretch/>
        </p:blipFill>
        <p:spPr>
          <a:xfrm>
            <a:off x="0" y="3814456"/>
            <a:ext cx="9155625" cy="1568000"/>
          </a:xfrm>
          <a:prstGeom prst="rect">
            <a:avLst/>
          </a:prstGeom>
          <a:noFill/>
          <a:ln>
            <a:noFill/>
          </a:ln>
        </p:spPr>
      </p:pic>
      <p:pic>
        <p:nvPicPr>
          <p:cNvPr descr="Google Shape;117;p22" id="1752" name="Google Shape;1752;g2d36bbf7f91_0_366"/>
          <p:cNvPicPr preferRelativeResize="0"/>
          <p:nvPr/>
        </p:nvPicPr>
        <p:blipFill rotWithShape="1">
          <a:blip r:embed="rId6">
            <a:alphaModFix/>
          </a:blip>
          <a:srcRect b="0" l="0" r="0" t="0"/>
          <a:stretch/>
        </p:blipFill>
        <p:spPr>
          <a:xfrm>
            <a:off x="7768167" y="310500"/>
            <a:ext cx="1045333" cy="1152850"/>
          </a:xfrm>
          <a:prstGeom prst="rect">
            <a:avLst/>
          </a:prstGeom>
          <a:noFill/>
          <a:ln>
            <a:noFill/>
          </a:ln>
        </p:spPr>
      </p:pic>
      <p:sp>
        <p:nvSpPr>
          <p:cNvPr id="1753" name="Google Shape;1753;g2d36bbf7f91_0_366"/>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Supuestos y consideraciones</a:t>
            </a:r>
            <a:endParaRPr b="1" i="0" sz="2300" u="none" cap="none" strike="noStrike">
              <a:solidFill>
                <a:srgbClr val="171717"/>
              </a:solidFill>
              <a:highlight>
                <a:srgbClr val="CAF53A"/>
              </a:highlight>
              <a:latin typeface="Verdana"/>
              <a:ea typeface="Verdana"/>
              <a:cs typeface="Verdana"/>
              <a:sym typeface="Verdana"/>
            </a:endParaRPr>
          </a:p>
        </p:txBody>
      </p:sp>
      <p:sp>
        <p:nvSpPr>
          <p:cNvPr id="1754" name="Google Shape;1754;g2d36bbf7f91_0_366"/>
          <p:cNvSpPr/>
          <p:nvPr/>
        </p:nvSpPr>
        <p:spPr>
          <a:xfrm>
            <a:off x="870513" y="1601544"/>
            <a:ext cx="6863100" cy="687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755" name="Google Shape;1755;g2d36bbf7f91_0_366"/>
          <p:cNvGraphicFramePr/>
          <p:nvPr/>
        </p:nvGraphicFramePr>
        <p:xfrm>
          <a:off x="641577" y="1232888"/>
          <a:ext cx="3000000" cy="3000000"/>
        </p:xfrm>
        <a:graphic>
          <a:graphicData uri="http://schemas.openxmlformats.org/drawingml/2006/table">
            <a:tbl>
              <a:tblPr>
                <a:noFill/>
                <a:tableStyleId>{1D582585-626C-4B97-843F-C8F0A513423E}</a:tableStyleId>
              </a:tblPr>
              <a:tblGrid>
                <a:gridCol w="1340525"/>
                <a:gridCol w="1675650"/>
                <a:gridCol w="4075925"/>
              </a:tblGrid>
              <a:tr h="592200">
                <a:tc>
                  <a:txBody>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rgbClr val="FFFFFF"/>
                          </a:solidFill>
                          <a:latin typeface="Arial"/>
                          <a:ea typeface="Arial"/>
                          <a:cs typeface="Arial"/>
                          <a:sym typeface="Arial"/>
                        </a:rPr>
                        <a:t>Escenario de generación</a:t>
                      </a:r>
                      <a:endParaRPr sz="1400" u="none" cap="none" strike="noStrike"/>
                    </a:p>
                  </a:txBody>
                  <a:tcPr marT="45725" marB="45725"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C5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rgbClr val="FFFFFF"/>
                          </a:solidFill>
                          <a:latin typeface="Arial"/>
                          <a:ea typeface="Arial"/>
                          <a:cs typeface="Arial"/>
                          <a:sym typeface="Arial"/>
                        </a:rPr>
                        <a:t>Escenario de demanda</a:t>
                      </a:r>
                      <a:endParaRPr sz="1400" u="none" cap="none" strike="noStrike"/>
                    </a:p>
                  </a:txBody>
                  <a:tcPr marT="45725" marB="45725"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1F1F1F"/>
                      </a:solidFill>
                      <a:prstDash val="solid"/>
                      <a:round/>
                      <a:headEnd len="sm" w="sm" type="none"/>
                      <a:tailEnd len="sm" w="sm" type="none"/>
                    </a:lnB>
                    <a:solidFill>
                      <a:srgbClr val="002C5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rgbClr val="FFFFFF"/>
                          </a:solidFill>
                          <a:latin typeface="Arial"/>
                          <a:ea typeface="Arial"/>
                          <a:cs typeface="Arial"/>
                          <a:sym typeface="Arial"/>
                        </a:rPr>
                        <a:t>Descripción</a:t>
                      </a:r>
                      <a:endParaRPr sz="1400" u="none" cap="none" strike="noStrike"/>
                    </a:p>
                  </a:txBody>
                  <a:tcPr marT="45725" marB="45725" marR="50800" marL="50800" anchor="ctr">
                    <a:lnL cap="flat" cmpd="sng" w="9525">
                      <a:solidFill>
                        <a:srgbClr val="000000"/>
                      </a:solidFill>
                      <a:prstDash val="solid"/>
                      <a:round/>
                      <a:headEnd len="sm" w="sm" type="none"/>
                      <a:tailEnd len="sm" w="sm" type="none"/>
                    </a:lnL>
                    <a:lnR cap="flat" cmpd="sng" w="9525">
                      <a:solidFill>
                        <a:srgbClr val="196B24"/>
                      </a:solidFill>
                      <a:prstDash val="solid"/>
                      <a:round/>
                      <a:headEnd len="sm" w="sm" type="none"/>
                      <a:tailEnd len="sm" w="sm" type="none"/>
                    </a:lnR>
                    <a:lnT cap="flat" cmpd="sng" w="9525">
                      <a:solidFill>
                        <a:srgbClr val="196B24"/>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C53"/>
                    </a:solidFill>
                  </a:tcPr>
                </a:tc>
              </a:tr>
              <a:tr h="330950">
                <a:tc rowSpan="3">
                  <a:txBody>
                    <a:bodyPr/>
                    <a:lstStyle/>
                    <a:p>
                      <a:pPr indent="0" lvl="0" marL="0" marR="0" rtl="0" algn="ctr">
                        <a:lnSpc>
                          <a:spcPct val="100000"/>
                        </a:lnSpc>
                        <a:spcBef>
                          <a:spcPts val="0"/>
                        </a:spcBef>
                        <a:spcAft>
                          <a:spcPts val="0"/>
                        </a:spcAft>
                        <a:buClr>
                          <a:srgbClr val="000000"/>
                        </a:buClr>
                        <a:buSzPts val="1300"/>
                        <a:buFont typeface="Arial"/>
                        <a:buNone/>
                      </a:pPr>
                      <a:r>
                        <a:rPr b="0" i="0" lang="es-CO" sz="1300" u="none" cap="none" strike="noStrike">
                          <a:solidFill>
                            <a:srgbClr val="000000"/>
                          </a:solidFill>
                          <a:latin typeface="Arial"/>
                          <a:ea typeface="Arial"/>
                          <a:cs typeface="Arial"/>
                          <a:sym typeface="Arial"/>
                        </a:rPr>
                        <a:t>G1</a:t>
                      </a:r>
                      <a:endParaRPr sz="1400" u="none" cap="none" strike="noStrike"/>
                    </a:p>
                  </a:txBody>
                  <a:tcPr marT="45725" marB="45725" marR="50800" marL="50800" anchor="ctr">
                    <a:lnL cap="flat" cmpd="sng" w="9525">
                      <a:solidFill>
                        <a:srgbClr val="000000"/>
                      </a:solidFill>
                      <a:prstDash val="solid"/>
                      <a:round/>
                      <a:headEnd len="sm" w="sm" type="none"/>
                      <a:tailEnd len="sm" w="sm" type="none"/>
                    </a:lnL>
                    <a:lnR cap="flat" cmpd="sng" w="9525">
                      <a:solidFill>
                        <a:srgbClr val="1F1F1F"/>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b="0" i="0" lang="es-CO" sz="1300" u="none" cap="none" strike="noStrike">
                          <a:solidFill>
                            <a:srgbClr val="000000"/>
                          </a:solidFill>
                          <a:latin typeface="Arial"/>
                          <a:ea typeface="Arial"/>
                          <a:cs typeface="Arial"/>
                          <a:sym typeface="Arial"/>
                        </a:rPr>
                        <a:t>Dmáx</a:t>
                      </a:r>
                      <a:endParaRPr sz="1400" u="none" cap="none" strike="noStrike"/>
                    </a:p>
                  </a:txBody>
                  <a:tcPr marT="45725" marB="45725" marR="50800" marL="50800" anchor="ctr">
                    <a:lnL cap="flat" cmpd="sng" w="9525">
                      <a:solidFill>
                        <a:srgbClr val="1F1F1F"/>
                      </a:solidFill>
                      <a:prstDash val="solid"/>
                      <a:round/>
                      <a:headEnd len="sm" w="sm" type="none"/>
                      <a:tailEnd len="sm" w="sm" type="none"/>
                    </a:lnL>
                    <a:lnR cap="flat" cmpd="sng" w="9525">
                      <a:solidFill>
                        <a:srgbClr val="1F1F1F"/>
                      </a:solidFill>
                      <a:prstDash val="solid"/>
                      <a:round/>
                      <a:headEnd len="sm" w="sm" type="none"/>
                      <a:tailEnd len="sm" w="sm" type="none"/>
                    </a:lnR>
                    <a:lnT cap="flat" cmpd="sng" w="9525">
                      <a:solidFill>
                        <a:srgbClr val="1F1F1F"/>
                      </a:solidFill>
                      <a:prstDash val="solid"/>
                      <a:round/>
                      <a:headEnd len="sm" w="sm" type="none"/>
                      <a:tailEnd len="sm" w="sm" type="none"/>
                    </a:lnT>
                    <a:lnB cap="flat" cmpd="sng" w="9525">
                      <a:solidFill>
                        <a:srgbClr val="1F1F1F"/>
                      </a:solidFill>
                      <a:prstDash val="solid"/>
                      <a:round/>
                      <a:headEnd len="sm" w="sm" type="none"/>
                      <a:tailEnd len="sm" w="sm" type="none"/>
                    </a:lnB>
                  </a:tcPr>
                </a:tc>
                <a:tc rowSpan="3">
                  <a:txBody>
                    <a:bodyPr/>
                    <a:lstStyle/>
                    <a:p>
                      <a:pPr indent="0" lvl="0" marL="0" marR="0" rtl="0" algn="ctr">
                        <a:lnSpc>
                          <a:spcPct val="100000"/>
                        </a:lnSpc>
                        <a:spcBef>
                          <a:spcPts val="0"/>
                        </a:spcBef>
                        <a:spcAft>
                          <a:spcPts val="0"/>
                        </a:spcAft>
                        <a:buClr>
                          <a:srgbClr val="000000"/>
                        </a:buClr>
                        <a:buSzPts val="1300"/>
                        <a:buFont typeface="Arial"/>
                        <a:buNone/>
                      </a:pPr>
                      <a:r>
                        <a:rPr b="0" i="0" lang="es-CO" sz="1300" u="none" cap="none" strike="noStrike">
                          <a:solidFill>
                            <a:srgbClr val="000000"/>
                          </a:solidFill>
                          <a:latin typeface="Arial"/>
                          <a:ea typeface="Arial"/>
                          <a:cs typeface="Arial"/>
                          <a:sym typeface="Arial"/>
                        </a:rPr>
                        <a:t>Despacho con generación </a:t>
                      </a:r>
                      <a:r>
                        <a:rPr lang="es-CO" sz="1300" u="none" cap="none" strike="noStrike"/>
                        <a:t>mínima</a:t>
                      </a:r>
                      <a:r>
                        <a:rPr b="0" i="0" lang="es-CO" sz="1300" u="none" cap="none" strike="noStrike">
                          <a:solidFill>
                            <a:srgbClr val="000000"/>
                          </a:solidFill>
                          <a:latin typeface="Arial"/>
                          <a:ea typeface="Arial"/>
                          <a:cs typeface="Arial"/>
                          <a:sym typeface="Arial"/>
                        </a:rPr>
                        <a:t> en el área suroccidental, con exportación máxima a Ecuador (450 MW) y nodo slack en Guavio.</a:t>
                      </a:r>
                      <a:endParaRPr sz="1400" u="none" cap="none" strike="noStrike"/>
                    </a:p>
                  </a:txBody>
                  <a:tcPr marT="45725" marB="45725" marR="50800" marL="50800" anchor="ctr">
                    <a:lnL cap="flat" cmpd="sng" w="9525">
                      <a:solidFill>
                        <a:srgbClr val="1F1F1F"/>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0950">
                <a:tc vMerge="1"/>
                <a:tc>
                  <a:txBody>
                    <a:bodyPr/>
                    <a:lstStyle/>
                    <a:p>
                      <a:pPr indent="0" lvl="0" marL="0" marR="0" rtl="0" algn="ctr">
                        <a:lnSpc>
                          <a:spcPct val="100000"/>
                        </a:lnSpc>
                        <a:spcBef>
                          <a:spcPts val="0"/>
                        </a:spcBef>
                        <a:spcAft>
                          <a:spcPts val="0"/>
                        </a:spcAft>
                        <a:buClr>
                          <a:srgbClr val="000000"/>
                        </a:buClr>
                        <a:buSzPts val="1300"/>
                        <a:buFont typeface="Arial"/>
                        <a:buNone/>
                      </a:pPr>
                      <a:r>
                        <a:rPr b="0" i="0" lang="es-CO" sz="1300" u="none" cap="none" strike="noStrike">
                          <a:solidFill>
                            <a:srgbClr val="000000"/>
                          </a:solidFill>
                          <a:latin typeface="Arial"/>
                          <a:ea typeface="Arial"/>
                          <a:cs typeface="Arial"/>
                          <a:sym typeface="Arial"/>
                        </a:rPr>
                        <a:t>Dmed</a:t>
                      </a:r>
                      <a:endParaRPr sz="1400" u="none" cap="none" strike="noStrike"/>
                    </a:p>
                  </a:txBody>
                  <a:tcPr marT="45725" marB="45725" marR="50800" marL="50800" anchor="ctr">
                    <a:lnL cap="flat" cmpd="sng" w="9525">
                      <a:solidFill>
                        <a:srgbClr val="1F1F1F"/>
                      </a:solidFill>
                      <a:prstDash val="solid"/>
                      <a:round/>
                      <a:headEnd len="sm" w="sm" type="none"/>
                      <a:tailEnd len="sm" w="sm" type="none"/>
                    </a:lnL>
                    <a:lnR cap="flat" cmpd="sng" w="9525">
                      <a:solidFill>
                        <a:srgbClr val="1F1F1F"/>
                      </a:solidFill>
                      <a:prstDash val="solid"/>
                      <a:round/>
                      <a:headEnd len="sm" w="sm" type="none"/>
                      <a:tailEnd len="sm" w="sm" type="none"/>
                    </a:lnR>
                    <a:lnT cap="flat" cmpd="sng" w="9525">
                      <a:solidFill>
                        <a:srgbClr val="1F1F1F"/>
                      </a:solidFill>
                      <a:prstDash val="solid"/>
                      <a:round/>
                      <a:headEnd len="sm" w="sm" type="none"/>
                      <a:tailEnd len="sm" w="sm" type="none"/>
                    </a:lnT>
                    <a:lnB cap="flat" cmpd="sng" w="9525">
                      <a:solidFill>
                        <a:srgbClr val="1F1F1F"/>
                      </a:solidFill>
                      <a:prstDash val="solid"/>
                      <a:round/>
                      <a:headEnd len="sm" w="sm" type="none"/>
                      <a:tailEnd len="sm" w="sm" type="none"/>
                    </a:lnB>
                  </a:tcPr>
                </a:tc>
                <a:tc vMerge="1"/>
              </a:tr>
              <a:tr h="330950">
                <a:tc vMerge="1"/>
                <a:tc>
                  <a:txBody>
                    <a:bodyPr/>
                    <a:lstStyle/>
                    <a:p>
                      <a:pPr indent="0" lvl="0" marL="0" marR="0" rtl="0" algn="ctr">
                        <a:lnSpc>
                          <a:spcPct val="100000"/>
                        </a:lnSpc>
                        <a:spcBef>
                          <a:spcPts val="0"/>
                        </a:spcBef>
                        <a:spcAft>
                          <a:spcPts val="0"/>
                        </a:spcAft>
                        <a:buClr>
                          <a:srgbClr val="000000"/>
                        </a:buClr>
                        <a:buSzPts val="1300"/>
                        <a:buFont typeface="Arial"/>
                        <a:buNone/>
                      </a:pPr>
                      <a:r>
                        <a:rPr b="0" i="0" lang="es-CO" sz="1300" u="none" cap="none" strike="noStrike">
                          <a:solidFill>
                            <a:srgbClr val="000000"/>
                          </a:solidFill>
                          <a:latin typeface="Arial"/>
                          <a:ea typeface="Arial"/>
                          <a:cs typeface="Arial"/>
                          <a:sym typeface="Arial"/>
                        </a:rPr>
                        <a:t>Dmín</a:t>
                      </a:r>
                      <a:endParaRPr sz="1400" u="none" cap="none" strike="noStrike"/>
                    </a:p>
                  </a:txBody>
                  <a:tcPr marT="45725" marB="45725" marR="50800" marL="50800" anchor="ctr">
                    <a:lnL cap="flat" cmpd="sng" w="9525">
                      <a:solidFill>
                        <a:srgbClr val="1F1F1F"/>
                      </a:solidFill>
                      <a:prstDash val="solid"/>
                      <a:round/>
                      <a:headEnd len="sm" w="sm" type="none"/>
                      <a:tailEnd len="sm" w="sm" type="none"/>
                    </a:lnL>
                    <a:lnR cap="flat" cmpd="sng" w="9525">
                      <a:solidFill>
                        <a:srgbClr val="1F1F1F"/>
                      </a:solidFill>
                      <a:prstDash val="solid"/>
                      <a:round/>
                      <a:headEnd len="sm" w="sm" type="none"/>
                      <a:tailEnd len="sm" w="sm" type="none"/>
                    </a:lnR>
                    <a:lnT cap="flat" cmpd="sng" w="9525">
                      <a:solidFill>
                        <a:srgbClr val="1F1F1F"/>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330950">
                <a:tc gridSpan="3">
                  <a:txBody>
                    <a:bodyPr/>
                    <a:lstStyle/>
                    <a:p>
                      <a:pPr indent="0" lvl="0" marL="0" marR="0" rtl="0" algn="ctr">
                        <a:lnSpc>
                          <a:spcPct val="100000"/>
                        </a:lnSpc>
                        <a:spcBef>
                          <a:spcPts val="0"/>
                        </a:spcBef>
                        <a:spcAft>
                          <a:spcPts val="0"/>
                        </a:spcAft>
                        <a:buClr>
                          <a:srgbClr val="000000"/>
                        </a:buClr>
                        <a:buSzPts val="1300"/>
                        <a:buFont typeface="Arial"/>
                        <a:buNone/>
                      </a:pPr>
                      <a:r>
                        <a:rPr b="0" i="0" lang="es-CO" sz="1300" u="none" cap="none" strike="noStrike">
                          <a:solidFill>
                            <a:srgbClr val="000000"/>
                          </a:solidFill>
                          <a:latin typeface="Arial"/>
                          <a:ea typeface="Arial"/>
                          <a:cs typeface="Arial"/>
                          <a:sym typeface="Arial"/>
                        </a:rPr>
                        <a:t>La FPO estimada es Diciembre 2027.</a:t>
                      </a:r>
                      <a:endParaRPr sz="1400" u="none" cap="none" strike="noStrike"/>
                    </a:p>
                  </a:txBody>
                  <a:tcPr marT="45725" marB="45725"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r>
              <a:tr h="330950">
                <a:tc gridSpan="3">
                  <a:txBody>
                    <a:bodyPr/>
                    <a:lstStyle/>
                    <a:p>
                      <a:pPr indent="0" lvl="0" marL="0" marR="0" rtl="0" algn="ctr">
                        <a:lnSpc>
                          <a:spcPct val="100000"/>
                        </a:lnSpc>
                        <a:spcBef>
                          <a:spcPts val="0"/>
                        </a:spcBef>
                        <a:spcAft>
                          <a:spcPts val="0"/>
                        </a:spcAft>
                        <a:buClr>
                          <a:srgbClr val="000000"/>
                        </a:buClr>
                        <a:buSzPts val="1300"/>
                        <a:buFont typeface="Arial"/>
                        <a:buNone/>
                      </a:pPr>
                      <a:r>
                        <a:rPr b="0" i="0" lang="es-CO" sz="1300" u="none" cap="none" strike="noStrike">
                          <a:solidFill>
                            <a:srgbClr val="000000"/>
                          </a:solidFill>
                          <a:latin typeface="Arial"/>
                          <a:ea typeface="Arial"/>
                          <a:cs typeface="Arial"/>
                          <a:sym typeface="Arial"/>
                        </a:rPr>
                        <a:t>El horizonte de evaluación está definido entre los años 2027 y 2032.</a:t>
                      </a:r>
                      <a:endParaRPr sz="1400" u="none" cap="none" strike="noStrike"/>
                    </a:p>
                  </a:txBody>
                  <a:tcPr marT="45725" marB="45725" marR="50800" marL="508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r>
            </a:tbl>
          </a:graphicData>
        </a:graphic>
      </p:graphicFrame>
      <p:sp>
        <p:nvSpPr>
          <p:cNvPr id="1756" name="Google Shape;1756;g2d36bbf7f91_0_366"/>
          <p:cNvSpPr/>
          <p:nvPr/>
        </p:nvSpPr>
        <p:spPr>
          <a:xfrm>
            <a:off x="1859960" y="1232890"/>
            <a:ext cx="9144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0" name="Shape 1760"/>
        <p:cNvGrpSpPr/>
        <p:nvPr/>
      </p:nvGrpSpPr>
      <p:grpSpPr>
        <a:xfrm>
          <a:off x="0" y="0"/>
          <a:ext cx="0" cy="0"/>
          <a:chOff x="0" y="0"/>
          <a:chExt cx="0" cy="0"/>
        </a:xfrm>
      </p:grpSpPr>
      <p:sp>
        <p:nvSpPr>
          <p:cNvPr id="1761" name="Google Shape;1761;g2d36bbf7f91_0_376"/>
          <p:cNvSpPr txBox="1"/>
          <p:nvPr/>
        </p:nvSpPr>
        <p:spPr>
          <a:xfrm>
            <a:off x="553172" y="150679"/>
            <a:ext cx="71805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Resultados eléctricos – Perfiles de tensión red completa</a:t>
            </a:r>
            <a:endParaRPr b="1" i="0" sz="2300" u="none" cap="none" strike="noStrike">
              <a:solidFill>
                <a:srgbClr val="171717"/>
              </a:solidFill>
              <a:highlight>
                <a:srgbClr val="CAF53A"/>
              </a:highlight>
              <a:latin typeface="Verdana"/>
              <a:ea typeface="Verdana"/>
              <a:cs typeface="Verdana"/>
              <a:sym typeface="Verdana"/>
            </a:endParaRPr>
          </a:p>
        </p:txBody>
      </p:sp>
      <p:pic>
        <p:nvPicPr>
          <p:cNvPr id="1762" name="Google Shape;1762;g2d36bbf7f91_0_37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763" name="Google Shape;1763;g2d36bbf7f91_0_376"/>
          <p:cNvSpPr/>
          <p:nvPr/>
        </p:nvSpPr>
        <p:spPr>
          <a:xfrm>
            <a:off x="553172" y="473140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1" lang="es-CO" sz="1000" u="none" cap="none" strike="noStrike">
                <a:solidFill>
                  <a:schemeClr val="dk1"/>
                </a:solidFill>
                <a:latin typeface="Arial"/>
                <a:ea typeface="Arial"/>
                <a:cs typeface="Arial"/>
                <a:sym typeface="Arial"/>
              </a:rPr>
              <a:t>Figura </a:t>
            </a:r>
            <a:r>
              <a:rPr i="1" lang="es-CO" sz="1000">
                <a:solidFill>
                  <a:schemeClr val="dk1"/>
                </a:solidFill>
              </a:rPr>
              <a:t>5</a:t>
            </a:r>
            <a:r>
              <a:rPr b="0" i="1" lang="es-CO" sz="1000" u="none" cap="none" strike="noStrike">
                <a:solidFill>
                  <a:schemeClr val="dk1"/>
                </a:solidFill>
                <a:latin typeface="Arial"/>
                <a:ea typeface="Arial"/>
                <a:cs typeface="Arial"/>
                <a:sym typeface="Arial"/>
              </a:rPr>
              <a:t>. Perfiles de tensión subestaciones del área de influencia en red completa.</a:t>
            </a:r>
            <a:endParaRPr b="0" i="0" sz="222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1764" name="Google Shape;1764;g2d36bbf7f91_0_376"/>
          <p:cNvPicPr preferRelativeResize="0"/>
          <p:nvPr/>
        </p:nvPicPr>
        <p:blipFill rotWithShape="1">
          <a:blip r:embed="rId5">
            <a:alphaModFix/>
          </a:blip>
          <a:srcRect b="0" l="0" r="0" t="0"/>
          <a:stretch/>
        </p:blipFill>
        <p:spPr>
          <a:xfrm>
            <a:off x="7417802" y="4134518"/>
            <a:ext cx="1591660" cy="720000"/>
          </a:xfrm>
          <a:prstGeom prst="rect">
            <a:avLst/>
          </a:prstGeom>
          <a:noFill/>
          <a:ln>
            <a:noFill/>
          </a:ln>
        </p:spPr>
      </p:pic>
      <p:pic>
        <p:nvPicPr>
          <p:cNvPr id="1765" name="Google Shape;1765;g2d36bbf7f91_0_376"/>
          <p:cNvPicPr preferRelativeResize="0"/>
          <p:nvPr/>
        </p:nvPicPr>
        <p:blipFill>
          <a:blip r:embed="rId6">
            <a:alphaModFix/>
          </a:blip>
          <a:stretch>
            <a:fillRect/>
          </a:stretch>
        </p:blipFill>
        <p:spPr>
          <a:xfrm>
            <a:off x="757526" y="1031173"/>
            <a:ext cx="7180501" cy="3647376"/>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9" name="Shape 1769"/>
        <p:cNvGrpSpPr/>
        <p:nvPr/>
      </p:nvGrpSpPr>
      <p:grpSpPr>
        <a:xfrm>
          <a:off x="0" y="0"/>
          <a:ext cx="0" cy="0"/>
          <a:chOff x="0" y="0"/>
          <a:chExt cx="0" cy="0"/>
        </a:xfrm>
      </p:grpSpPr>
      <p:sp>
        <p:nvSpPr>
          <p:cNvPr id="1770" name="Google Shape;1770;g2d36bbf7f91_0_392"/>
          <p:cNvSpPr txBox="1"/>
          <p:nvPr/>
        </p:nvSpPr>
        <p:spPr>
          <a:xfrm>
            <a:off x="553172" y="150679"/>
            <a:ext cx="71805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Resultados eléctricos – Cargabilidad red completa</a:t>
            </a:r>
            <a:endParaRPr b="1" i="0" sz="2300" u="none" cap="none" strike="noStrike">
              <a:solidFill>
                <a:srgbClr val="171717"/>
              </a:solidFill>
              <a:highlight>
                <a:srgbClr val="CAF53A"/>
              </a:highlight>
              <a:latin typeface="Verdana"/>
              <a:ea typeface="Verdana"/>
              <a:cs typeface="Verdana"/>
              <a:sym typeface="Verdana"/>
            </a:endParaRPr>
          </a:p>
        </p:txBody>
      </p:sp>
      <p:pic>
        <p:nvPicPr>
          <p:cNvPr id="1771" name="Google Shape;1771;g2d36bbf7f91_0_39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772" name="Google Shape;1772;g2d36bbf7f91_0_392"/>
          <p:cNvSpPr/>
          <p:nvPr/>
        </p:nvSpPr>
        <p:spPr>
          <a:xfrm>
            <a:off x="553172" y="473140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1" lang="es-CO" sz="1000" u="none" cap="none" strike="noStrike">
                <a:solidFill>
                  <a:schemeClr val="dk1"/>
                </a:solidFill>
                <a:latin typeface="Arial"/>
                <a:ea typeface="Arial"/>
                <a:cs typeface="Arial"/>
                <a:sym typeface="Arial"/>
              </a:rPr>
              <a:t>Figura </a:t>
            </a:r>
            <a:r>
              <a:rPr i="1" lang="es-CO" sz="1000">
                <a:solidFill>
                  <a:schemeClr val="dk1"/>
                </a:solidFill>
              </a:rPr>
              <a:t>6</a:t>
            </a:r>
            <a:r>
              <a:rPr b="0" i="1" lang="es-CO" sz="1000" u="none" cap="none" strike="noStrike">
                <a:solidFill>
                  <a:schemeClr val="dk1"/>
                </a:solidFill>
                <a:latin typeface="Arial"/>
                <a:ea typeface="Arial"/>
                <a:cs typeface="Arial"/>
                <a:sym typeface="Arial"/>
              </a:rPr>
              <a:t>. Perfiles de cargabilidad subestaciones del área de influencia en red completa.</a:t>
            </a:r>
            <a:r>
              <a:rPr b="0" i="0" lang="es-CO" sz="500" u="none" cap="none" strike="noStrike">
                <a:solidFill>
                  <a:schemeClr val="dk1"/>
                </a:solidFill>
                <a:latin typeface="Arial"/>
                <a:ea typeface="Arial"/>
                <a:cs typeface="Arial"/>
                <a:sym typeface="Arial"/>
              </a:rPr>
              <a:t> </a:t>
            </a:r>
            <a:endParaRPr b="0" i="0" sz="222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1773" name="Google Shape;1773;g2d36bbf7f91_0_392"/>
          <p:cNvPicPr preferRelativeResize="0"/>
          <p:nvPr/>
        </p:nvPicPr>
        <p:blipFill rotWithShape="1">
          <a:blip r:embed="rId5">
            <a:alphaModFix/>
          </a:blip>
          <a:srcRect b="0" l="0" r="0" t="0"/>
          <a:stretch/>
        </p:blipFill>
        <p:spPr>
          <a:xfrm>
            <a:off x="7421642" y="4134518"/>
            <a:ext cx="1591660" cy="720000"/>
          </a:xfrm>
          <a:prstGeom prst="rect">
            <a:avLst/>
          </a:prstGeom>
          <a:noFill/>
          <a:ln>
            <a:noFill/>
          </a:ln>
        </p:spPr>
      </p:pic>
      <p:pic>
        <p:nvPicPr>
          <p:cNvPr id="1774" name="Google Shape;1774;g2d36bbf7f91_0_392"/>
          <p:cNvPicPr preferRelativeResize="0"/>
          <p:nvPr/>
        </p:nvPicPr>
        <p:blipFill>
          <a:blip r:embed="rId6">
            <a:alphaModFix/>
          </a:blip>
          <a:stretch>
            <a:fillRect/>
          </a:stretch>
        </p:blipFill>
        <p:spPr>
          <a:xfrm>
            <a:off x="863875" y="1043475"/>
            <a:ext cx="6559100" cy="3552842"/>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8" name="Shape 1778"/>
        <p:cNvGrpSpPr/>
        <p:nvPr/>
      </p:nvGrpSpPr>
      <p:grpSpPr>
        <a:xfrm>
          <a:off x="0" y="0"/>
          <a:ext cx="0" cy="0"/>
          <a:chOff x="0" y="0"/>
          <a:chExt cx="0" cy="0"/>
        </a:xfrm>
      </p:grpSpPr>
      <p:sp>
        <p:nvSpPr>
          <p:cNvPr id="1779" name="Google Shape;1779;g2d36bbf7f91_0_408"/>
          <p:cNvSpPr txBox="1"/>
          <p:nvPr/>
        </p:nvSpPr>
        <p:spPr>
          <a:xfrm>
            <a:off x="553172" y="42879"/>
            <a:ext cx="71805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Resultados eléctricos – Perfiles de tensión ante contingencia N-1</a:t>
            </a:r>
            <a:endParaRPr b="1" i="0" sz="2300" u="none" cap="none" strike="noStrike">
              <a:solidFill>
                <a:srgbClr val="171717"/>
              </a:solidFill>
              <a:highlight>
                <a:srgbClr val="CAF53A"/>
              </a:highlight>
              <a:latin typeface="Verdana"/>
              <a:ea typeface="Verdana"/>
              <a:cs typeface="Verdana"/>
              <a:sym typeface="Verdana"/>
            </a:endParaRPr>
          </a:p>
        </p:txBody>
      </p:sp>
      <p:pic>
        <p:nvPicPr>
          <p:cNvPr id="1780" name="Google Shape;1780;g2d36bbf7f91_0_408"/>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781" name="Google Shape;1781;g2d36bbf7f91_0_408"/>
          <p:cNvSpPr/>
          <p:nvPr/>
        </p:nvSpPr>
        <p:spPr>
          <a:xfrm>
            <a:off x="553172" y="473140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1" lang="es-CO" sz="1000" u="none" cap="none" strike="noStrike">
                <a:solidFill>
                  <a:schemeClr val="dk1"/>
                </a:solidFill>
                <a:latin typeface="Arial"/>
                <a:ea typeface="Arial"/>
                <a:cs typeface="Arial"/>
                <a:sym typeface="Arial"/>
              </a:rPr>
              <a:t>Figura </a:t>
            </a:r>
            <a:r>
              <a:rPr i="1" lang="es-CO" sz="1000">
                <a:solidFill>
                  <a:schemeClr val="dk1"/>
                </a:solidFill>
              </a:rPr>
              <a:t>7</a:t>
            </a:r>
            <a:r>
              <a:rPr b="0" i="1" lang="es-CO" sz="1000" u="none" cap="none" strike="noStrike">
                <a:solidFill>
                  <a:schemeClr val="dk1"/>
                </a:solidFill>
                <a:latin typeface="Arial"/>
                <a:ea typeface="Arial"/>
                <a:cs typeface="Arial"/>
                <a:sym typeface="Arial"/>
              </a:rPr>
              <a:t>. Perfiles de tensión subestaciones del área de influencia ante contingencia N-1.</a:t>
            </a:r>
            <a:endParaRPr b="0" i="0" sz="222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1782" name="Google Shape;1782;g2d36bbf7f91_0_408"/>
          <p:cNvPicPr preferRelativeResize="0"/>
          <p:nvPr/>
        </p:nvPicPr>
        <p:blipFill rotWithShape="1">
          <a:blip r:embed="rId5">
            <a:alphaModFix/>
          </a:blip>
          <a:srcRect b="0" l="0" r="0" t="0"/>
          <a:stretch/>
        </p:blipFill>
        <p:spPr>
          <a:xfrm>
            <a:off x="7421642" y="4153630"/>
            <a:ext cx="1591660" cy="720000"/>
          </a:xfrm>
          <a:prstGeom prst="rect">
            <a:avLst/>
          </a:prstGeom>
          <a:noFill/>
          <a:ln>
            <a:noFill/>
          </a:ln>
        </p:spPr>
      </p:pic>
      <p:sp>
        <p:nvSpPr>
          <p:cNvPr id="1783" name="Google Shape;1783;g2d36bbf7f91_0_408"/>
          <p:cNvSpPr/>
          <p:nvPr/>
        </p:nvSpPr>
        <p:spPr>
          <a:xfrm>
            <a:off x="7507375" y="2214975"/>
            <a:ext cx="1420200" cy="892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1" lang="es-CO" sz="1100">
                <a:solidFill>
                  <a:schemeClr val="accent1"/>
                </a:solidFill>
              </a:rPr>
              <a:t>Contingencia de no convergencia “NC”: Jardinera - Junin 115 kV para A1</a:t>
            </a:r>
            <a:endParaRPr b="0" i="0" sz="22300" u="none" cap="none" strike="noStrike">
              <a:solidFill>
                <a:schemeClr val="accent1"/>
              </a:solidFill>
              <a:latin typeface="Arial"/>
              <a:ea typeface="Arial"/>
              <a:cs typeface="Arial"/>
              <a:sym typeface="Arial"/>
            </a:endParaRPr>
          </a:p>
        </p:txBody>
      </p:sp>
      <p:pic>
        <p:nvPicPr>
          <p:cNvPr id="1784" name="Google Shape;1784;g2d36bbf7f91_0_408"/>
          <p:cNvPicPr preferRelativeResize="0"/>
          <p:nvPr/>
        </p:nvPicPr>
        <p:blipFill>
          <a:blip r:embed="rId6">
            <a:alphaModFix/>
          </a:blip>
          <a:stretch>
            <a:fillRect/>
          </a:stretch>
        </p:blipFill>
        <p:spPr>
          <a:xfrm>
            <a:off x="553175" y="1057412"/>
            <a:ext cx="6934525" cy="355225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8" name="Shape 1788"/>
        <p:cNvGrpSpPr/>
        <p:nvPr/>
      </p:nvGrpSpPr>
      <p:grpSpPr>
        <a:xfrm>
          <a:off x="0" y="0"/>
          <a:ext cx="0" cy="0"/>
          <a:chOff x="0" y="0"/>
          <a:chExt cx="0" cy="0"/>
        </a:xfrm>
      </p:grpSpPr>
      <p:sp>
        <p:nvSpPr>
          <p:cNvPr id="1789" name="Google Shape;1789;g2d36bbf7f91_0_426"/>
          <p:cNvSpPr txBox="1"/>
          <p:nvPr/>
        </p:nvSpPr>
        <p:spPr>
          <a:xfrm>
            <a:off x="553172" y="42879"/>
            <a:ext cx="71805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Resultados eléctricos – Perfiles de tensión ante contingencia N-1</a:t>
            </a:r>
            <a:endParaRPr b="1" i="0" sz="2300" u="none" cap="none" strike="noStrike">
              <a:solidFill>
                <a:srgbClr val="171717"/>
              </a:solidFill>
              <a:highlight>
                <a:srgbClr val="CAF53A"/>
              </a:highlight>
              <a:latin typeface="Verdana"/>
              <a:ea typeface="Verdana"/>
              <a:cs typeface="Verdana"/>
              <a:sym typeface="Verdana"/>
            </a:endParaRPr>
          </a:p>
        </p:txBody>
      </p:sp>
      <p:pic>
        <p:nvPicPr>
          <p:cNvPr id="1790" name="Google Shape;1790;g2d36bbf7f91_0_42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791" name="Google Shape;1791;g2d36bbf7f91_0_426"/>
          <p:cNvSpPr/>
          <p:nvPr/>
        </p:nvSpPr>
        <p:spPr>
          <a:xfrm>
            <a:off x="519972" y="4519033"/>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1" lang="es-CO" sz="1000" u="none" cap="none" strike="noStrike">
                <a:solidFill>
                  <a:schemeClr val="dk1"/>
                </a:solidFill>
                <a:latin typeface="Arial"/>
                <a:ea typeface="Arial"/>
                <a:cs typeface="Arial"/>
                <a:sym typeface="Arial"/>
              </a:rPr>
              <a:t>Figura </a:t>
            </a:r>
            <a:r>
              <a:rPr i="1" lang="es-CO" sz="1000">
                <a:solidFill>
                  <a:schemeClr val="dk1"/>
                </a:solidFill>
              </a:rPr>
              <a:t>8</a:t>
            </a:r>
            <a:r>
              <a:rPr b="0" i="1" lang="es-CO" sz="1000" u="none" cap="none" strike="noStrike">
                <a:solidFill>
                  <a:schemeClr val="dk1"/>
                </a:solidFill>
                <a:latin typeface="Arial"/>
                <a:ea typeface="Arial"/>
                <a:cs typeface="Arial"/>
                <a:sym typeface="Arial"/>
              </a:rPr>
              <a:t>. </a:t>
            </a:r>
            <a:r>
              <a:rPr i="1" lang="es-CO" sz="1000">
                <a:solidFill>
                  <a:schemeClr val="dk1"/>
                </a:solidFill>
              </a:rPr>
              <a:t>Gráfica</a:t>
            </a:r>
            <a:r>
              <a:rPr i="1" lang="es-CO" sz="1000">
                <a:solidFill>
                  <a:schemeClr val="dk1"/>
                </a:solidFill>
              </a:rPr>
              <a:t> de barras con el número de casos por fuera de los </a:t>
            </a:r>
            <a:r>
              <a:rPr i="1" lang="es-CO" sz="1000">
                <a:solidFill>
                  <a:schemeClr val="dk1"/>
                </a:solidFill>
              </a:rPr>
              <a:t>límites</a:t>
            </a:r>
            <a:r>
              <a:rPr i="1" lang="es-CO" sz="1000">
                <a:solidFill>
                  <a:schemeClr val="dk1"/>
                </a:solidFill>
              </a:rPr>
              <a:t> regulatorios por escenario</a:t>
            </a:r>
            <a:r>
              <a:rPr b="0" i="1" lang="es-CO" sz="1000" u="none" cap="none" strike="noStrike">
                <a:solidFill>
                  <a:schemeClr val="dk1"/>
                </a:solidFill>
                <a:latin typeface="Arial"/>
                <a:ea typeface="Arial"/>
                <a:cs typeface="Arial"/>
                <a:sym typeface="Arial"/>
              </a:rPr>
              <a:t>.</a:t>
            </a:r>
            <a:endParaRPr b="0" i="0" sz="222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1792" name="Google Shape;1792;g2d36bbf7f91_0_426"/>
          <p:cNvPicPr preferRelativeResize="0"/>
          <p:nvPr/>
        </p:nvPicPr>
        <p:blipFill rotWithShape="1">
          <a:blip r:embed="rId5">
            <a:alphaModFix/>
          </a:blip>
          <a:srcRect b="0" l="0" r="0" t="0"/>
          <a:stretch/>
        </p:blipFill>
        <p:spPr>
          <a:xfrm>
            <a:off x="7421642" y="4153630"/>
            <a:ext cx="1591660" cy="720000"/>
          </a:xfrm>
          <a:prstGeom prst="rect">
            <a:avLst/>
          </a:prstGeom>
          <a:noFill/>
          <a:ln>
            <a:noFill/>
          </a:ln>
        </p:spPr>
      </p:pic>
      <p:pic>
        <p:nvPicPr>
          <p:cNvPr id="1793" name="Google Shape;1793;g2d36bbf7f91_0_426"/>
          <p:cNvPicPr preferRelativeResize="0"/>
          <p:nvPr/>
        </p:nvPicPr>
        <p:blipFill>
          <a:blip r:embed="rId6">
            <a:alphaModFix/>
          </a:blip>
          <a:stretch>
            <a:fillRect/>
          </a:stretch>
        </p:blipFill>
        <p:spPr>
          <a:xfrm>
            <a:off x="862525" y="1214562"/>
            <a:ext cx="6724049" cy="323795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7" name="Shape 1797"/>
        <p:cNvGrpSpPr/>
        <p:nvPr/>
      </p:nvGrpSpPr>
      <p:grpSpPr>
        <a:xfrm>
          <a:off x="0" y="0"/>
          <a:ext cx="0" cy="0"/>
          <a:chOff x="0" y="0"/>
          <a:chExt cx="0" cy="0"/>
        </a:xfrm>
      </p:grpSpPr>
      <p:sp>
        <p:nvSpPr>
          <p:cNvPr id="1798" name="Google Shape;1798;g2d36bbf7f91_0_435"/>
          <p:cNvSpPr txBox="1"/>
          <p:nvPr/>
        </p:nvSpPr>
        <p:spPr>
          <a:xfrm>
            <a:off x="400397" y="48829"/>
            <a:ext cx="71805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Resultados eléctricos – Cargabilidad ante contingencia N-1</a:t>
            </a:r>
            <a:endParaRPr b="1" i="0" sz="2300" u="none" cap="none" strike="noStrike">
              <a:solidFill>
                <a:srgbClr val="171717"/>
              </a:solidFill>
              <a:highlight>
                <a:srgbClr val="CAF53A"/>
              </a:highlight>
              <a:latin typeface="Verdana"/>
              <a:ea typeface="Verdana"/>
              <a:cs typeface="Verdana"/>
              <a:sym typeface="Verdana"/>
            </a:endParaRPr>
          </a:p>
        </p:txBody>
      </p:sp>
      <p:pic>
        <p:nvPicPr>
          <p:cNvPr id="1799" name="Google Shape;1799;g2d36bbf7f91_0_435"/>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800" name="Google Shape;1800;g2d36bbf7f91_0_435"/>
          <p:cNvSpPr/>
          <p:nvPr/>
        </p:nvSpPr>
        <p:spPr>
          <a:xfrm>
            <a:off x="400397" y="468495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1" lang="es-CO" sz="1000" u="none" cap="none" strike="noStrike">
                <a:solidFill>
                  <a:schemeClr val="dk1"/>
                </a:solidFill>
                <a:latin typeface="Arial"/>
                <a:ea typeface="Arial"/>
                <a:cs typeface="Arial"/>
                <a:sym typeface="Arial"/>
              </a:rPr>
              <a:t>Figura </a:t>
            </a:r>
            <a:r>
              <a:rPr i="1" lang="es-CO" sz="1000">
                <a:solidFill>
                  <a:schemeClr val="dk1"/>
                </a:solidFill>
              </a:rPr>
              <a:t>9</a:t>
            </a:r>
            <a:r>
              <a:rPr b="0" i="1" lang="es-CO" sz="1000" u="none" cap="none" strike="noStrike">
                <a:solidFill>
                  <a:schemeClr val="dk1"/>
                </a:solidFill>
                <a:latin typeface="Arial"/>
                <a:ea typeface="Arial"/>
                <a:cs typeface="Arial"/>
                <a:sym typeface="Arial"/>
              </a:rPr>
              <a:t>. Perfiles de cargabilidad subestaciones del área de influencia ante contingencia N-1.</a:t>
            </a:r>
            <a:endParaRPr b="0" i="0" sz="222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1801" name="Google Shape;1801;g2d36bbf7f91_0_435"/>
          <p:cNvPicPr preferRelativeResize="0"/>
          <p:nvPr/>
        </p:nvPicPr>
        <p:blipFill rotWithShape="1">
          <a:blip r:embed="rId5">
            <a:alphaModFix/>
          </a:blip>
          <a:srcRect b="0" l="0" r="0" t="0"/>
          <a:stretch/>
        </p:blipFill>
        <p:spPr>
          <a:xfrm>
            <a:off x="7421642" y="4134518"/>
            <a:ext cx="1591660" cy="720000"/>
          </a:xfrm>
          <a:prstGeom prst="rect">
            <a:avLst/>
          </a:prstGeom>
          <a:noFill/>
          <a:ln>
            <a:noFill/>
          </a:ln>
        </p:spPr>
      </p:pic>
      <p:sp>
        <p:nvSpPr>
          <p:cNvPr id="1802" name="Google Shape;1802;g2d36bbf7f91_0_435"/>
          <p:cNvSpPr/>
          <p:nvPr/>
        </p:nvSpPr>
        <p:spPr>
          <a:xfrm>
            <a:off x="7307825" y="2204900"/>
            <a:ext cx="1745400" cy="892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1" lang="es-CO" sz="1200">
                <a:solidFill>
                  <a:schemeClr val="accent1"/>
                </a:solidFill>
              </a:rPr>
              <a:t>Contingencia de no convergencia “NC”: Jardinera - Junin 115 kV para A1</a:t>
            </a:r>
            <a:endParaRPr b="0" i="0" sz="1200" u="none" cap="none" strike="noStrike">
              <a:solidFill>
                <a:schemeClr val="accent1"/>
              </a:solidFill>
              <a:latin typeface="Arial"/>
              <a:ea typeface="Arial"/>
              <a:cs typeface="Arial"/>
              <a:sym typeface="Arial"/>
            </a:endParaRPr>
          </a:p>
        </p:txBody>
      </p:sp>
      <p:pic>
        <p:nvPicPr>
          <p:cNvPr id="1803" name="Google Shape;1803;g2d36bbf7f91_0_435"/>
          <p:cNvPicPr preferRelativeResize="0"/>
          <p:nvPr/>
        </p:nvPicPr>
        <p:blipFill>
          <a:blip r:embed="rId6">
            <a:alphaModFix/>
          </a:blip>
          <a:stretch>
            <a:fillRect/>
          </a:stretch>
        </p:blipFill>
        <p:spPr>
          <a:xfrm>
            <a:off x="614525" y="941625"/>
            <a:ext cx="6754049" cy="365912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7" name="Shape 1807"/>
        <p:cNvGrpSpPr/>
        <p:nvPr/>
      </p:nvGrpSpPr>
      <p:grpSpPr>
        <a:xfrm>
          <a:off x="0" y="0"/>
          <a:ext cx="0" cy="0"/>
          <a:chOff x="0" y="0"/>
          <a:chExt cx="0" cy="0"/>
        </a:xfrm>
      </p:grpSpPr>
      <p:sp>
        <p:nvSpPr>
          <p:cNvPr id="1808" name="Google Shape;1808;g2d36bbf7f91_0_463"/>
          <p:cNvSpPr txBox="1"/>
          <p:nvPr/>
        </p:nvSpPr>
        <p:spPr>
          <a:xfrm>
            <a:off x="553172" y="150679"/>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Resultados </a:t>
            </a:r>
            <a:r>
              <a:rPr b="1" lang="es-CO" sz="2300">
                <a:solidFill>
                  <a:srgbClr val="171717"/>
                </a:solidFill>
                <a:highlight>
                  <a:srgbClr val="CAF53A"/>
                </a:highlight>
                <a:latin typeface="Verdana"/>
                <a:ea typeface="Verdana"/>
                <a:cs typeface="Verdana"/>
                <a:sym typeface="Verdana"/>
              </a:rPr>
              <a:t>electricos</a:t>
            </a:r>
            <a:r>
              <a:rPr b="1" i="0" lang="es-CO" sz="2300" u="none" cap="none" strike="noStrike">
                <a:solidFill>
                  <a:srgbClr val="171717"/>
                </a:solidFill>
                <a:highlight>
                  <a:srgbClr val="CAF53A"/>
                </a:highlight>
                <a:latin typeface="Verdana"/>
                <a:ea typeface="Verdana"/>
                <a:cs typeface="Verdana"/>
                <a:sym typeface="Verdana"/>
              </a:rPr>
              <a:t> – Cortocircuito</a:t>
            </a:r>
            <a:endParaRPr b="1" i="0" sz="2300" u="none" cap="none" strike="noStrike">
              <a:solidFill>
                <a:srgbClr val="171717"/>
              </a:solidFill>
              <a:highlight>
                <a:srgbClr val="CAF53A"/>
              </a:highlight>
              <a:latin typeface="Verdana"/>
              <a:ea typeface="Verdana"/>
              <a:cs typeface="Verdana"/>
              <a:sym typeface="Verdana"/>
            </a:endParaRPr>
          </a:p>
        </p:txBody>
      </p:sp>
      <p:pic>
        <p:nvPicPr>
          <p:cNvPr id="1809" name="Google Shape;1809;g2d36bbf7f91_0_46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810" name="Google Shape;1810;g2d36bbf7f91_0_463"/>
          <p:cNvSpPr/>
          <p:nvPr/>
        </p:nvSpPr>
        <p:spPr>
          <a:xfrm>
            <a:off x="553172" y="4731408"/>
            <a:ext cx="7660500" cy="2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1" lang="es-CO" sz="1000" u="none" cap="none" strike="noStrike">
                <a:solidFill>
                  <a:schemeClr val="dk1"/>
                </a:solidFill>
                <a:latin typeface="Arial"/>
                <a:ea typeface="Arial"/>
                <a:cs typeface="Arial"/>
                <a:sym typeface="Arial"/>
              </a:rPr>
              <a:t>Figura 1</a:t>
            </a:r>
            <a:r>
              <a:rPr i="1" lang="es-CO" sz="1000">
                <a:solidFill>
                  <a:schemeClr val="dk1"/>
                </a:solidFill>
              </a:rPr>
              <a:t>0</a:t>
            </a:r>
            <a:r>
              <a:rPr b="0" i="1" lang="es-CO" sz="1000" u="none" cap="none" strike="noStrike">
                <a:solidFill>
                  <a:schemeClr val="dk1"/>
                </a:solidFill>
                <a:latin typeface="Arial"/>
                <a:ea typeface="Arial"/>
                <a:cs typeface="Arial"/>
                <a:sym typeface="Arial"/>
              </a:rPr>
              <a:t>. Corrientes de cortocircuito máximas y capacidades de interrupción por barra.</a:t>
            </a:r>
            <a:endParaRPr b="0" i="1" sz="1000" u="none" cap="none" strike="noStrike">
              <a:solidFill>
                <a:schemeClr val="dk1"/>
              </a:solidFill>
              <a:latin typeface="Arial"/>
              <a:ea typeface="Arial"/>
              <a:cs typeface="Arial"/>
              <a:sym typeface="Arial"/>
            </a:endParaRPr>
          </a:p>
        </p:txBody>
      </p:sp>
      <p:pic>
        <p:nvPicPr>
          <p:cNvPr descr="Imagen en blanco y negro de una torre&#10;&#10;Descripción generada automáticamente con confianza media" id="1811" name="Google Shape;1811;g2d36bbf7f91_0_463"/>
          <p:cNvPicPr preferRelativeResize="0"/>
          <p:nvPr/>
        </p:nvPicPr>
        <p:blipFill rotWithShape="1">
          <a:blip r:embed="rId5">
            <a:alphaModFix/>
          </a:blip>
          <a:srcRect b="0" l="0" r="0" t="0"/>
          <a:stretch/>
        </p:blipFill>
        <p:spPr>
          <a:xfrm>
            <a:off x="7417802" y="4134518"/>
            <a:ext cx="1591660" cy="720000"/>
          </a:xfrm>
          <a:prstGeom prst="rect">
            <a:avLst/>
          </a:prstGeom>
          <a:noFill/>
          <a:ln>
            <a:noFill/>
          </a:ln>
        </p:spPr>
      </p:pic>
      <p:pic>
        <p:nvPicPr>
          <p:cNvPr id="1812" name="Google Shape;1812;g2d36bbf7f91_0_463"/>
          <p:cNvPicPr preferRelativeResize="0"/>
          <p:nvPr/>
        </p:nvPicPr>
        <p:blipFill rotWithShape="1">
          <a:blip r:embed="rId6">
            <a:alphaModFix/>
          </a:blip>
          <a:srcRect b="0" l="0" r="0" t="4388"/>
          <a:stretch/>
        </p:blipFill>
        <p:spPr>
          <a:xfrm>
            <a:off x="2488525" y="651900"/>
            <a:ext cx="3507600" cy="4079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d38ae029f6_5_43"/>
          <p:cNvSpPr txBox="1"/>
          <p:nvPr/>
        </p:nvSpPr>
        <p:spPr>
          <a:xfrm>
            <a:off x="986825" y="582150"/>
            <a:ext cx="7010100" cy="538800"/>
          </a:xfrm>
          <a:prstGeom prst="rect">
            <a:avLst/>
          </a:prstGeom>
          <a:solidFill>
            <a:srgbClr val="DAF000"/>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s-CO" sz="2300">
                <a:solidFill>
                  <a:srgbClr val="181818"/>
                </a:solidFill>
                <a:latin typeface="Verdana"/>
                <a:ea typeface="Verdana"/>
                <a:cs typeface="Verdana"/>
                <a:sym typeface="Verdana"/>
              </a:rPr>
              <a:t>Cronograma</a:t>
            </a:r>
            <a:endParaRPr b="1" sz="2300">
              <a:solidFill>
                <a:schemeClr val="dk1"/>
              </a:solidFill>
              <a:latin typeface="Montserrat"/>
              <a:ea typeface="Montserrat"/>
              <a:cs typeface="Montserrat"/>
              <a:sym typeface="Montserrat"/>
            </a:endParaRPr>
          </a:p>
        </p:txBody>
      </p:sp>
      <p:sp>
        <p:nvSpPr>
          <p:cNvPr id="229" name="Google Shape;229;g2d38ae029f6_5_43"/>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230" name="Google Shape;230;g2d38ae029f6_5_43"/>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231" name="Google Shape;231;g2d38ae029f6_5_43"/>
          <p:cNvPicPr preferRelativeResize="0"/>
          <p:nvPr/>
        </p:nvPicPr>
        <p:blipFill>
          <a:blip r:embed="rId4">
            <a:alphaModFix/>
          </a:blip>
          <a:stretch>
            <a:fillRect/>
          </a:stretch>
        </p:blipFill>
        <p:spPr>
          <a:xfrm>
            <a:off x="1710088" y="1310725"/>
            <a:ext cx="5563564" cy="3717749"/>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6" name="Shape 1816"/>
        <p:cNvGrpSpPr/>
        <p:nvPr/>
      </p:nvGrpSpPr>
      <p:grpSpPr>
        <a:xfrm>
          <a:off x="0" y="0"/>
          <a:ext cx="0" cy="0"/>
          <a:chOff x="0" y="0"/>
          <a:chExt cx="0" cy="0"/>
        </a:xfrm>
      </p:grpSpPr>
      <p:sp>
        <p:nvSpPr>
          <p:cNvPr id="1817" name="Google Shape;1817;g2d38fd83f31_1_26"/>
          <p:cNvSpPr txBox="1"/>
          <p:nvPr/>
        </p:nvSpPr>
        <p:spPr>
          <a:xfrm>
            <a:off x="3852025" y="2805000"/>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8" name="Google Shape;1818;g2d38fd83f31_1_26"/>
          <p:cNvPicPr preferRelativeResize="0"/>
          <p:nvPr/>
        </p:nvPicPr>
        <p:blipFill rotWithShape="1">
          <a:blip r:embed="rId4">
            <a:alphaModFix/>
          </a:blip>
          <a:srcRect b="0" l="0" r="0" t="0"/>
          <a:stretch/>
        </p:blipFill>
        <p:spPr>
          <a:xfrm>
            <a:off x="198691" y="217476"/>
            <a:ext cx="788816" cy="868702"/>
          </a:xfrm>
          <a:prstGeom prst="rect">
            <a:avLst/>
          </a:prstGeom>
          <a:noFill/>
          <a:ln>
            <a:noFill/>
          </a:ln>
        </p:spPr>
      </p:pic>
      <p:sp>
        <p:nvSpPr>
          <p:cNvPr id="1819" name="Google Shape;1819;g2d38fd83f31_1_26"/>
          <p:cNvSpPr txBox="1"/>
          <p:nvPr/>
        </p:nvSpPr>
        <p:spPr>
          <a:xfrm>
            <a:off x="3926638" y="1168979"/>
            <a:ext cx="588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chemeClr val="lt1"/>
                </a:solidFill>
                <a:latin typeface="Verdana"/>
                <a:ea typeface="Verdana"/>
                <a:cs typeface="Verdana"/>
                <a:sym typeface="Verdana"/>
              </a:rPr>
              <a:t>Evaluación económica</a:t>
            </a:r>
            <a:endParaRPr b="1" i="0" sz="3200" u="none" cap="none" strike="noStrike">
              <a:solidFill>
                <a:schemeClr val="lt1"/>
              </a:solidFill>
              <a:latin typeface="Verdana"/>
              <a:ea typeface="Verdana"/>
              <a:cs typeface="Verdana"/>
              <a:sym typeface="Verdana"/>
            </a:endParaRPr>
          </a:p>
        </p:txBody>
      </p:sp>
      <p:sp>
        <p:nvSpPr>
          <p:cNvPr id="1820" name="Google Shape;1820;g2d38fd83f31_1_26"/>
          <p:cNvSpPr txBox="1"/>
          <p:nvPr/>
        </p:nvSpPr>
        <p:spPr>
          <a:xfrm>
            <a:off x="777522" y="335351"/>
            <a:ext cx="2977500" cy="258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600"/>
              <a:buFont typeface="Arial"/>
              <a:buNone/>
            </a:pPr>
            <a:r>
              <a:t/>
            </a:r>
            <a:endParaRPr b="1" i="0" sz="15600" u="none" cap="none" strike="noStrike">
              <a:solidFill>
                <a:srgbClr val="CAF53A"/>
              </a:solidFill>
              <a:latin typeface="Verdana"/>
              <a:ea typeface="Verdana"/>
              <a:cs typeface="Verdana"/>
              <a:sym typeface="Verdana"/>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24" name="Shape 1824"/>
        <p:cNvGrpSpPr/>
        <p:nvPr/>
      </p:nvGrpSpPr>
      <p:grpSpPr>
        <a:xfrm>
          <a:off x="0" y="0"/>
          <a:ext cx="0" cy="0"/>
          <a:chOff x="0" y="0"/>
          <a:chExt cx="0" cy="0"/>
        </a:xfrm>
      </p:grpSpPr>
      <p:sp>
        <p:nvSpPr>
          <p:cNvPr id="1825" name="Google Shape;1825;g2d38fd83f31_1_61"/>
          <p:cNvSpPr txBox="1"/>
          <p:nvPr/>
        </p:nvSpPr>
        <p:spPr>
          <a:xfrm>
            <a:off x="502050" y="1068175"/>
            <a:ext cx="8139900" cy="2685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50"/>
              <a:buFont typeface="Arial"/>
              <a:buNone/>
            </a:pPr>
            <a:r>
              <a:t/>
            </a:r>
            <a:endParaRPr b="1"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La valoración de los costos se realiza en unidades constructivas según resoluciones CREG 015 de 2017 (remuneración STR) y CREG 011 de 2009 (remuneración STN).</a:t>
            </a:r>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26" name="Google Shape;1826;g2d38fd83f31_1_61"/>
          <p:cNvSpPr txBox="1"/>
          <p:nvPr/>
        </p:nvSpPr>
        <p:spPr>
          <a:xfrm>
            <a:off x="577446" y="529369"/>
            <a:ext cx="74721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s-CO" sz="2300" u="none" cap="none" strike="noStrike">
                <a:solidFill>
                  <a:srgbClr val="171717"/>
                </a:solidFill>
                <a:highlight>
                  <a:srgbClr val="CAF53A"/>
                </a:highlight>
                <a:latin typeface="Verdana"/>
                <a:ea typeface="Verdana"/>
                <a:cs typeface="Verdana"/>
                <a:sym typeface="Verdana"/>
              </a:rPr>
              <a:t>Costos </a:t>
            </a:r>
            <a:endParaRPr/>
          </a:p>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rgbClr val="171717"/>
              </a:solidFill>
              <a:highlight>
                <a:srgbClr val="CAF53A"/>
              </a:highlight>
              <a:latin typeface="Verdana"/>
              <a:ea typeface="Verdana"/>
              <a:cs typeface="Verdana"/>
              <a:sym typeface="Verdana"/>
            </a:endParaRPr>
          </a:p>
        </p:txBody>
      </p:sp>
      <p:pic>
        <p:nvPicPr>
          <p:cNvPr id="1827" name="Google Shape;1827;g2d38fd83f31_1_61"/>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graphicFrame>
        <p:nvGraphicFramePr>
          <p:cNvPr id="1828" name="Google Shape;1828;g2d38fd83f31_1_61"/>
          <p:cNvGraphicFramePr/>
          <p:nvPr/>
        </p:nvGraphicFramePr>
        <p:xfrm>
          <a:off x="2231232" y="2210356"/>
          <a:ext cx="3000000" cy="3000000"/>
        </p:xfrm>
        <a:graphic>
          <a:graphicData uri="http://schemas.openxmlformats.org/drawingml/2006/table">
            <a:tbl>
              <a:tblPr bandRow="1" firstRow="1">
                <a:noFill/>
                <a:tableStyleId>{808172E8-F0F2-4FBF-A2F8-2A0E3A84E306}</a:tableStyleId>
              </a:tblPr>
              <a:tblGrid>
                <a:gridCol w="2469350"/>
                <a:gridCol w="2543175"/>
              </a:tblGrid>
              <a:tr h="347525">
                <a:tc gridSpan="2">
                  <a:txBody>
                    <a:bodyPr/>
                    <a:lstStyle/>
                    <a:p>
                      <a:pPr indent="0" lvl="0" marL="0" marR="0" rtl="0" algn="ctr">
                        <a:lnSpc>
                          <a:spcPct val="100000"/>
                        </a:lnSpc>
                        <a:spcBef>
                          <a:spcPts val="0"/>
                        </a:spcBef>
                        <a:spcAft>
                          <a:spcPts val="0"/>
                        </a:spcAft>
                        <a:buNone/>
                      </a:pPr>
                      <a:r>
                        <a:rPr lang="es-CO" sz="1600" u="none" cap="none" strike="noStrike">
                          <a:solidFill>
                            <a:srgbClr val="CAF53A"/>
                          </a:solidFill>
                          <a:latin typeface="Verdana"/>
                          <a:ea typeface="Verdana"/>
                          <a:cs typeface="Verdana"/>
                          <a:sym typeface="Verdana"/>
                        </a:rPr>
                        <a:t>VPN - USD</a:t>
                      </a:r>
                      <a:endParaRPr/>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None/>
                      </a:pPr>
                      <a:r>
                        <a:rPr lang="es-CO" sz="1200">
                          <a:solidFill>
                            <a:srgbClr val="2B4037"/>
                          </a:solidFill>
                          <a:latin typeface="Verdana"/>
                          <a:ea typeface="Verdana"/>
                          <a:cs typeface="Verdana"/>
                          <a:sym typeface="Verdana"/>
                        </a:rPr>
                        <a:t>Costo en STR</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90805" rtl="0" algn="ctr">
                        <a:lnSpc>
                          <a:spcPct val="118750"/>
                        </a:lnSpc>
                        <a:spcBef>
                          <a:spcPts val="0"/>
                        </a:spcBef>
                        <a:spcAft>
                          <a:spcPts val="0"/>
                        </a:spcAft>
                        <a:buSzPts val="1100"/>
                        <a:buNone/>
                      </a:pPr>
                      <a:r>
                        <a:rPr lang="es-CO" sz="1200">
                          <a:solidFill>
                            <a:srgbClr val="2B4037"/>
                          </a:solidFill>
                          <a:latin typeface="Verdana"/>
                          <a:ea typeface="Verdana"/>
                          <a:cs typeface="Verdana"/>
                          <a:sym typeface="Verdana"/>
                        </a:rPr>
                        <a:t>$ 23.044.495,42</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None/>
                      </a:pPr>
                      <a:r>
                        <a:rPr lang="es-CO" sz="1200">
                          <a:solidFill>
                            <a:srgbClr val="2B4037"/>
                          </a:solidFill>
                          <a:latin typeface="Verdana"/>
                          <a:ea typeface="Verdana"/>
                          <a:cs typeface="Verdana"/>
                          <a:sym typeface="Verdana"/>
                        </a:rPr>
                        <a:t>Costo en STN</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359410" marR="0" rtl="0" algn="ctr">
                        <a:lnSpc>
                          <a:spcPct val="100000"/>
                        </a:lnSpc>
                        <a:spcBef>
                          <a:spcPts val="0"/>
                        </a:spcBef>
                        <a:spcAft>
                          <a:spcPts val="0"/>
                        </a:spcAft>
                        <a:buNone/>
                      </a:pPr>
                      <a:r>
                        <a:rPr lang="es-CO" sz="1200">
                          <a:solidFill>
                            <a:srgbClr val="2B4037"/>
                          </a:solidFill>
                          <a:latin typeface="Verdana"/>
                          <a:ea typeface="Verdana"/>
                          <a:cs typeface="Verdana"/>
                          <a:sym typeface="Verdana"/>
                        </a:rPr>
                        <a:t>$ 0</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None/>
                      </a:pPr>
                      <a:r>
                        <a:rPr lang="es-CO" sz="1200">
                          <a:solidFill>
                            <a:srgbClr val="2B4037"/>
                          </a:solidFill>
                          <a:latin typeface="Verdana"/>
                          <a:ea typeface="Verdana"/>
                          <a:cs typeface="Verdana"/>
                          <a:sym typeface="Verdana"/>
                        </a:rPr>
                        <a:t>Costo Total</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0" marR="90805" rtl="0" algn="ctr">
                        <a:lnSpc>
                          <a:spcPct val="118750"/>
                        </a:lnSpc>
                        <a:spcBef>
                          <a:spcPts val="0"/>
                        </a:spcBef>
                        <a:spcAft>
                          <a:spcPts val="0"/>
                        </a:spcAft>
                        <a:buClr>
                          <a:schemeClr val="dk1"/>
                        </a:buClr>
                        <a:buSzPts val="1100"/>
                        <a:buFont typeface="Arial"/>
                        <a:buNone/>
                      </a:pPr>
                      <a:r>
                        <a:rPr b="1" lang="es-CO" sz="1200">
                          <a:solidFill>
                            <a:srgbClr val="2B4037"/>
                          </a:solidFill>
                          <a:latin typeface="Verdana"/>
                          <a:ea typeface="Verdana"/>
                          <a:cs typeface="Verdana"/>
                          <a:sym typeface="Verdana"/>
                        </a:rPr>
                        <a:t>$ 23.044.495,42</a:t>
                      </a:r>
                      <a:endParaRPr b="1"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2" name="Shape 1832"/>
        <p:cNvGrpSpPr/>
        <p:nvPr/>
      </p:nvGrpSpPr>
      <p:grpSpPr>
        <a:xfrm>
          <a:off x="0" y="0"/>
          <a:ext cx="0" cy="0"/>
          <a:chOff x="0" y="0"/>
          <a:chExt cx="0" cy="0"/>
        </a:xfrm>
      </p:grpSpPr>
      <p:sp>
        <p:nvSpPr>
          <p:cNvPr id="1833" name="Google Shape;1833;g2d38fd83f31_1_54"/>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Relación Beneficio/Costo</a:t>
            </a:r>
            <a:endParaRPr/>
          </a:p>
        </p:txBody>
      </p:sp>
      <p:pic>
        <p:nvPicPr>
          <p:cNvPr id="1834" name="Google Shape;1834;g2d38fd83f31_1_54"/>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835" name="Google Shape;1835;g2d38fd83f31_1_54"/>
          <p:cNvSpPr/>
          <p:nvPr/>
        </p:nvSpPr>
        <p:spPr>
          <a:xfrm>
            <a:off x="628649" y="1323172"/>
            <a:ext cx="7708200" cy="674100"/>
          </a:xfrm>
          <a:prstGeom prst="rect">
            <a:avLst/>
          </a:prstGeom>
          <a:noFill/>
          <a:ln>
            <a:noFill/>
          </a:ln>
        </p:spPr>
        <p:txBody>
          <a:bodyPr anchorCtr="0" anchor="t" bIns="45700" lIns="91425" spcFirstLastPara="1" rIns="91425" wrap="square" tIns="45700">
            <a:noAutofit/>
          </a:bodyPr>
          <a:lstStyle/>
          <a:p>
            <a:pPr indent="0" lvl="1" marL="0" marR="0" rtl="0" algn="just">
              <a:lnSpc>
                <a:spcPct val="90000"/>
              </a:lnSpc>
              <a:spcBef>
                <a:spcPts val="0"/>
              </a:spcBef>
              <a:spcAft>
                <a:spcPts val="0"/>
              </a:spcAft>
              <a:buNone/>
            </a:pPr>
            <a:r>
              <a:rPr b="0" i="0" lang="es-CO" sz="1400" u="none" cap="none" strike="noStrike">
                <a:solidFill>
                  <a:srgbClr val="2B4037"/>
                </a:solidFill>
                <a:latin typeface="Verdana"/>
                <a:ea typeface="Verdana"/>
                <a:cs typeface="Verdana"/>
                <a:sym typeface="Verdana"/>
              </a:rPr>
              <a:t>Se calculó el valor presente neto (VPN) de los beneficios y de los costos del proyecto de expansión, con lo cual se determinó que la relación Beneficio/Costo resulta ser superior a 1.</a:t>
            </a:r>
            <a:endParaRPr b="0" i="0" sz="1400" u="none" cap="none" strike="noStrike">
              <a:solidFill>
                <a:srgbClr val="2B4037"/>
              </a:solidFill>
              <a:latin typeface="Verdana"/>
              <a:ea typeface="Verdana"/>
              <a:cs typeface="Verdana"/>
              <a:sym typeface="Verdana"/>
            </a:endParaRPr>
          </a:p>
        </p:txBody>
      </p:sp>
      <p:graphicFrame>
        <p:nvGraphicFramePr>
          <p:cNvPr id="1836" name="Google Shape;1836;g2d38fd83f31_1_54"/>
          <p:cNvGraphicFramePr/>
          <p:nvPr/>
        </p:nvGraphicFramePr>
        <p:xfrm>
          <a:off x="2231232" y="2210356"/>
          <a:ext cx="3000000" cy="3000000"/>
        </p:xfrm>
        <a:graphic>
          <a:graphicData uri="http://schemas.openxmlformats.org/drawingml/2006/table">
            <a:tbl>
              <a:tblPr bandRow="1" firstRow="1">
                <a:noFill/>
                <a:tableStyleId>{808172E8-F0F2-4FBF-A2F8-2A0E3A84E306}</a:tableStyleId>
              </a:tblPr>
              <a:tblGrid>
                <a:gridCol w="2469350"/>
                <a:gridCol w="2543175"/>
              </a:tblGrid>
              <a:tr h="347525">
                <a:tc gridSpan="2">
                  <a:txBody>
                    <a:bodyPr/>
                    <a:lstStyle/>
                    <a:p>
                      <a:pPr indent="0" lvl="0" marL="0" marR="0" rtl="0" algn="ctr">
                        <a:lnSpc>
                          <a:spcPct val="100000"/>
                        </a:lnSpc>
                        <a:spcBef>
                          <a:spcPts val="0"/>
                        </a:spcBef>
                        <a:spcAft>
                          <a:spcPts val="0"/>
                        </a:spcAft>
                        <a:buNone/>
                      </a:pPr>
                      <a:r>
                        <a:rPr lang="es-CO" sz="1600" u="none" cap="none" strike="noStrike">
                          <a:solidFill>
                            <a:srgbClr val="CAF53A"/>
                          </a:solidFill>
                          <a:latin typeface="Verdana"/>
                          <a:ea typeface="Verdana"/>
                          <a:cs typeface="Verdana"/>
                          <a:sym typeface="Verdana"/>
                        </a:rPr>
                        <a:t>VPN - USD</a:t>
                      </a:r>
                      <a:endParaRPr/>
                    </a:p>
                  </a:txBody>
                  <a:tcPr marT="45725" marB="45725" marR="91450" marL="91450" anchor="ctr">
                    <a:solidFill>
                      <a:srgbClr val="2B4037"/>
                    </a:solidFill>
                  </a:tcPr>
                </a:tc>
                <a:tc hMerge="1"/>
              </a:tr>
              <a:tr h="347525">
                <a:tc>
                  <a:txBody>
                    <a:bodyPr/>
                    <a:lstStyle/>
                    <a:p>
                      <a:pPr indent="0" lvl="0" marL="35941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Total Beneficios</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66675" marR="130175" rtl="0" algn="ctr">
                        <a:lnSpc>
                          <a:spcPct val="118750"/>
                        </a:lnSpc>
                        <a:spcBef>
                          <a:spcPts val="5"/>
                        </a:spcBef>
                        <a:spcAft>
                          <a:spcPts val="0"/>
                        </a:spcAft>
                        <a:buClr>
                          <a:schemeClr val="dk1"/>
                        </a:buClr>
                        <a:buSzPts val="1100"/>
                        <a:buFont typeface="Arial"/>
                        <a:buNone/>
                      </a:pPr>
                      <a:r>
                        <a:rPr lang="es-CO" sz="1200">
                          <a:solidFill>
                            <a:srgbClr val="2B4037"/>
                          </a:solidFill>
                          <a:latin typeface="Verdana"/>
                          <a:ea typeface="Verdana"/>
                          <a:cs typeface="Verdana"/>
                          <a:sym typeface="Verdana"/>
                        </a:rPr>
                        <a:t>$ 179.305.121,84</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Total Costos</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66675" marR="130175" rtl="0" algn="ctr">
                        <a:lnSpc>
                          <a:spcPct val="118750"/>
                        </a:lnSpc>
                        <a:spcBef>
                          <a:spcPts val="5"/>
                        </a:spcBef>
                        <a:spcAft>
                          <a:spcPts val="0"/>
                        </a:spcAft>
                        <a:buClr>
                          <a:schemeClr val="dk1"/>
                        </a:buClr>
                        <a:buSzPts val="1100"/>
                        <a:buFont typeface="Arial"/>
                        <a:buNone/>
                      </a:pPr>
                      <a:r>
                        <a:rPr lang="es-CO" sz="1200">
                          <a:solidFill>
                            <a:srgbClr val="2B4037"/>
                          </a:solidFill>
                          <a:latin typeface="Verdana"/>
                          <a:ea typeface="Verdana"/>
                          <a:cs typeface="Verdana"/>
                          <a:sym typeface="Verdana"/>
                        </a:rPr>
                        <a:t>$ 23.044.495,42</a:t>
                      </a:r>
                      <a:endParaRPr b="0"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r h="347525">
                <a:tc>
                  <a:txBody>
                    <a:bodyPr/>
                    <a:lstStyle/>
                    <a:p>
                      <a:pPr indent="0" lvl="0" marL="359410" marR="0" rtl="0" algn="ctr">
                        <a:lnSpc>
                          <a:spcPct val="100000"/>
                        </a:lnSpc>
                        <a:spcBef>
                          <a:spcPts val="0"/>
                        </a:spcBef>
                        <a:spcAft>
                          <a:spcPts val="0"/>
                        </a:spcAft>
                        <a:buNone/>
                      </a:pPr>
                      <a:r>
                        <a:rPr b="1" i="0" lang="es-CO" sz="1200" u="none" cap="none" strike="noStrike">
                          <a:solidFill>
                            <a:srgbClr val="2B4037"/>
                          </a:solidFill>
                          <a:latin typeface="Verdana"/>
                          <a:ea typeface="Verdana"/>
                          <a:cs typeface="Verdana"/>
                          <a:sym typeface="Verdana"/>
                        </a:rPr>
                        <a:t>Relación B/C</a:t>
                      </a:r>
                      <a:endParaRPr b="1"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c>
                  <a:txBody>
                    <a:bodyPr/>
                    <a:lstStyle/>
                    <a:p>
                      <a:pPr indent="0" lvl="0" marL="66675" marR="130175" rtl="0" algn="ctr">
                        <a:lnSpc>
                          <a:spcPct val="118750"/>
                        </a:lnSpc>
                        <a:spcBef>
                          <a:spcPts val="5"/>
                        </a:spcBef>
                        <a:spcAft>
                          <a:spcPts val="0"/>
                        </a:spcAft>
                        <a:buClr>
                          <a:schemeClr val="dk1"/>
                        </a:buClr>
                        <a:buSzPts val="1100"/>
                        <a:buFont typeface="Arial"/>
                        <a:buNone/>
                      </a:pPr>
                      <a:r>
                        <a:rPr b="1" lang="es-CO" sz="1200">
                          <a:solidFill>
                            <a:srgbClr val="2B4037"/>
                          </a:solidFill>
                          <a:latin typeface="Verdana"/>
                          <a:ea typeface="Verdana"/>
                          <a:cs typeface="Verdana"/>
                          <a:sym typeface="Verdana"/>
                        </a:rPr>
                        <a:t>7.78</a:t>
                      </a:r>
                      <a:endParaRPr b="1" i="0" sz="1200" u="none" cap="none" strike="noStrike">
                        <a:solidFill>
                          <a:srgbClr val="2B4037"/>
                        </a:solidFill>
                        <a:latin typeface="Verdana"/>
                        <a:ea typeface="Verdana"/>
                        <a:cs typeface="Verdana"/>
                        <a:sym typeface="Verdana"/>
                      </a:endParaRPr>
                    </a:p>
                  </a:txBody>
                  <a:tcPr marT="0" marB="0" marR="68575" marL="68575" anchor="ctr">
                    <a:solidFill>
                      <a:srgbClr val="CAF53A"/>
                    </a:solidFill>
                  </a:tcPr>
                </a:tc>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0" name="Shape 1840"/>
        <p:cNvGrpSpPr/>
        <p:nvPr/>
      </p:nvGrpSpPr>
      <p:grpSpPr>
        <a:xfrm>
          <a:off x="0" y="0"/>
          <a:ext cx="0" cy="0"/>
          <a:chOff x="0" y="0"/>
          <a:chExt cx="0" cy="0"/>
        </a:xfrm>
      </p:grpSpPr>
      <p:sp>
        <p:nvSpPr>
          <p:cNvPr id="1841" name="Google Shape;1841;g2d38fd83f31_1_33"/>
          <p:cNvSpPr txBox="1"/>
          <p:nvPr/>
        </p:nvSpPr>
        <p:spPr>
          <a:xfrm>
            <a:off x="593100" y="2017767"/>
            <a:ext cx="49587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CONCLUSIONES</a:t>
            </a:r>
            <a:endParaRPr b="1" i="0" sz="3400" u="none" cap="none" strike="noStrike">
              <a:solidFill>
                <a:schemeClr val="lt1"/>
              </a:solidFill>
              <a:latin typeface="Verdana"/>
              <a:ea typeface="Verdana"/>
              <a:cs typeface="Verdana"/>
              <a:sym typeface="Verdana"/>
            </a:endParaRPr>
          </a:p>
        </p:txBody>
      </p:sp>
      <p:pic>
        <p:nvPicPr>
          <p:cNvPr id="1842" name="Google Shape;1842;g2d38fd83f31_1_33"/>
          <p:cNvPicPr preferRelativeResize="0"/>
          <p:nvPr/>
        </p:nvPicPr>
        <p:blipFill rotWithShape="1">
          <a:blip r:embed="rId4">
            <a:alphaModFix/>
          </a:blip>
          <a:srcRect b="7527" l="0" r="0" t="0"/>
          <a:stretch/>
        </p:blipFill>
        <p:spPr>
          <a:xfrm>
            <a:off x="4708476" y="1065510"/>
            <a:ext cx="3692782" cy="4077991"/>
          </a:xfrm>
          <a:prstGeom prst="rect">
            <a:avLst/>
          </a:prstGeom>
          <a:noFill/>
          <a:ln>
            <a:noFill/>
          </a:ln>
        </p:spPr>
      </p:pic>
      <p:pic>
        <p:nvPicPr>
          <p:cNvPr id="1843" name="Google Shape;1843;g2d38fd83f31_1_33"/>
          <p:cNvPicPr preferRelativeResize="0"/>
          <p:nvPr/>
        </p:nvPicPr>
        <p:blipFill rotWithShape="1">
          <a:blip r:embed="rId5">
            <a:alphaModFix/>
          </a:blip>
          <a:srcRect b="0" l="0" r="0" t="0"/>
          <a:stretch/>
        </p:blipFill>
        <p:spPr>
          <a:xfrm>
            <a:off x="198691" y="217476"/>
            <a:ext cx="788816" cy="868702"/>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7" name="Shape 1847"/>
        <p:cNvGrpSpPr/>
        <p:nvPr/>
      </p:nvGrpSpPr>
      <p:grpSpPr>
        <a:xfrm>
          <a:off x="0" y="0"/>
          <a:ext cx="0" cy="0"/>
          <a:chOff x="0" y="0"/>
          <a:chExt cx="0" cy="0"/>
        </a:xfrm>
      </p:grpSpPr>
      <p:sp>
        <p:nvSpPr>
          <p:cNvPr id="1848" name="Google Shape;1848;g2d38fd83f31_1_0"/>
          <p:cNvSpPr txBox="1"/>
          <p:nvPr/>
        </p:nvSpPr>
        <p:spPr>
          <a:xfrm>
            <a:off x="566572" y="4"/>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lang="es-CO" sz="2300">
                <a:solidFill>
                  <a:srgbClr val="171717"/>
                </a:solidFill>
                <a:highlight>
                  <a:srgbClr val="CAF53A"/>
                </a:highlight>
                <a:latin typeface="Verdana"/>
                <a:ea typeface="Verdana"/>
                <a:cs typeface="Verdana"/>
                <a:sym typeface="Verdana"/>
              </a:rPr>
              <a:t>Conclusiones</a:t>
            </a:r>
            <a:endParaRPr b="1" i="0" sz="2300" u="none" cap="none" strike="noStrike">
              <a:solidFill>
                <a:srgbClr val="171717"/>
              </a:solidFill>
              <a:highlight>
                <a:srgbClr val="CAF53A"/>
              </a:highlight>
              <a:latin typeface="Verdana"/>
              <a:ea typeface="Verdana"/>
              <a:cs typeface="Verdana"/>
              <a:sym typeface="Verdana"/>
            </a:endParaRPr>
          </a:p>
        </p:txBody>
      </p:sp>
      <p:pic>
        <p:nvPicPr>
          <p:cNvPr id="1849" name="Google Shape;1849;g2d38fd83f31_1_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Imagen en blanco y negro de una torre&#10;&#10;Descripción generada automáticamente con confianza media" id="1850" name="Google Shape;1850;g2d38fd83f31_1_0"/>
          <p:cNvPicPr preferRelativeResize="0"/>
          <p:nvPr/>
        </p:nvPicPr>
        <p:blipFill rotWithShape="1">
          <a:blip r:embed="rId5">
            <a:alphaModFix/>
          </a:blip>
          <a:srcRect b="0" l="0" r="0" t="0"/>
          <a:stretch/>
        </p:blipFill>
        <p:spPr>
          <a:xfrm>
            <a:off x="7417802" y="4134518"/>
            <a:ext cx="1591660" cy="720000"/>
          </a:xfrm>
          <a:prstGeom prst="rect">
            <a:avLst/>
          </a:prstGeom>
          <a:noFill/>
          <a:ln>
            <a:noFill/>
          </a:ln>
        </p:spPr>
      </p:pic>
      <p:sp>
        <p:nvSpPr>
          <p:cNvPr id="1851" name="Google Shape;1851;g2d38fd83f31_1_0"/>
          <p:cNvSpPr txBox="1"/>
          <p:nvPr/>
        </p:nvSpPr>
        <p:spPr>
          <a:xfrm>
            <a:off x="229825" y="442525"/>
            <a:ext cx="7854000" cy="4132800"/>
          </a:xfrm>
          <a:prstGeom prst="rect">
            <a:avLst/>
          </a:prstGeom>
          <a:noFill/>
          <a:ln>
            <a:noFill/>
          </a:ln>
        </p:spPr>
        <p:txBody>
          <a:bodyPr anchorCtr="0" anchor="t" bIns="91425" lIns="91425" spcFirstLastPara="1" rIns="91425" wrap="square" tIns="91425">
            <a:spAutoFit/>
          </a:bodyPr>
          <a:lstStyle/>
          <a:p>
            <a:pPr indent="-314325" lvl="0" marL="457200" marR="0" rtl="0" algn="just">
              <a:lnSpc>
                <a:spcPct val="100000"/>
              </a:lnSpc>
              <a:spcBef>
                <a:spcPts val="0"/>
              </a:spcBef>
              <a:spcAft>
                <a:spcPts val="0"/>
              </a:spcAft>
              <a:buClr>
                <a:srgbClr val="363636"/>
              </a:buClr>
              <a:buSzPts val="1350"/>
              <a:buFont typeface="Verdana"/>
              <a:buChar char="●"/>
            </a:pPr>
            <a:r>
              <a:rPr lang="es-CO" sz="1350">
                <a:solidFill>
                  <a:srgbClr val="363636"/>
                </a:solidFill>
                <a:latin typeface="Verdana"/>
                <a:ea typeface="Verdana"/>
                <a:cs typeface="Verdana"/>
                <a:sym typeface="Verdana"/>
              </a:rPr>
              <a:t>Considerando los resultados eléctricos obtenidos para los perfiles de tensión y de cargabilidad, tanto en condiciones normales como en contingencia N-1, se concluye que la Alternativa 1, que consiste en el enlace O. Herrera-Buchelly (Tumaco) 115 kV, presenta restricciones eléctricas para su implementación, lo que la hace técnicamente inviable. </a:t>
            </a:r>
            <a:endParaRPr sz="1350">
              <a:solidFill>
                <a:srgbClr val="363636"/>
              </a:solidFill>
              <a:latin typeface="Verdana"/>
              <a:ea typeface="Verdana"/>
              <a:cs typeface="Verdana"/>
              <a:sym typeface="Verdana"/>
            </a:endParaRPr>
          </a:p>
          <a:p>
            <a:pPr indent="0" lvl="0" marL="457200" marR="0" rtl="0" algn="just">
              <a:lnSpc>
                <a:spcPct val="100000"/>
              </a:lnSpc>
              <a:spcBef>
                <a:spcPts val="0"/>
              </a:spcBef>
              <a:spcAft>
                <a:spcPts val="0"/>
              </a:spcAft>
              <a:buNone/>
            </a:pPr>
            <a:r>
              <a:t/>
            </a:r>
            <a:endParaRPr sz="1350">
              <a:solidFill>
                <a:srgbClr val="363636"/>
              </a:solidFill>
              <a:latin typeface="Verdana"/>
              <a:ea typeface="Verdana"/>
              <a:cs typeface="Verdana"/>
              <a:sym typeface="Verdana"/>
            </a:endParaRPr>
          </a:p>
          <a:p>
            <a:pPr indent="-314325" lvl="0" marL="457200" marR="0" rtl="0" algn="just">
              <a:lnSpc>
                <a:spcPct val="100000"/>
              </a:lnSpc>
              <a:spcBef>
                <a:spcPts val="0"/>
              </a:spcBef>
              <a:spcAft>
                <a:spcPts val="0"/>
              </a:spcAft>
              <a:buClr>
                <a:srgbClr val="363636"/>
              </a:buClr>
              <a:buSzPts val="1350"/>
              <a:buFont typeface="Verdana"/>
              <a:buChar char="●"/>
            </a:pPr>
            <a:r>
              <a:rPr lang="es-CO" sz="1350">
                <a:solidFill>
                  <a:srgbClr val="363636"/>
                </a:solidFill>
                <a:latin typeface="Verdana"/>
                <a:ea typeface="Verdana"/>
                <a:cs typeface="Verdana"/>
                <a:sym typeface="Verdana"/>
              </a:rPr>
              <a:t>Con la implementación de la alternativa 2, se elimina la radialidad presente en las líneas Jardinera-Junín-Buchelly (Tumaco) 115 kV, adicionalmente alivia las bajas tensiones ante contingencia N-1 en las subestaciones del área de influencia, brindando un aumento significativo para la confiabilidad de la zona de influencia, garantizando así la atención adecuada de la demanda a largo plazo.</a:t>
            </a:r>
            <a:endParaRPr sz="1350">
              <a:solidFill>
                <a:srgbClr val="363636"/>
              </a:solidFill>
              <a:latin typeface="Verdana"/>
              <a:ea typeface="Verdana"/>
              <a:cs typeface="Verdana"/>
              <a:sym typeface="Verdana"/>
            </a:endParaRPr>
          </a:p>
          <a:p>
            <a:pPr indent="0" lvl="0" marL="457200" marR="0" rtl="0" algn="just">
              <a:lnSpc>
                <a:spcPct val="100000"/>
              </a:lnSpc>
              <a:spcBef>
                <a:spcPts val="0"/>
              </a:spcBef>
              <a:spcAft>
                <a:spcPts val="0"/>
              </a:spcAft>
              <a:buNone/>
            </a:pPr>
            <a:r>
              <a:t/>
            </a:r>
            <a:endParaRPr sz="1350">
              <a:solidFill>
                <a:srgbClr val="363636"/>
              </a:solidFill>
              <a:latin typeface="Verdana"/>
              <a:ea typeface="Verdana"/>
              <a:cs typeface="Verdana"/>
              <a:sym typeface="Verdana"/>
            </a:endParaRPr>
          </a:p>
          <a:p>
            <a:pPr indent="-314325" lvl="0" marL="457200" marR="0" rtl="0" algn="just">
              <a:lnSpc>
                <a:spcPct val="100000"/>
              </a:lnSpc>
              <a:spcBef>
                <a:spcPts val="0"/>
              </a:spcBef>
              <a:spcAft>
                <a:spcPts val="0"/>
              </a:spcAft>
              <a:buClr>
                <a:srgbClr val="363636"/>
              </a:buClr>
              <a:buSzPts val="1350"/>
              <a:buFont typeface="Verdana"/>
              <a:buChar char="●"/>
            </a:pPr>
            <a:r>
              <a:rPr lang="es-CO" sz="1350">
                <a:solidFill>
                  <a:srgbClr val="363636"/>
                </a:solidFill>
                <a:latin typeface="Verdana"/>
                <a:ea typeface="Verdana"/>
                <a:cs typeface="Verdana"/>
                <a:sym typeface="Verdana"/>
              </a:rPr>
              <a:t>Al realizar la evaluación económica de la alternativa 2 “Segundo corredor Jardinera-Junín-Buchelly (Tumaco) 115 kV”, se obtuvo una relación B/C superior a uno.</a:t>
            </a:r>
            <a:endParaRPr sz="1350">
              <a:solidFill>
                <a:srgbClr val="363636"/>
              </a:solidFill>
              <a:latin typeface="Verdana"/>
              <a:ea typeface="Verdana"/>
              <a:cs typeface="Verdana"/>
              <a:sym typeface="Verdana"/>
            </a:endParaRPr>
          </a:p>
          <a:p>
            <a:pPr indent="0" lvl="0" marL="457200" marR="0" rtl="0" algn="just">
              <a:lnSpc>
                <a:spcPct val="100000"/>
              </a:lnSpc>
              <a:spcBef>
                <a:spcPts val="0"/>
              </a:spcBef>
              <a:spcAft>
                <a:spcPts val="0"/>
              </a:spcAft>
              <a:buNone/>
            </a:pPr>
            <a:r>
              <a:t/>
            </a:r>
            <a:endParaRPr sz="1350">
              <a:solidFill>
                <a:srgbClr val="363636"/>
              </a:solidFill>
              <a:latin typeface="Verdana"/>
              <a:ea typeface="Verdana"/>
              <a:cs typeface="Verdana"/>
              <a:sym typeface="Verdana"/>
            </a:endParaRPr>
          </a:p>
          <a:p>
            <a:pPr indent="-314325" lvl="0" marL="457200" marR="0" rtl="0" algn="just">
              <a:lnSpc>
                <a:spcPct val="100000"/>
              </a:lnSpc>
              <a:spcBef>
                <a:spcPts val="0"/>
              </a:spcBef>
              <a:spcAft>
                <a:spcPts val="0"/>
              </a:spcAft>
              <a:buClr>
                <a:srgbClr val="363636"/>
              </a:buClr>
              <a:buSzPts val="1350"/>
              <a:buFont typeface="Verdana"/>
              <a:buChar char="●"/>
            </a:pPr>
            <a:r>
              <a:rPr lang="es-CO" sz="1350">
                <a:solidFill>
                  <a:srgbClr val="363636"/>
                </a:solidFill>
                <a:latin typeface="Verdana"/>
                <a:ea typeface="Verdana"/>
                <a:cs typeface="Verdana"/>
                <a:sym typeface="Verdana"/>
              </a:rPr>
              <a:t>Se recomienda la ejecución del proyecto denominado segundo corredor Jardinera - Junín- Buchelly (Tumaco) 115 kV, siendo urgente su construcción para mitigar las restricciones actuales de la zona.</a:t>
            </a:r>
            <a:endParaRPr sz="1350">
              <a:solidFill>
                <a:srgbClr val="363636"/>
              </a:solidFill>
              <a:latin typeface="Verdana"/>
              <a:ea typeface="Verdana"/>
              <a:cs typeface="Verdana"/>
              <a:sym typeface="Verdana"/>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5" name="Shape 1855"/>
        <p:cNvGrpSpPr/>
        <p:nvPr/>
      </p:nvGrpSpPr>
      <p:grpSpPr>
        <a:xfrm>
          <a:off x="0" y="0"/>
          <a:ext cx="0" cy="0"/>
          <a:chOff x="0" y="0"/>
          <a:chExt cx="0" cy="0"/>
        </a:xfrm>
      </p:grpSpPr>
      <p:pic>
        <p:nvPicPr>
          <p:cNvPr descr="Imagen que contiene exterior, edificio, pasto, competencia de atletismo&#10;&#10;Descripción generada automáticamente" id="1856" name="Google Shape;1856;p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857" name="Google Shape;1857;p2"/>
          <p:cNvSpPr txBox="1"/>
          <p:nvPr/>
        </p:nvSpPr>
        <p:spPr>
          <a:xfrm>
            <a:off x="2348070" y="1648351"/>
            <a:ext cx="5007600" cy="9234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6000"/>
              <a:buFont typeface="Arial"/>
              <a:buNone/>
            </a:pPr>
            <a:r>
              <a:rPr b="1" lang="es-CO" sz="6000">
                <a:solidFill>
                  <a:schemeClr val="lt1"/>
                </a:solidFill>
                <a:latin typeface="Verdana"/>
                <a:ea typeface="Verdana"/>
                <a:cs typeface="Verdana"/>
                <a:sym typeface="Verdana"/>
              </a:rPr>
              <a:t>VOTACIÓN</a:t>
            </a:r>
            <a:endParaRPr b="1" i="0" sz="6000" u="none" cap="none" strike="noStrike">
              <a:solidFill>
                <a:schemeClr val="lt1"/>
              </a:solidFill>
              <a:latin typeface="Verdana"/>
              <a:ea typeface="Verdana"/>
              <a:cs typeface="Verdana"/>
              <a:sym typeface="Verdana"/>
            </a:endParaRPr>
          </a:p>
        </p:txBody>
      </p:sp>
      <p:pic>
        <p:nvPicPr>
          <p:cNvPr descr="Imagen en blanco y negro&#10;&#10;Descripción generada automáticamente con confianza media" id="1858" name="Google Shape;1858;p2"/>
          <p:cNvPicPr preferRelativeResize="0"/>
          <p:nvPr/>
        </p:nvPicPr>
        <p:blipFill rotWithShape="1">
          <a:blip r:embed="rId4">
            <a:alphaModFix/>
          </a:blip>
          <a:srcRect b="182" l="0" r="0" t="39075"/>
          <a:stretch/>
        </p:blipFill>
        <p:spPr>
          <a:xfrm>
            <a:off x="0" y="2486025"/>
            <a:ext cx="9144000" cy="3124199"/>
          </a:xfrm>
          <a:prstGeom prst="rect">
            <a:avLst/>
          </a:prstGeom>
          <a:noFill/>
          <a:ln>
            <a:noFill/>
          </a:ln>
        </p:spPr>
      </p:pic>
      <p:pic>
        <p:nvPicPr>
          <p:cNvPr id="1859" name="Google Shape;1859;p2"/>
          <p:cNvPicPr preferRelativeResize="0"/>
          <p:nvPr/>
        </p:nvPicPr>
        <p:blipFill rotWithShape="1">
          <a:blip r:embed="rId5">
            <a:alphaModFix/>
          </a:blip>
          <a:srcRect b="0" l="0" r="0" t="0"/>
          <a:stretch/>
        </p:blipFill>
        <p:spPr>
          <a:xfrm>
            <a:off x="7667625" y="151109"/>
            <a:ext cx="1238278" cy="1449093"/>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3" name="Shape 1863"/>
        <p:cNvGrpSpPr/>
        <p:nvPr/>
      </p:nvGrpSpPr>
      <p:grpSpPr>
        <a:xfrm>
          <a:off x="0" y="0"/>
          <a:ext cx="0" cy="0"/>
          <a:chOff x="0" y="0"/>
          <a:chExt cx="0" cy="0"/>
        </a:xfrm>
      </p:grpSpPr>
      <p:pic>
        <p:nvPicPr>
          <p:cNvPr id="1864" name="Google Shape;1864;p25"/>
          <p:cNvPicPr preferRelativeResize="0"/>
          <p:nvPr/>
        </p:nvPicPr>
        <p:blipFill rotWithShape="1">
          <a:blip r:embed="rId4">
            <a:alphaModFix/>
          </a:blip>
          <a:srcRect b="12427" l="0" r="0" t="5229"/>
          <a:stretch/>
        </p:blipFill>
        <p:spPr>
          <a:xfrm>
            <a:off x="-13636" y="0"/>
            <a:ext cx="9157638" cy="5026997"/>
          </a:xfrm>
          <a:prstGeom prst="rect">
            <a:avLst/>
          </a:prstGeom>
          <a:noFill/>
          <a:ln>
            <a:noFill/>
          </a:ln>
        </p:spPr>
      </p:pic>
      <p:pic>
        <p:nvPicPr>
          <p:cNvPr id="1865" name="Google Shape;1865;p25"/>
          <p:cNvPicPr preferRelativeResize="0"/>
          <p:nvPr/>
        </p:nvPicPr>
        <p:blipFill rotWithShape="1">
          <a:blip r:embed="rId5">
            <a:alphaModFix/>
          </a:blip>
          <a:srcRect b="0" l="0" r="0" t="0"/>
          <a:stretch/>
        </p:blipFill>
        <p:spPr>
          <a:xfrm>
            <a:off x="8132733" y="3958896"/>
            <a:ext cx="788818" cy="868699"/>
          </a:xfrm>
          <a:prstGeom prst="rect">
            <a:avLst/>
          </a:prstGeom>
          <a:noFill/>
          <a:ln>
            <a:noFill/>
          </a:ln>
        </p:spPr>
      </p:pic>
      <p:sp>
        <p:nvSpPr>
          <p:cNvPr id="1866" name="Google Shape;1866;p25"/>
          <p:cNvSpPr txBox="1"/>
          <p:nvPr/>
        </p:nvSpPr>
        <p:spPr>
          <a:xfrm>
            <a:off x="3568526" y="2052216"/>
            <a:ext cx="4958615" cy="80018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s-CO" sz="4000" u="none" cap="none" strike="noStrike">
                <a:solidFill>
                  <a:schemeClr val="lt1"/>
                </a:solidFill>
                <a:latin typeface="Verdana"/>
                <a:ea typeface="Verdana"/>
                <a:cs typeface="Verdana"/>
                <a:sym typeface="Verdana"/>
              </a:rPr>
              <a:t>VARIOS</a:t>
            </a:r>
            <a:endParaRPr b="1" i="0" sz="4000" u="none" cap="none" strike="noStrike">
              <a:solidFill>
                <a:schemeClr val="lt1"/>
              </a:solidFill>
              <a:latin typeface="Verdana"/>
              <a:ea typeface="Verdana"/>
              <a:cs typeface="Verdana"/>
              <a:sym typeface="Verdana"/>
            </a:endParaRPr>
          </a:p>
        </p:txBody>
      </p:sp>
      <p:sp>
        <p:nvSpPr>
          <p:cNvPr id="1867" name="Google Shape;1867;p25"/>
          <p:cNvSpPr txBox="1"/>
          <p:nvPr/>
        </p:nvSpPr>
        <p:spPr>
          <a:xfrm>
            <a:off x="3076432" y="2142269"/>
            <a:ext cx="29775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lang="es-CO" sz="9600">
                <a:solidFill>
                  <a:srgbClr val="CAF53A"/>
                </a:solidFill>
                <a:latin typeface="Verdana"/>
                <a:ea typeface="Verdana"/>
                <a:cs typeface="Verdana"/>
                <a:sym typeface="Verdana"/>
              </a:rPr>
              <a:t>6</a:t>
            </a:r>
            <a:endParaRPr b="1" i="0" sz="9600" u="none" cap="none" strike="noStrike">
              <a:solidFill>
                <a:srgbClr val="CAF53A"/>
              </a:solidFill>
              <a:latin typeface="Verdana"/>
              <a:ea typeface="Verdana"/>
              <a:cs typeface="Verdana"/>
              <a:sym typeface="Verdana"/>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1" name="Shape 1871"/>
        <p:cNvGrpSpPr/>
        <p:nvPr/>
      </p:nvGrpSpPr>
      <p:grpSpPr>
        <a:xfrm>
          <a:off x="0" y="0"/>
          <a:ext cx="0" cy="0"/>
          <a:chOff x="0" y="0"/>
          <a:chExt cx="0" cy="0"/>
        </a:xfrm>
      </p:grpSpPr>
      <p:sp>
        <p:nvSpPr>
          <p:cNvPr id="1872" name="Google Shape;1872;p26"/>
          <p:cNvSpPr txBox="1"/>
          <p:nvPr/>
        </p:nvSpPr>
        <p:spPr>
          <a:xfrm>
            <a:off x="5091372" y="4589355"/>
            <a:ext cx="1962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chemeClr val="dk1"/>
                </a:solidFill>
                <a:latin typeface="Montserrat"/>
                <a:ea typeface="Montserrat"/>
                <a:cs typeface="Montserrat"/>
                <a:sym typeface="Montserrat"/>
              </a:rPr>
              <a:t>www1.</a:t>
            </a:r>
            <a:r>
              <a:rPr b="1" i="0" lang="es-CO" sz="1400" u="none" cap="none" strike="noStrike">
                <a:solidFill>
                  <a:schemeClr val="dk1"/>
                </a:solidFill>
                <a:latin typeface="Montserrat"/>
                <a:ea typeface="Montserrat"/>
                <a:cs typeface="Montserrat"/>
                <a:sym typeface="Montserrat"/>
              </a:rPr>
              <a:t>upme</a:t>
            </a:r>
            <a:r>
              <a:rPr b="0" i="0" lang="es-CO" sz="1400" u="none" cap="none" strike="noStrike">
                <a:solidFill>
                  <a:schemeClr val="dk1"/>
                </a:solidFill>
                <a:latin typeface="Montserrat"/>
                <a:ea typeface="Montserrat"/>
                <a:cs typeface="Montserrat"/>
                <a:sym typeface="Montserrat"/>
              </a:rPr>
              <a:t>.gov.co</a:t>
            </a:r>
            <a:endParaRPr b="0" i="0" sz="1400" u="none" cap="none" strike="noStrike">
              <a:solidFill>
                <a:schemeClr val="dk1"/>
              </a:solidFill>
              <a:latin typeface="Montserrat"/>
              <a:ea typeface="Montserrat"/>
              <a:cs typeface="Montserrat"/>
              <a:sym typeface="Montserrat"/>
            </a:endParaRPr>
          </a:p>
        </p:txBody>
      </p:sp>
      <p:sp>
        <p:nvSpPr>
          <p:cNvPr id="1873" name="Google Shape;1873;p26"/>
          <p:cNvSpPr txBox="1"/>
          <p:nvPr/>
        </p:nvSpPr>
        <p:spPr>
          <a:xfrm>
            <a:off x="3852025" y="2805000"/>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4" name="Google Shape;1874;p26"/>
          <p:cNvSpPr txBox="1"/>
          <p:nvPr/>
        </p:nvSpPr>
        <p:spPr>
          <a:xfrm>
            <a:off x="4536250" y="1153037"/>
            <a:ext cx="3883375" cy="35391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@upmecol     UPME Oficial    @upmeoficial</a:t>
            </a:r>
            <a:endParaRPr b="1" i="0" sz="1100" u="none" cap="none" strike="noStrike">
              <a:solidFill>
                <a:schemeClr val="lt1"/>
              </a:solidFill>
              <a:latin typeface="Verdana"/>
              <a:ea typeface="Verdana"/>
              <a:cs typeface="Verdana"/>
              <a:sym typeface="Verdana"/>
            </a:endParaRPr>
          </a:p>
        </p:txBody>
      </p:sp>
      <p:pic>
        <p:nvPicPr>
          <p:cNvPr id="1875" name="Google Shape;1875;p26"/>
          <p:cNvPicPr preferRelativeResize="0"/>
          <p:nvPr/>
        </p:nvPicPr>
        <p:blipFill rotWithShape="1">
          <a:blip r:embed="rId4">
            <a:alphaModFix/>
          </a:blip>
          <a:srcRect b="0" l="0" r="0" t="0"/>
          <a:stretch/>
        </p:blipFill>
        <p:spPr>
          <a:xfrm>
            <a:off x="4824118" y="736554"/>
            <a:ext cx="534509" cy="518463"/>
          </a:xfrm>
          <a:prstGeom prst="rect">
            <a:avLst/>
          </a:prstGeom>
          <a:noFill/>
          <a:ln>
            <a:noFill/>
          </a:ln>
        </p:spPr>
      </p:pic>
      <p:pic>
        <p:nvPicPr>
          <p:cNvPr id="1876" name="Google Shape;1876;p26"/>
          <p:cNvPicPr preferRelativeResize="0"/>
          <p:nvPr/>
        </p:nvPicPr>
        <p:blipFill rotWithShape="1">
          <a:blip r:embed="rId5">
            <a:alphaModFix/>
          </a:blip>
          <a:srcRect b="0" l="0" r="0" t="0"/>
          <a:stretch/>
        </p:blipFill>
        <p:spPr>
          <a:xfrm>
            <a:off x="5208317" y="1578625"/>
            <a:ext cx="562891" cy="545984"/>
          </a:xfrm>
          <a:prstGeom prst="rect">
            <a:avLst/>
          </a:prstGeom>
          <a:noFill/>
          <a:ln>
            <a:noFill/>
          </a:ln>
        </p:spPr>
      </p:pic>
      <p:pic>
        <p:nvPicPr>
          <p:cNvPr id="1877" name="Google Shape;1877;p26"/>
          <p:cNvPicPr preferRelativeResize="0"/>
          <p:nvPr/>
        </p:nvPicPr>
        <p:blipFill rotWithShape="1">
          <a:blip r:embed="rId6">
            <a:alphaModFix/>
          </a:blip>
          <a:srcRect b="0" l="0" r="0" t="0"/>
          <a:stretch/>
        </p:blipFill>
        <p:spPr>
          <a:xfrm>
            <a:off x="6542573" y="1603808"/>
            <a:ext cx="562891" cy="545978"/>
          </a:xfrm>
          <a:prstGeom prst="rect">
            <a:avLst/>
          </a:prstGeom>
          <a:noFill/>
          <a:ln>
            <a:noFill/>
          </a:ln>
        </p:spPr>
      </p:pic>
      <p:sp>
        <p:nvSpPr>
          <p:cNvPr id="1878" name="Google Shape;1878;p26"/>
          <p:cNvSpPr/>
          <p:nvPr/>
        </p:nvSpPr>
        <p:spPr>
          <a:xfrm rot="10800000">
            <a:off x="6167540" y="-949902"/>
            <a:ext cx="3883375" cy="2546294"/>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26"/>
          <p:cNvSpPr/>
          <p:nvPr/>
        </p:nvSpPr>
        <p:spPr>
          <a:xfrm rot="245213">
            <a:off x="-1157918" y="2909819"/>
            <a:ext cx="3011963" cy="1974917"/>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80" name="Google Shape;1880;p26"/>
          <p:cNvPicPr preferRelativeResize="0"/>
          <p:nvPr/>
        </p:nvPicPr>
        <p:blipFill rotWithShape="1">
          <a:blip r:embed="rId7">
            <a:alphaModFix/>
          </a:blip>
          <a:srcRect b="0" l="0" r="0" t="0"/>
          <a:stretch/>
        </p:blipFill>
        <p:spPr>
          <a:xfrm>
            <a:off x="594633" y="684853"/>
            <a:ext cx="1655437" cy="1823078"/>
          </a:xfrm>
          <a:prstGeom prst="rect">
            <a:avLst/>
          </a:prstGeom>
          <a:noFill/>
          <a:ln>
            <a:noFill/>
          </a:ln>
        </p:spPr>
      </p:pic>
      <p:sp>
        <p:nvSpPr>
          <p:cNvPr id="1881" name="Google Shape;1881;p26"/>
          <p:cNvSpPr txBox="1"/>
          <p:nvPr/>
        </p:nvSpPr>
        <p:spPr>
          <a:xfrm>
            <a:off x="4873707" y="2060836"/>
            <a:ext cx="258251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@upmeoficial      @upmeoficial</a:t>
            </a:r>
            <a:endParaRPr b="0" i="0" sz="1100" u="none" cap="none" strike="noStrike">
              <a:solidFill>
                <a:srgbClr val="000000"/>
              </a:solidFill>
              <a:latin typeface="Arial"/>
              <a:ea typeface="Arial"/>
              <a:cs typeface="Arial"/>
              <a:sym typeface="Arial"/>
            </a:endParaRPr>
          </a:p>
        </p:txBody>
      </p:sp>
      <p:pic>
        <p:nvPicPr>
          <p:cNvPr id="1882" name="Google Shape;1882;p26"/>
          <p:cNvPicPr preferRelativeResize="0"/>
          <p:nvPr/>
        </p:nvPicPr>
        <p:blipFill rotWithShape="1">
          <a:blip r:embed="rId8">
            <a:alphaModFix/>
          </a:blip>
          <a:srcRect b="0" l="0" r="0" t="0"/>
          <a:stretch/>
        </p:blipFill>
        <p:spPr>
          <a:xfrm>
            <a:off x="7105464" y="806135"/>
            <a:ext cx="375842" cy="375842"/>
          </a:xfrm>
          <a:prstGeom prst="rect">
            <a:avLst/>
          </a:prstGeom>
          <a:noFill/>
          <a:ln>
            <a:noFill/>
          </a:ln>
        </p:spPr>
      </p:pic>
      <p:pic>
        <p:nvPicPr>
          <p:cNvPr id="1883" name="Google Shape;1883;p26"/>
          <p:cNvPicPr preferRelativeResize="0"/>
          <p:nvPr/>
        </p:nvPicPr>
        <p:blipFill rotWithShape="1">
          <a:blip r:embed="rId9">
            <a:alphaModFix/>
          </a:blip>
          <a:srcRect b="0" l="0" r="0" t="0"/>
          <a:stretch/>
        </p:blipFill>
        <p:spPr>
          <a:xfrm>
            <a:off x="5965226" y="814143"/>
            <a:ext cx="367833" cy="367833"/>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7" name="Shape 1887"/>
        <p:cNvGrpSpPr/>
        <p:nvPr/>
      </p:nvGrpSpPr>
      <p:grpSpPr>
        <a:xfrm>
          <a:off x="0" y="0"/>
          <a:ext cx="0" cy="0"/>
          <a:chOff x="0" y="0"/>
          <a:chExt cx="0" cy="0"/>
        </a:xfrm>
      </p:grpSpPr>
      <p:sp>
        <p:nvSpPr>
          <p:cNvPr id="1888" name="Google Shape;1888;g2d36bbf7f91_0_180"/>
          <p:cNvSpPr txBox="1"/>
          <p:nvPr/>
        </p:nvSpPr>
        <p:spPr>
          <a:xfrm>
            <a:off x="3555250" y="4589355"/>
            <a:ext cx="1962000" cy="40020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FFFFFF"/>
              </a:buClr>
              <a:buSzPts val="1400"/>
              <a:buFont typeface="Montserrat"/>
              <a:buNone/>
            </a:pPr>
            <a:r>
              <a:rPr b="0" i="0" lang="es-CO" sz="1400" u="none" cap="none" strike="noStrike">
                <a:solidFill>
                  <a:srgbClr val="FFFFFF"/>
                </a:solidFill>
                <a:latin typeface="Montserrat"/>
                <a:ea typeface="Montserrat"/>
                <a:cs typeface="Montserrat"/>
                <a:sym typeface="Montserrat"/>
              </a:rPr>
              <a:t>www1.</a:t>
            </a:r>
            <a:r>
              <a:rPr b="1" i="0" lang="es-CO" sz="1400" u="none" cap="none" strike="noStrike">
                <a:solidFill>
                  <a:srgbClr val="FFFFFF"/>
                </a:solidFill>
                <a:latin typeface="Montserrat"/>
                <a:ea typeface="Montserrat"/>
                <a:cs typeface="Montserrat"/>
                <a:sym typeface="Montserrat"/>
              </a:rPr>
              <a:t>upme</a:t>
            </a:r>
            <a:r>
              <a:rPr b="0" i="0" lang="es-CO" sz="1400" u="none" cap="none" strike="noStrike">
                <a:solidFill>
                  <a:srgbClr val="FFFFFF"/>
                </a:solidFill>
                <a:latin typeface="Montserrat"/>
                <a:ea typeface="Montserrat"/>
                <a:cs typeface="Montserrat"/>
                <a:sym typeface="Montserrat"/>
              </a:rPr>
              <a:t>.gov.co</a:t>
            </a:r>
            <a:endParaRPr/>
          </a:p>
        </p:txBody>
      </p:sp>
      <p:sp>
        <p:nvSpPr>
          <p:cNvPr id="1889" name="Google Shape;1889;g2d36bbf7f91_0_180"/>
          <p:cNvSpPr/>
          <p:nvPr/>
        </p:nvSpPr>
        <p:spPr>
          <a:xfrm rot="10800000">
            <a:off x="6167556" y="-949907"/>
            <a:ext cx="3883360" cy="2546300"/>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g2d36bbf7f91_0_180"/>
          <p:cNvSpPr/>
          <p:nvPr/>
        </p:nvSpPr>
        <p:spPr>
          <a:xfrm rot="245242">
            <a:off x="-1389301" y="3312060"/>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áfico 13" id="1891" name="Google Shape;1891;g2d36bbf7f91_0_180"/>
          <p:cNvPicPr preferRelativeResize="0"/>
          <p:nvPr/>
        </p:nvPicPr>
        <p:blipFill rotWithShape="1">
          <a:blip r:embed="rId4">
            <a:alphaModFix/>
          </a:blip>
          <a:srcRect b="0" l="0" r="0" t="0"/>
          <a:stretch/>
        </p:blipFill>
        <p:spPr>
          <a:xfrm>
            <a:off x="3744281" y="496670"/>
            <a:ext cx="1655439" cy="1823078"/>
          </a:xfrm>
          <a:prstGeom prst="rect">
            <a:avLst/>
          </a:prstGeom>
          <a:noFill/>
          <a:ln>
            <a:noFill/>
          </a:ln>
        </p:spPr>
      </p:pic>
      <p:grpSp>
        <p:nvGrpSpPr>
          <p:cNvPr id="1892" name="Google Shape;1892;g2d36bbf7f91_0_180"/>
          <p:cNvGrpSpPr/>
          <p:nvPr/>
        </p:nvGrpSpPr>
        <p:grpSpPr>
          <a:xfrm>
            <a:off x="1527846" y="3515728"/>
            <a:ext cx="6164400" cy="783864"/>
            <a:chOff x="0" y="0"/>
            <a:chExt cx="6164400" cy="783864"/>
          </a:xfrm>
        </p:grpSpPr>
        <p:sp>
          <p:nvSpPr>
            <p:cNvPr id="1893" name="Google Shape;1893;g2d36bbf7f91_0_180"/>
            <p:cNvSpPr txBox="1"/>
            <p:nvPr/>
          </p:nvSpPr>
          <p:spPr>
            <a:xfrm>
              <a:off x="0" y="429864"/>
              <a:ext cx="6164400" cy="3540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1100"/>
                <a:buFont typeface="Verdana"/>
                <a:buNone/>
              </a:pPr>
              <a:r>
                <a:rPr b="1" i="0" lang="es-CO" sz="1100" u="none" cap="none" strike="noStrike">
                  <a:solidFill>
                    <a:srgbClr val="FFFFFF"/>
                  </a:solidFill>
                  <a:latin typeface="Verdana"/>
                  <a:ea typeface="Verdana"/>
                  <a:cs typeface="Verdana"/>
                  <a:sym typeface="Verdana"/>
                </a:rPr>
                <a:t>@upmecol     UPME Oficial    @upmeoficial     @upmeoficial      @upmeoficial</a:t>
              </a:r>
              <a:endParaRPr/>
            </a:p>
          </p:txBody>
        </p:sp>
        <p:pic>
          <p:nvPicPr>
            <p:cNvPr descr="Google Shape;256;p29" id="1894" name="Google Shape;1894;g2d36bbf7f91_0_180"/>
            <p:cNvPicPr preferRelativeResize="0"/>
            <p:nvPr/>
          </p:nvPicPr>
          <p:blipFill rotWithShape="1">
            <a:blip r:embed="rId5">
              <a:alphaModFix/>
            </a:blip>
            <a:srcRect b="0" l="0" r="0" t="0"/>
            <a:stretch/>
          </p:blipFill>
          <p:spPr>
            <a:xfrm>
              <a:off x="287868" y="13381"/>
              <a:ext cx="534511" cy="518465"/>
            </a:xfrm>
            <a:prstGeom prst="rect">
              <a:avLst/>
            </a:prstGeom>
            <a:noFill/>
            <a:ln>
              <a:noFill/>
            </a:ln>
          </p:spPr>
        </p:pic>
        <p:pic>
          <p:nvPicPr>
            <p:cNvPr descr="Google Shape;258;p29" id="1895" name="Google Shape;1895;g2d36bbf7f91_0_180"/>
            <p:cNvPicPr preferRelativeResize="0"/>
            <p:nvPr/>
          </p:nvPicPr>
          <p:blipFill rotWithShape="1">
            <a:blip r:embed="rId6">
              <a:alphaModFix/>
            </a:blip>
            <a:srcRect b="0" l="0" r="0" t="0"/>
            <a:stretch/>
          </p:blipFill>
          <p:spPr>
            <a:xfrm>
              <a:off x="3821552" y="0"/>
              <a:ext cx="562893" cy="545985"/>
            </a:xfrm>
            <a:prstGeom prst="rect">
              <a:avLst/>
            </a:prstGeom>
            <a:noFill/>
            <a:ln>
              <a:noFill/>
            </a:ln>
          </p:spPr>
        </p:pic>
        <p:pic>
          <p:nvPicPr>
            <p:cNvPr descr="Google Shape;259;p29" id="1896" name="Google Shape;1896;g2d36bbf7f91_0_180"/>
            <p:cNvPicPr preferRelativeResize="0"/>
            <p:nvPr/>
          </p:nvPicPr>
          <p:blipFill rotWithShape="1">
            <a:blip r:embed="rId7">
              <a:alphaModFix/>
            </a:blip>
            <a:srcRect b="0" l="0" r="0" t="0"/>
            <a:stretch/>
          </p:blipFill>
          <p:spPr>
            <a:xfrm>
              <a:off x="5155808" y="25183"/>
              <a:ext cx="562893" cy="545979"/>
            </a:xfrm>
            <a:prstGeom prst="rect">
              <a:avLst/>
            </a:prstGeom>
            <a:noFill/>
            <a:ln>
              <a:noFill/>
            </a:ln>
          </p:spPr>
        </p:pic>
        <p:pic>
          <p:nvPicPr>
            <p:cNvPr descr="Gráfico 2" id="1897" name="Google Shape;1897;g2d36bbf7f91_0_180"/>
            <p:cNvPicPr preferRelativeResize="0"/>
            <p:nvPr/>
          </p:nvPicPr>
          <p:blipFill rotWithShape="1">
            <a:blip r:embed="rId8">
              <a:alphaModFix/>
            </a:blip>
            <a:srcRect b="0" l="0" r="0" t="0"/>
            <a:stretch/>
          </p:blipFill>
          <p:spPr>
            <a:xfrm>
              <a:off x="2645414" y="82963"/>
              <a:ext cx="375844" cy="375844"/>
            </a:xfrm>
            <a:prstGeom prst="rect">
              <a:avLst/>
            </a:prstGeom>
            <a:noFill/>
            <a:ln>
              <a:noFill/>
            </a:ln>
          </p:spPr>
        </p:pic>
        <p:pic>
          <p:nvPicPr>
            <p:cNvPr descr="Gráfico 4" id="1898" name="Google Shape;1898;g2d36bbf7f91_0_180"/>
            <p:cNvPicPr preferRelativeResize="0"/>
            <p:nvPr/>
          </p:nvPicPr>
          <p:blipFill rotWithShape="1">
            <a:blip r:embed="rId9">
              <a:alphaModFix/>
            </a:blip>
            <a:srcRect b="0" l="0" r="0" t="0"/>
            <a:stretch/>
          </p:blipFill>
          <p:spPr>
            <a:xfrm>
              <a:off x="1428976" y="90971"/>
              <a:ext cx="367831" cy="367831"/>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d38ae029f6_5_51"/>
          <p:cNvSpPr txBox="1"/>
          <p:nvPr/>
        </p:nvSpPr>
        <p:spPr>
          <a:xfrm>
            <a:off x="545750" y="582150"/>
            <a:ext cx="7565700" cy="945900"/>
          </a:xfrm>
          <a:prstGeom prst="rect">
            <a:avLst/>
          </a:prstGeom>
          <a:solidFill>
            <a:srgbClr val="DAF000"/>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s-CO" sz="2300">
                <a:solidFill>
                  <a:srgbClr val="181818"/>
                </a:solidFill>
                <a:latin typeface="Verdana"/>
                <a:ea typeface="Verdana"/>
                <a:cs typeface="Verdana"/>
                <a:sym typeface="Verdana"/>
              </a:rPr>
              <a:t>CAMBIO NOMBRE “</a:t>
            </a:r>
            <a:r>
              <a:rPr b="1" lang="es-CO" sz="2300">
                <a:solidFill>
                  <a:srgbClr val="181818"/>
                </a:solidFill>
                <a:latin typeface="Verdana"/>
                <a:ea typeface="Verdana"/>
                <a:cs typeface="Verdana"/>
                <a:sym typeface="Verdana"/>
              </a:rPr>
              <a:t>SUBESTACIÓN</a:t>
            </a:r>
            <a:r>
              <a:rPr b="1" lang="es-CO" sz="2300">
                <a:solidFill>
                  <a:srgbClr val="181818"/>
                </a:solidFill>
                <a:latin typeface="Verdana"/>
                <a:ea typeface="Verdana"/>
                <a:cs typeface="Verdana"/>
                <a:sym typeface="Verdana"/>
              </a:rPr>
              <a:t> SAN LORENZO 230 kV”</a:t>
            </a:r>
            <a:endParaRPr b="1" sz="2300">
              <a:solidFill>
                <a:schemeClr val="dk1"/>
              </a:solidFill>
              <a:latin typeface="Montserrat"/>
              <a:ea typeface="Montserrat"/>
              <a:cs typeface="Montserrat"/>
              <a:sym typeface="Montserrat"/>
            </a:endParaRPr>
          </a:p>
        </p:txBody>
      </p:sp>
      <p:sp>
        <p:nvSpPr>
          <p:cNvPr id="237" name="Google Shape;237;g2d38ae029f6_5_51"/>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238" name="Google Shape;238;g2d38ae029f6_5_51"/>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
        <p:nvSpPr>
          <p:cNvPr id="239" name="Google Shape;239;g2d38ae029f6_5_51"/>
          <p:cNvSpPr txBox="1"/>
          <p:nvPr/>
        </p:nvSpPr>
        <p:spPr>
          <a:xfrm>
            <a:off x="575675" y="1595350"/>
            <a:ext cx="3461400" cy="2555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CO"/>
              <a:t>Esto obedece a que, el nombre de la subestación proyectada puede generar confusión en la operación y riesgos en la seguridad del personal para el operador de red Empresas Públicas de Medellín E.S.P debido a la existencia de la subestación San Lorenzo 110 kV. El nuevo nombre, </a:t>
            </a:r>
            <a:r>
              <a:rPr b="1" lang="es-CO"/>
              <a:t>Subestación Corrientes 230 kV,</a:t>
            </a:r>
            <a:r>
              <a:rPr lang="es-CO"/>
              <a:t> obedece a características de la zona en </a:t>
            </a:r>
            <a:r>
              <a:rPr lang="es-CO"/>
              <a:t>cuanto</a:t>
            </a:r>
            <a:r>
              <a:rPr lang="es-CO"/>
              <a:t> a, abundancia de recursos hídricos. </a:t>
            </a:r>
            <a:endParaRPr/>
          </a:p>
        </p:txBody>
      </p:sp>
      <p:pic>
        <p:nvPicPr>
          <p:cNvPr id="240" name="Google Shape;240;g2d38ae029f6_5_51"/>
          <p:cNvPicPr preferRelativeResize="0"/>
          <p:nvPr/>
        </p:nvPicPr>
        <p:blipFill>
          <a:blip r:embed="rId4">
            <a:alphaModFix/>
          </a:blip>
          <a:stretch>
            <a:fillRect/>
          </a:stretch>
        </p:blipFill>
        <p:spPr>
          <a:xfrm>
            <a:off x="4189475" y="1680450"/>
            <a:ext cx="4356170" cy="328441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4" name="Shape 244"/>
        <p:cNvGrpSpPr/>
        <p:nvPr/>
      </p:nvGrpSpPr>
      <p:grpSpPr>
        <a:xfrm>
          <a:off x="0" y="0"/>
          <a:ext cx="0" cy="0"/>
          <a:chOff x="0" y="0"/>
          <a:chExt cx="0" cy="0"/>
        </a:xfrm>
      </p:grpSpPr>
      <p:sp>
        <p:nvSpPr>
          <p:cNvPr id="245" name="Google Shape;245;p23"/>
          <p:cNvSpPr txBox="1"/>
          <p:nvPr/>
        </p:nvSpPr>
        <p:spPr>
          <a:xfrm>
            <a:off x="198699" y="2995008"/>
            <a:ext cx="50412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lang="es-CO" sz="3400">
                <a:solidFill>
                  <a:schemeClr val="lt1"/>
                </a:solidFill>
                <a:latin typeface="Verdana"/>
                <a:ea typeface="Verdana"/>
                <a:cs typeface="Verdana"/>
                <a:sym typeface="Verdana"/>
              </a:rPr>
              <a:t>Presentación XM</a:t>
            </a:r>
            <a:r>
              <a:rPr b="1" i="0" lang="es-CO" sz="3400" u="none" cap="none" strike="noStrike">
                <a:solidFill>
                  <a:schemeClr val="lt1"/>
                </a:solidFill>
                <a:latin typeface="Verdana"/>
                <a:ea typeface="Verdana"/>
                <a:cs typeface="Verdana"/>
                <a:sym typeface="Verdana"/>
              </a:rPr>
              <a:t> </a:t>
            </a:r>
            <a:endParaRPr b="1" i="0" sz="3400" u="none" cap="none" strike="noStrike">
              <a:solidFill>
                <a:schemeClr val="lt1"/>
              </a:solidFill>
              <a:latin typeface="Verdana"/>
              <a:ea typeface="Verdana"/>
              <a:cs typeface="Verdana"/>
              <a:sym typeface="Verdana"/>
            </a:endParaRPr>
          </a:p>
        </p:txBody>
      </p:sp>
      <p:pic>
        <p:nvPicPr>
          <p:cNvPr id="246" name="Google Shape;246;p23"/>
          <p:cNvPicPr preferRelativeResize="0"/>
          <p:nvPr/>
        </p:nvPicPr>
        <p:blipFill rotWithShape="1">
          <a:blip r:embed="rId4">
            <a:alphaModFix/>
          </a:blip>
          <a:srcRect b="0" l="0" r="0" t="0"/>
          <a:stretch/>
        </p:blipFill>
        <p:spPr>
          <a:xfrm>
            <a:off x="198691" y="217476"/>
            <a:ext cx="788818" cy="868699"/>
          </a:xfrm>
          <a:prstGeom prst="rect">
            <a:avLst/>
          </a:prstGeom>
          <a:noFill/>
          <a:ln>
            <a:noFill/>
          </a:ln>
        </p:spPr>
      </p:pic>
      <p:sp>
        <p:nvSpPr>
          <p:cNvPr id="247" name="Google Shape;247;p23"/>
          <p:cNvSpPr/>
          <p:nvPr/>
        </p:nvSpPr>
        <p:spPr>
          <a:xfrm rot="698511">
            <a:off x="3910317" y="659926"/>
            <a:ext cx="4705815" cy="3145093"/>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23"/>
          <p:cNvSpPr txBox="1"/>
          <p:nvPr/>
        </p:nvSpPr>
        <p:spPr>
          <a:xfrm>
            <a:off x="4320949" y="576319"/>
            <a:ext cx="29775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0"/>
              <a:buFont typeface="Arial"/>
              <a:buNone/>
            </a:pPr>
            <a:r>
              <a:rPr b="1" lang="es-CO" sz="9600">
                <a:solidFill>
                  <a:schemeClr val="dk1"/>
                </a:solidFill>
                <a:latin typeface="Verdana"/>
                <a:ea typeface="Verdana"/>
                <a:cs typeface="Verdana"/>
                <a:sym typeface="Verdana"/>
              </a:rPr>
              <a:t>4</a:t>
            </a:r>
            <a:endParaRPr b="1" i="0" sz="9600" u="none" cap="none" strike="noStrike">
              <a:solidFill>
                <a:schemeClr val="dk1"/>
              </a:solidFill>
              <a:latin typeface="Verdana"/>
              <a:ea typeface="Verdana"/>
              <a:cs typeface="Verdana"/>
              <a:sym typeface="Verdana"/>
            </a:endParaRPr>
          </a:p>
        </p:txBody>
      </p:sp>
      <p:pic>
        <p:nvPicPr>
          <p:cNvPr id="249" name="Google Shape;249;p23"/>
          <p:cNvPicPr preferRelativeResize="0"/>
          <p:nvPr/>
        </p:nvPicPr>
        <p:blipFill rotWithShape="1">
          <a:blip r:embed="rId5">
            <a:alphaModFix/>
          </a:blip>
          <a:srcRect b="17383" l="-26789" r="26789" t="-657"/>
          <a:stretch/>
        </p:blipFill>
        <p:spPr>
          <a:xfrm>
            <a:off x="3531466" y="-33173"/>
            <a:ext cx="3666353" cy="5067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 name="Shape 253"/>
        <p:cNvGrpSpPr/>
        <p:nvPr/>
      </p:nvGrpSpPr>
      <p:grpSpPr>
        <a:xfrm>
          <a:off x="0" y="0"/>
          <a:ext cx="0" cy="0"/>
          <a:chOff x="0" y="0"/>
          <a:chExt cx="0" cy="0"/>
        </a:xfrm>
      </p:grpSpPr>
      <p:sp>
        <p:nvSpPr>
          <p:cNvPr id="254" name="Google Shape;254;g2d36bbf7f91_0_120"/>
          <p:cNvSpPr txBox="1"/>
          <p:nvPr/>
        </p:nvSpPr>
        <p:spPr>
          <a:xfrm>
            <a:off x="151924" y="1986411"/>
            <a:ext cx="4958700" cy="175470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3400"/>
              <a:buFont typeface="Verdana"/>
              <a:buNone/>
            </a:pPr>
            <a:r>
              <a:rPr b="1" lang="es-CO" sz="3400">
                <a:latin typeface="Verdana"/>
                <a:ea typeface="Verdana"/>
                <a:cs typeface="Verdana"/>
                <a:sym typeface="Verdana"/>
              </a:rPr>
              <a:t>PRESENTACIÓN OBRAS DE EXPANSIÓN</a:t>
            </a:r>
            <a:r>
              <a:rPr b="1" i="0" lang="es-CO" sz="3400" u="none" cap="none" strike="noStrike">
                <a:solidFill>
                  <a:srgbClr val="000000"/>
                </a:solidFill>
                <a:latin typeface="Verdana"/>
                <a:ea typeface="Verdana"/>
                <a:cs typeface="Verdana"/>
                <a:sym typeface="Verdana"/>
              </a:rPr>
              <a:t> </a:t>
            </a:r>
            <a:endParaRPr/>
          </a:p>
        </p:txBody>
      </p:sp>
      <p:sp>
        <p:nvSpPr>
          <p:cNvPr id="255" name="Google Shape;255;g2d36bbf7f91_0_120"/>
          <p:cNvSpPr txBox="1"/>
          <p:nvPr/>
        </p:nvSpPr>
        <p:spPr>
          <a:xfrm>
            <a:off x="151925" y="2221700"/>
            <a:ext cx="1451700" cy="16623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CAF53A"/>
              </a:buClr>
              <a:buSzPts val="20000"/>
              <a:buFont typeface="Verdana"/>
              <a:buNone/>
            </a:pPr>
            <a:r>
              <a:rPr b="1" lang="es-CO" sz="9600">
                <a:solidFill>
                  <a:srgbClr val="CAF53A"/>
                </a:solidFill>
                <a:latin typeface="Verdana"/>
                <a:ea typeface="Verdana"/>
                <a:cs typeface="Verdana"/>
                <a:sym typeface="Verdana"/>
              </a:rPr>
              <a:t>5</a:t>
            </a:r>
            <a:endParaRPr sz="9600"/>
          </a:p>
        </p:txBody>
      </p:sp>
      <p:sp>
        <p:nvSpPr>
          <p:cNvPr id="256" name="Google Shape;256;g2d36bbf7f91_0_120"/>
          <p:cNvSpPr/>
          <p:nvPr/>
        </p:nvSpPr>
        <p:spPr>
          <a:xfrm rot="245242">
            <a:off x="-1168812" y="3519431"/>
            <a:ext cx="3011972" cy="1974936"/>
          </a:xfrm>
          <a:custGeom>
            <a:rect b="b" l="l" r="r" t="t"/>
            <a:pathLst>
              <a:path extrusionOk="0" h="21515" w="21544">
                <a:moveTo>
                  <a:pt x="18221" y="11393"/>
                </a:moveTo>
                <a:cubicBezTo>
                  <a:pt x="17694" y="11393"/>
                  <a:pt x="17195" y="11580"/>
                  <a:pt x="16752" y="11913"/>
                </a:cubicBezTo>
                <a:cubicBezTo>
                  <a:pt x="16471" y="12124"/>
                  <a:pt x="16212" y="12394"/>
                  <a:pt x="15983" y="12713"/>
                </a:cubicBezTo>
                <a:cubicBezTo>
                  <a:pt x="14906" y="13606"/>
                  <a:pt x="14213" y="13167"/>
                  <a:pt x="13837" y="12692"/>
                </a:cubicBezTo>
                <a:cubicBezTo>
                  <a:pt x="13198" y="11710"/>
                  <a:pt x="12799" y="10404"/>
                  <a:pt x="12729" y="8995"/>
                </a:cubicBezTo>
                <a:cubicBezTo>
                  <a:pt x="12702" y="8432"/>
                  <a:pt x="12640" y="7864"/>
                  <a:pt x="12546" y="7305"/>
                </a:cubicBezTo>
                <a:cubicBezTo>
                  <a:pt x="12333" y="6035"/>
                  <a:pt x="11964" y="4868"/>
                  <a:pt x="11448" y="3835"/>
                </a:cubicBezTo>
                <a:cubicBezTo>
                  <a:pt x="10949" y="2836"/>
                  <a:pt x="10335" y="2004"/>
                  <a:pt x="9623" y="1361"/>
                </a:cubicBezTo>
                <a:cubicBezTo>
                  <a:pt x="8911" y="718"/>
                  <a:pt x="8137" y="297"/>
                  <a:pt x="7323" y="109"/>
                </a:cubicBezTo>
                <a:cubicBezTo>
                  <a:pt x="6480" y="-85"/>
                  <a:pt x="5630" y="-19"/>
                  <a:pt x="4796" y="305"/>
                </a:cubicBezTo>
                <a:cubicBezTo>
                  <a:pt x="3962" y="630"/>
                  <a:pt x="3196" y="1193"/>
                  <a:pt x="2518" y="1978"/>
                </a:cubicBezTo>
                <a:cubicBezTo>
                  <a:pt x="1862" y="2738"/>
                  <a:pt x="1316" y="3673"/>
                  <a:pt x="893" y="4757"/>
                </a:cubicBezTo>
                <a:cubicBezTo>
                  <a:pt x="471" y="5842"/>
                  <a:pt x="194" y="7021"/>
                  <a:pt x="71" y="8261"/>
                </a:cubicBezTo>
                <a:cubicBezTo>
                  <a:pt x="-56" y="9544"/>
                  <a:pt x="-13" y="10839"/>
                  <a:pt x="200" y="12109"/>
                </a:cubicBezTo>
                <a:cubicBezTo>
                  <a:pt x="413" y="13379"/>
                  <a:pt x="783" y="14547"/>
                  <a:pt x="1299" y="15579"/>
                </a:cubicBezTo>
                <a:cubicBezTo>
                  <a:pt x="1797" y="16578"/>
                  <a:pt x="2411" y="17410"/>
                  <a:pt x="3123" y="18053"/>
                </a:cubicBezTo>
                <a:cubicBezTo>
                  <a:pt x="3836" y="18696"/>
                  <a:pt x="4610" y="19117"/>
                  <a:pt x="5424" y="19305"/>
                </a:cubicBezTo>
                <a:cubicBezTo>
                  <a:pt x="6266" y="19499"/>
                  <a:pt x="7116" y="19433"/>
                  <a:pt x="7950" y="19109"/>
                </a:cubicBezTo>
                <a:cubicBezTo>
                  <a:pt x="8784" y="18784"/>
                  <a:pt x="9551" y="18221"/>
                  <a:pt x="10229" y="17436"/>
                </a:cubicBezTo>
                <a:cubicBezTo>
                  <a:pt x="10406" y="17231"/>
                  <a:pt x="10576" y="17011"/>
                  <a:pt x="10736" y="16782"/>
                </a:cubicBezTo>
                <a:cubicBezTo>
                  <a:pt x="11218" y="16093"/>
                  <a:pt x="11822" y="15720"/>
                  <a:pt x="12423" y="15372"/>
                </a:cubicBezTo>
                <a:cubicBezTo>
                  <a:pt x="14138" y="14379"/>
                  <a:pt x="14838" y="16939"/>
                  <a:pt x="14977" y="17553"/>
                </a:cubicBezTo>
                <a:cubicBezTo>
                  <a:pt x="15306" y="19820"/>
                  <a:pt x="16634" y="21515"/>
                  <a:pt x="18221" y="21515"/>
                </a:cubicBezTo>
                <a:cubicBezTo>
                  <a:pt x="20056" y="21515"/>
                  <a:pt x="21544" y="19249"/>
                  <a:pt x="21544" y="16454"/>
                </a:cubicBezTo>
                <a:cubicBezTo>
                  <a:pt x="21544" y="13659"/>
                  <a:pt x="20056" y="11393"/>
                  <a:pt x="18221" y="11393"/>
                </a:cubicBezTo>
                <a:close/>
              </a:path>
            </a:pathLst>
          </a:custGeom>
          <a:solidFill>
            <a:srgbClr val="CAF53A"/>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2" id="257" name="Google Shape;257;g2d36bbf7f91_0_120"/>
          <p:cNvPicPr preferRelativeResize="0"/>
          <p:nvPr/>
        </p:nvPicPr>
        <p:blipFill rotWithShape="1">
          <a:blip r:embed="rId4">
            <a:alphaModFix/>
          </a:blip>
          <a:srcRect b="0" l="0" r="0" t="0"/>
          <a:stretch/>
        </p:blipFill>
        <p:spPr>
          <a:xfrm>
            <a:off x="4485837" y="1781501"/>
            <a:ext cx="4673930" cy="3386792"/>
          </a:xfrm>
          <a:prstGeom prst="rect">
            <a:avLst/>
          </a:prstGeom>
          <a:noFill/>
          <a:ln>
            <a:noFill/>
          </a:ln>
        </p:spPr>
      </p:pic>
      <p:pic>
        <p:nvPicPr>
          <p:cNvPr descr="Imagen 8" id="258" name="Google Shape;258;g2d36bbf7f91_0_120"/>
          <p:cNvPicPr preferRelativeResize="0"/>
          <p:nvPr/>
        </p:nvPicPr>
        <p:blipFill rotWithShape="1">
          <a:blip r:embed="rId5">
            <a:alphaModFix/>
          </a:blip>
          <a:srcRect b="0" l="0" r="0" t="0"/>
          <a:stretch/>
        </p:blipFill>
        <p:spPr>
          <a:xfrm>
            <a:off x="151936" y="98317"/>
            <a:ext cx="1016198" cy="1143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g2d38ae029f6_3_0"/>
          <p:cNvPicPr preferRelativeResize="0"/>
          <p:nvPr/>
        </p:nvPicPr>
        <p:blipFill rotWithShape="1">
          <a:blip r:embed="rId3">
            <a:alphaModFix/>
          </a:blip>
          <a:srcRect b="12564" l="6217" r="12076" t="4226"/>
          <a:stretch/>
        </p:blipFill>
        <p:spPr>
          <a:xfrm>
            <a:off x="0" y="0"/>
            <a:ext cx="9144003" cy="5143502"/>
          </a:xfrm>
          <a:prstGeom prst="rect">
            <a:avLst/>
          </a:prstGeom>
          <a:noFill/>
          <a:ln>
            <a:noFill/>
          </a:ln>
        </p:spPr>
      </p:pic>
      <p:pic>
        <p:nvPicPr>
          <p:cNvPr id="264" name="Google Shape;264;g2d38ae029f6_3_0"/>
          <p:cNvPicPr preferRelativeResize="0"/>
          <p:nvPr/>
        </p:nvPicPr>
        <p:blipFill rotWithShape="1">
          <a:blip r:embed="rId4">
            <a:alphaModFix/>
          </a:blip>
          <a:srcRect b="0" l="0" r="0" t="0"/>
          <a:stretch/>
        </p:blipFill>
        <p:spPr>
          <a:xfrm>
            <a:off x="643324" y="3081751"/>
            <a:ext cx="1329798" cy="1465825"/>
          </a:xfrm>
          <a:prstGeom prst="rect">
            <a:avLst/>
          </a:prstGeom>
          <a:noFill/>
          <a:ln>
            <a:noFill/>
          </a:ln>
        </p:spPr>
      </p:pic>
      <p:sp>
        <p:nvSpPr>
          <p:cNvPr id="265" name="Google Shape;265;g2d38ae029f6_3_0"/>
          <p:cNvSpPr txBox="1"/>
          <p:nvPr/>
        </p:nvSpPr>
        <p:spPr>
          <a:xfrm>
            <a:off x="753749" y="455484"/>
            <a:ext cx="6096900" cy="25491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6000"/>
              <a:buFont typeface="Arial"/>
              <a:buNone/>
            </a:pPr>
            <a:r>
              <a:rPr b="1" i="0" lang="es-CO" sz="4800" u="none" cap="none" strike="noStrike">
                <a:solidFill>
                  <a:schemeClr val="lt1"/>
                </a:solidFill>
                <a:latin typeface="Verdana"/>
                <a:ea typeface="Verdana"/>
                <a:cs typeface="Verdana"/>
                <a:sym typeface="Verdana"/>
              </a:rPr>
              <a:t>S/E Nueva Magangué 500/110 kV y líneas asociadas</a:t>
            </a:r>
            <a:endParaRPr b="1" i="0" sz="4800" u="none" cap="none" strike="noStrike">
              <a:solidFill>
                <a:schemeClr val="lt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 name="Shape 116"/>
        <p:cNvGrpSpPr/>
        <p:nvPr/>
      </p:nvGrpSpPr>
      <p:grpSpPr>
        <a:xfrm>
          <a:off x="0" y="0"/>
          <a:ext cx="0" cy="0"/>
          <a:chOff x="0" y="0"/>
          <a:chExt cx="0" cy="0"/>
        </a:xfrm>
      </p:grpSpPr>
      <p:sp>
        <p:nvSpPr>
          <p:cNvPr id="117" name="Google Shape;117;g2d36bbf7f91_0_62"/>
          <p:cNvSpPr txBox="1"/>
          <p:nvPr/>
        </p:nvSpPr>
        <p:spPr>
          <a:xfrm>
            <a:off x="1088200" y="1297350"/>
            <a:ext cx="5669400" cy="2548800"/>
          </a:xfrm>
          <a:prstGeom prst="rect">
            <a:avLst/>
          </a:prstGeom>
          <a:noFill/>
          <a:ln>
            <a:noFill/>
          </a:ln>
        </p:spPr>
        <p:txBody>
          <a:bodyPr anchorCtr="0" anchor="t" bIns="91400" lIns="91400" spcFirstLastPara="1" rIns="91400" wrap="square" tIns="91400">
            <a:spAutoFit/>
          </a:bodyPr>
          <a:lstStyle/>
          <a:p>
            <a:pPr indent="0" lvl="0" marL="0" marR="0" rtl="0" algn="ctr">
              <a:lnSpc>
                <a:spcPct val="80000"/>
              </a:lnSpc>
              <a:spcBef>
                <a:spcPts val="0"/>
              </a:spcBef>
              <a:spcAft>
                <a:spcPts val="0"/>
              </a:spcAft>
              <a:buClr>
                <a:srgbClr val="FFFFFF"/>
              </a:buClr>
              <a:buSzPts val="6000"/>
              <a:buFont typeface="Verdana"/>
              <a:buNone/>
            </a:pPr>
            <a:r>
              <a:rPr b="1" lang="es-CO" sz="9600">
                <a:solidFill>
                  <a:srgbClr val="FFFFFF"/>
                </a:solidFill>
                <a:latin typeface="Verdana"/>
                <a:ea typeface="Verdana"/>
                <a:cs typeface="Verdana"/>
                <a:sym typeface="Verdana"/>
              </a:rPr>
              <a:t>CAPT 208</a:t>
            </a:r>
            <a:endParaRPr sz="9600"/>
          </a:p>
        </p:txBody>
      </p:sp>
      <p:pic>
        <p:nvPicPr>
          <p:cNvPr descr="Gráfico 4" id="118" name="Google Shape;118;g2d36bbf7f91_0_62"/>
          <p:cNvPicPr preferRelativeResize="0"/>
          <p:nvPr/>
        </p:nvPicPr>
        <p:blipFill rotWithShape="1">
          <a:blip r:embed="rId4">
            <a:alphaModFix/>
          </a:blip>
          <a:srcRect b="0" l="0" r="0" t="0"/>
          <a:stretch/>
        </p:blipFill>
        <p:spPr>
          <a:xfrm>
            <a:off x="299373" y="217475"/>
            <a:ext cx="788816" cy="868702"/>
          </a:xfrm>
          <a:prstGeom prst="rect">
            <a:avLst/>
          </a:prstGeom>
          <a:noFill/>
          <a:ln>
            <a:noFill/>
          </a:ln>
        </p:spPr>
      </p:pic>
      <p:pic>
        <p:nvPicPr>
          <p:cNvPr descr="Imagen 3" id="119" name="Google Shape;119;g2d36bbf7f91_0_62"/>
          <p:cNvPicPr preferRelativeResize="0"/>
          <p:nvPr/>
        </p:nvPicPr>
        <p:blipFill rotWithShape="1">
          <a:blip r:embed="rId5">
            <a:alphaModFix/>
          </a:blip>
          <a:srcRect b="0" l="0" r="0" t="0"/>
          <a:stretch/>
        </p:blipFill>
        <p:spPr>
          <a:xfrm>
            <a:off x="5265420" y="556200"/>
            <a:ext cx="3055621" cy="46133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9" name="Shape 269"/>
        <p:cNvGrpSpPr/>
        <p:nvPr/>
      </p:nvGrpSpPr>
      <p:grpSpPr>
        <a:xfrm>
          <a:off x="0" y="0"/>
          <a:ext cx="0" cy="0"/>
          <a:chOff x="0" y="0"/>
          <a:chExt cx="0" cy="0"/>
        </a:xfrm>
      </p:grpSpPr>
      <p:sp>
        <p:nvSpPr>
          <p:cNvPr id="270" name="Google Shape;270;g2d38ae029f6_3_6"/>
          <p:cNvSpPr txBox="1"/>
          <p:nvPr/>
        </p:nvSpPr>
        <p:spPr>
          <a:xfrm>
            <a:off x="505450" y="644196"/>
            <a:ext cx="2729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171717"/>
                </a:solidFill>
                <a:highlight>
                  <a:srgbClr val="CAF53A"/>
                </a:highlight>
                <a:latin typeface="Verdana"/>
                <a:ea typeface="Verdana"/>
                <a:cs typeface="Verdana"/>
                <a:sym typeface="Verdana"/>
              </a:rPr>
              <a:t>AGENDA</a:t>
            </a:r>
            <a:endParaRPr b="1" i="0" sz="3000" u="none" cap="none" strike="noStrike">
              <a:solidFill>
                <a:srgbClr val="171717"/>
              </a:solidFill>
              <a:highlight>
                <a:srgbClr val="CAF53A"/>
              </a:highlight>
              <a:latin typeface="Verdana"/>
              <a:ea typeface="Verdana"/>
              <a:cs typeface="Verdana"/>
              <a:sym typeface="Verdana"/>
            </a:endParaRPr>
          </a:p>
        </p:txBody>
      </p:sp>
      <p:sp>
        <p:nvSpPr>
          <p:cNvPr id="271" name="Google Shape;271;g2d38ae029f6_3_6"/>
          <p:cNvSpPr txBox="1"/>
          <p:nvPr/>
        </p:nvSpPr>
        <p:spPr>
          <a:xfrm>
            <a:off x="1154696" y="1382200"/>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1</a:t>
            </a:r>
            <a:endParaRPr b="1" i="0" sz="4000" u="none" cap="none" strike="noStrike">
              <a:solidFill>
                <a:srgbClr val="CAF53A"/>
              </a:solidFill>
              <a:latin typeface="Verdana"/>
              <a:ea typeface="Verdana"/>
              <a:cs typeface="Verdana"/>
              <a:sym typeface="Verdana"/>
            </a:endParaRPr>
          </a:p>
        </p:txBody>
      </p:sp>
      <p:sp>
        <p:nvSpPr>
          <p:cNvPr id="272" name="Google Shape;272;g2d38ae029f6_3_6"/>
          <p:cNvSpPr txBox="1"/>
          <p:nvPr/>
        </p:nvSpPr>
        <p:spPr>
          <a:xfrm>
            <a:off x="1154696" y="2009938"/>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2</a:t>
            </a:r>
            <a:endParaRPr b="1" i="0" sz="4000" u="none" cap="none" strike="noStrike">
              <a:solidFill>
                <a:srgbClr val="CAF53A"/>
              </a:solidFill>
              <a:latin typeface="Verdana"/>
              <a:ea typeface="Verdana"/>
              <a:cs typeface="Verdana"/>
              <a:sym typeface="Verdana"/>
            </a:endParaRPr>
          </a:p>
        </p:txBody>
      </p:sp>
      <p:sp>
        <p:nvSpPr>
          <p:cNvPr id="273" name="Google Shape;273;g2d38ae029f6_3_6"/>
          <p:cNvSpPr txBox="1"/>
          <p:nvPr/>
        </p:nvSpPr>
        <p:spPr>
          <a:xfrm>
            <a:off x="1154696" y="2601917"/>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3</a:t>
            </a:r>
            <a:endParaRPr b="1" i="0" sz="4000" u="none" cap="none" strike="noStrike">
              <a:solidFill>
                <a:srgbClr val="CAF53A"/>
              </a:solidFill>
              <a:latin typeface="Verdana"/>
              <a:ea typeface="Verdana"/>
              <a:cs typeface="Verdana"/>
              <a:sym typeface="Verdana"/>
            </a:endParaRPr>
          </a:p>
        </p:txBody>
      </p:sp>
      <p:sp>
        <p:nvSpPr>
          <p:cNvPr id="274" name="Google Shape;274;g2d38ae029f6_3_6"/>
          <p:cNvSpPr txBox="1"/>
          <p:nvPr/>
        </p:nvSpPr>
        <p:spPr>
          <a:xfrm>
            <a:off x="1154696" y="3790913"/>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4</a:t>
            </a:r>
            <a:endParaRPr b="1" i="0" sz="4000" u="none" cap="none" strike="noStrike">
              <a:solidFill>
                <a:srgbClr val="CAF53A"/>
              </a:solidFill>
              <a:latin typeface="Verdana"/>
              <a:ea typeface="Verdana"/>
              <a:cs typeface="Verdana"/>
              <a:sym typeface="Verdana"/>
            </a:endParaRPr>
          </a:p>
        </p:txBody>
      </p:sp>
      <p:pic>
        <p:nvPicPr>
          <p:cNvPr id="275" name="Google Shape;275;g2d38ae029f6_3_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276" name="Google Shape;276;g2d38ae029f6_3_6"/>
          <p:cNvSpPr txBox="1"/>
          <p:nvPr/>
        </p:nvSpPr>
        <p:spPr>
          <a:xfrm>
            <a:off x="1223097" y="1559325"/>
            <a:ext cx="7328700" cy="3417000"/>
          </a:xfrm>
          <a:prstGeom prst="rect">
            <a:avLst/>
          </a:prstGeom>
          <a:noFill/>
          <a:ln>
            <a:noFill/>
          </a:ln>
        </p:spPr>
        <p:txBody>
          <a:bodyPr anchorCtr="0" anchor="t" bIns="91425" lIns="91425" spcFirstLastPara="1" rIns="91425" wrap="square" tIns="91425">
            <a:spAutoFit/>
          </a:bodyPr>
          <a:lstStyle/>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Antecedentes</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Clr>
                <a:srgbClr val="000000"/>
              </a:buClr>
              <a:buSzPts val="1500"/>
              <a:buFont typeface="Arial"/>
              <a:buNone/>
            </a:pPr>
            <a:r>
              <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Evaluación técnica</a:t>
            </a:r>
            <a:endParaRPr/>
          </a:p>
          <a:p>
            <a:pPr indent="0" lvl="0" marL="133350" marR="0" rtl="0" algn="l">
              <a:lnSpc>
                <a:spcPct val="130000"/>
              </a:lnSpc>
              <a:spcBef>
                <a:spcPts val="0"/>
              </a:spcBef>
              <a:spcAft>
                <a:spcPts val="0"/>
              </a:spcAft>
              <a:buClr>
                <a:srgbClr val="000000"/>
              </a:buClr>
              <a:buSzPts val="1500"/>
              <a:buFont typeface="Arial"/>
              <a:buNone/>
            </a:pPr>
            <a:r>
              <a:rPr b="0" i="0" lang="es-CO" sz="1500" u="none" cap="none" strike="noStrike">
                <a:solidFill>
                  <a:srgbClr val="575757"/>
                </a:solidFill>
                <a:latin typeface="Verdana"/>
                <a:ea typeface="Verdana"/>
                <a:cs typeface="Verdana"/>
                <a:sym typeface="Verdana"/>
              </a:rPr>
              <a:t>Caso base (Sin proyecto) y Alternativa 1 (Con proyecto)</a:t>
            </a:r>
            <a:endParaRPr b="0" i="0" sz="1400" u="none" cap="none" strike="noStrike">
              <a:solidFill>
                <a:srgbClr val="000000"/>
              </a:solidFill>
              <a:latin typeface="Arial"/>
              <a:ea typeface="Arial"/>
              <a:cs typeface="Arial"/>
              <a:sym typeface="Arial"/>
            </a:endParaRPr>
          </a:p>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Evaluación económica</a:t>
            </a:r>
            <a:endParaRPr/>
          </a:p>
          <a:p>
            <a:pPr indent="0" lvl="3" marL="355600" marR="0" rtl="0" algn="l">
              <a:lnSpc>
                <a:spcPct val="130000"/>
              </a:lnSpc>
              <a:spcBef>
                <a:spcPts val="0"/>
              </a:spcBef>
              <a:spcAft>
                <a:spcPts val="0"/>
              </a:spcAft>
              <a:buNone/>
            </a:pPr>
            <a:r>
              <a:rPr b="0" i="0" lang="es-CO" sz="1500" u="none" cap="none" strike="noStrike">
                <a:solidFill>
                  <a:srgbClr val="575757"/>
                </a:solidFill>
                <a:latin typeface="Verdana"/>
                <a:ea typeface="Verdana"/>
                <a:cs typeface="Verdana"/>
                <a:sym typeface="Verdana"/>
              </a:rPr>
              <a:t>Costos (Con reconfiguración por nuevo lote SE Magangué 500 kV)</a:t>
            </a:r>
            <a:endParaRPr/>
          </a:p>
          <a:p>
            <a:pPr indent="0" lvl="3" marL="355600" marR="0" rtl="0" algn="l">
              <a:lnSpc>
                <a:spcPct val="130000"/>
              </a:lnSpc>
              <a:spcBef>
                <a:spcPts val="0"/>
              </a:spcBef>
              <a:spcAft>
                <a:spcPts val="0"/>
              </a:spcAft>
              <a:buNone/>
            </a:pPr>
            <a:r>
              <a:rPr b="0" i="0" lang="es-CO" sz="1500" u="none" cap="none" strike="noStrike">
                <a:solidFill>
                  <a:srgbClr val="575757"/>
                </a:solidFill>
                <a:latin typeface="Verdana"/>
                <a:ea typeface="Verdana"/>
                <a:cs typeface="Verdana"/>
                <a:sym typeface="Verdana"/>
              </a:rPr>
              <a:t>Beneficios</a:t>
            </a:r>
            <a:endParaRPr/>
          </a:p>
          <a:p>
            <a:pPr indent="0" lvl="3" marL="355600" marR="0" rtl="0" algn="l">
              <a:lnSpc>
                <a:spcPct val="130000"/>
              </a:lnSpc>
              <a:spcBef>
                <a:spcPts val="0"/>
              </a:spcBef>
              <a:spcAft>
                <a:spcPts val="0"/>
              </a:spcAft>
              <a:buNone/>
            </a:pPr>
            <a:r>
              <a:rPr b="0" i="0" lang="es-CO" sz="1500" u="none" cap="none" strike="noStrike">
                <a:solidFill>
                  <a:srgbClr val="575757"/>
                </a:solidFill>
                <a:latin typeface="Verdana"/>
                <a:ea typeface="Verdana"/>
                <a:cs typeface="Verdana"/>
                <a:sym typeface="Verdana"/>
              </a:rPr>
              <a:t>Relación B/C</a:t>
            </a:r>
            <a:endParaRPr b="0" i="0" sz="1400" u="none" cap="none" strike="noStrike">
              <a:solidFill>
                <a:srgbClr val="000000"/>
              </a:solidFill>
              <a:latin typeface="Arial"/>
              <a:ea typeface="Arial"/>
              <a:cs typeface="Arial"/>
              <a:sym typeface="Arial"/>
            </a:endParaRPr>
          </a:p>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Resumen de las alternativas</a:t>
            </a:r>
            <a:endParaRPr b="0" i="0" sz="1400" u="none" cap="none" strike="noStrike">
              <a:solidFill>
                <a:srgbClr val="000000"/>
              </a:solidFill>
              <a:latin typeface="Arial"/>
              <a:ea typeface="Arial"/>
              <a:cs typeface="Arial"/>
              <a:sym typeface="Arial"/>
            </a:endParaRPr>
          </a:p>
          <a:p>
            <a:pPr indent="0" lvl="0" marL="133350" marR="0" rtl="0" algn="l">
              <a:lnSpc>
                <a:spcPct val="130000"/>
              </a:lnSpc>
              <a:spcBef>
                <a:spcPts val="0"/>
              </a:spcBef>
              <a:spcAft>
                <a:spcPts val="0"/>
              </a:spcAft>
              <a:buClr>
                <a:srgbClr val="000000"/>
              </a:buClr>
              <a:buSzPts val="1500"/>
              <a:buFont typeface="Arial"/>
              <a:buNone/>
            </a:pPr>
            <a:r>
              <a:t/>
            </a:r>
            <a:endParaRPr b="1"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Clr>
                <a:srgbClr val="000000"/>
              </a:buClr>
              <a:buSzPts val="1500"/>
              <a:buFont typeface="Arial"/>
              <a:buNone/>
            </a:pPr>
            <a:r>
              <a:t/>
            </a:r>
            <a:endParaRPr b="1" i="0" sz="1500" u="none" cap="none" strike="noStrike">
              <a:solidFill>
                <a:srgbClr val="575757"/>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g2d38ae029f6_3_16"/>
          <p:cNvSpPr txBox="1"/>
          <p:nvPr/>
        </p:nvSpPr>
        <p:spPr>
          <a:xfrm>
            <a:off x="593100" y="2017767"/>
            <a:ext cx="49587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Antecedentes</a:t>
            </a:r>
            <a:endParaRPr b="0" i="0" sz="1400" u="none" cap="none" strike="noStrike">
              <a:solidFill>
                <a:srgbClr val="000000"/>
              </a:solidFill>
              <a:latin typeface="Arial"/>
              <a:ea typeface="Arial"/>
              <a:cs typeface="Arial"/>
              <a:sym typeface="Arial"/>
            </a:endParaRPr>
          </a:p>
        </p:txBody>
      </p:sp>
      <p:sp>
        <p:nvSpPr>
          <p:cNvPr id="282" name="Google Shape;282;g2d38ae029f6_3_16"/>
          <p:cNvSpPr txBox="1"/>
          <p:nvPr/>
        </p:nvSpPr>
        <p:spPr>
          <a:xfrm>
            <a:off x="6667782" y="386566"/>
            <a:ext cx="29775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i="0" lang="es-CO" sz="20000" u="none" cap="none" strike="noStrike">
                <a:solidFill>
                  <a:srgbClr val="CAF53A"/>
                </a:solidFill>
                <a:latin typeface="Verdana"/>
                <a:ea typeface="Verdana"/>
                <a:cs typeface="Verdana"/>
                <a:sym typeface="Verdana"/>
              </a:rPr>
              <a:t>1</a:t>
            </a:r>
            <a:endParaRPr b="1" i="0" sz="20000" u="none" cap="none" strike="noStrike">
              <a:solidFill>
                <a:srgbClr val="CAF53A"/>
              </a:solidFill>
              <a:latin typeface="Verdana"/>
              <a:ea typeface="Verdana"/>
              <a:cs typeface="Verdana"/>
              <a:sym typeface="Verdana"/>
            </a:endParaRPr>
          </a:p>
        </p:txBody>
      </p:sp>
      <p:pic>
        <p:nvPicPr>
          <p:cNvPr id="283" name="Google Shape;283;g2d38ae029f6_3_16"/>
          <p:cNvPicPr preferRelativeResize="0"/>
          <p:nvPr/>
        </p:nvPicPr>
        <p:blipFill rotWithShape="1">
          <a:blip r:embed="rId4">
            <a:alphaModFix/>
          </a:blip>
          <a:srcRect b="7527" l="0" r="0" t="0"/>
          <a:stretch/>
        </p:blipFill>
        <p:spPr>
          <a:xfrm>
            <a:off x="4721876" y="1065510"/>
            <a:ext cx="3692782" cy="4077991"/>
          </a:xfrm>
          <a:prstGeom prst="rect">
            <a:avLst/>
          </a:prstGeom>
          <a:noFill/>
          <a:ln>
            <a:noFill/>
          </a:ln>
        </p:spPr>
      </p:pic>
      <p:pic>
        <p:nvPicPr>
          <p:cNvPr id="284" name="Google Shape;284;g2d38ae029f6_3_16"/>
          <p:cNvPicPr preferRelativeResize="0"/>
          <p:nvPr/>
        </p:nvPicPr>
        <p:blipFill rotWithShape="1">
          <a:blip r:embed="rId5">
            <a:alphaModFix/>
          </a:blip>
          <a:srcRect b="0" l="0" r="0" t="0"/>
          <a:stretch/>
        </p:blipFill>
        <p:spPr>
          <a:xfrm>
            <a:off x="198691" y="217476"/>
            <a:ext cx="788816" cy="8687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8" name="Shape 288"/>
        <p:cNvGrpSpPr/>
        <p:nvPr/>
      </p:nvGrpSpPr>
      <p:grpSpPr>
        <a:xfrm>
          <a:off x="0" y="0"/>
          <a:ext cx="0" cy="0"/>
          <a:chOff x="0" y="0"/>
          <a:chExt cx="0" cy="0"/>
        </a:xfrm>
      </p:grpSpPr>
      <p:sp>
        <p:nvSpPr>
          <p:cNvPr id="289" name="Google Shape;289;g2d38ae029f6_3_23"/>
          <p:cNvSpPr txBox="1"/>
          <p:nvPr/>
        </p:nvSpPr>
        <p:spPr>
          <a:xfrm>
            <a:off x="409800" y="1160425"/>
            <a:ext cx="8181000" cy="4186800"/>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rgbClr val="000000"/>
              </a:buClr>
              <a:buSzPts val="1400"/>
              <a:buFont typeface="Arial"/>
              <a:buChar char="•"/>
            </a:pPr>
            <a:r>
              <a:rPr b="0" i="0" lang="es-CO" sz="1350" u="none" cap="none" strike="noStrike">
                <a:solidFill>
                  <a:srgbClr val="363636"/>
                </a:solidFill>
                <a:latin typeface="Verdana"/>
                <a:ea typeface="Verdana"/>
                <a:cs typeface="Verdana"/>
                <a:sym typeface="Verdana"/>
              </a:rPr>
              <a:t>2018 - OR presentó estudio de conexión para interconexión zonas: La Loma, El Banco y Mompox. Solución basada en construcción de circuitos sencillos a 110 kV e instalación de compensación capacitiva en Mompox  y Magangué.</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350" u="none" cap="none" strike="noStrike">
                <a:solidFill>
                  <a:srgbClr val="363636"/>
                </a:solidFill>
                <a:latin typeface="Verdana"/>
                <a:ea typeface="Verdana"/>
                <a:cs typeface="Verdana"/>
                <a:sym typeface="Verdana"/>
              </a:rPr>
              <a:t>2020 – UPME aprueba compensación capacitiva 16 MVAr en Mompox 110 kV, en operación 2023.</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350" u="none" cap="none" strike="noStrike">
                <a:solidFill>
                  <a:srgbClr val="363636"/>
                </a:solidFill>
                <a:latin typeface="Verdana"/>
                <a:ea typeface="Verdana"/>
                <a:cs typeface="Verdana"/>
                <a:sym typeface="Verdana"/>
              </a:rPr>
              <a:t>Actualmente aumento significativo de demanda y agotamiento de red, con restricciones que generan ENS por sub-tensiones, dada radialidad del corredor Chinú-Sincé–Magangué-Mompox. Corredor con ESPS asociados a sobrecarga de autotransformadores 3 de Chinú 500/110/34.5 kV. Caso similar, aplica para EL Banco 110 kV. </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350" u="none" cap="none" strike="noStrike">
                <a:solidFill>
                  <a:srgbClr val="363636"/>
                </a:solidFill>
                <a:latin typeface="Verdana"/>
                <a:ea typeface="Verdana"/>
                <a:cs typeface="Verdana"/>
                <a:sym typeface="Verdana"/>
              </a:rPr>
              <a:t>Los nodos atendidos de manera radial identificados como los más restrictivos en determinación de capacidad de importación de potencia para el área Caribe.  </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350" u="none" cap="none" strike="noStrike">
                <a:solidFill>
                  <a:srgbClr val="363636"/>
                </a:solidFill>
                <a:latin typeface="Verdana"/>
                <a:ea typeface="Verdana"/>
                <a:cs typeface="Verdana"/>
                <a:sym typeface="Verdana"/>
              </a:rPr>
              <a:t>2023 – En junio XM considera en condición de emergencia, tanto a Mompox 110 kV, como El Banco 110 kV. </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350" u="none" cap="none" strike="noStrike">
                <a:solidFill>
                  <a:srgbClr val="363636"/>
                </a:solidFill>
                <a:latin typeface="Verdana"/>
                <a:ea typeface="Verdana"/>
                <a:cs typeface="Verdana"/>
                <a:sym typeface="Verdana"/>
              </a:rPr>
              <a:t>2023 - AFINIA presenta tercera alternativa integra del proyecto “Subestación Nueva Magangué -500/110 kV”. </a:t>
            </a:r>
            <a:endParaRPr/>
          </a:p>
          <a:p>
            <a:pPr indent="-285750" lvl="0" marL="285750" marR="0" rtl="0" algn="just">
              <a:lnSpc>
                <a:spcPct val="100000"/>
              </a:lnSpc>
              <a:spcBef>
                <a:spcPts val="0"/>
              </a:spcBef>
              <a:spcAft>
                <a:spcPts val="0"/>
              </a:spcAft>
              <a:buClr>
                <a:srgbClr val="000000"/>
              </a:buClr>
              <a:buSzPts val="1400"/>
              <a:buFont typeface="Arial"/>
              <a:buChar char="•"/>
            </a:pPr>
            <a:r>
              <a:rPr b="0" i="0" lang="es-CO" sz="1350" u="none" cap="none" strike="noStrike">
                <a:solidFill>
                  <a:srgbClr val="363636"/>
                </a:solidFill>
                <a:latin typeface="Verdana"/>
                <a:ea typeface="Verdana"/>
                <a:cs typeface="Verdana"/>
                <a:sym typeface="Verdana"/>
              </a:rPr>
              <a:t>2024 – UPME propone como parte de obras urgente se aprueba STN.  Se identifican restricciones de espacio. AFINIA confirma viabilidad constructiva para una cuarta alternativa.</a:t>
            </a:r>
            <a:endParaRPr/>
          </a:p>
        </p:txBody>
      </p:sp>
      <p:sp>
        <p:nvSpPr>
          <p:cNvPr id="290" name="Google Shape;290;g2d38ae029f6_3_23"/>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Antecedentes </a:t>
            </a:r>
            <a:endParaRPr b="1" i="0" sz="2300" u="none" cap="none" strike="noStrike">
              <a:solidFill>
                <a:srgbClr val="171717"/>
              </a:solidFill>
              <a:highlight>
                <a:srgbClr val="CAF53A"/>
              </a:highlight>
              <a:latin typeface="Verdana"/>
              <a:ea typeface="Verdana"/>
              <a:cs typeface="Verdana"/>
              <a:sym typeface="Verdana"/>
            </a:endParaRPr>
          </a:p>
        </p:txBody>
      </p:sp>
      <p:pic>
        <p:nvPicPr>
          <p:cNvPr id="291" name="Google Shape;291;g2d38ae029f6_3_2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2d38ae029f6_3_29"/>
          <p:cNvSpPr txBox="1"/>
          <p:nvPr>
            <p:ph type="title"/>
          </p:nvPr>
        </p:nvSpPr>
        <p:spPr>
          <a:xfrm>
            <a:off x="311150" y="444500"/>
            <a:ext cx="85218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lang="es-CO" sz="2300">
                <a:solidFill>
                  <a:srgbClr val="171717"/>
                </a:solidFill>
                <a:highlight>
                  <a:srgbClr val="CAF53A"/>
                </a:highlight>
                <a:latin typeface="Verdana"/>
                <a:ea typeface="Verdana"/>
                <a:cs typeface="Verdana"/>
                <a:sym typeface="Verdana"/>
              </a:rPr>
              <a:t>Ubicación</a:t>
            </a:r>
            <a:endParaRPr b="1" i="0" sz="2300" u="none" cap="none" strike="noStrike">
              <a:solidFill>
                <a:srgbClr val="171717"/>
              </a:solidFill>
              <a:highlight>
                <a:srgbClr val="CAF53A"/>
              </a:highlight>
              <a:latin typeface="Verdana"/>
              <a:ea typeface="Verdana"/>
              <a:cs typeface="Verdana"/>
              <a:sym typeface="Verdana"/>
            </a:endParaRPr>
          </a:p>
        </p:txBody>
      </p:sp>
      <p:pic>
        <p:nvPicPr>
          <p:cNvPr id="297" name="Google Shape;297;g2d38ae029f6_3_29"/>
          <p:cNvPicPr preferRelativeResize="0"/>
          <p:nvPr/>
        </p:nvPicPr>
        <p:blipFill rotWithShape="1">
          <a:blip r:embed="rId3">
            <a:alphaModFix/>
          </a:blip>
          <a:srcRect b="0" l="0" r="0" t="0"/>
          <a:stretch/>
        </p:blipFill>
        <p:spPr>
          <a:xfrm>
            <a:off x="2337707" y="730463"/>
            <a:ext cx="6168985" cy="42622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2d38ae029f6_3_34"/>
          <p:cNvSpPr txBox="1"/>
          <p:nvPr>
            <p:ph idx="1" type="body"/>
          </p:nvPr>
        </p:nvSpPr>
        <p:spPr>
          <a:xfrm>
            <a:off x="311700" y="1152474"/>
            <a:ext cx="8520600" cy="3825900"/>
          </a:xfrm>
          <a:prstGeom prst="rect">
            <a:avLst/>
          </a:prstGeom>
          <a:noFill/>
          <a:ln>
            <a:noFill/>
          </a:ln>
        </p:spPr>
        <p:txBody>
          <a:bodyPr anchorCtr="0" anchor="t" bIns="91425" lIns="91425" spcFirstLastPara="1" rIns="91425" wrap="square" tIns="91425">
            <a:normAutofit fontScale="62500" lnSpcReduction="20000"/>
          </a:bodyPr>
          <a:lstStyle/>
          <a:p>
            <a:pPr indent="-102053" lvl="0" marL="114300" marR="552450" rtl="0" algn="just">
              <a:lnSpc>
                <a:spcPct val="115000"/>
              </a:lnSpc>
              <a:spcBef>
                <a:spcPts val="0"/>
              </a:spcBef>
              <a:spcAft>
                <a:spcPts val="0"/>
              </a:spcAft>
              <a:buSzPct val="142857"/>
              <a:buFont typeface="Arial"/>
              <a:buChar char="•"/>
            </a:pPr>
            <a:r>
              <a:rPr b="0" i="0" lang="es-CO" sz="1800" u="none" strike="noStrike">
                <a:solidFill>
                  <a:srgbClr val="000000"/>
                </a:solidFill>
                <a:latin typeface="Arial"/>
                <a:ea typeface="Arial"/>
                <a:cs typeface="Arial"/>
                <a:sym typeface="Arial"/>
              </a:rPr>
              <a:t>  </a:t>
            </a:r>
            <a:r>
              <a:rPr b="0" i="0" lang="es-CO" sz="1800" u="none" strike="noStrike">
                <a:solidFill>
                  <a:srgbClr val="000000"/>
                </a:solidFill>
                <a:latin typeface="Verdana"/>
                <a:ea typeface="Verdana"/>
                <a:cs typeface="Verdana"/>
                <a:sym typeface="Verdana"/>
              </a:rPr>
              <a:t>Reconfiguración de la línea Chinú – El Copey 500 kV (232 km), en Chinú – Nueva Magangué – El Copey, con aproximadamente </a:t>
            </a:r>
            <a:r>
              <a:rPr b="1" i="0" lang="es-CO" sz="1800" u="none" strike="noStrike">
                <a:solidFill>
                  <a:srgbClr val="000000"/>
                </a:solidFill>
                <a:latin typeface="Verdana"/>
                <a:ea typeface="Verdana"/>
                <a:cs typeface="Verdana"/>
                <a:sym typeface="Verdana"/>
              </a:rPr>
              <a:t>23 km </a:t>
            </a:r>
            <a:r>
              <a:rPr b="0" i="0" lang="es-CO" sz="1800" u="none" strike="noStrike">
                <a:solidFill>
                  <a:srgbClr val="000000"/>
                </a:solidFill>
                <a:latin typeface="Verdana"/>
                <a:ea typeface="Verdana"/>
                <a:cs typeface="Verdana"/>
                <a:sym typeface="Verdana"/>
              </a:rPr>
              <a:t>desde la intercepción de la línea a la ubicación de la subestación </a:t>
            </a:r>
            <a:r>
              <a:rPr b="1" i="0" lang="es-CO" sz="1800" u="none" strike="noStrike">
                <a:solidFill>
                  <a:srgbClr val="000000"/>
                </a:solidFill>
                <a:latin typeface="Verdana"/>
                <a:ea typeface="Verdana"/>
                <a:cs typeface="Verdana"/>
                <a:sym typeface="Verdana"/>
              </a:rPr>
              <a:t>Nueva Magangué (convocatoria UPME 02 2024</a:t>
            </a:r>
            <a:r>
              <a:rPr b="0" i="0" lang="es-CO" sz="1800" u="none" strike="noStrike">
                <a:solidFill>
                  <a:srgbClr val="000000"/>
                </a:solidFill>
                <a:latin typeface="Verdana"/>
                <a:ea typeface="Verdana"/>
                <a:cs typeface="Verdana"/>
                <a:sym typeface="Verdana"/>
              </a:rPr>
              <a:t>)</a:t>
            </a:r>
            <a:endParaRPr/>
          </a:p>
          <a:p>
            <a:pPr indent="0" lvl="0" marL="114300" marR="552450" rtl="0" algn="just">
              <a:lnSpc>
                <a:spcPct val="115000"/>
              </a:lnSpc>
              <a:spcBef>
                <a:spcPts val="0"/>
              </a:spcBef>
              <a:spcAft>
                <a:spcPts val="0"/>
              </a:spcAft>
              <a:buSzPct val="142857"/>
              <a:buFont typeface="Arial"/>
              <a:buNone/>
            </a:pPr>
            <a:r>
              <a:t/>
            </a:r>
            <a:endParaRPr b="0" sz="1800">
              <a:latin typeface="Verdana"/>
              <a:ea typeface="Verdana"/>
              <a:cs typeface="Verdana"/>
              <a:sym typeface="Verdana"/>
            </a:endParaRPr>
          </a:p>
          <a:p>
            <a:pPr indent="-102053" lvl="0" marL="114300" marR="552450" rtl="0" algn="just">
              <a:lnSpc>
                <a:spcPct val="115000"/>
              </a:lnSpc>
              <a:spcBef>
                <a:spcPts val="0"/>
              </a:spcBef>
              <a:spcAft>
                <a:spcPts val="0"/>
              </a:spcAft>
              <a:buSzPct val="135338"/>
              <a:buFont typeface="Arial"/>
              <a:buChar char="•"/>
            </a:pPr>
            <a:r>
              <a:rPr lang="es-CO" sz="1900">
                <a:solidFill>
                  <a:srgbClr val="000000"/>
                </a:solidFill>
                <a:latin typeface="Verdana"/>
                <a:ea typeface="Verdana"/>
                <a:cs typeface="Verdana"/>
                <a:sym typeface="Verdana"/>
              </a:rPr>
              <a:t>La construcción de 2 km de línea - doble circuito 110 kV, mediante la intercepción de la actual línea Magangué - Sincé 1 110 kV, reconfigurándola en Nueva Magangué - Sincé 1 110 kV y Nueva Magangué - Magangué 1 110 kV, esta última con capacidad de transporte de 691 A.</a:t>
            </a:r>
            <a:endParaRPr/>
          </a:p>
          <a:p>
            <a:pPr indent="0" lvl="0" marL="114300" marR="552450" rtl="0" algn="just">
              <a:lnSpc>
                <a:spcPct val="115000"/>
              </a:lnSpc>
              <a:spcBef>
                <a:spcPts val="0"/>
              </a:spcBef>
              <a:spcAft>
                <a:spcPts val="0"/>
              </a:spcAft>
              <a:buSzPct val="135338"/>
              <a:buFont typeface="Arial"/>
              <a:buNone/>
            </a:pPr>
            <a:r>
              <a:t/>
            </a:r>
            <a:endParaRPr sz="1900">
              <a:solidFill>
                <a:srgbClr val="000000"/>
              </a:solidFill>
              <a:latin typeface="Verdana"/>
              <a:ea typeface="Verdana"/>
              <a:cs typeface="Verdana"/>
              <a:sym typeface="Verdana"/>
            </a:endParaRPr>
          </a:p>
          <a:p>
            <a:pPr indent="-102053" lvl="0" marL="114300" marR="552450" rtl="0" algn="just">
              <a:lnSpc>
                <a:spcPct val="115000"/>
              </a:lnSpc>
              <a:spcBef>
                <a:spcPts val="0"/>
              </a:spcBef>
              <a:spcAft>
                <a:spcPts val="0"/>
              </a:spcAft>
              <a:buSzPct val="135338"/>
              <a:buFont typeface="Arial"/>
              <a:buChar char="•"/>
            </a:pPr>
            <a:r>
              <a:rPr lang="es-CO" sz="1900">
                <a:solidFill>
                  <a:srgbClr val="000000"/>
                </a:solidFill>
                <a:latin typeface="Verdana"/>
                <a:ea typeface="Verdana"/>
                <a:cs typeface="Verdana"/>
                <a:sym typeface="Verdana"/>
              </a:rPr>
              <a:t>La construcción de 1,5 km de línea - doble circuito 110 kV, mediante la intercepción de la actual línea Magangué - Mompox 1 110 kV, reconfigurándola en Nueva Magangué - Mompox 1 110 kV y Nueva Magangué - Magangué 2 110 kV, repotenciando ambos tramos hasta una capacidad de transporte de 691 A.</a:t>
            </a:r>
            <a:endParaRPr/>
          </a:p>
          <a:p>
            <a:pPr indent="0" lvl="0" marL="114300" marR="552450" rtl="0" algn="just">
              <a:lnSpc>
                <a:spcPct val="115000"/>
              </a:lnSpc>
              <a:spcBef>
                <a:spcPts val="0"/>
              </a:spcBef>
              <a:spcAft>
                <a:spcPts val="0"/>
              </a:spcAft>
              <a:buSzPct val="135338"/>
              <a:buFont typeface="Arial"/>
              <a:buNone/>
            </a:pPr>
            <a:r>
              <a:t/>
            </a:r>
            <a:endParaRPr sz="1900">
              <a:solidFill>
                <a:srgbClr val="000000"/>
              </a:solidFill>
              <a:latin typeface="Verdana"/>
              <a:ea typeface="Verdana"/>
              <a:cs typeface="Verdana"/>
              <a:sym typeface="Verdana"/>
            </a:endParaRPr>
          </a:p>
          <a:p>
            <a:pPr indent="-102053" lvl="0" marL="114300" marR="552450" rtl="0" algn="just">
              <a:lnSpc>
                <a:spcPct val="115000"/>
              </a:lnSpc>
              <a:spcBef>
                <a:spcPts val="0"/>
              </a:spcBef>
              <a:spcAft>
                <a:spcPts val="0"/>
              </a:spcAft>
              <a:buSzPct val="135338"/>
              <a:buFont typeface="Arial"/>
              <a:buChar char="•"/>
            </a:pPr>
            <a:r>
              <a:rPr lang="es-CO" sz="1900">
                <a:solidFill>
                  <a:srgbClr val="000000"/>
                </a:solidFill>
                <a:latin typeface="Verdana"/>
                <a:ea typeface="Verdana"/>
                <a:cs typeface="Verdana"/>
                <a:sym typeface="Verdana"/>
              </a:rPr>
              <a:t>La construcción de una segunda línea (47 km) entre las subestaciones Nueva Magangué 110 kV y Mompox 110 kV, con una capacidad de transporte de 691 A.</a:t>
            </a:r>
            <a:endParaRPr/>
          </a:p>
          <a:p>
            <a:pPr indent="0" lvl="0" marL="114300" marR="552450" rtl="0" algn="just">
              <a:lnSpc>
                <a:spcPct val="115000"/>
              </a:lnSpc>
              <a:spcBef>
                <a:spcPts val="0"/>
              </a:spcBef>
              <a:spcAft>
                <a:spcPts val="0"/>
              </a:spcAft>
              <a:buSzPct val="135338"/>
              <a:buFont typeface="Arial"/>
              <a:buNone/>
            </a:pPr>
            <a:r>
              <a:t/>
            </a:r>
            <a:endParaRPr sz="1900">
              <a:solidFill>
                <a:srgbClr val="000000"/>
              </a:solidFill>
              <a:latin typeface="Verdana"/>
              <a:ea typeface="Verdana"/>
              <a:cs typeface="Verdana"/>
              <a:sym typeface="Verdana"/>
            </a:endParaRPr>
          </a:p>
          <a:p>
            <a:pPr indent="-102053" lvl="0" marL="114300" marR="552450" rtl="0" algn="just">
              <a:lnSpc>
                <a:spcPct val="115000"/>
              </a:lnSpc>
              <a:spcBef>
                <a:spcPts val="0"/>
              </a:spcBef>
              <a:spcAft>
                <a:spcPts val="0"/>
              </a:spcAft>
              <a:buSzPct val="135338"/>
              <a:buFont typeface="Arial"/>
              <a:buChar char="•"/>
            </a:pPr>
            <a:r>
              <a:rPr lang="es-CO" sz="1900">
                <a:solidFill>
                  <a:srgbClr val="000000"/>
                </a:solidFill>
                <a:latin typeface="Verdana"/>
                <a:ea typeface="Verdana"/>
                <a:cs typeface="Verdana"/>
                <a:sym typeface="Verdana"/>
              </a:rPr>
              <a:t>La construcción de dos nuevas líneas Mompox - El Banco 110 kV con 57 km con capacidad de transporte de 691 A.</a:t>
            </a:r>
            <a:endParaRPr/>
          </a:p>
          <a:p>
            <a:pPr indent="-228600" lvl="0" marL="457200" rtl="0" algn="l">
              <a:lnSpc>
                <a:spcPct val="115000"/>
              </a:lnSpc>
              <a:spcBef>
                <a:spcPts val="0"/>
              </a:spcBef>
              <a:spcAft>
                <a:spcPts val="0"/>
              </a:spcAft>
              <a:buSzPct val="142857"/>
              <a:buNone/>
            </a:pPr>
            <a:r>
              <a:t/>
            </a:r>
            <a:endParaRPr/>
          </a:p>
        </p:txBody>
      </p:sp>
      <p:sp>
        <p:nvSpPr>
          <p:cNvPr id="303" name="Google Shape;303;g2d38ae029f6_3_34"/>
          <p:cNvSpPr txBox="1"/>
          <p:nvPr>
            <p:ph type="title"/>
          </p:nvPr>
        </p:nvSpPr>
        <p:spPr>
          <a:xfrm>
            <a:off x="311150" y="444500"/>
            <a:ext cx="85218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Alcance propuesto </a:t>
            </a:r>
            <a:endParaRPr b="1" i="0" sz="2300" u="none" cap="none" strike="noStrike">
              <a:solidFill>
                <a:srgbClr val="171717"/>
              </a:solidFill>
              <a:highlight>
                <a:srgbClr val="CAF53A"/>
              </a:highlight>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2d38ae029f6_3_39"/>
          <p:cNvSpPr txBox="1"/>
          <p:nvPr>
            <p:ph type="title"/>
          </p:nvPr>
        </p:nvSpPr>
        <p:spPr>
          <a:xfrm>
            <a:off x="311150" y="292099"/>
            <a:ext cx="85218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Diagrama unifilar Inicial 2023</a:t>
            </a:r>
            <a:endParaRPr b="1" i="0" sz="2300" u="none" cap="none" strike="noStrike">
              <a:solidFill>
                <a:srgbClr val="171717"/>
              </a:solidFill>
              <a:highlight>
                <a:srgbClr val="CAF53A"/>
              </a:highlight>
              <a:latin typeface="Verdana"/>
              <a:ea typeface="Verdana"/>
              <a:cs typeface="Verdana"/>
              <a:sym typeface="Verdana"/>
            </a:endParaRPr>
          </a:p>
        </p:txBody>
      </p:sp>
      <p:sp>
        <p:nvSpPr>
          <p:cNvPr id="309" name="Google Shape;309;g2d38ae029f6_3_39"/>
          <p:cNvSpPr txBox="1"/>
          <p:nvPr/>
        </p:nvSpPr>
        <p:spPr>
          <a:xfrm>
            <a:off x="1189062" y="4785362"/>
            <a:ext cx="7643700" cy="246300"/>
          </a:xfrm>
          <a:prstGeom prst="rect">
            <a:avLst/>
          </a:prstGeom>
          <a:noFill/>
          <a:ln>
            <a:noFill/>
          </a:ln>
        </p:spPr>
        <p:txBody>
          <a:bodyPr anchorCtr="0" anchor="t" bIns="45700" lIns="91425" spcFirstLastPara="1" rIns="91425" wrap="square" tIns="45700">
            <a:spAutoFit/>
          </a:bodyPr>
          <a:lstStyle/>
          <a:p>
            <a:pPr indent="0" lvl="0" marL="342900" marR="480060" rtl="0" algn="ctr">
              <a:lnSpc>
                <a:spcPct val="100000"/>
              </a:lnSpc>
              <a:spcBef>
                <a:spcPts val="0"/>
              </a:spcBef>
              <a:spcAft>
                <a:spcPts val="0"/>
              </a:spcAft>
              <a:buNone/>
            </a:pPr>
            <a:r>
              <a:rPr b="0" i="1" lang="es-CO" sz="1000" u="none" cap="none" strike="noStrike">
                <a:solidFill>
                  <a:srgbClr val="000000"/>
                </a:solidFill>
                <a:latin typeface="Nunito"/>
                <a:ea typeface="Nunito"/>
                <a:cs typeface="Nunito"/>
                <a:sym typeface="Nunito"/>
              </a:rPr>
              <a:t>Alternativa septiembre 2023 Fuente: Gráfica 7, Estudio AFINIA.</a:t>
            </a:r>
            <a:endParaRPr b="0" i="0" sz="1000" u="none" cap="none" strike="noStrike">
              <a:solidFill>
                <a:srgbClr val="000000"/>
              </a:solidFill>
              <a:latin typeface="Arial"/>
              <a:ea typeface="Arial"/>
              <a:cs typeface="Arial"/>
              <a:sym typeface="Arial"/>
            </a:endParaRPr>
          </a:p>
        </p:txBody>
      </p:sp>
      <p:pic>
        <p:nvPicPr>
          <p:cNvPr id="310" name="Google Shape;310;g2d38ae029f6_3_39"/>
          <p:cNvPicPr preferRelativeResize="0"/>
          <p:nvPr/>
        </p:nvPicPr>
        <p:blipFill rotWithShape="1">
          <a:blip r:embed="rId3">
            <a:alphaModFix/>
          </a:blip>
          <a:srcRect b="0" l="0" r="0" t="0"/>
          <a:stretch/>
        </p:blipFill>
        <p:spPr>
          <a:xfrm>
            <a:off x="1305802" y="768930"/>
            <a:ext cx="7527048" cy="398136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descr="Diagrama&#10;&#10;Descripción generada automáticamente" id="315" name="Google Shape;315;g2d38ae029f6_3_45"/>
          <p:cNvPicPr preferRelativeResize="0"/>
          <p:nvPr/>
        </p:nvPicPr>
        <p:blipFill rotWithShape="1">
          <a:blip r:embed="rId3">
            <a:alphaModFix/>
          </a:blip>
          <a:srcRect b="0" l="0" r="0" t="0"/>
          <a:stretch/>
        </p:blipFill>
        <p:spPr>
          <a:xfrm>
            <a:off x="1822342" y="820199"/>
            <a:ext cx="7010506" cy="3965164"/>
          </a:xfrm>
          <a:prstGeom prst="rect">
            <a:avLst/>
          </a:prstGeom>
          <a:noFill/>
          <a:ln>
            <a:noFill/>
          </a:ln>
        </p:spPr>
      </p:pic>
      <p:sp>
        <p:nvSpPr>
          <p:cNvPr id="316" name="Google Shape;316;g2d38ae029f6_3_45"/>
          <p:cNvSpPr txBox="1"/>
          <p:nvPr>
            <p:ph type="title"/>
          </p:nvPr>
        </p:nvSpPr>
        <p:spPr>
          <a:xfrm>
            <a:off x="311150" y="292099"/>
            <a:ext cx="85218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Diagrama unifilar confirmado 2024</a:t>
            </a:r>
            <a:endParaRPr b="1" i="0" sz="2300" u="none" cap="none" strike="noStrike">
              <a:solidFill>
                <a:srgbClr val="171717"/>
              </a:solidFill>
              <a:highlight>
                <a:srgbClr val="CAF53A"/>
              </a:highlight>
              <a:latin typeface="Verdana"/>
              <a:ea typeface="Verdana"/>
              <a:cs typeface="Verdana"/>
              <a:sym typeface="Verdana"/>
            </a:endParaRPr>
          </a:p>
        </p:txBody>
      </p:sp>
      <p:sp>
        <p:nvSpPr>
          <p:cNvPr id="317" name="Google Shape;317;g2d38ae029f6_3_45"/>
          <p:cNvSpPr txBox="1"/>
          <p:nvPr/>
        </p:nvSpPr>
        <p:spPr>
          <a:xfrm>
            <a:off x="1189062" y="4785362"/>
            <a:ext cx="7643700" cy="246300"/>
          </a:xfrm>
          <a:prstGeom prst="rect">
            <a:avLst/>
          </a:prstGeom>
          <a:noFill/>
          <a:ln>
            <a:noFill/>
          </a:ln>
        </p:spPr>
        <p:txBody>
          <a:bodyPr anchorCtr="0" anchor="t" bIns="45700" lIns="91425" spcFirstLastPara="1" rIns="91425" wrap="square" tIns="45700">
            <a:spAutoFit/>
          </a:bodyPr>
          <a:lstStyle/>
          <a:p>
            <a:pPr indent="0" lvl="0" marL="342900" marR="480060" rtl="0" algn="ctr">
              <a:lnSpc>
                <a:spcPct val="100000"/>
              </a:lnSpc>
              <a:spcBef>
                <a:spcPts val="0"/>
              </a:spcBef>
              <a:spcAft>
                <a:spcPts val="0"/>
              </a:spcAft>
              <a:buNone/>
            </a:pPr>
            <a:r>
              <a:rPr b="0" i="1" lang="es-CO" sz="1000" u="none" cap="none" strike="noStrike">
                <a:solidFill>
                  <a:srgbClr val="000000"/>
                </a:solidFill>
                <a:latin typeface="Nunito"/>
                <a:ea typeface="Nunito"/>
                <a:cs typeface="Nunito"/>
                <a:sym typeface="Nunito"/>
              </a:rPr>
              <a:t>Alternativa septiembre 2024 Fuente: Gráfica 5, Estudio AFINIA.</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g2d38ae029f6_3_51"/>
          <p:cNvSpPr txBox="1"/>
          <p:nvPr/>
        </p:nvSpPr>
        <p:spPr>
          <a:xfrm>
            <a:off x="4141845" y="1244074"/>
            <a:ext cx="12138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i="0" lang="es-CO" sz="6000" u="none" cap="none" strike="noStrike">
                <a:solidFill>
                  <a:srgbClr val="CAF53A"/>
                </a:solidFill>
                <a:latin typeface="Verdana"/>
                <a:ea typeface="Verdana"/>
                <a:cs typeface="Verdana"/>
                <a:sym typeface="Verdana"/>
              </a:rPr>
              <a:t>2.</a:t>
            </a:r>
            <a:endParaRPr b="1" i="0" sz="6000" u="none" cap="none" strike="noStrike">
              <a:solidFill>
                <a:srgbClr val="CAF53A"/>
              </a:solidFill>
              <a:latin typeface="Verdana"/>
              <a:ea typeface="Verdana"/>
              <a:cs typeface="Verdana"/>
              <a:sym typeface="Verdana"/>
            </a:endParaRPr>
          </a:p>
        </p:txBody>
      </p:sp>
      <p:sp>
        <p:nvSpPr>
          <p:cNvPr id="323" name="Google Shape;323;g2d38ae029f6_3_51"/>
          <p:cNvSpPr/>
          <p:nvPr/>
        </p:nvSpPr>
        <p:spPr>
          <a:xfrm rot="10800000">
            <a:off x="951961" y="1126977"/>
            <a:ext cx="3008578" cy="197269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4" name="Google Shape;324;g2d38ae029f6_3_51"/>
          <p:cNvPicPr preferRelativeResize="0"/>
          <p:nvPr/>
        </p:nvPicPr>
        <p:blipFill rotWithShape="1">
          <a:blip r:embed="rId4">
            <a:alphaModFix/>
          </a:blip>
          <a:srcRect b="9395" l="0" r="0" t="0"/>
          <a:stretch/>
        </p:blipFill>
        <p:spPr>
          <a:xfrm>
            <a:off x="767271" y="141515"/>
            <a:ext cx="4305473" cy="5001988"/>
          </a:xfrm>
          <a:prstGeom prst="rect">
            <a:avLst/>
          </a:prstGeom>
          <a:noFill/>
          <a:ln>
            <a:noFill/>
          </a:ln>
        </p:spPr>
      </p:pic>
      <p:pic>
        <p:nvPicPr>
          <p:cNvPr id="325" name="Google Shape;325;g2d38ae029f6_3_51"/>
          <p:cNvPicPr preferRelativeResize="0"/>
          <p:nvPr/>
        </p:nvPicPr>
        <p:blipFill rotWithShape="1">
          <a:blip r:embed="rId5">
            <a:alphaModFix/>
          </a:blip>
          <a:srcRect b="0" l="0" r="0" t="0"/>
          <a:stretch/>
        </p:blipFill>
        <p:spPr>
          <a:xfrm>
            <a:off x="8167034" y="4103676"/>
            <a:ext cx="788816" cy="868702"/>
          </a:xfrm>
          <a:prstGeom prst="rect">
            <a:avLst/>
          </a:prstGeom>
          <a:noFill/>
          <a:ln>
            <a:noFill/>
          </a:ln>
        </p:spPr>
      </p:pic>
      <p:sp>
        <p:nvSpPr>
          <p:cNvPr id="326" name="Google Shape;326;g2d38ae029f6_3_51"/>
          <p:cNvSpPr txBox="1"/>
          <p:nvPr/>
        </p:nvSpPr>
        <p:spPr>
          <a:xfrm>
            <a:off x="4141844" y="2112217"/>
            <a:ext cx="49587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s-CO" sz="2800" u="none" cap="none" strike="noStrike">
                <a:solidFill>
                  <a:schemeClr val="lt1"/>
                </a:solidFill>
                <a:latin typeface="Verdana"/>
                <a:ea typeface="Verdana"/>
                <a:cs typeface="Verdana"/>
                <a:sym typeface="Verdana"/>
              </a:rPr>
              <a:t>Evaluación Técnica: Caso base y Alternativa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d38ae029f6_3_59"/>
          <p:cNvSpPr txBox="1"/>
          <p:nvPr>
            <p:ph idx="1" type="body"/>
          </p:nvPr>
        </p:nvSpPr>
        <p:spPr>
          <a:xfrm>
            <a:off x="311700" y="1152474"/>
            <a:ext cx="8520600" cy="3825900"/>
          </a:xfrm>
          <a:prstGeom prst="rect">
            <a:avLst/>
          </a:prstGeom>
          <a:noFill/>
          <a:ln>
            <a:noFill/>
          </a:ln>
        </p:spPr>
        <p:txBody>
          <a:bodyPr anchorCtr="0" anchor="t" bIns="91425" lIns="91425" spcFirstLastPara="1" rIns="91425" wrap="square" tIns="91425">
            <a:normAutofit fontScale="85000" lnSpcReduction="20000"/>
          </a:bodyPr>
          <a:lstStyle/>
          <a:p>
            <a:pPr indent="-105032" lvl="0" marL="114300" marR="552450" rtl="0" algn="just">
              <a:lnSpc>
                <a:spcPct val="115000"/>
              </a:lnSpc>
              <a:spcBef>
                <a:spcPts val="0"/>
              </a:spcBef>
              <a:spcAft>
                <a:spcPts val="0"/>
              </a:spcAft>
              <a:buSzPct val="108108"/>
              <a:buFont typeface="Arial"/>
              <a:buChar char="•"/>
            </a:pPr>
            <a:r>
              <a:rPr b="0" i="0" lang="es-CO" sz="1800" u="none" strike="noStrike">
                <a:solidFill>
                  <a:srgbClr val="000000"/>
                </a:solidFill>
                <a:latin typeface="Arial"/>
                <a:ea typeface="Arial"/>
                <a:cs typeface="Arial"/>
                <a:sym typeface="Arial"/>
              </a:rPr>
              <a:t>  </a:t>
            </a:r>
            <a:r>
              <a:rPr b="0" i="0" lang="es-CO" sz="1600" u="none" strike="noStrike">
                <a:solidFill>
                  <a:srgbClr val="000000"/>
                </a:solidFill>
                <a:latin typeface="Verdana"/>
                <a:ea typeface="Verdana"/>
                <a:cs typeface="Verdana"/>
                <a:sym typeface="Verdana"/>
              </a:rPr>
              <a:t>Se consideran los proyectos de generación y transmisión en operación, así como los aprobados para</a:t>
            </a:r>
            <a:r>
              <a:rPr lang="es-CO" sz="1600">
                <a:solidFill>
                  <a:srgbClr val="000000"/>
                </a:solidFill>
                <a:latin typeface="Verdana"/>
                <a:ea typeface="Verdana"/>
                <a:cs typeface="Verdana"/>
                <a:sym typeface="Verdana"/>
              </a:rPr>
              <a:t> la subárea Córdoba – Sucre - Cerromatoso.</a:t>
            </a:r>
            <a:endParaRPr/>
          </a:p>
          <a:p>
            <a:pPr indent="0" lvl="0" marL="114300" marR="552450" rtl="0" algn="just">
              <a:lnSpc>
                <a:spcPct val="115000"/>
              </a:lnSpc>
              <a:spcBef>
                <a:spcPts val="0"/>
              </a:spcBef>
              <a:spcAft>
                <a:spcPts val="0"/>
              </a:spcAft>
              <a:buSzPct val="121621"/>
              <a:buFont typeface="Arial"/>
              <a:buNone/>
            </a:pPr>
            <a:r>
              <a:t/>
            </a:r>
            <a:endParaRPr sz="1600">
              <a:solidFill>
                <a:srgbClr val="000000"/>
              </a:solidFill>
              <a:latin typeface="Verdana"/>
              <a:ea typeface="Verdana"/>
              <a:cs typeface="Verdana"/>
              <a:sym typeface="Verdana"/>
            </a:endParaRPr>
          </a:p>
          <a:p>
            <a:pPr indent="-105032" lvl="0" marL="114300" marR="552450" rtl="0" algn="just">
              <a:lnSpc>
                <a:spcPct val="115000"/>
              </a:lnSpc>
              <a:spcBef>
                <a:spcPts val="0"/>
              </a:spcBef>
              <a:spcAft>
                <a:spcPts val="0"/>
              </a:spcAft>
              <a:buSzPct val="121621"/>
              <a:buFont typeface="Arial"/>
              <a:buChar char="•"/>
            </a:pPr>
            <a:r>
              <a:rPr b="0" i="0" lang="es-CO" sz="1600" u="none" strike="noStrike">
                <a:solidFill>
                  <a:srgbClr val="000000"/>
                </a:solidFill>
                <a:latin typeface="Verdana"/>
                <a:ea typeface="Verdana"/>
                <a:cs typeface="Verdana"/>
                <a:sym typeface="Verdana"/>
              </a:rPr>
              <a:t>El horizonte de análisis corresponde con los años límite 2027 y 2033.</a:t>
            </a:r>
            <a:endParaRPr/>
          </a:p>
          <a:p>
            <a:pPr indent="0" lvl="0" marL="114300" marR="552450" rtl="0" algn="just">
              <a:lnSpc>
                <a:spcPct val="115000"/>
              </a:lnSpc>
              <a:spcBef>
                <a:spcPts val="0"/>
              </a:spcBef>
              <a:spcAft>
                <a:spcPts val="0"/>
              </a:spcAft>
              <a:buSzPct val="121621"/>
              <a:buFont typeface="Arial"/>
              <a:buNone/>
            </a:pPr>
            <a:r>
              <a:t/>
            </a:r>
            <a:endParaRPr b="0" i="0" sz="1600" u="none" strike="noStrike">
              <a:solidFill>
                <a:srgbClr val="000000"/>
              </a:solidFill>
              <a:latin typeface="Verdana"/>
              <a:ea typeface="Verdana"/>
              <a:cs typeface="Verdana"/>
              <a:sym typeface="Verdana"/>
            </a:endParaRPr>
          </a:p>
          <a:p>
            <a:pPr indent="-105032" lvl="0" marL="114300" marR="552450" rtl="0" algn="just">
              <a:lnSpc>
                <a:spcPct val="115000"/>
              </a:lnSpc>
              <a:spcBef>
                <a:spcPts val="0"/>
              </a:spcBef>
              <a:spcAft>
                <a:spcPts val="0"/>
              </a:spcAft>
              <a:buSzPct val="121621"/>
              <a:buFont typeface="Arial"/>
              <a:buChar char="•"/>
            </a:pPr>
            <a:r>
              <a:rPr b="0" i="0" lang="es-CO" sz="1600" u="none" strike="noStrike">
                <a:solidFill>
                  <a:srgbClr val="000000"/>
                </a:solidFill>
                <a:latin typeface="Verdana"/>
                <a:ea typeface="Verdana"/>
                <a:cs typeface="Verdana"/>
                <a:sym typeface="Verdana"/>
              </a:rPr>
              <a:t>En los análisis se consideraron los siguientes escenarios críticos de generación</a:t>
            </a:r>
            <a:endParaRPr/>
          </a:p>
          <a:p>
            <a:pPr indent="-107091" lvl="1" marL="571500" marR="552450" rtl="0" algn="just">
              <a:lnSpc>
                <a:spcPct val="115000"/>
              </a:lnSpc>
              <a:spcBef>
                <a:spcPts val="0"/>
              </a:spcBef>
              <a:spcAft>
                <a:spcPts val="0"/>
              </a:spcAft>
              <a:buSzPct val="94594"/>
              <a:buFont typeface="Arial"/>
              <a:buChar char="•"/>
            </a:pPr>
            <a:r>
              <a:rPr b="0" i="0" lang="es-CO" sz="1600" u="none" strike="noStrike">
                <a:solidFill>
                  <a:srgbClr val="000000"/>
                </a:solidFill>
                <a:latin typeface="Verdana"/>
                <a:ea typeface="Verdana"/>
                <a:cs typeface="Verdana"/>
                <a:sym typeface="Verdana"/>
              </a:rPr>
              <a:t>G1 = Despacho con máxima generación dentro de la sub área</a:t>
            </a:r>
            <a:endParaRPr/>
          </a:p>
          <a:p>
            <a:pPr indent="-107091" lvl="1" marL="571500" marR="552450" rtl="0" algn="just">
              <a:lnSpc>
                <a:spcPct val="115000"/>
              </a:lnSpc>
              <a:spcBef>
                <a:spcPts val="0"/>
              </a:spcBef>
              <a:spcAft>
                <a:spcPts val="0"/>
              </a:spcAft>
              <a:buSzPct val="94594"/>
              <a:buFont typeface="Arial"/>
              <a:buChar char="•"/>
            </a:pPr>
            <a:r>
              <a:rPr b="0" i="0" lang="es-CO" sz="1600" u="none" strike="noStrike">
                <a:solidFill>
                  <a:srgbClr val="000000"/>
                </a:solidFill>
                <a:latin typeface="Verdana"/>
                <a:ea typeface="Verdana"/>
                <a:cs typeface="Verdana"/>
                <a:sym typeface="Verdana"/>
              </a:rPr>
              <a:t>G2 = Despacho con mínima generación dentro de la sub área</a:t>
            </a:r>
            <a:endParaRPr/>
          </a:p>
          <a:p>
            <a:pPr indent="0" lvl="0" marL="114300" marR="552450" rtl="0" algn="just">
              <a:lnSpc>
                <a:spcPct val="115000"/>
              </a:lnSpc>
              <a:spcBef>
                <a:spcPts val="0"/>
              </a:spcBef>
              <a:spcAft>
                <a:spcPts val="0"/>
              </a:spcAft>
              <a:buSzPct val="121621"/>
              <a:buFont typeface="Arial"/>
              <a:buNone/>
            </a:pPr>
            <a:r>
              <a:t/>
            </a:r>
            <a:endParaRPr b="0" i="0" sz="1600" u="none" strike="noStrike">
              <a:solidFill>
                <a:srgbClr val="000000"/>
              </a:solidFill>
              <a:latin typeface="Verdana"/>
              <a:ea typeface="Verdana"/>
              <a:cs typeface="Verdana"/>
              <a:sym typeface="Verdana"/>
            </a:endParaRPr>
          </a:p>
          <a:p>
            <a:pPr indent="-105032" lvl="0" marL="114300" marR="552450" rtl="0" algn="just">
              <a:lnSpc>
                <a:spcPct val="115000"/>
              </a:lnSpc>
              <a:spcBef>
                <a:spcPts val="0"/>
              </a:spcBef>
              <a:spcAft>
                <a:spcPts val="0"/>
              </a:spcAft>
              <a:buSzPct val="121621"/>
              <a:buFont typeface="Arial"/>
              <a:buChar char="•"/>
            </a:pPr>
            <a:r>
              <a:rPr b="0" i="0" lang="es-CO" sz="1600" u="none" strike="noStrike">
                <a:solidFill>
                  <a:srgbClr val="000000"/>
                </a:solidFill>
                <a:latin typeface="Verdana"/>
                <a:ea typeface="Verdana"/>
                <a:cs typeface="Verdana"/>
                <a:sym typeface="Verdana"/>
              </a:rPr>
              <a:t>No se considera la topología y activos del SDL. Se consideraron los escenarios para demanda máxima, media y mínima.</a:t>
            </a:r>
            <a:endParaRPr/>
          </a:p>
          <a:p>
            <a:pPr indent="0" lvl="0" marL="114300" marR="552450" rtl="0" algn="just">
              <a:lnSpc>
                <a:spcPct val="115000"/>
              </a:lnSpc>
              <a:spcBef>
                <a:spcPts val="0"/>
              </a:spcBef>
              <a:spcAft>
                <a:spcPts val="0"/>
              </a:spcAft>
              <a:buSzPct val="121621"/>
              <a:buFont typeface="Arial"/>
              <a:buNone/>
            </a:pPr>
            <a:r>
              <a:t/>
            </a:r>
            <a:endParaRPr b="0" i="0" sz="1600" u="none" strike="noStrike">
              <a:solidFill>
                <a:srgbClr val="000000"/>
              </a:solidFill>
              <a:latin typeface="Verdana"/>
              <a:ea typeface="Verdana"/>
              <a:cs typeface="Verdana"/>
              <a:sym typeface="Verdana"/>
            </a:endParaRPr>
          </a:p>
          <a:p>
            <a:pPr indent="-105032" lvl="0" marL="114300" marR="552450" rtl="0" algn="just">
              <a:lnSpc>
                <a:spcPct val="115000"/>
              </a:lnSpc>
              <a:spcBef>
                <a:spcPts val="0"/>
              </a:spcBef>
              <a:spcAft>
                <a:spcPts val="0"/>
              </a:spcAft>
              <a:buSzPct val="121621"/>
              <a:buFont typeface="Arial"/>
              <a:buChar char="•"/>
            </a:pPr>
            <a:r>
              <a:rPr b="0" i="0" lang="es-CO" sz="1600" u="none" strike="noStrike">
                <a:solidFill>
                  <a:srgbClr val="000000"/>
                </a:solidFill>
                <a:latin typeface="Verdana"/>
                <a:ea typeface="Verdana"/>
                <a:cs typeface="Verdana"/>
                <a:sym typeface="Verdana"/>
              </a:rPr>
              <a:t>Se utilizó software DigSilent para la simulación de flujos de carga y análisis de cortocircuito, donde el modelo de red incluyó las obras de expansión aprobadas en el plan de expansión, junto con los cambios de FPO vigentes. </a:t>
            </a:r>
            <a:endParaRPr/>
          </a:p>
          <a:p>
            <a:pPr indent="-228600" lvl="0" marL="457200" rtl="0" algn="l">
              <a:lnSpc>
                <a:spcPct val="115000"/>
              </a:lnSpc>
              <a:spcBef>
                <a:spcPts val="0"/>
              </a:spcBef>
              <a:spcAft>
                <a:spcPts val="0"/>
              </a:spcAft>
              <a:buSzPct val="108108"/>
              <a:buNone/>
            </a:pPr>
            <a:r>
              <a:t/>
            </a:r>
            <a:endParaRPr/>
          </a:p>
        </p:txBody>
      </p:sp>
      <p:sp>
        <p:nvSpPr>
          <p:cNvPr id="332" name="Google Shape;332;g2d38ae029f6_3_59"/>
          <p:cNvSpPr txBox="1"/>
          <p:nvPr>
            <p:ph type="title"/>
          </p:nvPr>
        </p:nvSpPr>
        <p:spPr>
          <a:xfrm>
            <a:off x="311150" y="444500"/>
            <a:ext cx="85218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Consideraciones y supuestos </a:t>
            </a:r>
            <a:endParaRPr b="1" i="0" sz="2300" u="none" cap="none" strike="noStrike">
              <a:solidFill>
                <a:srgbClr val="171717"/>
              </a:solidFill>
              <a:highlight>
                <a:srgbClr val="CAF53A"/>
              </a:highlight>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 name="Shape 336"/>
        <p:cNvGrpSpPr/>
        <p:nvPr/>
      </p:nvGrpSpPr>
      <p:grpSpPr>
        <a:xfrm>
          <a:off x="0" y="0"/>
          <a:ext cx="0" cy="0"/>
          <a:chOff x="0" y="0"/>
          <a:chExt cx="0" cy="0"/>
        </a:xfrm>
      </p:grpSpPr>
      <p:sp>
        <p:nvSpPr>
          <p:cNvPr id="337" name="Google Shape;337;g2d38ae029f6_3_64"/>
          <p:cNvSpPr txBox="1"/>
          <p:nvPr/>
        </p:nvSpPr>
        <p:spPr>
          <a:xfrm>
            <a:off x="1473200" y="387256"/>
            <a:ext cx="581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Perfiles de tensión: Caso base y  alternativa (1)</a:t>
            </a:r>
            <a:endParaRPr b="1" i="0" sz="1600" u="none" cap="none" strike="noStrike">
              <a:solidFill>
                <a:srgbClr val="E6FF70"/>
              </a:solidFill>
              <a:highlight>
                <a:srgbClr val="2B4037"/>
              </a:highlight>
              <a:latin typeface="Verdana"/>
              <a:ea typeface="Verdana"/>
              <a:cs typeface="Verdana"/>
              <a:sym typeface="Verdana"/>
            </a:endParaRPr>
          </a:p>
        </p:txBody>
      </p:sp>
      <p:pic>
        <p:nvPicPr>
          <p:cNvPr id="338" name="Google Shape;338;g2d38ae029f6_3_64"/>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0" id="339" name="Google Shape;339;g2d38ae029f6_3_64"/>
          <p:cNvPicPr preferRelativeResize="0"/>
          <p:nvPr/>
        </p:nvPicPr>
        <p:blipFill rotWithShape="1">
          <a:blip r:embed="rId5">
            <a:alphaModFix/>
          </a:blip>
          <a:srcRect b="0" l="0" r="0" t="0"/>
          <a:stretch/>
        </p:blipFill>
        <p:spPr>
          <a:xfrm>
            <a:off x="1158240" y="818113"/>
            <a:ext cx="6600189" cy="42265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 name="Shape 123"/>
        <p:cNvGrpSpPr/>
        <p:nvPr/>
      </p:nvGrpSpPr>
      <p:grpSpPr>
        <a:xfrm>
          <a:off x="0" y="0"/>
          <a:ext cx="0" cy="0"/>
          <a:chOff x="0" y="0"/>
          <a:chExt cx="0" cy="0"/>
        </a:xfrm>
      </p:grpSpPr>
      <p:sp>
        <p:nvSpPr>
          <p:cNvPr id="124" name="Google Shape;124;p4"/>
          <p:cNvSpPr txBox="1"/>
          <p:nvPr/>
        </p:nvSpPr>
        <p:spPr>
          <a:xfrm>
            <a:off x="505450" y="411921"/>
            <a:ext cx="2729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171717"/>
                </a:solidFill>
                <a:highlight>
                  <a:srgbClr val="CAF53A"/>
                </a:highlight>
                <a:latin typeface="Verdana"/>
                <a:ea typeface="Verdana"/>
                <a:cs typeface="Verdana"/>
                <a:sym typeface="Verdana"/>
              </a:rPr>
              <a:t>AGENDA</a:t>
            </a:r>
            <a:endParaRPr b="1" i="0" sz="3000" u="none" cap="none" strike="noStrike">
              <a:solidFill>
                <a:srgbClr val="171717"/>
              </a:solidFill>
              <a:highlight>
                <a:srgbClr val="CAF53A"/>
              </a:highlight>
              <a:latin typeface="Verdana"/>
              <a:ea typeface="Verdana"/>
              <a:cs typeface="Verdana"/>
              <a:sym typeface="Verdana"/>
            </a:endParaRPr>
          </a:p>
        </p:txBody>
      </p:sp>
      <p:sp>
        <p:nvSpPr>
          <p:cNvPr id="125" name="Google Shape;125;p4"/>
          <p:cNvSpPr txBox="1"/>
          <p:nvPr/>
        </p:nvSpPr>
        <p:spPr>
          <a:xfrm>
            <a:off x="1154696" y="2009938"/>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t/>
            </a:r>
            <a:endParaRPr b="1" i="0" sz="4000" u="none" cap="none" strike="noStrike">
              <a:solidFill>
                <a:srgbClr val="CAF53A"/>
              </a:solidFill>
              <a:latin typeface="Verdana"/>
              <a:ea typeface="Verdana"/>
              <a:cs typeface="Verdana"/>
              <a:sym typeface="Verdana"/>
            </a:endParaRPr>
          </a:p>
        </p:txBody>
      </p:sp>
      <p:pic>
        <p:nvPicPr>
          <p:cNvPr id="126" name="Google Shape;126;p4"/>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graphicFrame>
        <p:nvGraphicFramePr>
          <p:cNvPr id="127" name="Google Shape;127;p4"/>
          <p:cNvGraphicFramePr/>
          <p:nvPr/>
        </p:nvGraphicFramePr>
        <p:xfrm>
          <a:off x="955450" y="1122075"/>
          <a:ext cx="3000000" cy="3000000"/>
        </p:xfrm>
        <a:graphic>
          <a:graphicData uri="http://schemas.openxmlformats.org/drawingml/2006/table">
            <a:tbl>
              <a:tblPr bandRow="1">
                <a:noFill/>
                <a:tableStyleId>{72DD5FC6-2CA0-4C53-AA20-C0264049D03C}</a:tableStyleId>
              </a:tblPr>
              <a:tblGrid>
                <a:gridCol w="3738375"/>
                <a:gridCol w="1672725"/>
                <a:gridCol w="1201225"/>
              </a:tblGrid>
              <a:tr h="170100">
                <a:tc>
                  <a:txBody>
                    <a:bodyPr/>
                    <a:lstStyle/>
                    <a:p>
                      <a:pPr indent="0" lvl="0" marL="0" rtl="0" algn="ctr">
                        <a:spcBef>
                          <a:spcPts val="0"/>
                        </a:spcBef>
                        <a:spcAft>
                          <a:spcPts val="0"/>
                        </a:spcAft>
                        <a:buNone/>
                      </a:pPr>
                      <a:r>
                        <a:rPr b="1" lang="es-CO" sz="1100">
                          <a:latin typeface="Calibri"/>
                          <a:ea typeface="Calibri"/>
                          <a:cs typeface="Calibri"/>
                          <a:sym typeface="Calibri"/>
                        </a:rPr>
                        <a:t>TEMA</a:t>
                      </a:r>
                      <a:endParaRPr b="1" sz="1100">
                        <a:latin typeface="Calibri"/>
                        <a:ea typeface="Calibri"/>
                        <a:cs typeface="Calibri"/>
                        <a:sym typeface="Calibri"/>
                      </a:endParaRPr>
                    </a:p>
                  </a:txBody>
                  <a:tcPr marT="0" marB="0" marR="68575" marL="68575">
                    <a:solidFill>
                      <a:srgbClr val="D9D9D9"/>
                    </a:solidFill>
                  </a:tcPr>
                </a:tc>
                <a:tc>
                  <a:txBody>
                    <a:bodyPr/>
                    <a:lstStyle/>
                    <a:p>
                      <a:pPr indent="0" lvl="0" marL="0" rtl="0" algn="ctr">
                        <a:spcBef>
                          <a:spcPts val="0"/>
                        </a:spcBef>
                        <a:spcAft>
                          <a:spcPts val="0"/>
                        </a:spcAft>
                        <a:buNone/>
                      </a:pPr>
                      <a:r>
                        <a:rPr b="1" lang="es-CO" sz="1100">
                          <a:latin typeface="Calibri"/>
                          <a:ea typeface="Calibri"/>
                          <a:cs typeface="Calibri"/>
                          <a:sym typeface="Calibri"/>
                        </a:rPr>
                        <a:t>RESPONSABLE</a:t>
                      </a:r>
                      <a:endParaRPr b="1" sz="1100">
                        <a:latin typeface="Calibri"/>
                        <a:ea typeface="Calibri"/>
                        <a:cs typeface="Calibri"/>
                        <a:sym typeface="Calibri"/>
                      </a:endParaRPr>
                    </a:p>
                  </a:txBody>
                  <a:tcPr marT="0" marB="0" marR="68575" marL="68575">
                    <a:solidFill>
                      <a:srgbClr val="D9D9D9"/>
                    </a:solidFill>
                  </a:tcPr>
                </a:tc>
                <a:tc>
                  <a:txBody>
                    <a:bodyPr/>
                    <a:lstStyle/>
                    <a:p>
                      <a:pPr indent="0" lvl="0" marL="0" rtl="0" algn="ctr">
                        <a:spcBef>
                          <a:spcPts val="0"/>
                        </a:spcBef>
                        <a:spcAft>
                          <a:spcPts val="0"/>
                        </a:spcAft>
                        <a:buNone/>
                      </a:pPr>
                      <a:r>
                        <a:rPr b="1" lang="es-CO" sz="1100">
                          <a:latin typeface="Calibri"/>
                          <a:ea typeface="Calibri"/>
                          <a:cs typeface="Calibri"/>
                          <a:sym typeface="Calibri"/>
                        </a:rPr>
                        <a:t>HORARIO</a:t>
                      </a:r>
                      <a:endParaRPr b="1" sz="1100">
                        <a:latin typeface="Calibri"/>
                        <a:ea typeface="Calibri"/>
                        <a:cs typeface="Calibri"/>
                        <a:sym typeface="Calibri"/>
                      </a:endParaRPr>
                    </a:p>
                  </a:txBody>
                  <a:tcPr marT="0" marB="0" marR="68575" marL="68575">
                    <a:solidFill>
                      <a:srgbClr val="D9D9D9"/>
                    </a:solidFill>
                  </a:tcPr>
                </a:tc>
              </a:tr>
              <a:tr h="170100">
                <a:tc>
                  <a:txBody>
                    <a:bodyPr/>
                    <a:lstStyle/>
                    <a:p>
                      <a:pPr indent="0" lvl="0" marL="0" rtl="0" algn="l">
                        <a:spcBef>
                          <a:spcPts val="0"/>
                        </a:spcBef>
                        <a:spcAft>
                          <a:spcPts val="0"/>
                        </a:spcAft>
                        <a:buNone/>
                      </a:pPr>
                      <a:r>
                        <a:rPr lang="es-CO" sz="1100"/>
                        <a:t>Verificación del quórum</a:t>
                      </a:r>
                      <a:endParaRPr sz="1100">
                        <a:solidFill>
                          <a:srgbClr val="FF0000"/>
                        </a:solidFill>
                      </a:endParaRPr>
                    </a:p>
                  </a:txBody>
                  <a:tcPr marT="0" marB="0" marR="68575" marL="68575"/>
                </a:tc>
                <a:tc>
                  <a:txBody>
                    <a:bodyPr/>
                    <a:lstStyle/>
                    <a:p>
                      <a:pPr indent="0" lvl="0" marL="0" rtl="0" algn="ctr">
                        <a:spcBef>
                          <a:spcPts val="0"/>
                        </a:spcBef>
                        <a:spcAft>
                          <a:spcPts val="0"/>
                        </a:spcAft>
                        <a:buNone/>
                      </a:pPr>
                      <a:r>
                        <a:rPr lang="es-CO" sz="1100"/>
                        <a:t>UPME</a:t>
                      </a:r>
                      <a:endParaRPr sz="1100"/>
                    </a:p>
                  </a:txBody>
                  <a:tcPr marT="0" marB="0" marR="68575" marL="68575"/>
                </a:tc>
                <a:tc>
                  <a:txBody>
                    <a:bodyPr/>
                    <a:lstStyle/>
                    <a:p>
                      <a:pPr indent="0" lvl="0" marL="0" rtl="0" algn="ctr">
                        <a:spcBef>
                          <a:spcPts val="0"/>
                        </a:spcBef>
                        <a:spcAft>
                          <a:spcPts val="0"/>
                        </a:spcAft>
                        <a:buNone/>
                      </a:pPr>
                      <a:r>
                        <a:rPr lang="es-CO" sz="1100"/>
                        <a:t>8:30 - 8:45</a:t>
                      </a:r>
                      <a:endParaRPr sz="1100"/>
                    </a:p>
                  </a:txBody>
                  <a:tcPr marT="0" marB="0" marR="68575" marL="68575"/>
                </a:tc>
              </a:tr>
              <a:tr h="170100">
                <a:tc>
                  <a:txBody>
                    <a:bodyPr/>
                    <a:lstStyle/>
                    <a:p>
                      <a:pPr indent="0" lvl="0" marL="0" rtl="0" algn="l">
                        <a:spcBef>
                          <a:spcPts val="0"/>
                        </a:spcBef>
                        <a:spcAft>
                          <a:spcPts val="0"/>
                        </a:spcAft>
                        <a:buNone/>
                      </a:pPr>
                      <a:r>
                        <a:rPr lang="es-CO" sz="1100"/>
                        <a:t>Informe Mesa Ambiental: </a:t>
                      </a:r>
                      <a:endParaRPr sz="1100">
                        <a:solidFill>
                          <a:srgbClr val="FF0000"/>
                        </a:solidFill>
                      </a:endParaRPr>
                    </a:p>
                  </a:txBody>
                  <a:tcPr marT="0" marB="0" marR="68575" marL="68575"/>
                </a:tc>
                <a:tc>
                  <a:txBody>
                    <a:bodyPr/>
                    <a:lstStyle/>
                    <a:p>
                      <a:pPr indent="0" lvl="0" marL="0" rtl="0" algn="ctr">
                        <a:spcBef>
                          <a:spcPts val="0"/>
                        </a:spcBef>
                        <a:spcAft>
                          <a:spcPts val="0"/>
                        </a:spcAft>
                        <a:buNone/>
                      </a:pPr>
                      <a:r>
                        <a:rPr lang="es-CO" sz="1100"/>
                        <a:t>UPME</a:t>
                      </a:r>
                      <a:endParaRPr sz="1100"/>
                    </a:p>
                  </a:txBody>
                  <a:tcPr marT="0" marB="0" marR="68575" marL="68575"/>
                </a:tc>
                <a:tc>
                  <a:txBody>
                    <a:bodyPr/>
                    <a:lstStyle/>
                    <a:p>
                      <a:pPr indent="0" lvl="0" marL="0" rtl="0" algn="ctr">
                        <a:spcBef>
                          <a:spcPts val="0"/>
                        </a:spcBef>
                        <a:spcAft>
                          <a:spcPts val="0"/>
                        </a:spcAft>
                        <a:buNone/>
                      </a:pPr>
                      <a:r>
                        <a:rPr lang="es-CO" sz="1100"/>
                        <a:t>8:45 – 9:05</a:t>
                      </a:r>
                      <a:endParaRPr sz="1100"/>
                    </a:p>
                  </a:txBody>
                  <a:tcPr marT="0" marB="0" marR="68575" marL="68575"/>
                </a:tc>
              </a:tr>
              <a:tr h="170100">
                <a:tc>
                  <a:txBody>
                    <a:bodyPr/>
                    <a:lstStyle/>
                    <a:p>
                      <a:pPr indent="0" lvl="0" marL="0" rtl="0" algn="l">
                        <a:spcBef>
                          <a:spcPts val="0"/>
                        </a:spcBef>
                        <a:spcAft>
                          <a:spcPts val="0"/>
                        </a:spcAft>
                        <a:buNone/>
                      </a:pPr>
                      <a:r>
                        <a:rPr lang="es-CO" sz="1100"/>
                        <a:t>Informe convocatorias:</a:t>
                      </a:r>
                      <a:endParaRPr sz="1100"/>
                    </a:p>
                  </a:txBody>
                  <a:tcPr marT="0" marB="0" marR="68575" marL="68575"/>
                </a:tc>
                <a:tc>
                  <a:txBody>
                    <a:bodyPr/>
                    <a:lstStyle/>
                    <a:p>
                      <a:pPr indent="0" lvl="0" marL="0" rtl="0" algn="ctr">
                        <a:spcBef>
                          <a:spcPts val="0"/>
                        </a:spcBef>
                        <a:spcAft>
                          <a:spcPts val="0"/>
                        </a:spcAft>
                        <a:buNone/>
                      </a:pPr>
                      <a:r>
                        <a:rPr lang="es-CO" sz="1100"/>
                        <a:t>UPME</a:t>
                      </a:r>
                      <a:endParaRPr sz="1100"/>
                    </a:p>
                  </a:txBody>
                  <a:tcPr marT="0" marB="0" marR="68575" marL="68575"/>
                </a:tc>
                <a:tc>
                  <a:txBody>
                    <a:bodyPr/>
                    <a:lstStyle/>
                    <a:p>
                      <a:pPr indent="0" lvl="0" marL="0" rtl="0" algn="ctr">
                        <a:spcBef>
                          <a:spcPts val="0"/>
                        </a:spcBef>
                        <a:spcAft>
                          <a:spcPts val="0"/>
                        </a:spcAft>
                        <a:buNone/>
                      </a:pPr>
                      <a:r>
                        <a:rPr lang="es-CO" sz="1100"/>
                        <a:t>9:05 – 9:40</a:t>
                      </a:r>
                      <a:endParaRPr sz="1100"/>
                    </a:p>
                  </a:txBody>
                  <a:tcPr marT="0" marB="0" marR="68575" marL="68575"/>
                </a:tc>
              </a:tr>
              <a:tr h="850500">
                <a:tc>
                  <a:txBody>
                    <a:bodyPr/>
                    <a:lstStyle/>
                    <a:p>
                      <a:pPr indent="0" lvl="0" marL="0" rtl="0" algn="l">
                        <a:spcBef>
                          <a:spcPts val="0"/>
                        </a:spcBef>
                        <a:spcAft>
                          <a:spcPts val="0"/>
                        </a:spcAft>
                        <a:buNone/>
                      </a:pPr>
                      <a:r>
                        <a:rPr lang="es-CO" sz="1100"/>
                        <a:t>Presentación XM</a:t>
                      </a:r>
                      <a:endParaRPr sz="1100"/>
                    </a:p>
                    <a:p>
                      <a:pPr indent="-298450" lvl="0" marL="457200" rtl="0" algn="l">
                        <a:spcBef>
                          <a:spcPts val="0"/>
                        </a:spcBef>
                        <a:spcAft>
                          <a:spcPts val="0"/>
                        </a:spcAft>
                        <a:buSzPts val="1100"/>
                        <a:buChar char="●"/>
                      </a:pPr>
                      <a:r>
                        <a:rPr lang="es-CO" sz="1100"/>
                        <a:t>Análisis de riesgos asociados a cruces de líneas (30 min).</a:t>
                      </a:r>
                      <a:endParaRPr sz="1100"/>
                    </a:p>
                    <a:p>
                      <a:pPr indent="-298450" lvl="0" marL="457200" rtl="0" algn="l">
                        <a:spcBef>
                          <a:spcPts val="0"/>
                        </a:spcBef>
                        <a:spcAft>
                          <a:spcPts val="0"/>
                        </a:spcAft>
                        <a:buSzPts val="1100"/>
                        <a:buChar char="●"/>
                      </a:pPr>
                      <a:r>
                        <a:rPr lang="es-CO" sz="1100"/>
                        <a:t>Identificación y medidas de mitigación en SE Criticas (30 min).</a:t>
                      </a:r>
                      <a:endParaRPr sz="1100"/>
                    </a:p>
                  </a:txBody>
                  <a:tcPr marT="0" marB="0" marR="68575" marL="68575"/>
                </a:tc>
                <a:tc>
                  <a:txBody>
                    <a:bodyPr/>
                    <a:lstStyle/>
                    <a:p>
                      <a:pPr indent="0" lvl="0" marL="0" rtl="0" algn="ctr">
                        <a:spcBef>
                          <a:spcPts val="0"/>
                        </a:spcBef>
                        <a:spcAft>
                          <a:spcPts val="0"/>
                        </a:spcAft>
                        <a:buNone/>
                      </a:pPr>
                      <a:r>
                        <a:rPr lang="es-CO" sz="1100"/>
                        <a:t>XM</a:t>
                      </a:r>
                      <a:endParaRPr sz="1100"/>
                    </a:p>
                  </a:txBody>
                  <a:tcPr marT="0" marB="0" marR="68575" marL="68575"/>
                </a:tc>
                <a:tc>
                  <a:txBody>
                    <a:bodyPr/>
                    <a:lstStyle/>
                    <a:p>
                      <a:pPr indent="0" lvl="0" marL="0" rtl="0" algn="ctr">
                        <a:spcBef>
                          <a:spcPts val="0"/>
                        </a:spcBef>
                        <a:spcAft>
                          <a:spcPts val="0"/>
                        </a:spcAft>
                        <a:buNone/>
                      </a:pPr>
                      <a:r>
                        <a:rPr lang="es-CO" sz="1100"/>
                        <a:t>9:40 - 10:45</a:t>
                      </a:r>
                      <a:endParaRPr sz="1100"/>
                    </a:p>
                  </a:txBody>
                  <a:tcPr marT="0" marB="0" marR="68575" marL="68575"/>
                </a:tc>
              </a:tr>
              <a:tr h="170100">
                <a:tc>
                  <a:txBody>
                    <a:bodyPr/>
                    <a:lstStyle/>
                    <a:p>
                      <a:pPr indent="0" lvl="0" marL="0" rtl="0" algn="l">
                        <a:spcBef>
                          <a:spcPts val="0"/>
                        </a:spcBef>
                        <a:spcAft>
                          <a:spcPts val="0"/>
                        </a:spcAft>
                        <a:buNone/>
                      </a:pPr>
                      <a:r>
                        <a:rPr lang="es-CO" sz="1100"/>
                        <a:t>Descanso (15 min)</a:t>
                      </a:r>
                      <a:endParaRPr sz="1100"/>
                    </a:p>
                  </a:txBody>
                  <a:tcPr marT="0" marB="0" marR="68575" marL="68575"/>
                </a:tc>
                <a:tc>
                  <a:txBody>
                    <a:bodyPr/>
                    <a:lstStyle/>
                    <a:p>
                      <a:pPr indent="0" lvl="0" marL="0" rtl="0" algn="ctr">
                        <a:spcBef>
                          <a:spcPts val="0"/>
                        </a:spcBef>
                        <a:spcAft>
                          <a:spcPts val="0"/>
                        </a:spcAft>
                        <a:buNone/>
                      </a:pPr>
                      <a:r>
                        <a:rPr lang="es-CO" sz="1100"/>
                        <a:t>TODOS</a:t>
                      </a:r>
                      <a:endParaRPr sz="1100"/>
                    </a:p>
                  </a:txBody>
                  <a:tcPr marT="0" marB="0" marR="68575" marL="68575"/>
                </a:tc>
                <a:tc>
                  <a:txBody>
                    <a:bodyPr/>
                    <a:lstStyle/>
                    <a:p>
                      <a:pPr indent="0" lvl="0" marL="0" rtl="0" algn="ctr">
                        <a:spcBef>
                          <a:spcPts val="0"/>
                        </a:spcBef>
                        <a:spcAft>
                          <a:spcPts val="0"/>
                        </a:spcAft>
                        <a:buNone/>
                      </a:pPr>
                      <a:r>
                        <a:rPr lang="es-CO" sz="1100"/>
                        <a:t>10:45 - 11:00</a:t>
                      </a:r>
                      <a:endParaRPr sz="1100"/>
                    </a:p>
                  </a:txBody>
                  <a:tcPr marT="0" marB="0" marR="68575" marL="68575"/>
                </a:tc>
              </a:tr>
              <a:tr h="1700975">
                <a:tc>
                  <a:txBody>
                    <a:bodyPr/>
                    <a:lstStyle/>
                    <a:p>
                      <a:pPr indent="0" lvl="0" marL="0" rtl="0" algn="l">
                        <a:spcBef>
                          <a:spcPts val="0"/>
                        </a:spcBef>
                        <a:spcAft>
                          <a:spcPts val="0"/>
                        </a:spcAft>
                        <a:buNone/>
                      </a:pPr>
                      <a:r>
                        <a:rPr lang="es-CO" sz="1100"/>
                        <a:t>Presentación obras de expansión:</a:t>
                      </a:r>
                      <a:endParaRPr sz="1100"/>
                    </a:p>
                    <a:p>
                      <a:pPr indent="-298450" lvl="0" marL="457200" rtl="0" algn="l">
                        <a:spcBef>
                          <a:spcPts val="0"/>
                        </a:spcBef>
                        <a:spcAft>
                          <a:spcPts val="0"/>
                        </a:spcAft>
                        <a:buSzPts val="1100"/>
                        <a:buChar char="●"/>
                      </a:pPr>
                      <a:r>
                        <a:rPr lang="es-CO" sz="1100"/>
                        <a:t>Nueva </a:t>
                      </a:r>
                      <a:r>
                        <a:rPr lang="es-CO" sz="1100"/>
                        <a:t>Magangué</a:t>
                      </a:r>
                      <a:r>
                        <a:rPr lang="es-CO" sz="1100"/>
                        <a:t> 500/110 kV y obras asociadas</a:t>
                      </a:r>
                      <a:endParaRPr sz="1100"/>
                    </a:p>
                    <a:p>
                      <a:pPr indent="-298450" lvl="0" marL="457200" rtl="0" algn="l">
                        <a:spcBef>
                          <a:spcPts val="0"/>
                        </a:spcBef>
                        <a:spcAft>
                          <a:spcPts val="0"/>
                        </a:spcAft>
                        <a:buSzPts val="1100"/>
                        <a:buChar char="●"/>
                      </a:pPr>
                      <a:r>
                        <a:rPr lang="es-CO" sz="1100"/>
                        <a:t>Refuerzo Montería y Obras Asociadas STR (20 min)</a:t>
                      </a:r>
                      <a:endParaRPr sz="1100">
                        <a:solidFill>
                          <a:srgbClr val="FF0000"/>
                        </a:solidFill>
                      </a:endParaRPr>
                    </a:p>
                    <a:p>
                      <a:pPr indent="-298450" lvl="0" marL="457200" rtl="0" algn="l">
                        <a:spcBef>
                          <a:spcPts val="0"/>
                        </a:spcBef>
                        <a:spcAft>
                          <a:spcPts val="0"/>
                        </a:spcAft>
                        <a:buSzPts val="1100"/>
                        <a:buChar char="●"/>
                      </a:pPr>
                      <a:r>
                        <a:rPr lang="es-CO" sz="1100"/>
                        <a:t>Interconexión Nordeste-Oriental  (20 min) </a:t>
                      </a:r>
                      <a:endParaRPr sz="1100">
                        <a:solidFill>
                          <a:srgbClr val="FF0000"/>
                        </a:solidFill>
                      </a:endParaRPr>
                    </a:p>
                    <a:p>
                      <a:pPr indent="-298450" lvl="0" marL="457200" rtl="0" algn="l">
                        <a:spcBef>
                          <a:spcPts val="0"/>
                        </a:spcBef>
                        <a:spcAft>
                          <a:spcPts val="0"/>
                        </a:spcAft>
                        <a:buSzPts val="1100"/>
                        <a:buChar char="●"/>
                      </a:pPr>
                      <a:r>
                        <a:rPr lang="es-CO" sz="1100"/>
                        <a:t>Reconfiguración Sabanalarga 220 kV (20 min) </a:t>
                      </a:r>
                      <a:endParaRPr sz="1100">
                        <a:solidFill>
                          <a:srgbClr val="FF0000"/>
                        </a:solidFill>
                      </a:endParaRPr>
                    </a:p>
                    <a:p>
                      <a:pPr indent="-298450" lvl="0" marL="457200" rtl="0" algn="l">
                        <a:spcBef>
                          <a:spcPts val="0"/>
                        </a:spcBef>
                        <a:spcAft>
                          <a:spcPts val="0"/>
                        </a:spcAft>
                        <a:buSzPts val="1100"/>
                        <a:buChar char="●"/>
                      </a:pPr>
                      <a:r>
                        <a:rPr lang="es-CO" sz="1100"/>
                        <a:t>Enlace O. Herrera-Buchelly y Segundo corredor Jardinera-Junín-Tumaco (20 min)</a:t>
                      </a:r>
                      <a:endParaRPr sz="1100"/>
                    </a:p>
                    <a:p>
                      <a:pPr indent="0" lvl="0" marL="0" rtl="0" algn="l">
                        <a:spcBef>
                          <a:spcPts val="0"/>
                        </a:spcBef>
                        <a:spcAft>
                          <a:spcPts val="0"/>
                        </a:spcAft>
                        <a:buNone/>
                      </a:pPr>
                      <a:r>
                        <a:rPr lang="es-CO" sz="1100"/>
                        <a:t>Votación de las obras propuestas (20 min):</a:t>
                      </a:r>
                      <a:endParaRPr sz="1100"/>
                    </a:p>
                    <a:p>
                      <a:pPr indent="-298450" lvl="0" marL="457200" rtl="0" algn="l">
                        <a:spcBef>
                          <a:spcPts val="0"/>
                        </a:spcBef>
                        <a:spcAft>
                          <a:spcPts val="0"/>
                        </a:spcAft>
                        <a:buSzPts val="1100"/>
                        <a:buChar char="●"/>
                      </a:pPr>
                      <a:r>
                        <a:rPr lang="es-CO" sz="1100"/>
                        <a:t>Se realiza votación en bloque por las obras. </a:t>
                      </a:r>
                      <a:endParaRPr sz="1100">
                        <a:solidFill>
                          <a:srgbClr val="FF0000"/>
                        </a:solidFill>
                      </a:endParaRPr>
                    </a:p>
                  </a:txBody>
                  <a:tcPr marT="0" marB="0" marR="68575" marL="68575"/>
                </a:tc>
                <a:tc>
                  <a:txBody>
                    <a:bodyPr/>
                    <a:lstStyle/>
                    <a:p>
                      <a:pPr indent="0" lvl="0" marL="0" rtl="0" algn="ctr">
                        <a:spcBef>
                          <a:spcPts val="0"/>
                        </a:spcBef>
                        <a:spcAft>
                          <a:spcPts val="0"/>
                        </a:spcAft>
                        <a:buNone/>
                      </a:pPr>
                      <a:r>
                        <a:rPr lang="es-CO" sz="1100"/>
                        <a:t>UPME</a:t>
                      </a:r>
                      <a:endParaRPr sz="1100"/>
                    </a:p>
                  </a:txBody>
                  <a:tcPr marT="0" marB="0" marR="68575" marL="68575" anchor="ctr"/>
                </a:tc>
                <a:tc>
                  <a:txBody>
                    <a:bodyPr/>
                    <a:lstStyle/>
                    <a:p>
                      <a:pPr indent="0" lvl="0" marL="0" rtl="0" algn="ctr">
                        <a:spcBef>
                          <a:spcPts val="0"/>
                        </a:spcBef>
                        <a:spcAft>
                          <a:spcPts val="0"/>
                        </a:spcAft>
                        <a:buNone/>
                      </a:pPr>
                      <a:r>
                        <a:rPr lang="es-CO" sz="1100"/>
                        <a:t>11:00-12:40</a:t>
                      </a:r>
                      <a:endParaRPr sz="1100"/>
                    </a:p>
                  </a:txBody>
                  <a:tcPr marT="0" marB="0" marR="68575" marL="68575" anchor="ctr"/>
                </a:tc>
              </a:tr>
              <a:tr h="170100">
                <a:tc>
                  <a:txBody>
                    <a:bodyPr/>
                    <a:lstStyle/>
                    <a:p>
                      <a:pPr indent="0" lvl="0" marL="0" rtl="0" algn="l">
                        <a:spcBef>
                          <a:spcPts val="0"/>
                        </a:spcBef>
                        <a:spcAft>
                          <a:spcPts val="0"/>
                        </a:spcAft>
                        <a:buNone/>
                      </a:pPr>
                      <a:r>
                        <a:rPr lang="es-CO" sz="1100"/>
                        <a:t>Varios (10 min) </a:t>
                      </a:r>
                      <a:endParaRPr sz="1100">
                        <a:solidFill>
                          <a:srgbClr val="FF0000"/>
                        </a:solidFill>
                      </a:endParaRPr>
                    </a:p>
                  </a:txBody>
                  <a:tcPr marT="0" marB="0" marR="68575" marL="68575" anchor="ctr"/>
                </a:tc>
                <a:tc>
                  <a:txBody>
                    <a:bodyPr/>
                    <a:lstStyle/>
                    <a:p>
                      <a:pPr indent="0" lvl="0" marL="0" rtl="0" algn="ctr">
                        <a:spcBef>
                          <a:spcPts val="0"/>
                        </a:spcBef>
                        <a:spcAft>
                          <a:spcPts val="0"/>
                        </a:spcAft>
                        <a:buNone/>
                      </a:pPr>
                      <a:r>
                        <a:rPr lang="es-CO" sz="1100"/>
                        <a:t>TODOS</a:t>
                      </a:r>
                      <a:endParaRPr sz="1100"/>
                    </a:p>
                  </a:txBody>
                  <a:tcPr marT="0" marB="0" marR="68575" marL="68575"/>
                </a:tc>
                <a:tc>
                  <a:txBody>
                    <a:bodyPr/>
                    <a:lstStyle/>
                    <a:p>
                      <a:pPr indent="0" lvl="0" marL="0" rtl="0" algn="ctr">
                        <a:spcBef>
                          <a:spcPts val="0"/>
                        </a:spcBef>
                        <a:spcAft>
                          <a:spcPts val="0"/>
                        </a:spcAft>
                        <a:buNone/>
                      </a:pPr>
                      <a:r>
                        <a:rPr lang="es-CO" sz="1100"/>
                        <a:t>12:40 - 12:50</a:t>
                      </a:r>
                      <a:endParaRPr sz="1100"/>
                    </a:p>
                  </a:txBody>
                  <a:tcPr marT="0" marB="0" marR="68575" marL="68575"/>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 name="Shape 343"/>
        <p:cNvGrpSpPr/>
        <p:nvPr/>
      </p:nvGrpSpPr>
      <p:grpSpPr>
        <a:xfrm>
          <a:off x="0" y="0"/>
          <a:ext cx="0" cy="0"/>
          <a:chOff x="0" y="0"/>
          <a:chExt cx="0" cy="0"/>
        </a:xfrm>
      </p:grpSpPr>
      <p:sp>
        <p:nvSpPr>
          <p:cNvPr id="344" name="Google Shape;344;g2d38ae029f6_3_70"/>
          <p:cNvSpPr txBox="1"/>
          <p:nvPr/>
        </p:nvSpPr>
        <p:spPr>
          <a:xfrm>
            <a:off x="1473200" y="387256"/>
            <a:ext cx="581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Perfiles de tensión: Caso base y  alternativa (2)</a:t>
            </a:r>
            <a:endParaRPr b="1" i="0" sz="1600" u="none" cap="none" strike="noStrike">
              <a:solidFill>
                <a:srgbClr val="E6FF70"/>
              </a:solidFill>
              <a:highlight>
                <a:srgbClr val="2B4037"/>
              </a:highlight>
              <a:latin typeface="Verdana"/>
              <a:ea typeface="Verdana"/>
              <a:cs typeface="Verdana"/>
              <a:sym typeface="Verdana"/>
            </a:endParaRPr>
          </a:p>
        </p:txBody>
      </p:sp>
      <p:pic>
        <p:nvPicPr>
          <p:cNvPr id="345" name="Google Shape;345;g2d38ae029f6_3_7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0" id="346" name="Google Shape;346;g2d38ae029f6_3_70"/>
          <p:cNvPicPr preferRelativeResize="0"/>
          <p:nvPr/>
        </p:nvPicPr>
        <p:blipFill rotWithShape="1">
          <a:blip r:embed="rId5">
            <a:alphaModFix/>
          </a:blip>
          <a:srcRect b="0" l="0" r="0" t="0"/>
          <a:stretch/>
        </p:blipFill>
        <p:spPr>
          <a:xfrm>
            <a:off x="894080" y="823277"/>
            <a:ext cx="6780214" cy="406368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0" name="Shape 350"/>
        <p:cNvGrpSpPr/>
        <p:nvPr/>
      </p:nvGrpSpPr>
      <p:grpSpPr>
        <a:xfrm>
          <a:off x="0" y="0"/>
          <a:ext cx="0" cy="0"/>
          <a:chOff x="0" y="0"/>
          <a:chExt cx="0" cy="0"/>
        </a:xfrm>
      </p:grpSpPr>
      <p:sp>
        <p:nvSpPr>
          <p:cNvPr id="351" name="Google Shape;351;g2d38ae029f6_3_76"/>
          <p:cNvSpPr txBox="1"/>
          <p:nvPr/>
        </p:nvSpPr>
        <p:spPr>
          <a:xfrm>
            <a:off x="1473200" y="387256"/>
            <a:ext cx="581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Perfiles de tensión: Caso base y  alternativa (3)</a:t>
            </a:r>
            <a:endParaRPr b="1" i="0" sz="1600" u="none" cap="none" strike="noStrike">
              <a:solidFill>
                <a:srgbClr val="E6FF70"/>
              </a:solidFill>
              <a:highlight>
                <a:srgbClr val="2B4037"/>
              </a:highlight>
              <a:latin typeface="Verdana"/>
              <a:ea typeface="Verdana"/>
              <a:cs typeface="Verdana"/>
              <a:sym typeface="Verdana"/>
            </a:endParaRPr>
          </a:p>
        </p:txBody>
      </p:sp>
      <p:pic>
        <p:nvPicPr>
          <p:cNvPr id="352" name="Google Shape;352;g2d38ae029f6_3_7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0" id="353" name="Google Shape;353;g2d38ae029f6_3_76"/>
          <p:cNvPicPr preferRelativeResize="0"/>
          <p:nvPr/>
        </p:nvPicPr>
        <p:blipFill rotWithShape="1">
          <a:blip r:embed="rId5">
            <a:alphaModFix/>
          </a:blip>
          <a:srcRect b="0" l="0" r="0" t="0"/>
          <a:stretch/>
        </p:blipFill>
        <p:spPr>
          <a:xfrm>
            <a:off x="1016000" y="916081"/>
            <a:ext cx="6714489" cy="38401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7" name="Shape 357"/>
        <p:cNvGrpSpPr/>
        <p:nvPr/>
      </p:nvGrpSpPr>
      <p:grpSpPr>
        <a:xfrm>
          <a:off x="0" y="0"/>
          <a:ext cx="0" cy="0"/>
          <a:chOff x="0" y="0"/>
          <a:chExt cx="0" cy="0"/>
        </a:xfrm>
      </p:grpSpPr>
      <p:sp>
        <p:nvSpPr>
          <p:cNvPr id="358" name="Google Shape;358;g2d38ae029f6_3_82"/>
          <p:cNvSpPr txBox="1"/>
          <p:nvPr/>
        </p:nvSpPr>
        <p:spPr>
          <a:xfrm>
            <a:off x="1473200" y="580296"/>
            <a:ext cx="581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Casos fuera de límite – Red completa</a:t>
            </a:r>
            <a:endParaRPr b="1" i="0" sz="1600" u="none" cap="none" strike="noStrike">
              <a:solidFill>
                <a:srgbClr val="E6FF70"/>
              </a:solidFill>
              <a:highlight>
                <a:srgbClr val="2B4037"/>
              </a:highlight>
              <a:latin typeface="Verdana"/>
              <a:ea typeface="Verdana"/>
              <a:cs typeface="Verdana"/>
              <a:sym typeface="Verdana"/>
            </a:endParaRPr>
          </a:p>
        </p:txBody>
      </p:sp>
      <p:pic>
        <p:nvPicPr>
          <p:cNvPr id="359" name="Google Shape;359;g2d38ae029f6_3_8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0" id="360" name="Google Shape;360;g2d38ae029f6_3_82"/>
          <p:cNvPicPr preferRelativeResize="0"/>
          <p:nvPr/>
        </p:nvPicPr>
        <p:blipFill rotWithShape="1">
          <a:blip r:embed="rId5">
            <a:alphaModFix/>
          </a:blip>
          <a:srcRect b="0" l="0" r="0" t="0"/>
          <a:stretch/>
        </p:blipFill>
        <p:spPr>
          <a:xfrm>
            <a:off x="1473200" y="1465580"/>
            <a:ext cx="6071870" cy="245618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4" name="Shape 364"/>
        <p:cNvGrpSpPr/>
        <p:nvPr/>
      </p:nvGrpSpPr>
      <p:grpSpPr>
        <a:xfrm>
          <a:off x="0" y="0"/>
          <a:ext cx="0" cy="0"/>
          <a:chOff x="0" y="0"/>
          <a:chExt cx="0" cy="0"/>
        </a:xfrm>
      </p:grpSpPr>
      <p:sp>
        <p:nvSpPr>
          <p:cNvPr id="365" name="Google Shape;365;g2d38ae029f6_3_88"/>
          <p:cNvSpPr txBox="1"/>
          <p:nvPr/>
        </p:nvSpPr>
        <p:spPr>
          <a:xfrm>
            <a:off x="1473200" y="580296"/>
            <a:ext cx="58158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Casos fuera de límite – Red completa / Escenarios generación - demanda</a:t>
            </a:r>
            <a:endParaRPr b="1" i="0" sz="1600" u="none" cap="none" strike="noStrike">
              <a:solidFill>
                <a:srgbClr val="E6FF70"/>
              </a:solidFill>
              <a:highlight>
                <a:srgbClr val="2B4037"/>
              </a:highlight>
              <a:latin typeface="Verdana"/>
              <a:ea typeface="Verdana"/>
              <a:cs typeface="Verdana"/>
              <a:sym typeface="Verdana"/>
            </a:endParaRPr>
          </a:p>
        </p:txBody>
      </p:sp>
      <p:pic>
        <p:nvPicPr>
          <p:cNvPr id="366" name="Google Shape;366;g2d38ae029f6_3_88"/>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0" id="367" name="Google Shape;367;g2d38ae029f6_3_88"/>
          <p:cNvPicPr preferRelativeResize="0"/>
          <p:nvPr/>
        </p:nvPicPr>
        <p:blipFill rotWithShape="1">
          <a:blip r:embed="rId5">
            <a:alphaModFix/>
          </a:blip>
          <a:srcRect b="0" l="0" r="0" t="0"/>
          <a:stretch/>
        </p:blipFill>
        <p:spPr>
          <a:xfrm>
            <a:off x="1341120" y="1533842"/>
            <a:ext cx="6849108" cy="273335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Google Shape;372;g2d38ae029f6_3_94"/>
          <p:cNvSpPr txBox="1"/>
          <p:nvPr/>
        </p:nvSpPr>
        <p:spPr>
          <a:xfrm>
            <a:off x="1473200" y="580296"/>
            <a:ext cx="581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Casos fuera de límite – Subestación / Alternativa</a:t>
            </a:r>
            <a:endParaRPr b="1" i="0" sz="1600" u="none" cap="none" strike="noStrike">
              <a:solidFill>
                <a:srgbClr val="E6FF70"/>
              </a:solidFill>
              <a:highlight>
                <a:srgbClr val="2B4037"/>
              </a:highlight>
              <a:latin typeface="Verdana"/>
              <a:ea typeface="Verdana"/>
              <a:cs typeface="Verdana"/>
              <a:sym typeface="Verdana"/>
            </a:endParaRPr>
          </a:p>
        </p:txBody>
      </p:sp>
      <p:pic>
        <p:nvPicPr>
          <p:cNvPr id="373" name="Google Shape;373;g2d38ae029f6_3_94"/>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0" id="374" name="Google Shape;374;g2d38ae029f6_3_94"/>
          <p:cNvPicPr preferRelativeResize="0"/>
          <p:nvPr/>
        </p:nvPicPr>
        <p:blipFill rotWithShape="1">
          <a:blip r:embed="rId5">
            <a:alphaModFix/>
          </a:blip>
          <a:srcRect b="0" l="0" r="0" t="0"/>
          <a:stretch/>
        </p:blipFill>
        <p:spPr>
          <a:xfrm>
            <a:off x="873760" y="1187767"/>
            <a:ext cx="7162640" cy="354679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8" name="Shape 378"/>
        <p:cNvGrpSpPr/>
        <p:nvPr/>
      </p:nvGrpSpPr>
      <p:grpSpPr>
        <a:xfrm>
          <a:off x="0" y="0"/>
          <a:ext cx="0" cy="0"/>
          <a:chOff x="0" y="0"/>
          <a:chExt cx="0" cy="0"/>
        </a:xfrm>
      </p:grpSpPr>
      <p:sp>
        <p:nvSpPr>
          <p:cNvPr id="379" name="Google Shape;379;g2d38ae029f6_3_100"/>
          <p:cNvSpPr txBox="1"/>
          <p:nvPr/>
        </p:nvSpPr>
        <p:spPr>
          <a:xfrm>
            <a:off x="130697" y="423250"/>
            <a:ext cx="22773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Cargabilidad Red Completa (2/3) </a:t>
            </a:r>
            <a:endParaRPr b="1" i="0" sz="1600" u="none" cap="none" strike="noStrike">
              <a:solidFill>
                <a:srgbClr val="E6FF70"/>
              </a:solidFill>
              <a:highlight>
                <a:srgbClr val="2B4037"/>
              </a:highlight>
              <a:latin typeface="Verdana"/>
              <a:ea typeface="Verdana"/>
              <a:cs typeface="Verdana"/>
              <a:sym typeface="Verdana"/>
            </a:endParaRPr>
          </a:p>
        </p:txBody>
      </p:sp>
      <p:pic>
        <p:nvPicPr>
          <p:cNvPr id="380" name="Google Shape;380;g2d38ae029f6_3_10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381" name="Google Shape;381;g2d38ae029f6_3_100"/>
          <p:cNvPicPr preferRelativeResize="0"/>
          <p:nvPr/>
        </p:nvPicPr>
        <p:blipFill rotWithShape="1">
          <a:blip r:embed="rId5">
            <a:alphaModFix/>
          </a:blip>
          <a:srcRect b="0" l="0" r="0" t="0"/>
          <a:stretch/>
        </p:blipFill>
        <p:spPr>
          <a:xfrm>
            <a:off x="3149600" y="1"/>
            <a:ext cx="3769599" cy="499871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5" name="Shape 385"/>
        <p:cNvGrpSpPr/>
        <p:nvPr/>
      </p:nvGrpSpPr>
      <p:grpSpPr>
        <a:xfrm>
          <a:off x="0" y="0"/>
          <a:ext cx="0" cy="0"/>
          <a:chOff x="0" y="0"/>
          <a:chExt cx="0" cy="0"/>
        </a:xfrm>
      </p:grpSpPr>
      <p:sp>
        <p:nvSpPr>
          <p:cNvPr id="386" name="Google Shape;386;g2d38ae029f6_3_106"/>
          <p:cNvSpPr txBox="1"/>
          <p:nvPr/>
        </p:nvSpPr>
        <p:spPr>
          <a:xfrm>
            <a:off x="1473200" y="580296"/>
            <a:ext cx="581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Casos fuera de límite – Contingencias N-1</a:t>
            </a:r>
            <a:endParaRPr b="1" i="0" sz="1600" u="none" cap="none" strike="noStrike">
              <a:solidFill>
                <a:srgbClr val="E6FF70"/>
              </a:solidFill>
              <a:highlight>
                <a:srgbClr val="2B4037"/>
              </a:highlight>
              <a:latin typeface="Verdana"/>
              <a:ea typeface="Verdana"/>
              <a:cs typeface="Verdana"/>
              <a:sym typeface="Verdana"/>
            </a:endParaRPr>
          </a:p>
        </p:txBody>
      </p:sp>
      <p:pic>
        <p:nvPicPr>
          <p:cNvPr id="387" name="Google Shape;387;g2d38ae029f6_3_10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0" id="388" name="Google Shape;388;g2d38ae029f6_3_106"/>
          <p:cNvPicPr preferRelativeResize="0"/>
          <p:nvPr/>
        </p:nvPicPr>
        <p:blipFill rotWithShape="1">
          <a:blip r:embed="rId5">
            <a:alphaModFix/>
          </a:blip>
          <a:srcRect b="0" l="0" r="0" t="0"/>
          <a:stretch/>
        </p:blipFill>
        <p:spPr>
          <a:xfrm>
            <a:off x="762000" y="1391920"/>
            <a:ext cx="6967536" cy="301752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2" name="Shape 392"/>
        <p:cNvGrpSpPr/>
        <p:nvPr/>
      </p:nvGrpSpPr>
      <p:grpSpPr>
        <a:xfrm>
          <a:off x="0" y="0"/>
          <a:ext cx="0" cy="0"/>
          <a:chOff x="0" y="0"/>
          <a:chExt cx="0" cy="0"/>
        </a:xfrm>
      </p:grpSpPr>
      <p:sp>
        <p:nvSpPr>
          <p:cNvPr id="393" name="Google Shape;393;g2d38ae029f6_3_112"/>
          <p:cNvSpPr txBox="1"/>
          <p:nvPr/>
        </p:nvSpPr>
        <p:spPr>
          <a:xfrm>
            <a:off x="1473200" y="580296"/>
            <a:ext cx="58158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Casos fuera de límite – Contingencias N-1 / Subestaciones (3/4)</a:t>
            </a:r>
            <a:endParaRPr b="1" i="0" sz="1600" u="none" cap="none" strike="noStrike">
              <a:solidFill>
                <a:srgbClr val="E6FF70"/>
              </a:solidFill>
              <a:highlight>
                <a:srgbClr val="2B4037"/>
              </a:highlight>
              <a:latin typeface="Verdana"/>
              <a:ea typeface="Verdana"/>
              <a:cs typeface="Verdana"/>
              <a:sym typeface="Verdana"/>
            </a:endParaRPr>
          </a:p>
        </p:txBody>
      </p:sp>
      <p:pic>
        <p:nvPicPr>
          <p:cNvPr id="394" name="Google Shape;394;g2d38ae029f6_3_11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0" id="395" name="Google Shape;395;g2d38ae029f6_3_112"/>
          <p:cNvPicPr preferRelativeResize="0"/>
          <p:nvPr/>
        </p:nvPicPr>
        <p:blipFill rotWithShape="1">
          <a:blip r:embed="rId5">
            <a:alphaModFix/>
          </a:blip>
          <a:srcRect b="0" l="0" r="0" t="0"/>
          <a:stretch/>
        </p:blipFill>
        <p:spPr>
          <a:xfrm>
            <a:off x="1123632" y="1436370"/>
            <a:ext cx="6673215" cy="3327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9" name="Shape 399"/>
        <p:cNvGrpSpPr/>
        <p:nvPr/>
      </p:nvGrpSpPr>
      <p:grpSpPr>
        <a:xfrm>
          <a:off x="0" y="0"/>
          <a:ext cx="0" cy="0"/>
          <a:chOff x="0" y="0"/>
          <a:chExt cx="0" cy="0"/>
        </a:xfrm>
      </p:grpSpPr>
      <p:sp>
        <p:nvSpPr>
          <p:cNvPr id="400" name="Google Shape;400;g2d38ae029f6_3_118"/>
          <p:cNvSpPr txBox="1"/>
          <p:nvPr/>
        </p:nvSpPr>
        <p:spPr>
          <a:xfrm>
            <a:off x="1473200" y="580296"/>
            <a:ext cx="58158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Casos fuera de límite – Contingencias N-1 / Subestaciones (4/4)</a:t>
            </a:r>
            <a:endParaRPr b="1" i="0" sz="1600" u="none" cap="none" strike="noStrike">
              <a:solidFill>
                <a:srgbClr val="E6FF70"/>
              </a:solidFill>
              <a:highlight>
                <a:srgbClr val="2B4037"/>
              </a:highlight>
              <a:latin typeface="Verdana"/>
              <a:ea typeface="Verdana"/>
              <a:cs typeface="Verdana"/>
              <a:sym typeface="Verdana"/>
            </a:endParaRPr>
          </a:p>
        </p:txBody>
      </p:sp>
      <p:pic>
        <p:nvPicPr>
          <p:cNvPr id="401" name="Google Shape;401;g2d38ae029f6_3_118"/>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descr="0" id="402" name="Google Shape;402;g2d38ae029f6_3_118"/>
          <p:cNvPicPr preferRelativeResize="0"/>
          <p:nvPr/>
        </p:nvPicPr>
        <p:blipFill rotWithShape="1">
          <a:blip r:embed="rId5">
            <a:alphaModFix/>
          </a:blip>
          <a:srcRect b="0" l="0" r="0" t="0"/>
          <a:stretch/>
        </p:blipFill>
        <p:spPr>
          <a:xfrm>
            <a:off x="1148080" y="1412240"/>
            <a:ext cx="6736714" cy="348170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d38ae029f6_3_124"/>
          <p:cNvSpPr txBox="1"/>
          <p:nvPr/>
        </p:nvSpPr>
        <p:spPr>
          <a:xfrm>
            <a:off x="130697" y="423250"/>
            <a:ext cx="22773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Cargabilidad Contingencias N-1 (2/3) </a:t>
            </a:r>
            <a:endParaRPr b="1" i="0" sz="1600" u="none" cap="none" strike="noStrike">
              <a:solidFill>
                <a:srgbClr val="E6FF70"/>
              </a:solidFill>
              <a:highlight>
                <a:srgbClr val="2B4037"/>
              </a:highlight>
              <a:latin typeface="Verdana"/>
              <a:ea typeface="Verdana"/>
              <a:cs typeface="Verdana"/>
              <a:sym typeface="Verdana"/>
            </a:endParaRPr>
          </a:p>
        </p:txBody>
      </p:sp>
      <p:pic>
        <p:nvPicPr>
          <p:cNvPr id="408" name="Google Shape;408;g2d38ae029f6_3_124"/>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409" name="Google Shape;409;g2d38ae029f6_3_124"/>
          <p:cNvPicPr preferRelativeResize="0"/>
          <p:nvPr/>
        </p:nvPicPr>
        <p:blipFill rotWithShape="1">
          <a:blip r:embed="rId4">
            <a:alphaModFix/>
          </a:blip>
          <a:srcRect b="0" l="0" r="0" t="0"/>
          <a:stretch/>
        </p:blipFill>
        <p:spPr>
          <a:xfrm>
            <a:off x="2905760" y="38335"/>
            <a:ext cx="4309026" cy="50668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5"/>
          <p:cNvSpPr txBox="1"/>
          <p:nvPr/>
        </p:nvSpPr>
        <p:spPr>
          <a:xfrm>
            <a:off x="593100" y="2017767"/>
            <a:ext cx="4958615" cy="1231076"/>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VERIFICACIÓN DEL QUÓRUM </a:t>
            </a:r>
            <a:endParaRPr b="1" i="0" sz="3400" u="none" cap="none" strike="noStrike">
              <a:solidFill>
                <a:schemeClr val="lt1"/>
              </a:solidFill>
              <a:latin typeface="Verdana"/>
              <a:ea typeface="Verdana"/>
              <a:cs typeface="Verdana"/>
              <a:sym typeface="Verdana"/>
            </a:endParaRPr>
          </a:p>
        </p:txBody>
      </p:sp>
      <p:sp>
        <p:nvSpPr>
          <p:cNvPr id="133" name="Google Shape;133;p5"/>
          <p:cNvSpPr txBox="1"/>
          <p:nvPr/>
        </p:nvSpPr>
        <p:spPr>
          <a:xfrm>
            <a:off x="6999600" y="1275900"/>
            <a:ext cx="1210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i="0" lang="es-CO" sz="9600" u="none" cap="none" strike="noStrike">
                <a:solidFill>
                  <a:srgbClr val="CAF53A"/>
                </a:solidFill>
                <a:latin typeface="Verdana"/>
                <a:ea typeface="Verdana"/>
                <a:cs typeface="Verdana"/>
                <a:sym typeface="Verdana"/>
              </a:rPr>
              <a:t>1</a:t>
            </a:r>
            <a:endParaRPr b="1" i="0" sz="9600" u="none" cap="none" strike="noStrike">
              <a:solidFill>
                <a:srgbClr val="CAF53A"/>
              </a:solidFill>
              <a:latin typeface="Verdana"/>
              <a:ea typeface="Verdana"/>
              <a:cs typeface="Verdana"/>
              <a:sym typeface="Verdana"/>
            </a:endParaRPr>
          </a:p>
        </p:txBody>
      </p:sp>
      <p:pic>
        <p:nvPicPr>
          <p:cNvPr id="134" name="Google Shape;134;p5"/>
          <p:cNvPicPr preferRelativeResize="0"/>
          <p:nvPr/>
        </p:nvPicPr>
        <p:blipFill rotWithShape="1">
          <a:blip r:embed="rId4">
            <a:alphaModFix/>
          </a:blip>
          <a:srcRect b="7527" l="0" r="0" t="0"/>
          <a:stretch/>
        </p:blipFill>
        <p:spPr>
          <a:xfrm>
            <a:off x="4715251" y="1065510"/>
            <a:ext cx="3692782" cy="4077991"/>
          </a:xfrm>
          <a:prstGeom prst="rect">
            <a:avLst/>
          </a:prstGeom>
          <a:noFill/>
          <a:ln>
            <a:noFill/>
          </a:ln>
        </p:spPr>
      </p:pic>
      <p:pic>
        <p:nvPicPr>
          <p:cNvPr id="135" name="Google Shape;135;p5"/>
          <p:cNvPicPr preferRelativeResize="0"/>
          <p:nvPr/>
        </p:nvPicPr>
        <p:blipFill rotWithShape="1">
          <a:blip r:embed="rId5">
            <a:alphaModFix/>
          </a:blip>
          <a:srcRect b="0" l="0" r="0" t="0"/>
          <a:stretch/>
        </p:blipFill>
        <p:spPr>
          <a:xfrm>
            <a:off x="198691" y="217476"/>
            <a:ext cx="788818" cy="8686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2d38ae029f6_3_130"/>
          <p:cNvSpPr txBox="1"/>
          <p:nvPr/>
        </p:nvSpPr>
        <p:spPr>
          <a:xfrm>
            <a:off x="1473200" y="580296"/>
            <a:ext cx="581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Niveles cortocircuito (1/5)</a:t>
            </a:r>
            <a:endParaRPr b="1" i="0" sz="1600" u="none" cap="none" strike="noStrike">
              <a:solidFill>
                <a:srgbClr val="E6FF70"/>
              </a:solidFill>
              <a:highlight>
                <a:srgbClr val="2B4037"/>
              </a:highlight>
              <a:latin typeface="Verdana"/>
              <a:ea typeface="Verdana"/>
              <a:cs typeface="Verdana"/>
              <a:sym typeface="Verdana"/>
            </a:endParaRPr>
          </a:p>
        </p:txBody>
      </p:sp>
      <p:pic>
        <p:nvPicPr>
          <p:cNvPr id="415" name="Google Shape;415;g2d38ae029f6_3_130"/>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416" name="Google Shape;416;g2d38ae029f6_3_130"/>
          <p:cNvPicPr preferRelativeResize="0"/>
          <p:nvPr/>
        </p:nvPicPr>
        <p:blipFill rotWithShape="1">
          <a:blip r:embed="rId4">
            <a:alphaModFix/>
          </a:blip>
          <a:srcRect b="0" l="0" r="0" t="0"/>
          <a:stretch/>
        </p:blipFill>
        <p:spPr>
          <a:xfrm>
            <a:off x="1302612" y="1209600"/>
            <a:ext cx="6754186" cy="355036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2d38ae029f6_3_136"/>
          <p:cNvSpPr txBox="1"/>
          <p:nvPr/>
        </p:nvSpPr>
        <p:spPr>
          <a:xfrm>
            <a:off x="1473200" y="580296"/>
            <a:ext cx="581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Niveles cortocircuito (2/5)</a:t>
            </a:r>
            <a:endParaRPr b="1" i="0" sz="1600" u="none" cap="none" strike="noStrike">
              <a:solidFill>
                <a:srgbClr val="E6FF70"/>
              </a:solidFill>
              <a:highlight>
                <a:srgbClr val="2B4037"/>
              </a:highlight>
              <a:latin typeface="Verdana"/>
              <a:ea typeface="Verdana"/>
              <a:cs typeface="Verdana"/>
              <a:sym typeface="Verdana"/>
            </a:endParaRPr>
          </a:p>
        </p:txBody>
      </p:sp>
      <p:pic>
        <p:nvPicPr>
          <p:cNvPr id="422" name="Google Shape;422;g2d38ae029f6_3_136"/>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423" name="Google Shape;423;g2d38ae029f6_3_136"/>
          <p:cNvPicPr preferRelativeResize="0"/>
          <p:nvPr/>
        </p:nvPicPr>
        <p:blipFill rotWithShape="1">
          <a:blip r:embed="rId4">
            <a:alphaModFix/>
          </a:blip>
          <a:srcRect b="0" l="0" r="0" t="0"/>
          <a:stretch/>
        </p:blipFill>
        <p:spPr>
          <a:xfrm>
            <a:off x="1229360" y="1260979"/>
            <a:ext cx="6498908" cy="342278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2d38ae029f6_3_142"/>
          <p:cNvSpPr txBox="1"/>
          <p:nvPr/>
        </p:nvSpPr>
        <p:spPr>
          <a:xfrm>
            <a:off x="1473200" y="580296"/>
            <a:ext cx="58158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Niveles cortocircuito (3/5)</a:t>
            </a:r>
            <a:endParaRPr b="1" i="0" sz="1600" u="none" cap="none" strike="noStrike">
              <a:solidFill>
                <a:srgbClr val="E6FF70"/>
              </a:solidFill>
              <a:highlight>
                <a:srgbClr val="2B4037"/>
              </a:highlight>
              <a:latin typeface="Verdana"/>
              <a:ea typeface="Verdana"/>
              <a:cs typeface="Verdana"/>
              <a:sym typeface="Verdana"/>
            </a:endParaRPr>
          </a:p>
        </p:txBody>
      </p:sp>
      <p:pic>
        <p:nvPicPr>
          <p:cNvPr id="429" name="Google Shape;429;g2d38ae029f6_3_142"/>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430" name="Google Shape;430;g2d38ae029f6_3_142"/>
          <p:cNvPicPr preferRelativeResize="0"/>
          <p:nvPr/>
        </p:nvPicPr>
        <p:blipFill rotWithShape="1">
          <a:blip r:embed="rId4">
            <a:alphaModFix/>
          </a:blip>
          <a:srcRect b="0" l="0" r="0" t="0"/>
          <a:stretch/>
        </p:blipFill>
        <p:spPr>
          <a:xfrm>
            <a:off x="1274036" y="1260979"/>
            <a:ext cx="6610125" cy="34240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4" name="Shape 434"/>
        <p:cNvGrpSpPr/>
        <p:nvPr/>
      </p:nvGrpSpPr>
      <p:grpSpPr>
        <a:xfrm>
          <a:off x="0" y="0"/>
          <a:ext cx="0" cy="0"/>
          <a:chOff x="0" y="0"/>
          <a:chExt cx="0" cy="0"/>
        </a:xfrm>
      </p:grpSpPr>
      <p:sp>
        <p:nvSpPr>
          <p:cNvPr id="435" name="Google Shape;435;g2d38ae029f6_3_148"/>
          <p:cNvSpPr txBox="1"/>
          <p:nvPr/>
        </p:nvSpPr>
        <p:spPr>
          <a:xfrm>
            <a:off x="452150" y="1160225"/>
            <a:ext cx="3945000" cy="397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50"/>
              <a:buFont typeface="Arial"/>
              <a:buNone/>
            </a:pPr>
            <a:r>
              <a:rPr b="0" i="0" lang="es-CO" sz="1350" u="none" cap="none" strike="noStrike">
                <a:solidFill>
                  <a:srgbClr val="363636"/>
                </a:solidFill>
                <a:latin typeface="Verdana"/>
                <a:ea typeface="Verdana"/>
                <a:cs typeface="Verdana"/>
                <a:sym typeface="Verdana"/>
              </a:rPr>
              <a:t>Con la realización del proyecto se logra un mejor desempeño y estabilidad de los perfiles de tensión en su zona de influencia, con predominancia en Magangué, Mompox y Sincé. </a:t>
            </a:r>
            <a:endParaRPr/>
          </a:p>
          <a:p>
            <a:pPr indent="0" lvl="0" marL="0" marR="0" rtl="0" algn="just">
              <a:lnSpc>
                <a:spcPct val="100000"/>
              </a:lnSpc>
              <a:spcBef>
                <a:spcPts val="0"/>
              </a:spcBef>
              <a:spcAft>
                <a:spcPts val="0"/>
              </a:spcAft>
              <a:buClr>
                <a:srgbClr val="000000"/>
              </a:buClr>
              <a:buSzPts val="1350"/>
              <a:buFont typeface="Arial"/>
              <a:buNone/>
            </a:pPr>
            <a:r>
              <a:t/>
            </a:r>
            <a:endParaRPr b="0" i="0" sz="1050" u="none" cap="none" strike="noStrike">
              <a:solidFill>
                <a:srgbClr val="363636"/>
              </a:solidFill>
              <a:highlight>
                <a:srgbClr val="FFFF00"/>
              </a:highlight>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rPr b="0" i="0" lang="es-CO" sz="1350" u="none" cap="none" strike="noStrike">
                <a:solidFill>
                  <a:srgbClr val="363636"/>
                </a:solidFill>
                <a:latin typeface="Verdana"/>
                <a:ea typeface="Verdana"/>
                <a:cs typeface="Verdana"/>
                <a:sym typeface="Verdana"/>
              </a:rPr>
              <a:t>Por otra parte, se reducen significativamente la presentación de casos por fuera de límites, tanto en red completa como ante contingencias N-1.</a:t>
            </a:r>
            <a:endParaRPr/>
          </a:p>
          <a:p>
            <a:pPr indent="0" lvl="0" marL="0" marR="0" rtl="0" algn="just">
              <a:lnSpc>
                <a:spcPct val="100000"/>
              </a:lnSpc>
              <a:spcBef>
                <a:spcPts val="0"/>
              </a:spcBef>
              <a:spcAft>
                <a:spcPts val="0"/>
              </a:spcAft>
              <a:buClr>
                <a:srgbClr val="000000"/>
              </a:buClr>
              <a:buSzPts val="1350"/>
              <a:buFont typeface="Arial"/>
              <a:buNone/>
            </a:pPr>
            <a:r>
              <a:t/>
            </a:r>
            <a:endParaRPr b="0" i="0" sz="100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rPr b="0" i="0" lang="es-CO" sz="1350" u="none" cap="none" strike="noStrike">
                <a:solidFill>
                  <a:srgbClr val="363636"/>
                </a:solidFill>
                <a:latin typeface="Verdana"/>
                <a:ea typeface="Verdana"/>
                <a:cs typeface="Verdana"/>
                <a:sym typeface="Verdana"/>
              </a:rPr>
              <a:t>Se encuentra la necesidad de efectuar el Cambio de CTs asociados a El Banco – El Paso 110 kV, a fin de eliminar la restricción de capacidad de transporte de la línea.</a:t>
            </a:r>
            <a:endParaRPr/>
          </a:p>
          <a:p>
            <a:pPr indent="0" lvl="0" marL="0" marR="0" rtl="0" algn="just">
              <a:lnSpc>
                <a:spcPct val="100000"/>
              </a:lnSpc>
              <a:spcBef>
                <a:spcPts val="0"/>
              </a:spcBef>
              <a:spcAft>
                <a:spcPts val="0"/>
              </a:spcAft>
              <a:buClr>
                <a:srgbClr val="000000"/>
              </a:buClr>
              <a:buSzPts val="1350"/>
              <a:buFont typeface="Arial"/>
              <a:buNone/>
            </a:pPr>
            <a:r>
              <a:t/>
            </a:r>
            <a:endParaRPr b="0" i="0" sz="100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rPr b="0" i="0" lang="es-CO" sz="1350" u="none" cap="none" strike="noStrike">
                <a:solidFill>
                  <a:srgbClr val="363636"/>
                </a:solidFill>
                <a:latin typeface="Verdana"/>
                <a:ea typeface="Verdana"/>
                <a:cs typeface="Verdana"/>
                <a:sym typeface="Verdana"/>
              </a:rPr>
              <a:t>En cuanto a niveles de cortocircuito no se observa impacto significativo en las SEs de la zona de influencia (aumento)</a:t>
            </a:r>
            <a:endParaRPr b="0" i="0" sz="1350" u="none" cap="none" strike="noStrike">
              <a:solidFill>
                <a:srgbClr val="363636"/>
              </a:solidFill>
              <a:latin typeface="Verdana"/>
              <a:ea typeface="Verdana"/>
              <a:cs typeface="Verdana"/>
              <a:sym typeface="Verdana"/>
            </a:endParaRPr>
          </a:p>
        </p:txBody>
      </p:sp>
      <p:sp>
        <p:nvSpPr>
          <p:cNvPr id="436" name="Google Shape;436;g2d38ae029f6_3_148"/>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Resumen</a:t>
            </a:r>
            <a:endParaRPr b="0" i="0" sz="1400" u="none" cap="none" strike="noStrike">
              <a:solidFill>
                <a:srgbClr val="000000"/>
              </a:solidFill>
              <a:latin typeface="Arial"/>
              <a:ea typeface="Arial"/>
              <a:cs typeface="Arial"/>
              <a:sym typeface="Arial"/>
            </a:endParaRPr>
          </a:p>
        </p:txBody>
      </p:sp>
      <p:pic>
        <p:nvPicPr>
          <p:cNvPr id="437" name="Google Shape;437;g2d38ae029f6_3_148"/>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438" name="Google Shape;438;g2d38ae029f6_3_148"/>
          <p:cNvPicPr preferRelativeResize="0"/>
          <p:nvPr/>
        </p:nvPicPr>
        <p:blipFill rotWithShape="1">
          <a:blip r:embed="rId5">
            <a:alphaModFix/>
          </a:blip>
          <a:srcRect b="0" l="0" r="0" t="0"/>
          <a:stretch/>
        </p:blipFill>
        <p:spPr>
          <a:xfrm>
            <a:off x="4572010" y="1296495"/>
            <a:ext cx="4162053" cy="277808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2" name="Shape 442"/>
        <p:cNvGrpSpPr/>
        <p:nvPr/>
      </p:nvGrpSpPr>
      <p:grpSpPr>
        <a:xfrm>
          <a:off x="0" y="0"/>
          <a:ext cx="0" cy="0"/>
          <a:chOff x="0" y="0"/>
          <a:chExt cx="0" cy="0"/>
        </a:xfrm>
      </p:grpSpPr>
      <p:sp>
        <p:nvSpPr>
          <p:cNvPr id="443" name="Google Shape;443;g2d38ae029f6_3_155"/>
          <p:cNvSpPr txBox="1"/>
          <p:nvPr/>
        </p:nvSpPr>
        <p:spPr>
          <a:xfrm>
            <a:off x="3852025" y="2805000"/>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4" name="Google Shape;444;g2d38ae029f6_3_155"/>
          <p:cNvPicPr preferRelativeResize="0"/>
          <p:nvPr/>
        </p:nvPicPr>
        <p:blipFill rotWithShape="1">
          <a:blip r:embed="rId4">
            <a:alphaModFix/>
          </a:blip>
          <a:srcRect b="0" l="0" r="0" t="0"/>
          <a:stretch/>
        </p:blipFill>
        <p:spPr>
          <a:xfrm>
            <a:off x="198691" y="217476"/>
            <a:ext cx="788816" cy="868702"/>
          </a:xfrm>
          <a:prstGeom prst="rect">
            <a:avLst/>
          </a:prstGeom>
          <a:noFill/>
          <a:ln>
            <a:noFill/>
          </a:ln>
        </p:spPr>
      </p:pic>
      <p:sp>
        <p:nvSpPr>
          <p:cNvPr id="445" name="Google Shape;445;g2d38ae029f6_3_155"/>
          <p:cNvSpPr txBox="1"/>
          <p:nvPr/>
        </p:nvSpPr>
        <p:spPr>
          <a:xfrm>
            <a:off x="3926638" y="1168979"/>
            <a:ext cx="588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chemeClr val="lt1"/>
                </a:solidFill>
                <a:latin typeface="Verdana"/>
                <a:ea typeface="Verdana"/>
                <a:cs typeface="Verdana"/>
                <a:sym typeface="Verdana"/>
              </a:rPr>
              <a:t>Evaluación económica</a:t>
            </a:r>
            <a:endParaRPr b="1" i="0" sz="3200" u="none" cap="none" strike="noStrike">
              <a:solidFill>
                <a:schemeClr val="lt1"/>
              </a:solidFill>
              <a:latin typeface="Verdana"/>
              <a:ea typeface="Verdana"/>
              <a:cs typeface="Verdana"/>
              <a:sym typeface="Verdana"/>
            </a:endParaRPr>
          </a:p>
        </p:txBody>
      </p:sp>
      <p:sp>
        <p:nvSpPr>
          <p:cNvPr id="446" name="Google Shape;446;g2d38ae029f6_3_155"/>
          <p:cNvSpPr txBox="1"/>
          <p:nvPr/>
        </p:nvSpPr>
        <p:spPr>
          <a:xfrm>
            <a:off x="777522" y="335351"/>
            <a:ext cx="2977500" cy="258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600"/>
              <a:buFont typeface="Arial"/>
              <a:buNone/>
            </a:pPr>
            <a:r>
              <a:rPr b="1" i="0" lang="es-CO" sz="15600" u="none" cap="none" strike="noStrike">
                <a:solidFill>
                  <a:srgbClr val="CAF53A"/>
                </a:solidFill>
                <a:latin typeface="Verdana"/>
                <a:ea typeface="Verdana"/>
                <a:cs typeface="Verdana"/>
                <a:sym typeface="Verdana"/>
              </a:rPr>
              <a:t>3</a:t>
            </a:r>
            <a:endParaRPr b="1" i="0" sz="15600" u="none" cap="none" strike="noStrike">
              <a:solidFill>
                <a:srgbClr val="CAF53A"/>
              </a:solidFill>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0" name="Shape 450"/>
        <p:cNvGrpSpPr/>
        <p:nvPr/>
      </p:nvGrpSpPr>
      <p:grpSpPr>
        <a:xfrm>
          <a:off x="0" y="0"/>
          <a:ext cx="0" cy="0"/>
          <a:chOff x="0" y="0"/>
          <a:chExt cx="0" cy="0"/>
        </a:xfrm>
      </p:grpSpPr>
      <p:sp>
        <p:nvSpPr>
          <p:cNvPr id="451" name="Google Shape;451;g2d38ae029f6_3_162"/>
          <p:cNvSpPr txBox="1"/>
          <p:nvPr/>
        </p:nvSpPr>
        <p:spPr>
          <a:xfrm>
            <a:off x="502050" y="1068175"/>
            <a:ext cx="8139900" cy="2893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50"/>
              <a:buFont typeface="Arial"/>
              <a:buNone/>
            </a:pPr>
            <a:r>
              <a:t/>
            </a:r>
            <a:endParaRPr b="1"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La valoración de los costos se realiza en unidades constructivas según resoluciones CREG 015 de 2017 (remuneración STR) y CREG 011 de 2009 (remuneración STN).</a:t>
            </a:r>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Se consideró nueva ubicación de la SE Magangué 500 kV</a:t>
            </a:r>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Para STR se validaron UC propuestas por OR</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2" name="Google Shape;452;g2d38ae029f6_3_162"/>
          <p:cNvSpPr txBox="1"/>
          <p:nvPr/>
        </p:nvSpPr>
        <p:spPr>
          <a:xfrm>
            <a:off x="577446" y="529369"/>
            <a:ext cx="74721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es-CO" sz="2300" u="none" cap="none" strike="noStrike">
                <a:solidFill>
                  <a:srgbClr val="171717"/>
                </a:solidFill>
                <a:highlight>
                  <a:srgbClr val="CAF53A"/>
                </a:highlight>
                <a:latin typeface="Verdana"/>
                <a:ea typeface="Verdana"/>
                <a:cs typeface="Verdana"/>
                <a:sym typeface="Verdana"/>
              </a:rPr>
              <a:t>Costos </a:t>
            </a:r>
            <a:r>
              <a:rPr b="1" i="0" lang="es-CO" sz="1400" u="none" cap="none" strike="noStrike">
                <a:solidFill>
                  <a:srgbClr val="171717"/>
                </a:solidFill>
                <a:highlight>
                  <a:srgbClr val="CAF53A"/>
                </a:highlight>
                <a:latin typeface="Verdana"/>
                <a:ea typeface="Verdana"/>
                <a:cs typeface="Verdana"/>
                <a:sym typeface="Verdana"/>
              </a:rPr>
              <a:t>(Con reconfiguración por nuevo lote SE Magangué 500 kV)</a:t>
            </a:r>
            <a:endParaRPr/>
          </a:p>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rgbClr val="171717"/>
              </a:solidFill>
              <a:highlight>
                <a:srgbClr val="CAF53A"/>
              </a:highlight>
              <a:latin typeface="Verdana"/>
              <a:ea typeface="Verdana"/>
              <a:cs typeface="Verdana"/>
              <a:sym typeface="Verdana"/>
            </a:endParaRPr>
          </a:p>
        </p:txBody>
      </p:sp>
      <p:pic>
        <p:nvPicPr>
          <p:cNvPr id="453" name="Google Shape;453;g2d38ae029f6_3_16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454" name="Google Shape;454;g2d38ae029f6_3_162"/>
          <p:cNvPicPr preferRelativeResize="0"/>
          <p:nvPr/>
        </p:nvPicPr>
        <p:blipFill rotWithShape="1">
          <a:blip r:embed="rId5">
            <a:alphaModFix/>
          </a:blip>
          <a:srcRect b="0" l="0" r="0" t="0"/>
          <a:stretch/>
        </p:blipFill>
        <p:spPr>
          <a:xfrm>
            <a:off x="1316089" y="2742695"/>
            <a:ext cx="6396623" cy="133263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2d38ae029f6_3_169"/>
          <p:cNvSpPr txBox="1"/>
          <p:nvPr/>
        </p:nvSpPr>
        <p:spPr>
          <a:xfrm>
            <a:off x="502050" y="1068175"/>
            <a:ext cx="8139900" cy="2270400"/>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La valoración de los impactos del proyecto consideró los beneficios asociados a disminución de la demanda no atendida (DNA)</a:t>
            </a:r>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0" name="Google Shape;460;g2d38ae029f6_3_169"/>
          <p:cNvSpPr txBox="1"/>
          <p:nvPr/>
        </p:nvSpPr>
        <p:spPr>
          <a:xfrm>
            <a:off x="577447" y="529369"/>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Beneficios</a:t>
            </a:r>
            <a:endParaRPr b="1" i="0" sz="2300" u="none" cap="none" strike="noStrike">
              <a:solidFill>
                <a:srgbClr val="171717"/>
              </a:solidFill>
              <a:highlight>
                <a:srgbClr val="CAF53A"/>
              </a:highlight>
              <a:latin typeface="Verdana"/>
              <a:ea typeface="Verdana"/>
              <a:cs typeface="Verdana"/>
              <a:sym typeface="Verdana"/>
            </a:endParaRPr>
          </a:p>
        </p:txBody>
      </p:sp>
      <p:pic>
        <p:nvPicPr>
          <p:cNvPr id="461" name="Google Shape;461;g2d38ae029f6_3_169"/>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462" name="Google Shape;462;g2d38ae029f6_3_169"/>
          <p:cNvPicPr preferRelativeResize="0"/>
          <p:nvPr/>
        </p:nvPicPr>
        <p:blipFill rotWithShape="1">
          <a:blip r:embed="rId4">
            <a:alphaModFix/>
          </a:blip>
          <a:srcRect b="0" l="0" r="0" t="0"/>
          <a:stretch/>
        </p:blipFill>
        <p:spPr>
          <a:xfrm>
            <a:off x="1342888" y="1729835"/>
            <a:ext cx="6960634" cy="842212"/>
          </a:xfrm>
          <a:prstGeom prst="rect">
            <a:avLst/>
          </a:prstGeom>
          <a:noFill/>
          <a:ln>
            <a:noFill/>
          </a:ln>
        </p:spPr>
      </p:pic>
      <p:pic>
        <p:nvPicPr>
          <p:cNvPr id="463" name="Google Shape;463;g2d38ae029f6_3_169"/>
          <p:cNvPicPr preferRelativeResize="0"/>
          <p:nvPr/>
        </p:nvPicPr>
        <p:blipFill rotWithShape="1">
          <a:blip r:embed="rId5">
            <a:alphaModFix/>
          </a:blip>
          <a:srcRect b="0" l="0" r="0" t="0"/>
          <a:stretch/>
        </p:blipFill>
        <p:spPr>
          <a:xfrm>
            <a:off x="1888463" y="2599821"/>
            <a:ext cx="5869484" cy="241406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7" name="Shape 467"/>
        <p:cNvGrpSpPr/>
        <p:nvPr/>
      </p:nvGrpSpPr>
      <p:grpSpPr>
        <a:xfrm>
          <a:off x="0" y="0"/>
          <a:ext cx="0" cy="0"/>
          <a:chOff x="0" y="0"/>
          <a:chExt cx="0" cy="0"/>
        </a:xfrm>
      </p:grpSpPr>
      <p:sp>
        <p:nvSpPr>
          <p:cNvPr id="468" name="Google Shape;468;g2d38ae029f6_3_177"/>
          <p:cNvSpPr txBox="1"/>
          <p:nvPr/>
        </p:nvSpPr>
        <p:spPr>
          <a:xfrm>
            <a:off x="502050" y="1402178"/>
            <a:ext cx="8139900" cy="2270400"/>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La relación beneficio/costo con la consideración de las modificaciones sugeridas por el cambio de ubicación de la subestación y la reconfiguración del STR, es la siguiente:</a:t>
            </a:r>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9" name="Google Shape;469;g2d38ae029f6_3_177"/>
          <p:cNvSpPr txBox="1"/>
          <p:nvPr/>
        </p:nvSpPr>
        <p:spPr>
          <a:xfrm>
            <a:off x="577447" y="529369"/>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Relación B/C </a:t>
            </a:r>
            <a:endParaRPr b="1" i="0" sz="2300" u="none" cap="none" strike="noStrike">
              <a:solidFill>
                <a:srgbClr val="171717"/>
              </a:solidFill>
              <a:highlight>
                <a:srgbClr val="CAF53A"/>
              </a:highlight>
              <a:latin typeface="Verdana"/>
              <a:ea typeface="Verdana"/>
              <a:cs typeface="Verdana"/>
              <a:sym typeface="Verdana"/>
            </a:endParaRPr>
          </a:p>
        </p:txBody>
      </p:sp>
      <p:pic>
        <p:nvPicPr>
          <p:cNvPr id="470" name="Google Shape;470;g2d38ae029f6_3_177"/>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471" name="Google Shape;471;g2d38ae029f6_3_177"/>
          <p:cNvPicPr preferRelativeResize="0"/>
          <p:nvPr/>
        </p:nvPicPr>
        <p:blipFill rotWithShape="1">
          <a:blip r:embed="rId5">
            <a:alphaModFix/>
          </a:blip>
          <a:srcRect b="0" l="0" r="0" t="0"/>
          <a:stretch/>
        </p:blipFill>
        <p:spPr>
          <a:xfrm>
            <a:off x="1603972" y="2282286"/>
            <a:ext cx="6334508" cy="138971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g2d38ae029f6_3_184"/>
          <p:cNvPicPr preferRelativeResize="0"/>
          <p:nvPr/>
        </p:nvPicPr>
        <p:blipFill rotWithShape="1">
          <a:blip r:embed="rId3">
            <a:alphaModFix/>
          </a:blip>
          <a:srcRect b="12861" l="2097" r="2107" t="6297"/>
          <a:stretch/>
        </p:blipFill>
        <p:spPr>
          <a:xfrm>
            <a:off x="0" y="1"/>
            <a:ext cx="9144003" cy="5143504"/>
          </a:xfrm>
          <a:prstGeom prst="rect">
            <a:avLst/>
          </a:prstGeom>
          <a:noFill/>
          <a:ln>
            <a:noFill/>
          </a:ln>
        </p:spPr>
      </p:pic>
      <p:sp>
        <p:nvSpPr>
          <p:cNvPr id="477" name="Google Shape;477;g2d38ae029f6_3_184"/>
          <p:cNvSpPr txBox="1"/>
          <p:nvPr/>
        </p:nvSpPr>
        <p:spPr>
          <a:xfrm>
            <a:off x="6411200" y="4184697"/>
            <a:ext cx="1962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s-CO" sz="1400" u="none" cap="none" strike="noStrike">
                <a:solidFill>
                  <a:schemeClr val="lt1"/>
                </a:solidFill>
                <a:latin typeface="Montserrat"/>
                <a:ea typeface="Montserrat"/>
                <a:cs typeface="Montserrat"/>
                <a:sym typeface="Montserrat"/>
              </a:rPr>
              <a:t>www.</a:t>
            </a:r>
            <a:r>
              <a:rPr b="1" i="0" lang="es-CO" sz="1400" u="none" cap="none" strike="noStrike">
                <a:solidFill>
                  <a:schemeClr val="lt1"/>
                </a:solidFill>
                <a:latin typeface="Montserrat"/>
                <a:ea typeface="Montserrat"/>
                <a:cs typeface="Montserrat"/>
                <a:sym typeface="Montserrat"/>
              </a:rPr>
              <a:t>upme</a:t>
            </a:r>
            <a:r>
              <a:rPr b="0" i="0" lang="es-CO" sz="1400" u="none" cap="none" strike="noStrike">
                <a:solidFill>
                  <a:schemeClr val="lt1"/>
                </a:solidFill>
                <a:latin typeface="Montserrat"/>
                <a:ea typeface="Montserrat"/>
                <a:cs typeface="Montserrat"/>
                <a:sym typeface="Montserrat"/>
              </a:rPr>
              <a:t>.gov.co</a:t>
            </a:r>
            <a:endParaRPr b="0" i="0" sz="1400" u="none" cap="none" strike="noStrike">
              <a:solidFill>
                <a:schemeClr val="lt1"/>
              </a:solidFill>
              <a:latin typeface="Montserrat"/>
              <a:ea typeface="Montserrat"/>
              <a:cs typeface="Montserrat"/>
              <a:sym typeface="Montserrat"/>
            </a:endParaRPr>
          </a:p>
        </p:txBody>
      </p:sp>
      <p:sp>
        <p:nvSpPr>
          <p:cNvPr id="478" name="Google Shape;478;g2d38ae029f6_3_184"/>
          <p:cNvSpPr txBox="1"/>
          <p:nvPr/>
        </p:nvSpPr>
        <p:spPr>
          <a:xfrm>
            <a:off x="6355087" y="250841"/>
            <a:ext cx="25059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800"/>
              <a:buFont typeface="Arial"/>
              <a:buNone/>
            </a:pPr>
            <a:r>
              <a:rPr b="1" i="0" lang="es-CO" sz="2800" u="none" cap="none" strike="noStrike">
                <a:solidFill>
                  <a:schemeClr val="lt1"/>
                </a:solidFill>
                <a:latin typeface="Verdana"/>
                <a:ea typeface="Verdana"/>
                <a:cs typeface="Verdana"/>
                <a:sym typeface="Verdana"/>
              </a:rPr>
              <a:t>¡GRACIAS!</a:t>
            </a:r>
            <a:endParaRPr b="0" i="0" sz="1400" u="none" cap="none" strike="noStrike">
              <a:solidFill>
                <a:srgbClr val="000000"/>
              </a:solidFill>
              <a:latin typeface="Arial"/>
              <a:ea typeface="Arial"/>
              <a:cs typeface="Arial"/>
              <a:sym typeface="Arial"/>
            </a:endParaRPr>
          </a:p>
        </p:txBody>
      </p:sp>
      <p:sp>
        <p:nvSpPr>
          <p:cNvPr id="479" name="Google Shape;479;g2d38ae029f6_3_184"/>
          <p:cNvSpPr txBox="1"/>
          <p:nvPr/>
        </p:nvSpPr>
        <p:spPr>
          <a:xfrm>
            <a:off x="3775825" y="2479971"/>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0" name="Google Shape;480;g2d38ae029f6_3_184"/>
          <p:cNvPicPr preferRelativeResize="0"/>
          <p:nvPr/>
        </p:nvPicPr>
        <p:blipFill rotWithShape="1">
          <a:blip r:embed="rId4">
            <a:alphaModFix/>
          </a:blip>
          <a:srcRect b="0" l="0" r="0" t="0"/>
          <a:stretch/>
        </p:blipFill>
        <p:spPr>
          <a:xfrm>
            <a:off x="367400" y="334750"/>
            <a:ext cx="1081375" cy="1191977"/>
          </a:xfrm>
          <a:prstGeom prst="rect">
            <a:avLst/>
          </a:prstGeom>
          <a:noFill/>
          <a:ln>
            <a:noFill/>
          </a:ln>
        </p:spPr>
      </p:pic>
      <p:sp>
        <p:nvSpPr>
          <p:cNvPr id="481" name="Google Shape;481;g2d38ae029f6_3_184"/>
          <p:cNvSpPr txBox="1"/>
          <p:nvPr/>
        </p:nvSpPr>
        <p:spPr>
          <a:xfrm>
            <a:off x="5450512" y="2578715"/>
            <a:ext cx="3883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@upmecol     UPME Oficial    @upmeoficial</a:t>
            </a:r>
            <a:endParaRPr b="1" i="0" sz="1100" u="none" cap="none" strike="noStrike">
              <a:solidFill>
                <a:schemeClr val="lt1"/>
              </a:solidFill>
              <a:latin typeface="Verdana"/>
              <a:ea typeface="Verdana"/>
              <a:cs typeface="Verdana"/>
              <a:sym typeface="Verdana"/>
            </a:endParaRPr>
          </a:p>
        </p:txBody>
      </p:sp>
      <p:pic>
        <p:nvPicPr>
          <p:cNvPr id="482" name="Google Shape;482;g2d38ae029f6_3_184"/>
          <p:cNvPicPr preferRelativeResize="0"/>
          <p:nvPr/>
        </p:nvPicPr>
        <p:blipFill rotWithShape="1">
          <a:blip r:embed="rId5">
            <a:alphaModFix/>
          </a:blip>
          <a:srcRect b="0" l="0" r="0" t="0"/>
          <a:stretch/>
        </p:blipFill>
        <p:spPr>
          <a:xfrm>
            <a:off x="5889582" y="2238034"/>
            <a:ext cx="534509" cy="518463"/>
          </a:xfrm>
          <a:prstGeom prst="rect">
            <a:avLst/>
          </a:prstGeom>
          <a:noFill/>
          <a:ln>
            <a:noFill/>
          </a:ln>
        </p:spPr>
      </p:pic>
      <p:pic>
        <p:nvPicPr>
          <p:cNvPr id="483" name="Google Shape;483;g2d38ae029f6_3_184"/>
          <p:cNvPicPr preferRelativeResize="0"/>
          <p:nvPr/>
        </p:nvPicPr>
        <p:blipFill rotWithShape="1">
          <a:blip r:embed="rId6">
            <a:alphaModFix/>
          </a:blip>
          <a:srcRect b="0" l="0" r="0" t="0"/>
          <a:stretch/>
        </p:blipFill>
        <p:spPr>
          <a:xfrm>
            <a:off x="6273781" y="3080105"/>
            <a:ext cx="562891" cy="545985"/>
          </a:xfrm>
          <a:prstGeom prst="rect">
            <a:avLst/>
          </a:prstGeom>
          <a:noFill/>
          <a:ln>
            <a:noFill/>
          </a:ln>
        </p:spPr>
      </p:pic>
      <p:pic>
        <p:nvPicPr>
          <p:cNvPr id="484" name="Google Shape;484;g2d38ae029f6_3_184"/>
          <p:cNvPicPr preferRelativeResize="0"/>
          <p:nvPr/>
        </p:nvPicPr>
        <p:blipFill rotWithShape="1">
          <a:blip r:embed="rId7">
            <a:alphaModFix/>
          </a:blip>
          <a:srcRect b="0" l="0" r="0" t="0"/>
          <a:stretch/>
        </p:blipFill>
        <p:spPr>
          <a:xfrm>
            <a:off x="7608037" y="3105288"/>
            <a:ext cx="562891" cy="545978"/>
          </a:xfrm>
          <a:prstGeom prst="rect">
            <a:avLst/>
          </a:prstGeom>
          <a:noFill/>
          <a:ln>
            <a:noFill/>
          </a:ln>
        </p:spPr>
      </p:pic>
      <p:sp>
        <p:nvSpPr>
          <p:cNvPr id="485" name="Google Shape;485;g2d38ae029f6_3_184"/>
          <p:cNvSpPr txBox="1"/>
          <p:nvPr/>
        </p:nvSpPr>
        <p:spPr>
          <a:xfrm>
            <a:off x="5939171" y="3562316"/>
            <a:ext cx="2582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s-CO" sz="1100" u="none" cap="none" strike="noStrike">
                <a:solidFill>
                  <a:schemeClr val="lt1"/>
                </a:solidFill>
                <a:latin typeface="Verdana"/>
                <a:ea typeface="Verdana"/>
                <a:cs typeface="Verdana"/>
                <a:sym typeface="Verdana"/>
              </a:rPr>
              <a:t>@upmeoficial      @upmeoficial</a:t>
            </a:r>
            <a:endParaRPr b="0" i="0" sz="1100" u="none" cap="none" strike="noStrike">
              <a:solidFill>
                <a:srgbClr val="000000"/>
              </a:solidFill>
              <a:latin typeface="Arial"/>
              <a:ea typeface="Arial"/>
              <a:cs typeface="Arial"/>
              <a:sym typeface="Arial"/>
            </a:endParaRPr>
          </a:p>
        </p:txBody>
      </p:sp>
      <p:pic>
        <p:nvPicPr>
          <p:cNvPr id="486" name="Google Shape;486;g2d38ae029f6_3_184"/>
          <p:cNvPicPr preferRelativeResize="0"/>
          <p:nvPr/>
        </p:nvPicPr>
        <p:blipFill rotWithShape="1">
          <a:blip r:embed="rId8">
            <a:alphaModFix/>
          </a:blip>
          <a:srcRect b="0" l="0" r="0" t="0"/>
          <a:stretch/>
        </p:blipFill>
        <p:spPr>
          <a:xfrm>
            <a:off x="8170928" y="2307615"/>
            <a:ext cx="375844" cy="375844"/>
          </a:xfrm>
          <a:prstGeom prst="rect">
            <a:avLst/>
          </a:prstGeom>
          <a:noFill/>
          <a:ln>
            <a:noFill/>
          </a:ln>
        </p:spPr>
      </p:pic>
      <p:pic>
        <p:nvPicPr>
          <p:cNvPr id="487" name="Google Shape;487;g2d38ae029f6_3_184"/>
          <p:cNvPicPr preferRelativeResize="0"/>
          <p:nvPr/>
        </p:nvPicPr>
        <p:blipFill rotWithShape="1">
          <a:blip r:embed="rId9">
            <a:alphaModFix/>
          </a:blip>
          <a:srcRect b="0" l="0" r="0" t="0"/>
          <a:stretch/>
        </p:blipFill>
        <p:spPr>
          <a:xfrm>
            <a:off x="7030690" y="2315623"/>
            <a:ext cx="367831" cy="36783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g305a39f1ae4_0_0"/>
          <p:cNvPicPr preferRelativeResize="0"/>
          <p:nvPr/>
        </p:nvPicPr>
        <p:blipFill rotWithShape="1">
          <a:blip r:embed="rId3">
            <a:alphaModFix/>
          </a:blip>
          <a:srcRect b="12564" l="6217" r="12076" t="4226"/>
          <a:stretch/>
        </p:blipFill>
        <p:spPr>
          <a:xfrm>
            <a:off x="0" y="0"/>
            <a:ext cx="9144003" cy="5143502"/>
          </a:xfrm>
          <a:prstGeom prst="rect">
            <a:avLst/>
          </a:prstGeom>
          <a:noFill/>
          <a:ln>
            <a:noFill/>
          </a:ln>
        </p:spPr>
      </p:pic>
      <p:pic>
        <p:nvPicPr>
          <p:cNvPr id="493" name="Google Shape;493;g305a39f1ae4_0_0"/>
          <p:cNvPicPr preferRelativeResize="0"/>
          <p:nvPr/>
        </p:nvPicPr>
        <p:blipFill rotWithShape="1">
          <a:blip r:embed="rId4">
            <a:alphaModFix/>
          </a:blip>
          <a:srcRect b="0" l="0" r="0" t="0"/>
          <a:stretch/>
        </p:blipFill>
        <p:spPr>
          <a:xfrm>
            <a:off x="643324" y="3081751"/>
            <a:ext cx="1329798" cy="1465825"/>
          </a:xfrm>
          <a:prstGeom prst="rect">
            <a:avLst/>
          </a:prstGeom>
          <a:noFill/>
          <a:ln>
            <a:noFill/>
          </a:ln>
        </p:spPr>
      </p:pic>
      <p:sp>
        <p:nvSpPr>
          <p:cNvPr id="494" name="Google Shape;494;g305a39f1ae4_0_0"/>
          <p:cNvSpPr txBox="1"/>
          <p:nvPr/>
        </p:nvSpPr>
        <p:spPr>
          <a:xfrm>
            <a:off x="580949" y="829884"/>
            <a:ext cx="6561600" cy="1957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6000"/>
              <a:buFont typeface="Arial"/>
              <a:buNone/>
            </a:pPr>
            <a:r>
              <a:rPr b="1" i="0" lang="es-CO" sz="4800" u="none" cap="none" strike="noStrike">
                <a:solidFill>
                  <a:srgbClr val="FFFFFF"/>
                </a:solidFill>
                <a:latin typeface="Verdana"/>
                <a:ea typeface="Verdana"/>
                <a:cs typeface="Verdana"/>
                <a:sym typeface="Verdana"/>
              </a:rPr>
              <a:t>Proyecto Refuerzo Montería y obras asociadas STR</a:t>
            </a:r>
            <a:endParaRPr b="1" i="0" sz="4800" u="none" cap="none" strike="noStrike">
              <a:solidFill>
                <a:srgbClr val="FFFFFF"/>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6"/>
          <p:cNvSpPr txBox="1"/>
          <p:nvPr/>
        </p:nvSpPr>
        <p:spPr>
          <a:xfrm>
            <a:off x="202629" y="4742961"/>
            <a:ext cx="6409200" cy="3231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BFCC04"/>
                </a:solidFill>
                <a:latin typeface="Verdana"/>
                <a:ea typeface="Verdana"/>
                <a:cs typeface="Verdana"/>
                <a:sym typeface="Verdana"/>
              </a:rPr>
              <a:t>*</a:t>
            </a:r>
            <a:r>
              <a:rPr b="0" i="0" lang="es-CO" sz="900" u="none" cap="none" strike="noStrike">
                <a:solidFill>
                  <a:srgbClr val="000000"/>
                </a:solidFill>
                <a:latin typeface="Montserrat"/>
                <a:ea typeface="Montserrat"/>
                <a:cs typeface="Montserrat"/>
                <a:sym typeface="Montserrat"/>
              </a:rPr>
              <a:t>.</a:t>
            </a:r>
            <a:endParaRPr b="0" i="0" sz="900" u="none" cap="none" strike="noStrike">
              <a:solidFill>
                <a:srgbClr val="000000"/>
              </a:solidFill>
              <a:latin typeface="Montserrat"/>
              <a:ea typeface="Montserrat"/>
              <a:cs typeface="Montserrat"/>
              <a:sym typeface="Montserrat"/>
            </a:endParaRPr>
          </a:p>
        </p:txBody>
      </p:sp>
      <p:pic>
        <p:nvPicPr>
          <p:cNvPr id="141" name="Google Shape;141;p6"/>
          <p:cNvPicPr preferRelativeResize="0"/>
          <p:nvPr/>
        </p:nvPicPr>
        <p:blipFill rotWithShape="1">
          <a:blip r:embed="rId4">
            <a:alphaModFix/>
          </a:blip>
          <a:srcRect b="0" l="0" r="0" t="0"/>
          <a:stretch/>
        </p:blipFill>
        <p:spPr>
          <a:xfrm>
            <a:off x="7997104" y="3814456"/>
            <a:ext cx="1016198" cy="1143000"/>
          </a:xfrm>
          <a:prstGeom prst="rect">
            <a:avLst/>
          </a:prstGeom>
          <a:noFill/>
          <a:ln>
            <a:noFill/>
          </a:ln>
        </p:spPr>
      </p:pic>
      <p:sp>
        <p:nvSpPr>
          <p:cNvPr id="142" name="Google Shape;142;p6"/>
          <p:cNvSpPr txBox="1"/>
          <p:nvPr/>
        </p:nvSpPr>
        <p:spPr>
          <a:xfrm>
            <a:off x="816604" y="279313"/>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Miembros del CAPT.</a:t>
            </a:r>
            <a:endParaRPr b="1" i="0" sz="2300" u="none" cap="none" strike="noStrike">
              <a:solidFill>
                <a:srgbClr val="171717"/>
              </a:solidFill>
              <a:highlight>
                <a:srgbClr val="CAF53A"/>
              </a:highlight>
              <a:latin typeface="Verdana"/>
              <a:ea typeface="Verdana"/>
              <a:cs typeface="Verdana"/>
              <a:sym typeface="Verdana"/>
            </a:endParaRPr>
          </a:p>
        </p:txBody>
      </p:sp>
      <p:pic>
        <p:nvPicPr>
          <p:cNvPr id="143" name="Google Shape;143;p6"/>
          <p:cNvPicPr preferRelativeResize="0"/>
          <p:nvPr/>
        </p:nvPicPr>
        <p:blipFill rotWithShape="1">
          <a:blip r:embed="rId5">
            <a:alphaModFix/>
          </a:blip>
          <a:srcRect b="0" l="0" r="0" t="0"/>
          <a:stretch/>
        </p:blipFill>
        <p:spPr>
          <a:xfrm>
            <a:off x="2084033" y="818113"/>
            <a:ext cx="5077534" cy="392484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8" name="Shape 498"/>
        <p:cNvGrpSpPr/>
        <p:nvPr/>
      </p:nvGrpSpPr>
      <p:grpSpPr>
        <a:xfrm>
          <a:off x="0" y="0"/>
          <a:ext cx="0" cy="0"/>
          <a:chOff x="0" y="0"/>
          <a:chExt cx="0" cy="0"/>
        </a:xfrm>
      </p:grpSpPr>
      <p:sp>
        <p:nvSpPr>
          <p:cNvPr id="499" name="Google Shape;499;g305a39f1ae4_0_6"/>
          <p:cNvSpPr txBox="1"/>
          <p:nvPr/>
        </p:nvSpPr>
        <p:spPr>
          <a:xfrm>
            <a:off x="505450" y="644196"/>
            <a:ext cx="2729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171717"/>
                </a:solidFill>
                <a:highlight>
                  <a:srgbClr val="CAF53A"/>
                </a:highlight>
                <a:latin typeface="Verdana"/>
                <a:ea typeface="Verdana"/>
                <a:cs typeface="Verdana"/>
                <a:sym typeface="Verdana"/>
              </a:rPr>
              <a:t>AGENDA</a:t>
            </a:r>
            <a:endParaRPr b="1" i="0" sz="3000" u="none" cap="none" strike="noStrike">
              <a:solidFill>
                <a:srgbClr val="171717"/>
              </a:solidFill>
              <a:highlight>
                <a:srgbClr val="CAF53A"/>
              </a:highlight>
              <a:latin typeface="Verdana"/>
              <a:ea typeface="Verdana"/>
              <a:cs typeface="Verdana"/>
              <a:sym typeface="Verdana"/>
            </a:endParaRPr>
          </a:p>
        </p:txBody>
      </p:sp>
      <p:sp>
        <p:nvSpPr>
          <p:cNvPr id="500" name="Google Shape;500;g305a39f1ae4_0_6"/>
          <p:cNvSpPr txBox="1"/>
          <p:nvPr/>
        </p:nvSpPr>
        <p:spPr>
          <a:xfrm>
            <a:off x="1154696" y="1382200"/>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1</a:t>
            </a:r>
            <a:endParaRPr b="1" i="0" sz="4000" u="none" cap="none" strike="noStrike">
              <a:solidFill>
                <a:srgbClr val="CAF53A"/>
              </a:solidFill>
              <a:latin typeface="Verdana"/>
              <a:ea typeface="Verdana"/>
              <a:cs typeface="Verdana"/>
              <a:sym typeface="Verdana"/>
            </a:endParaRPr>
          </a:p>
        </p:txBody>
      </p:sp>
      <p:sp>
        <p:nvSpPr>
          <p:cNvPr id="501" name="Google Shape;501;g305a39f1ae4_0_6"/>
          <p:cNvSpPr txBox="1"/>
          <p:nvPr/>
        </p:nvSpPr>
        <p:spPr>
          <a:xfrm>
            <a:off x="1154696" y="2009938"/>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2</a:t>
            </a:r>
            <a:endParaRPr b="1" i="0" sz="4000" u="none" cap="none" strike="noStrike">
              <a:solidFill>
                <a:srgbClr val="CAF53A"/>
              </a:solidFill>
              <a:latin typeface="Verdana"/>
              <a:ea typeface="Verdana"/>
              <a:cs typeface="Verdana"/>
              <a:sym typeface="Verdana"/>
            </a:endParaRPr>
          </a:p>
        </p:txBody>
      </p:sp>
      <p:sp>
        <p:nvSpPr>
          <p:cNvPr id="502" name="Google Shape;502;g305a39f1ae4_0_6"/>
          <p:cNvSpPr txBox="1"/>
          <p:nvPr/>
        </p:nvSpPr>
        <p:spPr>
          <a:xfrm>
            <a:off x="1154696" y="2601917"/>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3</a:t>
            </a:r>
            <a:endParaRPr b="1" i="0" sz="4000" u="none" cap="none" strike="noStrike">
              <a:solidFill>
                <a:srgbClr val="CAF53A"/>
              </a:solidFill>
              <a:latin typeface="Verdana"/>
              <a:ea typeface="Verdana"/>
              <a:cs typeface="Verdana"/>
              <a:sym typeface="Verdana"/>
            </a:endParaRPr>
          </a:p>
        </p:txBody>
      </p:sp>
      <p:sp>
        <p:nvSpPr>
          <p:cNvPr id="503" name="Google Shape;503;g305a39f1ae4_0_6"/>
          <p:cNvSpPr txBox="1"/>
          <p:nvPr/>
        </p:nvSpPr>
        <p:spPr>
          <a:xfrm>
            <a:off x="1154696" y="3790913"/>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4</a:t>
            </a:r>
            <a:endParaRPr b="1" i="0" sz="4000" u="none" cap="none" strike="noStrike">
              <a:solidFill>
                <a:srgbClr val="CAF53A"/>
              </a:solidFill>
              <a:latin typeface="Verdana"/>
              <a:ea typeface="Verdana"/>
              <a:cs typeface="Verdana"/>
              <a:sym typeface="Verdana"/>
            </a:endParaRPr>
          </a:p>
        </p:txBody>
      </p:sp>
      <p:pic>
        <p:nvPicPr>
          <p:cNvPr id="504" name="Google Shape;504;g305a39f1ae4_0_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505" name="Google Shape;505;g305a39f1ae4_0_6"/>
          <p:cNvSpPr txBox="1"/>
          <p:nvPr/>
        </p:nvSpPr>
        <p:spPr>
          <a:xfrm>
            <a:off x="1223097" y="1559325"/>
            <a:ext cx="7328700" cy="2816700"/>
          </a:xfrm>
          <a:prstGeom prst="rect">
            <a:avLst/>
          </a:prstGeom>
          <a:noFill/>
          <a:ln>
            <a:noFill/>
          </a:ln>
        </p:spPr>
        <p:txBody>
          <a:bodyPr anchorCtr="0" anchor="t" bIns="91425" lIns="91425" spcFirstLastPara="1" rIns="91425" wrap="square" tIns="91425">
            <a:spAutoFit/>
          </a:bodyPr>
          <a:lstStyle/>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Antecedentes</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Clr>
                <a:srgbClr val="000000"/>
              </a:buClr>
              <a:buSzPts val="1500"/>
              <a:buFont typeface="Arial"/>
              <a:buNone/>
            </a:pPr>
            <a:r>
              <a:rPr b="0" i="0" lang="es-CO" sz="1500" u="none" cap="none" strike="noStrike">
                <a:solidFill>
                  <a:srgbClr val="575757"/>
                </a:solidFill>
                <a:latin typeface="Verdana"/>
                <a:ea typeface="Verdana"/>
                <a:cs typeface="Verdana"/>
                <a:sym typeface="Verdana"/>
              </a:rPr>
              <a:t>Proyecto propuesto</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Evaluación técnica </a:t>
            </a:r>
            <a:r>
              <a:rPr b="0" i="0" lang="es-CO" sz="1500" u="none" cap="none" strike="noStrike">
                <a:solidFill>
                  <a:srgbClr val="575757"/>
                </a:solidFill>
                <a:latin typeface="Verdana"/>
                <a:ea typeface="Verdana"/>
                <a:cs typeface="Verdana"/>
                <a:sym typeface="Verdana"/>
              </a:rPr>
              <a:t>Caso base (A0) y etapa A1: Nueva línea Río Sinú – Nva Montería 110 kV</a:t>
            </a:r>
            <a:endParaRPr b="0" i="0" sz="1400" u="none" cap="none" strike="noStrike">
              <a:solidFill>
                <a:srgbClr val="000000"/>
              </a:solidFill>
              <a:latin typeface="Arial"/>
              <a:ea typeface="Arial"/>
              <a:cs typeface="Arial"/>
              <a:sym typeface="Arial"/>
            </a:endParaRPr>
          </a:p>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Evaluación técnica </a:t>
            </a:r>
            <a:r>
              <a:rPr b="0" i="0" lang="es-CO" sz="1500" u="none" cap="none" strike="noStrike">
                <a:solidFill>
                  <a:srgbClr val="575757"/>
                </a:solidFill>
                <a:latin typeface="Verdana"/>
                <a:ea typeface="Verdana"/>
                <a:cs typeface="Verdana"/>
                <a:sym typeface="Verdana"/>
              </a:rPr>
              <a:t>Etapas A2: Doble circuito Río Sinú-Urrá 110 kV + 2do transformador Urrá 220/110 kV</a:t>
            </a:r>
            <a:endParaRPr b="0" i="0" sz="1400" u="none" cap="none" strike="noStrike">
              <a:solidFill>
                <a:srgbClr val="000000"/>
              </a:solidFill>
              <a:latin typeface="Arial"/>
              <a:ea typeface="Arial"/>
              <a:cs typeface="Arial"/>
              <a:sym typeface="Arial"/>
            </a:endParaRPr>
          </a:p>
          <a:p>
            <a:pPr indent="0" lvl="0" marL="133350" marR="0" rtl="0" algn="l">
              <a:lnSpc>
                <a:spcPct val="130000"/>
              </a:lnSpc>
              <a:spcBef>
                <a:spcPts val="0"/>
              </a:spcBef>
              <a:spcAft>
                <a:spcPts val="0"/>
              </a:spcAft>
              <a:buClr>
                <a:srgbClr val="000000"/>
              </a:buClr>
              <a:buSzPts val="1500"/>
              <a:buFont typeface="Arial"/>
              <a:buNone/>
            </a:pPr>
            <a:r>
              <a:rPr b="0" i="0" lang="es-CO" sz="1500" u="none" cap="none" strike="noStrike">
                <a:solidFill>
                  <a:srgbClr val="575757"/>
                </a:solidFill>
                <a:latin typeface="Verdana"/>
                <a:ea typeface="Verdana"/>
                <a:cs typeface="Verdana"/>
                <a:sym typeface="Verdana"/>
              </a:rPr>
              <a:t>Etapa A3: 3er transformador Montería 220/110 kV</a:t>
            </a:r>
            <a:endParaRPr b="0" i="0" sz="1400" u="none" cap="none" strike="noStrike">
              <a:solidFill>
                <a:srgbClr val="000000"/>
              </a:solidFill>
              <a:latin typeface="Arial"/>
              <a:ea typeface="Arial"/>
              <a:cs typeface="Arial"/>
              <a:sym typeface="Arial"/>
            </a:endParaRPr>
          </a:p>
          <a:p>
            <a:pPr indent="0" lvl="0" marL="133350" marR="0" rtl="0" algn="l">
              <a:lnSpc>
                <a:spcPct val="130000"/>
              </a:lnSpc>
              <a:spcBef>
                <a:spcPts val="0"/>
              </a:spcBef>
              <a:spcAft>
                <a:spcPts val="0"/>
              </a:spcAft>
              <a:buClr>
                <a:srgbClr val="000000"/>
              </a:buClr>
              <a:buSzPts val="1500"/>
              <a:buFont typeface="Arial"/>
              <a:buNone/>
            </a:pPr>
            <a:r>
              <a:rPr b="0" i="0" lang="es-CO" sz="1500" u="none" cap="none" strike="noStrike">
                <a:solidFill>
                  <a:srgbClr val="575757"/>
                </a:solidFill>
                <a:latin typeface="Verdana"/>
                <a:ea typeface="Verdana"/>
                <a:cs typeface="Verdana"/>
                <a:sym typeface="Verdana"/>
              </a:rPr>
              <a:t>Etapa A4: Doble circuito Montería-Urabá-Urrá 220 kV </a:t>
            </a:r>
            <a:endParaRPr b="0" i="0" sz="1400" u="none" cap="none" strike="noStrike">
              <a:solidFill>
                <a:srgbClr val="000000"/>
              </a:solidFill>
              <a:latin typeface="Arial"/>
              <a:ea typeface="Arial"/>
              <a:cs typeface="Arial"/>
              <a:sym typeface="Arial"/>
            </a:endParaRPr>
          </a:p>
          <a:p>
            <a:pPr indent="0" lvl="0" marL="133350" marR="0" rtl="0" algn="l">
              <a:lnSpc>
                <a:spcPct val="130000"/>
              </a:lnSpc>
              <a:spcBef>
                <a:spcPts val="0"/>
              </a:spcBef>
              <a:spcAft>
                <a:spcPts val="0"/>
              </a:spcAft>
              <a:buClr>
                <a:srgbClr val="000000"/>
              </a:buClr>
              <a:buSzPts val="1500"/>
              <a:buFont typeface="Arial"/>
              <a:buNone/>
            </a:pPr>
            <a:r>
              <a:rPr b="1" i="0" lang="es-CO" sz="1500" u="none" cap="none" strike="noStrike">
                <a:solidFill>
                  <a:srgbClr val="575757"/>
                </a:solidFill>
                <a:latin typeface="Verdana"/>
                <a:ea typeface="Verdana"/>
                <a:cs typeface="Verdana"/>
                <a:sym typeface="Verdana"/>
              </a:rPr>
              <a:t>Evaluación económica</a:t>
            </a:r>
            <a:endParaRPr b="1" i="0" sz="1500" u="none" cap="none" strike="noStrike">
              <a:solidFill>
                <a:srgbClr val="575757"/>
              </a:solidFill>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9" name="Shape 509"/>
        <p:cNvGrpSpPr/>
        <p:nvPr/>
      </p:nvGrpSpPr>
      <p:grpSpPr>
        <a:xfrm>
          <a:off x="0" y="0"/>
          <a:ext cx="0" cy="0"/>
          <a:chOff x="0" y="0"/>
          <a:chExt cx="0" cy="0"/>
        </a:xfrm>
      </p:grpSpPr>
      <p:sp>
        <p:nvSpPr>
          <p:cNvPr id="510" name="Google Shape;510;g305a39f1ae4_0_16"/>
          <p:cNvSpPr txBox="1"/>
          <p:nvPr/>
        </p:nvSpPr>
        <p:spPr>
          <a:xfrm>
            <a:off x="593100" y="2017767"/>
            <a:ext cx="49587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FFFFFF"/>
                </a:solidFill>
                <a:latin typeface="Verdana"/>
                <a:ea typeface="Verdana"/>
                <a:cs typeface="Verdana"/>
                <a:sym typeface="Verdana"/>
              </a:rPr>
              <a:t>Antecedentes</a:t>
            </a:r>
            <a:endParaRPr b="0" i="0" sz="1400" u="none" cap="none" strike="noStrike">
              <a:solidFill>
                <a:srgbClr val="000000"/>
              </a:solidFill>
              <a:latin typeface="Arial"/>
              <a:ea typeface="Arial"/>
              <a:cs typeface="Arial"/>
              <a:sym typeface="Arial"/>
            </a:endParaRPr>
          </a:p>
        </p:txBody>
      </p:sp>
      <p:sp>
        <p:nvSpPr>
          <p:cNvPr id="511" name="Google Shape;511;g305a39f1ae4_0_16"/>
          <p:cNvSpPr txBox="1"/>
          <p:nvPr/>
        </p:nvSpPr>
        <p:spPr>
          <a:xfrm>
            <a:off x="6667782" y="386566"/>
            <a:ext cx="29775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i="0" lang="es-CO" sz="20000" u="none" cap="none" strike="noStrike">
                <a:solidFill>
                  <a:srgbClr val="CAF53A"/>
                </a:solidFill>
                <a:latin typeface="Verdana"/>
                <a:ea typeface="Verdana"/>
                <a:cs typeface="Verdana"/>
                <a:sym typeface="Verdana"/>
              </a:rPr>
              <a:t>1</a:t>
            </a:r>
            <a:endParaRPr b="1" i="0" sz="20000" u="none" cap="none" strike="noStrike">
              <a:solidFill>
                <a:srgbClr val="CAF53A"/>
              </a:solidFill>
              <a:latin typeface="Verdana"/>
              <a:ea typeface="Verdana"/>
              <a:cs typeface="Verdana"/>
              <a:sym typeface="Verdana"/>
            </a:endParaRPr>
          </a:p>
        </p:txBody>
      </p:sp>
      <p:pic>
        <p:nvPicPr>
          <p:cNvPr id="512" name="Google Shape;512;g305a39f1ae4_0_16"/>
          <p:cNvPicPr preferRelativeResize="0"/>
          <p:nvPr/>
        </p:nvPicPr>
        <p:blipFill rotWithShape="1">
          <a:blip r:embed="rId4">
            <a:alphaModFix/>
          </a:blip>
          <a:srcRect b="7527" l="0" r="0" t="0"/>
          <a:stretch/>
        </p:blipFill>
        <p:spPr>
          <a:xfrm>
            <a:off x="4721876" y="1065510"/>
            <a:ext cx="3692782" cy="4077991"/>
          </a:xfrm>
          <a:prstGeom prst="rect">
            <a:avLst/>
          </a:prstGeom>
          <a:noFill/>
          <a:ln>
            <a:noFill/>
          </a:ln>
        </p:spPr>
      </p:pic>
      <p:pic>
        <p:nvPicPr>
          <p:cNvPr id="513" name="Google Shape;513;g305a39f1ae4_0_16"/>
          <p:cNvPicPr preferRelativeResize="0"/>
          <p:nvPr/>
        </p:nvPicPr>
        <p:blipFill rotWithShape="1">
          <a:blip r:embed="rId5">
            <a:alphaModFix/>
          </a:blip>
          <a:srcRect b="0" l="0" r="0" t="0"/>
          <a:stretch/>
        </p:blipFill>
        <p:spPr>
          <a:xfrm>
            <a:off x="198691" y="217476"/>
            <a:ext cx="788816" cy="86870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7" name="Shape 517"/>
        <p:cNvGrpSpPr/>
        <p:nvPr/>
      </p:nvGrpSpPr>
      <p:grpSpPr>
        <a:xfrm>
          <a:off x="0" y="0"/>
          <a:ext cx="0" cy="0"/>
          <a:chOff x="0" y="0"/>
          <a:chExt cx="0" cy="0"/>
        </a:xfrm>
      </p:grpSpPr>
      <p:sp>
        <p:nvSpPr>
          <p:cNvPr id="518" name="Google Shape;518;g305a39f1ae4_0_23"/>
          <p:cNvSpPr txBox="1"/>
          <p:nvPr/>
        </p:nvSpPr>
        <p:spPr>
          <a:xfrm>
            <a:off x="409800" y="1160425"/>
            <a:ext cx="4162200" cy="3799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s-CO" sz="1350" u="none" cap="none" strike="noStrike">
                <a:solidFill>
                  <a:srgbClr val="363636"/>
                </a:solidFill>
                <a:latin typeface="Verdana"/>
                <a:ea typeface="Verdana"/>
                <a:cs typeface="Verdana"/>
                <a:sym typeface="Verdana"/>
              </a:rPr>
              <a:t>Electricaribe en Plan de Expansión 2015 - 2025 plantea eliminar efectos de contingencias sencillas asociadas a línea Montería - Río Sinú 110 kV. MME Adopta en Plan de Expansión Generación Transmisión 2015 - 2029 un nuevo enlace como parte del proyecto Chinú - Toluviejo - Bolívar 220 kV.</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40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400"/>
              <a:buFont typeface="Arial"/>
              <a:buNone/>
            </a:pPr>
            <a:r>
              <a:rPr b="0" i="0" lang="es-CO" sz="1350" u="none" cap="none" strike="noStrike">
                <a:solidFill>
                  <a:srgbClr val="363636"/>
                </a:solidFill>
                <a:latin typeface="Verdana"/>
                <a:ea typeface="Verdana"/>
                <a:cs typeface="Verdana"/>
                <a:sym typeface="Verdana"/>
              </a:rPr>
              <a:t>Electricaribe desiste de proyecto y se efectuó  convocatoria UPME STR – 09 -2018, declarada desierta.</a:t>
            </a:r>
            <a:endParaRPr b="0" i="0" sz="1350" u="none" cap="none" strike="noStrike">
              <a:solidFill>
                <a:srgbClr val="363636"/>
              </a:solidFill>
              <a:latin typeface="Verdana"/>
              <a:ea typeface="Verdana"/>
              <a:cs typeface="Verdana"/>
              <a:sym typeface="Verdana"/>
            </a:endParaRPr>
          </a:p>
          <a:p>
            <a:pPr indent="0" lvl="0" marL="0" marR="0" rtl="0" algn="just">
              <a:lnSpc>
                <a:spcPct val="107916"/>
              </a:lnSpc>
              <a:spcBef>
                <a:spcPts val="0"/>
              </a:spcBef>
              <a:spcAft>
                <a:spcPts val="0"/>
              </a:spcAft>
              <a:buClr>
                <a:srgbClr val="000000"/>
              </a:buClr>
              <a:buSzPts val="110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7916"/>
              </a:lnSpc>
              <a:spcBef>
                <a:spcPts val="0"/>
              </a:spcBef>
              <a:spcAft>
                <a:spcPts val="0"/>
              </a:spcAft>
              <a:buClr>
                <a:srgbClr val="000000"/>
              </a:buClr>
              <a:buSzPts val="1100"/>
              <a:buFont typeface="Arial"/>
              <a:buNone/>
            </a:pPr>
            <a:r>
              <a:rPr b="0" i="0" lang="es-CO" sz="1350" u="none" cap="none" strike="noStrike">
                <a:solidFill>
                  <a:srgbClr val="363636"/>
                </a:solidFill>
                <a:latin typeface="Verdana"/>
                <a:ea typeface="Verdana"/>
                <a:cs typeface="Verdana"/>
                <a:sym typeface="Verdana"/>
              </a:rPr>
              <a:t>Con el crecimiento de demanda y de las  restricciones y sus efectos, se actualiza proyecto Nueva Montería - Río Sinú 2 110 kV,  se evalúan alternativas complementarias y se define proyecto con solución de largo plazo.</a:t>
            </a:r>
            <a:endParaRPr b="0" i="0" sz="1350" u="none" cap="none" strike="noStrike">
              <a:solidFill>
                <a:srgbClr val="363636"/>
              </a:solidFill>
              <a:latin typeface="Verdana"/>
              <a:ea typeface="Verdana"/>
              <a:cs typeface="Verdana"/>
              <a:sym typeface="Verdana"/>
            </a:endParaRPr>
          </a:p>
        </p:txBody>
      </p:sp>
      <p:sp>
        <p:nvSpPr>
          <p:cNvPr id="519" name="Google Shape;519;g305a39f1ae4_0_23"/>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Antecedentes (1)</a:t>
            </a:r>
            <a:endParaRPr b="1" i="0" sz="2300" u="none" cap="none" strike="noStrike">
              <a:solidFill>
                <a:srgbClr val="171717"/>
              </a:solidFill>
              <a:highlight>
                <a:srgbClr val="CAF53A"/>
              </a:highlight>
              <a:latin typeface="Verdana"/>
              <a:ea typeface="Verdana"/>
              <a:cs typeface="Verdana"/>
              <a:sym typeface="Verdana"/>
            </a:endParaRPr>
          </a:p>
        </p:txBody>
      </p:sp>
      <p:sp>
        <p:nvSpPr>
          <p:cNvPr id="520" name="Google Shape;520;g305a39f1ae4_0_23"/>
          <p:cNvSpPr txBox="1"/>
          <p:nvPr/>
        </p:nvSpPr>
        <p:spPr>
          <a:xfrm>
            <a:off x="5045200" y="4554275"/>
            <a:ext cx="3837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7030A0"/>
                </a:solidFill>
                <a:latin typeface="Verdana"/>
                <a:ea typeface="Verdana"/>
                <a:cs typeface="Verdana"/>
                <a:sym typeface="Verdana"/>
              </a:rPr>
              <a:t>Diagramas de Proyecto y alternativas previas presentadas y comentadas por XM y CNO.(Elaboración UPME)</a:t>
            </a:r>
            <a:endParaRPr b="0" i="0" sz="900" u="none" cap="none" strike="noStrike">
              <a:solidFill>
                <a:srgbClr val="7030A0"/>
              </a:solidFill>
              <a:latin typeface="Verdana"/>
              <a:ea typeface="Verdana"/>
              <a:cs typeface="Verdana"/>
              <a:sym typeface="Verdana"/>
            </a:endParaRPr>
          </a:p>
        </p:txBody>
      </p:sp>
      <p:pic>
        <p:nvPicPr>
          <p:cNvPr id="521" name="Google Shape;521;g305a39f1ae4_0_2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522" name="Google Shape;522;g305a39f1ae4_0_23"/>
          <p:cNvPicPr preferRelativeResize="0"/>
          <p:nvPr/>
        </p:nvPicPr>
        <p:blipFill rotWithShape="1">
          <a:blip r:embed="rId5">
            <a:alphaModFix/>
          </a:blip>
          <a:srcRect b="0" l="0" r="0" t="0"/>
          <a:stretch/>
        </p:blipFill>
        <p:spPr>
          <a:xfrm>
            <a:off x="6902196" y="1721950"/>
            <a:ext cx="2162479" cy="1094300"/>
          </a:xfrm>
          <a:prstGeom prst="rect">
            <a:avLst/>
          </a:prstGeom>
          <a:noFill/>
          <a:ln>
            <a:noFill/>
          </a:ln>
        </p:spPr>
      </p:pic>
      <p:pic>
        <p:nvPicPr>
          <p:cNvPr id="523" name="Google Shape;523;g305a39f1ae4_0_23"/>
          <p:cNvPicPr preferRelativeResize="0"/>
          <p:nvPr/>
        </p:nvPicPr>
        <p:blipFill rotWithShape="1">
          <a:blip r:embed="rId6">
            <a:alphaModFix/>
          </a:blip>
          <a:srcRect b="0" l="0" r="0" t="0"/>
          <a:stretch/>
        </p:blipFill>
        <p:spPr>
          <a:xfrm>
            <a:off x="4762987" y="2743725"/>
            <a:ext cx="2027558" cy="999200"/>
          </a:xfrm>
          <a:prstGeom prst="rect">
            <a:avLst/>
          </a:prstGeom>
          <a:noFill/>
          <a:ln>
            <a:noFill/>
          </a:ln>
        </p:spPr>
      </p:pic>
      <p:pic>
        <p:nvPicPr>
          <p:cNvPr id="524" name="Google Shape;524;g305a39f1ae4_0_23"/>
          <p:cNvPicPr preferRelativeResize="0"/>
          <p:nvPr/>
        </p:nvPicPr>
        <p:blipFill rotWithShape="1">
          <a:blip r:embed="rId7">
            <a:alphaModFix/>
          </a:blip>
          <a:srcRect b="0" l="0" r="0" t="0"/>
          <a:stretch/>
        </p:blipFill>
        <p:spPr>
          <a:xfrm>
            <a:off x="6790549" y="3520637"/>
            <a:ext cx="2196525" cy="1094275"/>
          </a:xfrm>
          <a:prstGeom prst="rect">
            <a:avLst/>
          </a:prstGeom>
          <a:noFill/>
          <a:ln>
            <a:noFill/>
          </a:ln>
        </p:spPr>
      </p:pic>
      <p:pic>
        <p:nvPicPr>
          <p:cNvPr id="525" name="Google Shape;525;g305a39f1ae4_0_23"/>
          <p:cNvPicPr preferRelativeResize="0"/>
          <p:nvPr/>
        </p:nvPicPr>
        <p:blipFill rotWithShape="1">
          <a:blip r:embed="rId8">
            <a:alphaModFix/>
          </a:blip>
          <a:srcRect b="0" l="0" r="0" t="0"/>
          <a:stretch/>
        </p:blipFill>
        <p:spPr>
          <a:xfrm>
            <a:off x="4651326" y="1025498"/>
            <a:ext cx="2250872" cy="1143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305a39f1ae4_0_34"/>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Red original</a:t>
            </a:r>
            <a:endParaRPr b="1" i="0" sz="1600" u="none" cap="none" strike="noStrike">
              <a:solidFill>
                <a:srgbClr val="E6FF70"/>
              </a:solidFill>
              <a:highlight>
                <a:srgbClr val="2B4037"/>
              </a:highlight>
              <a:latin typeface="Verdana"/>
              <a:ea typeface="Verdana"/>
              <a:cs typeface="Verdana"/>
              <a:sym typeface="Verdana"/>
            </a:endParaRPr>
          </a:p>
        </p:txBody>
      </p:sp>
      <p:cxnSp>
        <p:nvCxnSpPr>
          <p:cNvPr id="531" name="Google Shape;531;g305a39f1ae4_0_34"/>
          <p:cNvCxnSpPr/>
          <p:nvPr/>
        </p:nvCxnSpPr>
        <p:spPr>
          <a:xfrm>
            <a:off x="7563180" y="2726821"/>
            <a:ext cx="175200" cy="0"/>
          </a:xfrm>
          <a:prstGeom prst="straightConnector1">
            <a:avLst/>
          </a:prstGeom>
          <a:noFill/>
          <a:ln cap="flat" cmpd="sng" w="19050">
            <a:solidFill>
              <a:srgbClr val="0C5ADB"/>
            </a:solidFill>
            <a:prstDash val="solid"/>
            <a:round/>
            <a:headEnd len="sm" w="sm" type="none"/>
            <a:tailEnd len="sm" w="sm" type="none"/>
          </a:ln>
        </p:spPr>
      </p:cxnSp>
      <p:cxnSp>
        <p:nvCxnSpPr>
          <p:cNvPr id="532" name="Google Shape;532;g305a39f1ae4_0_34"/>
          <p:cNvCxnSpPr/>
          <p:nvPr/>
        </p:nvCxnSpPr>
        <p:spPr>
          <a:xfrm>
            <a:off x="7563179" y="2635836"/>
            <a:ext cx="60900" cy="0"/>
          </a:xfrm>
          <a:prstGeom prst="straightConnector1">
            <a:avLst/>
          </a:prstGeom>
          <a:noFill/>
          <a:ln cap="flat" cmpd="sng" w="19050">
            <a:solidFill>
              <a:srgbClr val="0C5ADB"/>
            </a:solidFill>
            <a:prstDash val="solid"/>
            <a:round/>
            <a:headEnd len="sm" w="sm" type="none"/>
            <a:tailEnd len="sm" w="sm" type="none"/>
          </a:ln>
        </p:spPr>
      </p:cxnSp>
      <p:cxnSp>
        <p:nvCxnSpPr>
          <p:cNvPr id="533" name="Google Shape;533;g305a39f1ae4_0_34"/>
          <p:cNvCxnSpPr/>
          <p:nvPr/>
        </p:nvCxnSpPr>
        <p:spPr>
          <a:xfrm>
            <a:off x="7624047" y="2120974"/>
            <a:ext cx="0" cy="523200"/>
          </a:xfrm>
          <a:prstGeom prst="straightConnector1">
            <a:avLst/>
          </a:prstGeom>
          <a:noFill/>
          <a:ln cap="flat" cmpd="sng" w="19050">
            <a:solidFill>
              <a:srgbClr val="0C5ADB"/>
            </a:solidFill>
            <a:prstDash val="solid"/>
            <a:round/>
            <a:headEnd len="sm" w="sm" type="none"/>
            <a:tailEnd len="sm" w="sm" type="none"/>
          </a:ln>
        </p:spPr>
      </p:cxnSp>
      <p:cxnSp>
        <p:nvCxnSpPr>
          <p:cNvPr id="534" name="Google Shape;534;g305a39f1ae4_0_34"/>
          <p:cNvCxnSpPr/>
          <p:nvPr/>
        </p:nvCxnSpPr>
        <p:spPr>
          <a:xfrm>
            <a:off x="7454736" y="3785028"/>
            <a:ext cx="0" cy="225600"/>
          </a:xfrm>
          <a:prstGeom prst="straightConnector1">
            <a:avLst/>
          </a:prstGeom>
          <a:noFill/>
          <a:ln cap="flat" cmpd="sng" w="19050">
            <a:solidFill>
              <a:srgbClr val="0C5ADB"/>
            </a:solidFill>
            <a:prstDash val="solid"/>
            <a:round/>
            <a:headEnd len="sm" w="sm" type="none"/>
            <a:tailEnd len="sm" w="sm" type="none"/>
          </a:ln>
        </p:spPr>
      </p:cxnSp>
      <p:cxnSp>
        <p:nvCxnSpPr>
          <p:cNvPr id="535" name="Google Shape;535;g305a39f1ae4_0_34"/>
          <p:cNvCxnSpPr/>
          <p:nvPr/>
        </p:nvCxnSpPr>
        <p:spPr>
          <a:xfrm>
            <a:off x="2100071" y="4202738"/>
            <a:ext cx="0" cy="208500"/>
          </a:xfrm>
          <a:prstGeom prst="straightConnector1">
            <a:avLst/>
          </a:prstGeom>
          <a:noFill/>
          <a:ln cap="flat" cmpd="sng" w="19050">
            <a:solidFill>
              <a:srgbClr val="0C5ADB"/>
            </a:solidFill>
            <a:prstDash val="solid"/>
            <a:round/>
            <a:headEnd len="sm" w="sm" type="none"/>
            <a:tailEnd len="sm" w="sm" type="none"/>
          </a:ln>
        </p:spPr>
      </p:cxnSp>
      <p:cxnSp>
        <p:nvCxnSpPr>
          <p:cNvPr id="536" name="Google Shape;536;g305a39f1ae4_0_34"/>
          <p:cNvCxnSpPr/>
          <p:nvPr/>
        </p:nvCxnSpPr>
        <p:spPr>
          <a:xfrm>
            <a:off x="6453726" y="3787036"/>
            <a:ext cx="0" cy="426000"/>
          </a:xfrm>
          <a:prstGeom prst="straightConnector1">
            <a:avLst/>
          </a:prstGeom>
          <a:noFill/>
          <a:ln cap="flat" cmpd="sng" w="19050">
            <a:solidFill>
              <a:srgbClr val="0C5ADB"/>
            </a:solidFill>
            <a:prstDash val="solid"/>
            <a:round/>
            <a:headEnd len="sm" w="sm" type="none"/>
            <a:tailEnd len="sm" w="sm" type="none"/>
          </a:ln>
        </p:spPr>
      </p:cxnSp>
      <p:cxnSp>
        <p:nvCxnSpPr>
          <p:cNvPr id="537" name="Google Shape;537;g305a39f1ae4_0_34"/>
          <p:cNvCxnSpPr/>
          <p:nvPr/>
        </p:nvCxnSpPr>
        <p:spPr>
          <a:xfrm>
            <a:off x="1545908" y="3606269"/>
            <a:ext cx="0" cy="815100"/>
          </a:xfrm>
          <a:prstGeom prst="straightConnector1">
            <a:avLst/>
          </a:prstGeom>
          <a:noFill/>
          <a:ln cap="flat" cmpd="sng" w="19050">
            <a:solidFill>
              <a:srgbClr val="0C5ADB"/>
            </a:solidFill>
            <a:prstDash val="solid"/>
            <a:round/>
            <a:headEnd len="sm" w="sm" type="none"/>
            <a:tailEnd len="sm" w="sm" type="none"/>
          </a:ln>
        </p:spPr>
      </p:cxnSp>
      <p:cxnSp>
        <p:nvCxnSpPr>
          <p:cNvPr id="538" name="Google Shape;538;g305a39f1ae4_0_34"/>
          <p:cNvCxnSpPr/>
          <p:nvPr/>
        </p:nvCxnSpPr>
        <p:spPr>
          <a:xfrm>
            <a:off x="4175179" y="1546380"/>
            <a:ext cx="2061000" cy="0"/>
          </a:xfrm>
          <a:prstGeom prst="straightConnector1">
            <a:avLst/>
          </a:prstGeom>
          <a:noFill/>
          <a:ln cap="flat" cmpd="sng" w="19050">
            <a:solidFill>
              <a:srgbClr val="0C5ADB"/>
            </a:solidFill>
            <a:prstDash val="solid"/>
            <a:round/>
            <a:headEnd len="sm" w="sm" type="none"/>
            <a:tailEnd len="sm" w="sm" type="none"/>
          </a:ln>
        </p:spPr>
      </p:cxnSp>
      <p:cxnSp>
        <p:nvCxnSpPr>
          <p:cNvPr id="539" name="Google Shape;539;g305a39f1ae4_0_34"/>
          <p:cNvCxnSpPr/>
          <p:nvPr/>
        </p:nvCxnSpPr>
        <p:spPr>
          <a:xfrm>
            <a:off x="7122132" y="1583654"/>
            <a:ext cx="0" cy="1013700"/>
          </a:xfrm>
          <a:prstGeom prst="straightConnector1">
            <a:avLst/>
          </a:prstGeom>
          <a:noFill/>
          <a:ln cap="flat" cmpd="sng" w="19050">
            <a:solidFill>
              <a:srgbClr val="0C5ADB"/>
            </a:solidFill>
            <a:prstDash val="solid"/>
            <a:round/>
            <a:headEnd len="sm" w="sm" type="none"/>
            <a:tailEnd len="sm" w="sm" type="none"/>
          </a:ln>
        </p:spPr>
      </p:cxnSp>
      <p:grpSp>
        <p:nvGrpSpPr>
          <p:cNvPr id="540" name="Google Shape;540;g305a39f1ae4_0_34"/>
          <p:cNvGrpSpPr/>
          <p:nvPr/>
        </p:nvGrpSpPr>
        <p:grpSpPr>
          <a:xfrm rot="10800000">
            <a:off x="6145591" y="2785773"/>
            <a:ext cx="392614" cy="799996"/>
            <a:chOff x="7451036" y="2768047"/>
            <a:chExt cx="523486" cy="1066662"/>
          </a:xfrm>
        </p:grpSpPr>
        <p:sp>
          <p:nvSpPr>
            <p:cNvPr id="541" name="Google Shape;541;g305a39f1ae4_0_34"/>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542" name="Google Shape;542;g305a39f1ae4_0_34"/>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543" name="Google Shape;543;g305a39f1ae4_0_34"/>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544" name="Google Shape;544;g305a39f1ae4_0_34"/>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545" name="Google Shape;545;g305a39f1ae4_0_34"/>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grpSp>
        <p:nvGrpSpPr>
          <p:cNvPr id="546" name="Google Shape;546;g305a39f1ae4_0_34"/>
          <p:cNvGrpSpPr/>
          <p:nvPr/>
        </p:nvGrpSpPr>
        <p:grpSpPr>
          <a:xfrm rot="10800000">
            <a:off x="6645029" y="2794072"/>
            <a:ext cx="392615" cy="799996"/>
            <a:chOff x="7451036" y="2768047"/>
            <a:chExt cx="523486" cy="1066662"/>
          </a:xfrm>
        </p:grpSpPr>
        <p:sp>
          <p:nvSpPr>
            <p:cNvPr id="547" name="Google Shape;547;g305a39f1ae4_0_34"/>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548" name="Google Shape;548;g305a39f1ae4_0_34"/>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549" name="Google Shape;549;g305a39f1ae4_0_34"/>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550" name="Google Shape;550;g305a39f1ae4_0_34"/>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551" name="Google Shape;551;g305a39f1ae4_0_34"/>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cxnSp>
        <p:nvCxnSpPr>
          <p:cNvPr id="552" name="Google Shape;552;g305a39f1ae4_0_34"/>
          <p:cNvCxnSpPr/>
          <p:nvPr/>
        </p:nvCxnSpPr>
        <p:spPr>
          <a:xfrm>
            <a:off x="1735122" y="1536221"/>
            <a:ext cx="0" cy="1043700"/>
          </a:xfrm>
          <a:prstGeom prst="straightConnector1">
            <a:avLst/>
          </a:prstGeom>
          <a:noFill/>
          <a:ln cap="flat" cmpd="sng" w="19050">
            <a:solidFill>
              <a:srgbClr val="0C5ADB"/>
            </a:solidFill>
            <a:prstDash val="solid"/>
            <a:round/>
            <a:headEnd len="sm" w="sm" type="none"/>
            <a:tailEnd len="sm" w="sm" type="none"/>
          </a:ln>
        </p:spPr>
      </p:cxnSp>
      <p:cxnSp>
        <p:nvCxnSpPr>
          <p:cNvPr id="553" name="Google Shape;553;g305a39f1ae4_0_34"/>
          <p:cNvCxnSpPr/>
          <p:nvPr/>
        </p:nvCxnSpPr>
        <p:spPr>
          <a:xfrm>
            <a:off x="1957513" y="2597447"/>
            <a:ext cx="0" cy="211800"/>
          </a:xfrm>
          <a:prstGeom prst="straightConnector1">
            <a:avLst/>
          </a:prstGeom>
          <a:noFill/>
          <a:ln cap="flat" cmpd="sng" w="19050">
            <a:solidFill>
              <a:srgbClr val="0C5ADB"/>
            </a:solidFill>
            <a:prstDash val="solid"/>
            <a:round/>
            <a:headEnd len="sm" w="sm" type="none"/>
            <a:tailEnd len="sm" w="sm" type="none"/>
          </a:ln>
        </p:spPr>
      </p:cxnSp>
      <p:sp>
        <p:nvSpPr>
          <p:cNvPr id="554" name="Google Shape;554;g305a39f1ae4_0_34"/>
          <p:cNvSpPr txBox="1"/>
          <p:nvPr/>
        </p:nvSpPr>
        <p:spPr>
          <a:xfrm>
            <a:off x="3130538" y="4242376"/>
            <a:ext cx="57186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Esquemas de deslastre de carga (ITR I-2024) por: sobrecargas en Río Sinú – Tierralta 1 110 kV y, por sobrecarga y baja tensión en Urra 1 90 MVA 230/110/13,8 kV.</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Restricciones: Nva Montería – Río Sinú 110 kV / baja tensión en Río Sinú 110 kV; Río Sinú – Tierralta 110 kV / alta tensión Urrá 110 kV y Tierralta 110 kV</a:t>
            </a:r>
            <a:endParaRPr b="0" i="0" sz="900" u="none" cap="none" strike="noStrike">
              <a:solidFill>
                <a:srgbClr val="000000"/>
              </a:solidFill>
              <a:latin typeface="Verdana"/>
              <a:ea typeface="Verdana"/>
              <a:cs typeface="Verdana"/>
              <a:sym typeface="Verdana"/>
            </a:endParaRPr>
          </a:p>
        </p:txBody>
      </p:sp>
      <p:sp>
        <p:nvSpPr>
          <p:cNvPr id="555" name="Google Shape;555;g305a39f1ae4_0_34"/>
          <p:cNvSpPr/>
          <p:nvPr/>
        </p:nvSpPr>
        <p:spPr>
          <a:xfrm>
            <a:off x="977597" y="4421279"/>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Urabá 220</a:t>
            </a:r>
            <a:endParaRPr b="0" i="0" sz="1000" u="none" cap="none" strike="noStrike">
              <a:solidFill>
                <a:srgbClr val="000000"/>
              </a:solidFill>
              <a:latin typeface="Verdana"/>
              <a:ea typeface="Verdana"/>
              <a:cs typeface="Verdana"/>
              <a:sym typeface="Verdana"/>
            </a:endParaRPr>
          </a:p>
        </p:txBody>
      </p:sp>
      <p:sp>
        <p:nvSpPr>
          <p:cNvPr id="556" name="Google Shape;556;g305a39f1ae4_0_34"/>
          <p:cNvSpPr/>
          <p:nvPr/>
        </p:nvSpPr>
        <p:spPr>
          <a:xfrm>
            <a:off x="985962" y="340500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220</a:t>
            </a:r>
            <a:endParaRPr b="0" i="0" sz="1000" u="none" cap="none" strike="noStrike">
              <a:solidFill>
                <a:srgbClr val="000000"/>
              </a:solidFill>
              <a:latin typeface="Verdana"/>
              <a:ea typeface="Verdana"/>
              <a:cs typeface="Verdana"/>
              <a:sym typeface="Verdana"/>
            </a:endParaRPr>
          </a:p>
        </p:txBody>
      </p:sp>
      <p:sp>
        <p:nvSpPr>
          <p:cNvPr id="557" name="Google Shape;557;g305a39f1ae4_0_34"/>
          <p:cNvSpPr/>
          <p:nvPr/>
        </p:nvSpPr>
        <p:spPr>
          <a:xfrm>
            <a:off x="6236306" y="258999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Nva Montería 110</a:t>
            </a:r>
            <a:endParaRPr b="0" i="0" sz="1000" u="none" cap="none" strike="noStrike">
              <a:solidFill>
                <a:srgbClr val="000000"/>
              </a:solidFill>
              <a:latin typeface="Verdana"/>
              <a:ea typeface="Verdana"/>
              <a:cs typeface="Verdana"/>
              <a:sym typeface="Verdana"/>
            </a:endParaRPr>
          </a:p>
        </p:txBody>
      </p:sp>
      <p:sp>
        <p:nvSpPr>
          <p:cNvPr id="558" name="Google Shape;558;g305a39f1ae4_0_34"/>
          <p:cNvSpPr/>
          <p:nvPr/>
        </p:nvSpPr>
        <p:spPr>
          <a:xfrm>
            <a:off x="6236305" y="3585769"/>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Montería 220</a:t>
            </a:r>
            <a:endParaRPr b="0" i="0" sz="1000" u="none" cap="none" strike="noStrike">
              <a:solidFill>
                <a:srgbClr val="000000"/>
              </a:solidFill>
              <a:latin typeface="Verdana"/>
              <a:ea typeface="Verdana"/>
              <a:cs typeface="Verdana"/>
              <a:sym typeface="Verdana"/>
            </a:endParaRPr>
          </a:p>
        </p:txBody>
      </p:sp>
      <p:sp>
        <p:nvSpPr>
          <p:cNvPr id="559" name="Google Shape;559;g305a39f1ae4_0_34"/>
          <p:cNvSpPr/>
          <p:nvPr/>
        </p:nvSpPr>
        <p:spPr>
          <a:xfrm>
            <a:off x="6236307" y="1382387"/>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Río Sinú 110</a:t>
            </a:r>
            <a:endParaRPr b="0" i="0" sz="1000" u="none" cap="none" strike="noStrike">
              <a:solidFill>
                <a:srgbClr val="000000"/>
              </a:solidFill>
              <a:latin typeface="Verdana"/>
              <a:ea typeface="Verdana"/>
              <a:cs typeface="Verdana"/>
              <a:sym typeface="Verdana"/>
            </a:endParaRPr>
          </a:p>
        </p:txBody>
      </p:sp>
      <p:cxnSp>
        <p:nvCxnSpPr>
          <p:cNvPr id="560" name="Google Shape;560;g305a39f1ae4_0_34"/>
          <p:cNvCxnSpPr/>
          <p:nvPr/>
        </p:nvCxnSpPr>
        <p:spPr>
          <a:xfrm>
            <a:off x="1285954" y="2587367"/>
            <a:ext cx="828300" cy="0"/>
          </a:xfrm>
          <a:prstGeom prst="straightConnector1">
            <a:avLst/>
          </a:prstGeom>
          <a:noFill/>
          <a:ln cap="flat" cmpd="sng" w="28575">
            <a:solidFill>
              <a:schemeClr val="dk1"/>
            </a:solidFill>
            <a:prstDash val="solid"/>
            <a:round/>
            <a:headEnd len="sm" w="sm" type="none"/>
            <a:tailEnd len="sm" w="sm" type="none"/>
          </a:ln>
        </p:spPr>
      </p:cxnSp>
      <p:sp>
        <p:nvSpPr>
          <p:cNvPr id="561" name="Google Shape;561;g305a39f1ae4_0_34"/>
          <p:cNvSpPr txBox="1"/>
          <p:nvPr/>
        </p:nvSpPr>
        <p:spPr>
          <a:xfrm>
            <a:off x="485970" y="2480122"/>
            <a:ext cx="10176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110</a:t>
            </a:r>
            <a:endParaRPr b="0" i="0" sz="1000" u="none" cap="none" strike="noStrike">
              <a:solidFill>
                <a:srgbClr val="000000"/>
              </a:solidFill>
              <a:latin typeface="Verdana"/>
              <a:ea typeface="Verdana"/>
              <a:cs typeface="Verdana"/>
              <a:sym typeface="Verdana"/>
            </a:endParaRPr>
          </a:p>
        </p:txBody>
      </p:sp>
      <p:sp>
        <p:nvSpPr>
          <p:cNvPr id="562" name="Google Shape;562;g305a39f1ae4_0_34"/>
          <p:cNvSpPr txBox="1"/>
          <p:nvPr/>
        </p:nvSpPr>
        <p:spPr>
          <a:xfrm>
            <a:off x="2927081" y="1028700"/>
            <a:ext cx="1244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Tierralta 110</a:t>
            </a:r>
            <a:endParaRPr b="0" i="0" sz="1000" u="none" cap="none" strike="noStrike">
              <a:solidFill>
                <a:srgbClr val="000000"/>
              </a:solidFill>
              <a:latin typeface="Verdana"/>
              <a:ea typeface="Verdana"/>
              <a:cs typeface="Verdana"/>
              <a:sym typeface="Verdana"/>
            </a:endParaRPr>
          </a:p>
        </p:txBody>
      </p:sp>
      <p:cxnSp>
        <p:nvCxnSpPr>
          <p:cNvPr id="563" name="Google Shape;563;g305a39f1ae4_0_34"/>
          <p:cNvCxnSpPr/>
          <p:nvPr/>
        </p:nvCxnSpPr>
        <p:spPr>
          <a:xfrm>
            <a:off x="1735122" y="1546381"/>
            <a:ext cx="2440200" cy="0"/>
          </a:xfrm>
          <a:prstGeom prst="straightConnector1">
            <a:avLst/>
          </a:prstGeom>
          <a:noFill/>
          <a:ln cap="flat" cmpd="sng" w="19050">
            <a:solidFill>
              <a:srgbClr val="0C5ADB"/>
            </a:solidFill>
            <a:prstDash val="solid"/>
            <a:round/>
            <a:headEnd len="sm" w="sm" type="none"/>
            <a:tailEnd len="sm" w="sm" type="none"/>
          </a:ln>
        </p:spPr>
      </p:cxnSp>
      <p:sp>
        <p:nvSpPr>
          <p:cNvPr id="564" name="Google Shape;564;g305a39f1ae4_0_34"/>
          <p:cNvSpPr/>
          <p:nvPr/>
        </p:nvSpPr>
        <p:spPr>
          <a:xfrm>
            <a:off x="1840728" y="2809276"/>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565" name="Google Shape;565;g305a39f1ae4_0_34"/>
          <p:cNvSpPr/>
          <p:nvPr/>
        </p:nvSpPr>
        <p:spPr>
          <a:xfrm>
            <a:off x="1756246" y="2962090"/>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566" name="Google Shape;566;g305a39f1ae4_0_34"/>
          <p:cNvSpPr/>
          <p:nvPr/>
        </p:nvSpPr>
        <p:spPr>
          <a:xfrm>
            <a:off x="1925211" y="2962089"/>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567" name="Google Shape;567;g305a39f1ae4_0_34"/>
          <p:cNvCxnSpPr/>
          <p:nvPr/>
        </p:nvCxnSpPr>
        <p:spPr>
          <a:xfrm>
            <a:off x="1840728" y="3185719"/>
            <a:ext cx="0" cy="211800"/>
          </a:xfrm>
          <a:prstGeom prst="straightConnector1">
            <a:avLst/>
          </a:prstGeom>
          <a:noFill/>
          <a:ln cap="flat" cmpd="sng" w="19050">
            <a:solidFill>
              <a:srgbClr val="0C5ADB"/>
            </a:solidFill>
            <a:prstDash val="solid"/>
            <a:round/>
            <a:headEnd len="sm" w="sm" type="none"/>
            <a:tailEnd len="sm" w="sm" type="none"/>
          </a:ln>
        </p:spPr>
      </p:cxnSp>
      <p:cxnSp>
        <p:nvCxnSpPr>
          <p:cNvPr id="568" name="Google Shape;568;g305a39f1ae4_0_34"/>
          <p:cNvCxnSpPr/>
          <p:nvPr/>
        </p:nvCxnSpPr>
        <p:spPr>
          <a:xfrm>
            <a:off x="2100070" y="4212898"/>
            <a:ext cx="4353600" cy="0"/>
          </a:xfrm>
          <a:prstGeom prst="straightConnector1">
            <a:avLst/>
          </a:prstGeom>
          <a:noFill/>
          <a:ln cap="flat" cmpd="sng" w="19050">
            <a:solidFill>
              <a:srgbClr val="0C5ADB"/>
            </a:solidFill>
            <a:prstDash val="solid"/>
            <a:round/>
            <a:headEnd len="sm" w="sm" type="none"/>
            <a:tailEnd len="sm" w="sm" type="none"/>
          </a:ln>
        </p:spPr>
      </p:cxnSp>
      <p:sp>
        <p:nvSpPr>
          <p:cNvPr id="569" name="Google Shape;569;g305a39f1ae4_0_34"/>
          <p:cNvSpPr/>
          <p:nvPr/>
        </p:nvSpPr>
        <p:spPr>
          <a:xfrm>
            <a:off x="469525" y="3378513"/>
            <a:ext cx="250200" cy="250200"/>
          </a:xfrm>
          <a:prstGeom prst="ellipse">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570" name="Google Shape;570;g305a39f1ae4_0_34"/>
          <p:cNvCxnSpPr>
            <a:stCxn id="556" idx="1"/>
          </p:cNvCxnSpPr>
          <p:nvPr/>
        </p:nvCxnSpPr>
        <p:spPr>
          <a:xfrm rot="10800000">
            <a:off x="716862" y="3504752"/>
            <a:ext cx="269100" cy="900"/>
          </a:xfrm>
          <a:prstGeom prst="straightConnector1">
            <a:avLst/>
          </a:prstGeom>
          <a:noFill/>
          <a:ln cap="flat" cmpd="sng" w="19050">
            <a:solidFill>
              <a:schemeClr val="dk1"/>
            </a:solidFill>
            <a:prstDash val="solid"/>
            <a:round/>
            <a:headEnd len="sm" w="sm" type="none"/>
            <a:tailEnd len="sm" w="sm" type="none"/>
          </a:ln>
        </p:spPr>
      </p:cxnSp>
      <p:sp>
        <p:nvSpPr>
          <p:cNvPr id="571" name="Google Shape;571;g305a39f1ae4_0_34"/>
          <p:cNvSpPr txBox="1"/>
          <p:nvPr/>
        </p:nvSpPr>
        <p:spPr>
          <a:xfrm>
            <a:off x="404173" y="3155008"/>
            <a:ext cx="5799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Urrá</a:t>
            </a:r>
            <a:endParaRPr b="0" i="0" sz="900" u="none" cap="none" strike="noStrike">
              <a:solidFill>
                <a:srgbClr val="000000"/>
              </a:solidFill>
              <a:latin typeface="Verdana"/>
              <a:ea typeface="Verdana"/>
              <a:cs typeface="Verdana"/>
              <a:sym typeface="Verdana"/>
            </a:endParaRPr>
          </a:p>
        </p:txBody>
      </p:sp>
      <p:sp>
        <p:nvSpPr>
          <p:cNvPr id="572" name="Google Shape;572;g305a39f1ae4_0_34"/>
          <p:cNvSpPr/>
          <p:nvPr/>
        </p:nvSpPr>
        <p:spPr>
          <a:xfrm>
            <a:off x="1285775" y="2120974"/>
            <a:ext cx="233100" cy="2307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573" name="Google Shape;573;g305a39f1ae4_0_34"/>
          <p:cNvCxnSpPr>
            <a:stCxn id="572" idx="2"/>
          </p:cNvCxnSpPr>
          <p:nvPr/>
        </p:nvCxnSpPr>
        <p:spPr>
          <a:xfrm>
            <a:off x="1402325" y="2351674"/>
            <a:ext cx="1200" cy="245700"/>
          </a:xfrm>
          <a:prstGeom prst="straightConnector1">
            <a:avLst/>
          </a:prstGeom>
          <a:noFill/>
          <a:ln cap="flat" cmpd="sng" w="19050">
            <a:solidFill>
              <a:schemeClr val="dk1"/>
            </a:solidFill>
            <a:prstDash val="solid"/>
            <a:round/>
            <a:headEnd len="sm" w="sm" type="none"/>
            <a:tailEnd len="sm" w="sm" type="none"/>
          </a:ln>
        </p:spPr>
      </p:cxnSp>
      <p:grpSp>
        <p:nvGrpSpPr>
          <p:cNvPr id="574" name="Google Shape;574;g305a39f1ae4_0_34"/>
          <p:cNvGrpSpPr/>
          <p:nvPr/>
        </p:nvGrpSpPr>
        <p:grpSpPr>
          <a:xfrm rot="10800000">
            <a:off x="3032186" y="1673965"/>
            <a:ext cx="233100" cy="476550"/>
            <a:chOff x="5345494" y="1657284"/>
            <a:chExt cx="310800" cy="635400"/>
          </a:xfrm>
        </p:grpSpPr>
        <p:sp>
          <p:nvSpPr>
            <p:cNvPr id="575" name="Google Shape;575;g305a39f1ae4_0_34"/>
            <p:cNvSpPr/>
            <p:nvPr/>
          </p:nvSpPr>
          <p:spPr>
            <a:xfrm>
              <a:off x="5345494" y="1657284"/>
              <a:ext cx="310800" cy="3078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576" name="Google Shape;576;g305a39f1ae4_0_34"/>
            <p:cNvCxnSpPr>
              <a:stCxn id="575" idx="2"/>
            </p:cNvCxnSpPr>
            <p:nvPr/>
          </p:nvCxnSpPr>
          <p:spPr>
            <a:xfrm>
              <a:off x="5500894" y="1965084"/>
              <a:ext cx="1800" cy="327600"/>
            </a:xfrm>
            <a:prstGeom prst="straightConnector1">
              <a:avLst/>
            </a:prstGeom>
            <a:noFill/>
            <a:ln cap="flat" cmpd="sng" w="19050">
              <a:solidFill>
                <a:schemeClr val="dk1"/>
              </a:solidFill>
              <a:prstDash val="solid"/>
              <a:round/>
              <a:headEnd len="sm" w="sm" type="none"/>
              <a:tailEnd len="sm" w="sm" type="none"/>
            </a:ln>
          </p:spPr>
        </p:cxnSp>
      </p:grpSp>
      <p:cxnSp>
        <p:nvCxnSpPr>
          <p:cNvPr id="577" name="Google Shape;577;g305a39f1ae4_0_34"/>
          <p:cNvCxnSpPr/>
          <p:nvPr/>
        </p:nvCxnSpPr>
        <p:spPr>
          <a:xfrm>
            <a:off x="3147457" y="1674038"/>
            <a:ext cx="426300" cy="0"/>
          </a:xfrm>
          <a:prstGeom prst="straightConnector1">
            <a:avLst/>
          </a:prstGeom>
          <a:noFill/>
          <a:ln cap="flat" cmpd="sng" w="19050">
            <a:solidFill>
              <a:schemeClr val="dk1"/>
            </a:solidFill>
            <a:prstDash val="solid"/>
            <a:round/>
            <a:headEnd len="sm" w="sm" type="none"/>
            <a:tailEnd len="sm" w="sm" type="none"/>
          </a:ln>
        </p:spPr>
      </p:cxnSp>
      <p:cxnSp>
        <p:nvCxnSpPr>
          <p:cNvPr id="578" name="Google Shape;578;g305a39f1ae4_0_34"/>
          <p:cNvCxnSpPr/>
          <p:nvPr/>
        </p:nvCxnSpPr>
        <p:spPr>
          <a:xfrm>
            <a:off x="7368540" y="1583654"/>
            <a:ext cx="0" cy="336000"/>
          </a:xfrm>
          <a:prstGeom prst="straightConnector1">
            <a:avLst/>
          </a:prstGeom>
          <a:noFill/>
          <a:ln cap="flat" cmpd="sng" w="38100">
            <a:solidFill>
              <a:schemeClr val="dk1"/>
            </a:solidFill>
            <a:prstDash val="solid"/>
            <a:round/>
            <a:headEnd len="sm" w="sm" type="none"/>
            <a:tailEnd len="med" w="med" type="triangle"/>
          </a:ln>
        </p:spPr>
      </p:cxnSp>
      <p:cxnSp>
        <p:nvCxnSpPr>
          <p:cNvPr id="579" name="Google Shape;579;g305a39f1ae4_0_34"/>
          <p:cNvCxnSpPr/>
          <p:nvPr/>
        </p:nvCxnSpPr>
        <p:spPr>
          <a:xfrm>
            <a:off x="3573780" y="1674038"/>
            <a:ext cx="0" cy="336000"/>
          </a:xfrm>
          <a:prstGeom prst="straightConnector1">
            <a:avLst/>
          </a:prstGeom>
          <a:noFill/>
          <a:ln cap="flat" cmpd="sng" w="38100">
            <a:solidFill>
              <a:schemeClr val="dk1"/>
            </a:solidFill>
            <a:prstDash val="solid"/>
            <a:round/>
            <a:headEnd len="sm" w="sm" type="none"/>
            <a:tailEnd len="med" w="med" type="triangle"/>
          </a:ln>
        </p:spPr>
      </p:cxnSp>
      <p:sp>
        <p:nvSpPr>
          <p:cNvPr id="580" name="Google Shape;580;g305a39f1ae4_0_34"/>
          <p:cNvSpPr txBox="1"/>
          <p:nvPr/>
        </p:nvSpPr>
        <p:spPr>
          <a:xfrm>
            <a:off x="404174" y="1771273"/>
            <a:ext cx="1234200" cy="39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Gen Solar Urrá</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19.9 MW</a:t>
            </a:r>
            <a:endParaRPr b="0" i="0" sz="975" u="none" cap="none" strike="noStrike">
              <a:solidFill>
                <a:srgbClr val="000000"/>
              </a:solidFill>
              <a:latin typeface="Verdana"/>
              <a:ea typeface="Verdana"/>
              <a:cs typeface="Verdana"/>
              <a:sym typeface="Verdana"/>
            </a:endParaRPr>
          </a:p>
        </p:txBody>
      </p:sp>
      <p:sp>
        <p:nvSpPr>
          <p:cNvPr id="581" name="Google Shape;581;g305a39f1ae4_0_34"/>
          <p:cNvSpPr txBox="1"/>
          <p:nvPr/>
        </p:nvSpPr>
        <p:spPr>
          <a:xfrm>
            <a:off x="2557858" y="2167137"/>
            <a:ext cx="1194600" cy="54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Solar San Serapio</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2.5 MW</a:t>
            </a:r>
            <a:endParaRPr b="0" i="0" sz="975" u="none" cap="none" strike="noStrike">
              <a:solidFill>
                <a:srgbClr val="000000"/>
              </a:solidFill>
              <a:latin typeface="Verdana"/>
              <a:ea typeface="Verdana"/>
              <a:cs typeface="Verdana"/>
              <a:sym typeface="Verdana"/>
            </a:endParaRPr>
          </a:p>
        </p:txBody>
      </p:sp>
      <p:sp>
        <p:nvSpPr>
          <p:cNvPr id="582" name="Google Shape;582;g305a39f1ae4_0_34"/>
          <p:cNvSpPr txBox="1"/>
          <p:nvPr/>
        </p:nvSpPr>
        <p:spPr>
          <a:xfrm>
            <a:off x="6506802" y="2116640"/>
            <a:ext cx="8256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13,34 km</a:t>
            </a:r>
            <a:endParaRPr b="0" i="0" sz="900" u="none" cap="none" strike="noStrike">
              <a:solidFill>
                <a:srgbClr val="000000"/>
              </a:solidFill>
              <a:latin typeface="Verdana"/>
              <a:ea typeface="Verdana"/>
              <a:cs typeface="Verdana"/>
              <a:sym typeface="Verdana"/>
            </a:endParaRPr>
          </a:p>
        </p:txBody>
      </p:sp>
      <p:sp>
        <p:nvSpPr>
          <p:cNvPr id="583" name="Google Shape;583;g305a39f1ae4_0_34"/>
          <p:cNvSpPr txBox="1"/>
          <p:nvPr/>
        </p:nvSpPr>
        <p:spPr>
          <a:xfrm>
            <a:off x="4876164" y="1331654"/>
            <a:ext cx="858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67,15 km</a:t>
            </a:r>
            <a:endParaRPr b="0" i="0" sz="900" u="none" cap="none" strike="noStrike">
              <a:solidFill>
                <a:srgbClr val="000000"/>
              </a:solidFill>
              <a:latin typeface="Verdana"/>
              <a:ea typeface="Verdana"/>
              <a:cs typeface="Verdana"/>
              <a:sym typeface="Verdana"/>
            </a:endParaRPr>
          </a:p>
        </p:txBody>
      </p:sp>
      <p:cxnSp>
        <p:nvCxnSpPr>
          <p:cNvPr id="584" name="Google Shape;584;g305a39f1ae4_0_34"/>
          <p:cNvCxnSpPr/>
          <p:nvPr/>
        </p:nvCxnSpPr>
        <p:spPr>
          <a:xfrm rot="5400000">
            <a:off x="3102350" y="1496673"/>
            <a:ext cx="484500" cy="0"/>
          </a:xfrm>
          <a:prstGeom prst="straightConnector1">
            <a:avLst/>
          </a:prstGeom>
          <a:noFill/>
          <a:ln cap="flat" cmpd="sng" w="28575">
            <a:solidFill>
              <a:schemeClr val="dk1"/>
            </a:solidFill>
            <a:prstDash val="solid"/>
            <a:round/>
            <a:headEnd len="sm" w="sm" type="none"/>
            <a:tailEnd len="sm" w="sm" type="none"/>
          </a:ln>
        </p:spPr>
      </p:cxnSp>
      <p:sp>
        <p:nvSpPr>
          <p:cNvPr id="585" name="Google Shape;585;g305a39f1ae4_0_34"/>
          <p:cNvSpPr txBox="1"/>
          <p:nvPr/>
        </p:nvSpPr>
        <p:spPr>
          <a:xfrm>
            <a:off x="2084553" y="1312870"/>
            <a:ext cx="8283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28,82 km</a:t>
            </a:r>
            <a:endParaRPr b="0" i="0" sz="900" u="none" cap="none" strike="noStrike">
              <a:solidFill>
                <a:srgbClr val="000000"/>
              </a:solidFill>
              <a:latin typeface="Verdana"/>
              <a:ea typeface="Verdana"/>
              <a:cs typeface="Verdana"/>
              <a:sym typeface="Verdana"/>
            </a:endParaRPr>
          </a:p>
        </p:txBody>
      </p:sp>
      <p:sp>
        <p:nvSpPr>
          <p:cNvPr id="586" name="Google Shape;586;g305a39f1ae4_0_34"/>
          <p:cNvSpPr txBox="1"/>
          <p:nvPr/>
        </p:nvSpPr>
        <p:spPr>
          <a:xfrm>
            <a:off x="882814" y="3941050"/>
            <a:ext cx="806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51,12 km</a:t>
            </a:r>
            <a:endParaRPr b="0" i="0" sz="900" u="none" cap="none" strike="noStrike">
              <a:solidFill>
                <a:srgbClr val="000000"/>
              </a:solidFill>
              <a:latin typeface="Verdana"/>
              <a:ea typeface="Verdana"/>
              <a:cs typeface="Verdana"/>
              <a:sym typeface="Verdana"/>
            </a:endParaRPr>
          </a:p>
        </p:txBody>
      </p:sp>
      <p:sp>
        <p:nvSpPr>
          <p:cNvPr id="587" name="Google Shape;587;g305a39f1ae4_0_34"/>
          <p:cNvSpPr txBox="1"/>
          <p:nvPr/>
        </p:nvSpPr>
        <p:spPr>
          <a:xfrm>
            <a:off x="3447798" y="3982192"/>
            <a:ext cx="8805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132,58 km</a:t>
            </a:r>
            <a:endParaRPr b="0" i="0" sz="900" u="none" cap="none" strike="noStrike">
              <a:solidFill>
                <a:srgbClr val="000000"/>
              </a:solidFill>
              <a:latin typeface="Verdana"/>
              <a:ea typeface="Verdana"/>
              <a:cs typeface="Verdana"/>
              <a:sym typeface="Verdana"/>
            </a:endParaRPr>
          </a:p>
        </p:txBody>
      </p:sp>
      <p:cxnSp>
        <p:nvCxnSpPr>
          <p:cNvPr id="588" name="Google Shape;588;g305a39f1ae4_0_34"/>
          <p:cNvCxnSpPr/>
          <p:nvPr/>
        </p:nvCxnSpPr>
        <p:spPr>
          <a:xfrm>
            <a:off x="2099284" y="3606269"/>
            <a:ext cx="0" cy="127500"/>
          </a:xfrm>
          <a:prstGeom prst="straightConnector1">
            <a:avLst/>
          </a:prstGeom>
          <a:noFill/>
          <a:ln cap="flat" cmpd="sng" w="19050">
            <a:solidFill>
              <a:srgbClr val="0C5ADB"/>
            </a:solidFill>
            <a:prstDash val="solid"/>
            <a:round/>
            <a:headEnd len="sm" w="sm" type="none"/>
            <a:tailEnd len="sm" w="sm" type="none"/>
          </a:ln>
        </p:spPr>
      </p:cxnSp>
      <p:cxnSp>
        <p:nvCxnSpPr>
          <p:cNvPr id="589" name="Google Shape;589;g305a39f1ae4_0_34"/>
          <p:cNvCxnSpPr/>
          <p:nvPr/>
        </p:nvCxnSpPr>
        <p:spPr>
          <a:xfrm>
            <a:off x="1994607" y="3606269"/>
            <a:ext cx="0" cy="225600"/>
          </a:xfrm>
          <a:prstGeom prst="straightConnector1">
            <a:avLst/>
          </a:prstGeom>
          <a:noFill/>
          <a:ln cap="flat" cmpd="sng" w="19050">
            <a:solidFill>
              <a:srgbClr val="0C5ADB"/>
            </a:solidFill>
            <a:prstDash val="solid"/>
            <a:round/>
            <a:headEnd len="sm" w="sm" type="none"/>
            <a:tailEnd len="sm" w="sm" type="none"/>
          </a:ln>
        </p:spPr>
      </p:cxnSp>
      <p:cxnSp>
        <p:nvCxnSpPr>
          <p:cNvPr id="590" name="Google Shape;590;g305a39f1ae4_0_34"/>
          <p:cNvCxnSpPr/>
          <p:nvPr/>
        </p:nvCxnSpPr>
        <p:spPr>
          <a:xfrm>
            <a:off x="1983286" y="3831794"/>
            <a:ext cx="427200" cy="0"/>
          </a:xfrm>
          <a:prstGeom prst="straightConnector1">
            <a:avLst/>
          </a:prstGeom>
          <a:noFill/>
          <a:ln cap="flat" cmpd="sng" w="19050">
            <a:solidFill>
              <a:srgbClr val="0C5ADB"/>
            </a:solidFill>
            <a:prstDash val="solid"/>
            <a:round/>
            <a:headEnd len="sm" w="sm" type="none"/>
            <a:tailEnd len="sm" w="sm" type="none"/>
          </a:ln>
        </p:spPr>
      </p:cxnSp>
      <p:cxnSp>
        <p:nvCxnSpPr>
          <p:cNvPr id="591" name="Google Shape;591;g305a39f1ae4_0_34"/>
          <p:cNvCxnSpPr/>
          <p:nvPr/>
        </p:nvCxnSpPr>
        <p:spPr>
          <a:xfrm>
            <a:off x="2090884" y="3733800"/>
            <a:ext cx="319500" cy="0"/>
          </a:xfrm>
          <a:prstGeom prst="straightConnector1">
            <a:avLst/>
          </a:prstGeom>
          <a:noFill/>
          <a:ln cap="flat" cmpd="sng" w="19050">
            <a:solidFill>
              <a:srgbClr val="0C5ADB"/>
            </a:solidFill>
            <a:prstDash val="solid"/>
            <a:round/>
            <a:headEnd len="sm" w="sm" type="none"/>
            <a:tailEnd len="sm" w="sm" type="none"/>
          </a:ln>
        </p:spPr>
      </p:cxnSp>
      <p:cxnSp>
        <p:nvCxnSpPr>
          <p:cNvPr id="592" name="Google Shape;592;g305a39f1ae4_0_34"/>
          <p:cNvCxnSpPr/>
          <p:nvPr/>
        </p:nvCxnSpPr>
        <p:spPr>
          <a:xfrm flipH="1" rot="10800000">
            <a:off x="2350770" y="3732034"/>
            <a:ext cx="59700" cy="38400"/>
          </a:xfrm>
          <a:prstGeom prst="straightConnector1">
            <a:avLst/>
          </a:prstGeom>
          <a:noFill/>
          <a:ln cap="flat" cmpd="sng" w="19050">
            <a:solidFill>
              <a:srgbClr val="0C5ADB"/>
            </a:solidFill>
            <a:prstDash val="solid"/>
            <a:round/>
            <a:headEnd len="sm" w="sm" type="none"/>
            <a:tailEnd len="sm" w="sm" type="none"/>
          </a:ln>
        </p:spPr>
      </p:cxnSp>
      <p:cxnSp>
        <p:nvCxnSpPr>
          <p:cNvPr id="593" name="Google Shape;593;g305a39f1ae4_0_34"/>
          <p:cNvCxnSpPr/>
          <p:nvPr/>
        </p:nvCxnSpPr>
        <p:spPr>
          <a:xfrm flipH="1" rot="10800000">
            <a:off x="2394886" y="3733335"/>
            <a:ext cx="68100" cy="39600"/>
          </a:xfrm>
          <a:prstGeom prst="straightConnector1">
            <a:avLst/>
          </a:prstGeom>
          <a:noFill/>
          <a:ln cap="flat" cmpd="sng" w="19050">
            <a:solidFill>
              <a:srgbClr val="0C5ADB"/>
            </a:solidFill>
            <a:prstDash val="solid"/>
            <a:round/>
            <a:headEnd len="sm" w="sm" type="none"/>
            <a:tailEnd len="sm" w="sm" type="none"/>
          </a:ln>
        </p:spPr>
      </p:cxnSp>
      <p:cxnSp>
        <p:nvCxnSpPr>
          <p:cNvPr id="594" name="Google Shape;594;g305a39f1ae4_0_34"/>
          <p:cNvCxnSpPr/>
          <p:nvPr/>
        </p:nvCxnSpPr>
        <p:spPr>
          <a:xfrm>
            <a:off x="2350770" y="3695791"/>
            <a:ext cx="59700" cy="42000"/>
          </a:xfrm>
          <a:prstGeom prst="straightConnector1">
            <a:avLst/>
          </a:prstGeom>
          <a:noFill/>
          <a:ln cap="flat" cmpd="sng" w="19050">
            <a:solidFill>
              <a:srgbClr val="0C5ADB"/>
            </a:solidFill>
            <a:prstDash val="solid"/>
            <a:round/>
            <a:headEnd len="sm" w="sm" type="none"/>
            <a:tailEnd len="sm" w="sm" type="none"/>
          </a:ln>
        </p:spPr>
      </p:cxnSp>
      <p:cxnSp>
        <p:nvCxnSpPr>
          <p:cNvPr id="595" name="Google Shape;595;g305a39f1ae4_0_34"/>
          <p:cNvCxnSpPr/>
          <p:nvPr/>
        </p:nvCxnSpPr>
        <p:spPr>
          <a:xfrm>
            <a:off x="2396791" y="3694022"/>
            <a:ext cx="68100" cy="49200"/>
          </a:xfrm>
          <a:prstGeom prst="straightConnector1">
            <a:avLst/>
          </a:prstGeom>
          <a:noFill/>
          <a:ln cap="flat" cmpd="sng" w="19050">
            <a:solidFill>
              <a:srgbClr val="0C5ADB"/>
            </a:solidFill>
            <a:prstDash val="solid"/>
            <a:round/>
            <a:headEnd len="sm" w="sm" type="none"/>
            <a:tailEnd len="sm" w="sm" type="none"/>
          </a:ln>
        </p:spPr>
      </p:cxnSp>
      <p:cxnSp>
        <p:nvCxnSpPr>
          <p:cNvPr id="596" name="Google Shape;596;g305a39f1ae4_0_34"/>
          <p:cNvCxnSpPr/>
          <p:nvPr/>
        </p:nvCxnSpPr>
        <p:spPr>
          <a:xfrm flipH="1" rot="10800000">
            <a:off x="2359844" y="3825048"/>
            <a:ext cx="59700" cy="38400"/>
          </a:xfrm>
          <a:prstGeom prst="straightConnector1">
            <a:avLst/>
          </a:prstGeom>
          <a:noFill/>
          <a:ln cap="flat" cmpd="sng" w="19050">
            <a:solidFill>
              <a:srgbClr val="0C5ADB"/>
            </a:solidFill>
            <a:prstDash val="solid"/>
            <a:round/>
            <a:headEnd len="sm" w="sm" type="none"/>
            <a:tailEnd len="sm" w="sm" type="none"/>
          </a:ln>
        </p:spPr>
      </p:cxnSp>
      <p:cxnSp>
        <p:nvCxnSpPr>
          <p:cNvPr id="597" name="Google Shape;597;g305a39f1ae4_0_34"/>
          <p:cNvCxnSpPr/>
          <p:nvPr/>
        </p:nvCxnSpPr>
        <p:spPr>
          <a:xfrm flipH="1" rot="10800000">
            <a:off x="2403960" y="3826349"/>
            <a:ext cx="68100" cy="39600"/>
          </a:xfrm>
          <a:prstGeom prst="straightConnector1">
            <a:avLst/>
          </a:prstGeom>
          <a:noFill/>
          <a:ln cap="flat" cmpd="sng" w="19050">
            <a:solidFill>
              <a:srgbClr val="0C5ADB"/>
            </a:solidFill>
            <a:prstDash val="solid"/>
            <a:round/>
            <a:headEnd len="sm" w="sm" type="none"/>
            <a:tailEnd len="sm" w="sm" type="none"/>
          </a:ln>
        </p:spPr>
      </p:cxnSp>
      <p:cxnSp>
        <p:nvCxnSpPr>
          <p:cNvPr id="598" name="Google Shape;598;g305a39f1ae4_0_34"/>
          <p:cNvCxnSpPr/>
          <p:nvPr/>
        </p:nvCxnSpPr>
        <p:spPr>
          <a:xfrm>
            <a:off x="2359844" y="3788805"/>
            <a:ext cx="59700" cy="42000"/>
          </a:xfrm>
          <a:prstGeom prst="straightConnector1">
            <a:avLst/>
          </a:prstGeom>
          <a:noFill/>
          <a:ln cap="flat" cmpd="sng" w="19050">
            <a:solidFill>
              <a:srgbClr val="0C5ADB"/>
            </a:solidFill>
            <a:prstDash val="solid"/>
            <a:round/>
            <a:headEnd len="sm" w="sm" type="none"/>
            <a:tailEnd len="sm" w="sm" type="none"/>
          </a:ln>
        </p:spPr>
      </p:cxnSp>
      <p:cxnSp>
        <p:nvCxnSpPr>
          <p:cNvPr id="599" name="Google Shape;599;g305a39f1ae4_0_34"/>
          <p:cNvCxnSpPr/>
          <p:nvPr/>
        </p:nvCxnSpPr>
        <p:spPr>
          <a:xfrm>
            <a:off x="2405865" y="3787036"/>
            <a:ext cx="68100" cy="49200"/>
          </a:xfrm>
          <a:prstGeom prst="straightConnector1">
            <a:avLst/>
          </a:prstGeom>
          <a:noFill/>
          <a:ln cap="flat" cmpd="sng" w="19050">
            <a:solidFill>
              <a:srgbClr val="0C5ADB"/>
            </a:solidFill>
            <a:prstDash val="solid"/>
            <a:round/>
            <a:headEnd len="sm" w="sm" type="none"/>
            <a:tailEnd len="sm" w="sm" type="none"/>
          </a:ln>
        </p:spPr>
      </p:cxnSp>
      <p:sp>
        <p:nvSpPr>
          <p:cNvPr id="600" name="Google Shape;600;g305a39f1ae4_0_34"/>
          <p:cNvSpPr txBox="1"/>
          <p:nvPr/>
        </p:nvSpPr>
        <p:spPr>
          <a:xfrm>
            <a:off x="2407343" y="3655018"/>
            <a:ext cx="1489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A Cerromatoso 220 kV</a:t>
            </a:r>
            <a:endParaRPr b="0" i="0" sz="900" u="none" cap="none" strike="noStrike">
              <a:solidFill>
                <a:srgbClr val="000000"/>
              </a:solidFill>
              <a:latin typeface="Verdana"/>
              <a:ea typeface="Verdana"/>
              <a:cs typeface="Verdana"/>
              <a:sym typeface="Verdana"/>
            </a:endParaRPr>
          </a:p>
        </p:txBody>
      </p:sp>
      <p:cxnSp>
        <p:nvCxnSpPr>
          <p:cNvPr id="601" name="Google Shape;601;g305a39f1ae4_0_34"/>
          <p:cNvCxnSpPr/>
          <p:nvPr/>
        </p:nvCxnSpPr>
        <p:spPr>
          <a:xfrm>
            <a:off x="7454736" y="3999896"/>
            <a:ext cx="427200" cy="0"/>
          </a:xfrm>
          <a:prstGeom prst="straightConnector1">
            <a:avLst/>
          </a:prstGeom>
          <a:noFill/>
          <a:ln cap="flat" cmpd="sng" w="19050">
            <a:solidFill>
              <a:srgbClr val="0C5ADB"/>
            </a:solidFill>
            <a:prstDash val="solid"/>
            <a:round/>
            <a:headEnd len="sm" w="sm" type="none"/>
            <a:tailEnd len="sm" w="sm" type="none"/>
          </a:ln>
        </p:spPr>
      </p:cxnSp>
      <p:cxnSp>
        <p:nvCxnSpPr>
          <p:cNvPr id="602" name="Google Shape;602;g305a39f1ae4_0_34"/>
          <p:cNvCxnSpPr/>
          <p:nvPr/>
        </p:nvCxnSpPr>
        <p:spPr>
          <a:xfrm flipH="1" rot="10800000">
            <a:off x="7823783" y="3994282"/>
            <a:ext cx="59700" cy="38400"/>
          </a:xfrm>
          <a:prstGeom prst="straightConnector1">
            <a:avLst/>
          </a:prstGeom>
          <a:noFill/>
          <a:ln cap="flat" cmpd="sng" w="19050">
            <a:solidFill>
              <a:srgbClr val="0C5ADB"/>
            </a:solidFill>
            <a:prstDash val="solid"/>
            <a:round/>
            <a:headEnd len="sm" w="sm" type="none"/>
            <a:tailEnd len="sm" w="sm" type="none"/>
          </a:ln>
        </p:spPr>
      </p:cxnSp>
      <p:cxnSp>
        <p:nvCxnSpPr>
          <p:cNvPr id="603" name="Google Shape;603;g305a39f1ae4_0_34"/>
          <p:cNvCxnSpPr/>
          <p:nvPr/>
        </p:nvCxnSpPr>
        <p:spPr>
          <a:xfrm flipH="1" rot="10800000">
            <a:off x="7867899" y="3995583"/>
            <a:ext cx="68100" cy="39600"/>
          </a:xfrm>
          <a:prstGeom prst="straightConnector1">
            <a:avLst/>
          </a:prstGeom>
          <a:noFill/>
          <a:ln cap="flat" cmpd="sng" w="19050">
            <a:solidFill>
              <a:srgbClr val="0C5ADB"/>
            </a:solidFill>
            <a:prstDash val="solid"/>
            <a:round/>
            <a:headEnd len="sm" w="sm" type="none"/>
            <a:tailEnd len="sm" w="sm" type="none"/>
          </a:ln>
        </p:spPr>
      </p:cxnSp>
      <p:cxnSp>
        <p:nvCxnSpPr>
          <p:cNvPr id="604" name="Google Shape;604;g305a39f1ae4_0_34"/>
          <p:cNvCxnSpPr/>
          <p:nvPr/>
        </p:nvCxnSpPr>
        <p:spPr>
          <a:xfrm>
            <a:off x="7823783" y="3958039"/>
            <a:ext cx="59700" cy="42000"/>
          </a:xfrm>
          <a:prstGeom prst="straightConnector1">
            <a:avLst/>
          </a:prstGeom>
          <a:noFill/>
          <a:ln cap="flat" cmpd="sng" w="19050">
            <a:solidFill>
              <a:srgbClr val="0C5ADB"/>
            </a:solidFill>
            <a:prstDash val="solid"/>
            <a:round/>
            <a:headEnd len="sm" w="sm" type="none"/>
            <a:tailEnd len="sm" w="sm" type="none"/>
          </a:ln>
        </p:spPr>
      </p:cxnSp>
      <p:cxnSp>
        <p:nvCxnSpPr>
          <p:cNvPr id="605" name="Google Shape;605;g305a39f1ae4_0_34"/>
          <p:cNvCxnSpPr/>
          <p:nvPr/>
        </p:nvCxnSpPr>
        <p:spPr>
          <a:xfrm>
            <a:off x="7869804" y="3956270"/>
            <a:ext cx="68100" cy="49200"/>
          </a:xfrm>
          <a:prstGeom prst="straightConnector1">
            <a:avLst/>
          </a:prstGeom>
          <a:noFill/>
          <a:ln cap="flat" cmpd="sng" w="19050">
            <a:solidFill>
              <a:srgbClr val="0C5ADB"/>
            </a:solidFill>
            <a:prstDash val="solid"/>
            <a:round/>
            <a:headEnd len="sm" w="sm" type="none"/>
            <a:tailEnd len="sm" w="sm" type="none"/>
          </a:ln>
        </p:spPr>
      </p:cxnSp>
      <p:sp>
        <p:nvSpPr>
          <p:cNvPr id="606" name="Google Shape;606;g305a39f1ae4_0_34"/>
          <p:cNvSpPr txBox="1"/>
          <p:nvPr/>
        </p:nvSpPr>
        <p:spPr>
          <a:xfrm>
            <a:off x="7610932" y="3737903"/>
            <a:ext cx="13599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A Chinú 220 kV</a:t>
            </a:r>
            <a:endParaRPr b="0" i="0" sz="900" u="none" cap="none" strike="noStrike">
              <a:solidFill>
                <a:srgbClr val="000000"/>
              </a:solidFill>
              <a:latin typeface="Verdana"/>
              <a:ea typeface="Verdana"/>
              <a:cs typeface="Verdana"/>
              <a:sym typeface="Verdana"/>
            </a:endParaRPr>
          </a:p>
        </p:txBody>
      </p:sp>
      <p:cxnSp>
        <p:nvCxnSpPr>
          <p:cNvPr id="607" name="Google Shape;607;g305a39f1ae4_0_34"/>
          <p:cNvCxnSpPr/>
          <p:nvPr/>
        </p:nvCxnSpPr>
        <p:spPr>
          <a:xfrm>
            <a:off x="7454736" y="2801278"/>
            <a:ext cx="0" cy="225600"/>
          </a:xfrm>
          <a:prstGeom prst="straightConnector1">
            <a:avLst/>
          </a:prstGeom>
          <a:noFill/>
          <a:ln cap="flat" cmpd="sng" w="19050">
            <a:solidFill>
              <a:srgbClr val="0C5ADB"/>
            </a:solidFill>
            <a:prstDash val="solid"/>
            <a:round/>
            <a:headEnd len="sm" w="sm" type="none"/>
            <a:tailEnd len="sm" w="sm" type="none"/>
          </a:ln>
        </p:spPr>
      </p:cxnSp>
      <p:cxnSp>
        <p:nvCxnSpPr>
          <p:cNvPr id="608" name="Google Shape;608;g305a39f1ae4_0_34"/>
          <p:cNvCxnSpPr/>
          <p:nvPr/>
        </p:nvCxnSpPr>
        <p:spPr>
          <a:xfrm>
            <a:off x="7454736" y="3016146"/>
            <a:ext cx="427200" cy="0"/>
          </a:xfrm>
          <a:prstGeom prst="straightConnector1">
            <a:avLst/>
          </a:prstGeom>
          <a:noFill/>
          <a:ln cap="flat" cmpd="sng" w="19050">
            <a:solidFill>
              <a:srgbClr val="0C5ADB"/>
            </a:solidFill>
            <a:prstDash val="solid"/>
            <a:round/>
            <a:headEnd len="sm" w="sm" type="none"/>
            <a:tailEnd len="sm" w="sm" type="none"/>
          </a:ln>
        </p:spPr>
      </p:cxnSp>
      <p:cxnSp>
        <p:nvCxnSpPr>
          <p:cNvPr id="609" name="Google Shape;609;g305a39f1ae4_0_34"/>
          <p:cNvCxnSpPr/>
          <p:nvPr/>
        </p:nvCxnSpPr>
        <p:spPr>
          <a:xfrm flipH="1" rot="10800000">
            <a:off x="7823783" y="3010532"/>
            <a:ext cx="59700" cy="38400"/>
          </a:xfrm>
          <a:prstGeom prst="straightConnector1">
            <a:avLst/>
          </a:prstGeom>
          <a:noFill/>
          <a:ln cap="flat" cmpd="sng" w="19050">
            <a:solidFill>
              <a:srgbClr val="0C5ADB"/>
            </a:solidFill>
            <a:prstDash val="solid"/>
            <a:round/>
            <a:headEnd len="sm" w="sm" type="none"/>
            <a:tailEnd len="sm" w="sm" type="none"/>
          </a:ln>
        </p:spPr>
      </p:cxnSp>
      <p:cxnSp>
        <p:nvCxnSpPr>
          <p:cNvPr id="610" name="Google Shape;610;g305a39f1ae4_0_34"/>
          <p:cNvCxnSpPr/>
          <p:nvPr/>
        </p:nvCxnSpPr>
        <p:spPr>
          <a:xfrm flipH="1" rot="10800000">
            <a:off x="7867899" y="3011833"/>
            <a:ext cx="68100" cy="39600"/>
          </a:xfrm>
          <a:prstGeom prst="straightConnector1">
            <a:avLst/>
          </a:prstGeom>
          <a:noFill/>
          <a:ln cap="flat" cmpd="sng" w="19050">
            <a:solidFill>
              <a:srgbClr val="0C5ADB"/>
            </a:solidFill>
            <a:prstDash val="solid"/>
            <a:round/>
            <a:headEnd len="sm" w="sm" type="none"/>
            <a:tailEnd len="sm" w="sm" type="none"/>
          </a:ln>
        </p:spPr>
      </p:cxnSp>
      <p:cxnSp>
        <p:nvCxnSpPr>
          <p:cNvPr id="611" name="Google Shape;611;g305a39f1ae4_0_34"/>
          <p:cNvCxnSpPr/>
          <p:nvPr/>
        </p:nvCxnSpPr>
        <p:spPr>
          <a:xfrm>
            <a:off x="7823783" y="2974289"/>
            <a:ext cx="59700" cy="42000"/>
          </a:xfrm>
          <a:prstGeom prst="straightConnector1">
            <a:avLst/>
          </a:prstGeom>
          <a:noFill/>
          <a:ln cap="flat" cmpd="sng" w="19050">
            <a:solidFill>
              <a:srgbClr val="0C5ADB"/>
            </a:solidFill>
            <a:prstDash val="solid"/>
            <a:round/>
            <a:headEnd len="sm" w="sm" type="none"/>
            <a:tailEnd len="sm" w="sm" type="none"/>
          </a:ln>
        </p:spPr>
      </p:cxnSp>
      <p:cxnSp>
        <p:nvCxnSpPr>
          <p:cNvPr id="612" name="Google Shape;612;g305a39f1ae4_0_34"/>
          <p:cNvCxnSpPr/>
          <p:nvPr/>
        </p:nvCxnSpPr>
        <p:spPr>
          <a:xfrm>
            <a:off x="7869804" y="2972520"/>
            <a:ext cx="68100" cy="49200"/>
          </a:xfrm>
          <a:prstGeom prst="straightConnector1">
            <a:avLst/>
          </a:prstGeom>
          <a:noFill/>
          <a:ln cap="flat" cmpd="sng" w="19050">
            <a:solidFill>
              <a:srgbClr val="0C5ADB"/>
            </a:solidFill>
            <a:prstDash val="solid"/>
            <a:round/>
            <a:headEnd len="sm" w="sm" type="none"/>
            <a:tailEnd len="sm" w="sm" type="none"/>
          </a:ln>
        </p:spPr>
      </p:cxnSp>
      <p:sp>
        <p:nvSpPr>
          <p:cNvPr id="613" name="Google Shape;613;g305a39f1ae4_0_34"/>
          <p:cNvSpPr txBox="1"/>
          <p:nvPr/>
        </p:nvSpPr>
        <p:spPr>
          <a:xfrm>
            <a:off x="7668323" y="2807815"/>
            <a:ext cx="1359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A Chinú 110kV </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vía Cereté</a:t>
            </a:r>
            <a:endParaRPr b="0" i="0" sz="900" u="none" cap="none" strike="noStrike">
              <a:solidFill>
                <a:srgbClr val="000000"/>
              </a:solidFill>
              <a:latin typeface="Verdana"/>
              <a:ea typeface="Verdana"/>
              <a:cs typeface="Verdana"/>
              <a:sym typeface="Verdana"/>
            </a:endParaRPr>
          </a:p>
        </p:txBody>
      </p:sp>
      <p:cxnSp>
        <p:nvCxnSpPr>
          <p:cNvPr id="614" name="Google Shape;614;g305a39f1ae4_0_34"/>
          <p:cNvCxnSpPr/>
          <p:nvPr/>
        </p:nvCxnSpPr>
        <p:spPr>
          <a:xfrm rot="10800000">
            <a:off x="7484910" y="2113040"/>
            <a:ext cx="672300" cy="3600"/>
          </a:xfrm>
          <a:prstGeom prst="straightConnector1">
            <a:avLst/>
          </a:prstGeom>
          <a:noFill/>
          <a:ln cap="flat" cmpd="sng" w="28575">
            <a:solidFill>
              <a:schemeClr val="dk1"/>
            </a:solidFill>
            <a:prstDash val="solid"/>
            <a:round/>
            <a:headEnd len="sm" w="sm" type="none"/>
            <a:tailEnd len="sm" w="sm" type="none"/>
          </a:ln>
        </p:spPr>
      </p:cxnSp>
      <p:sp>
        <p:nvSpPr>
          <p:cNvPr id="615" name="Google Shape;615;g305a39f1ae4_0_34"/>
          <p:cNvSpPr txBox="1"/>
          <p:nvPr/>
        </p:nvSpPr>
        <p:spPr>
          <a:xfrm>
            <a:off x="7810594" y="1872797"/>
            <a:ext cx="1251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Montería 110</a:t>
            </a:r>
            <a:endParaRPr b="0" i="0" sz="1000" u="none" cap="none" strike="noStrike">
              <a:solidFill>
                <a:srgbClr val="000000"/>
              </a:solidFill>
              <a:latin typeface="Verdana"/>
              <a:ea typeface="Verdana"/>
              <a:cs typeface="Verdana"/>
              <a:sym typeface="Verdana"/>
            </a:endParaRPr>
          </a:p>
        </p:txBody>
      </p:sp>
      <p:cxnSp>
        <p:nvCxnSpPr>
          <p:cNvPr id="616" name="Google Shape;616;g305a39f1ae4_0_34"/>
          <p:cNvCxnSpPr/>
          <p:nvPr/>
        </p:nvCxnSpPr>
        <p:spPr>
          <a:xfrm rot="10800000">
            <a:off x="7728822" y="1768719"/>
            <a:ext cx="0" cy="336000"/>
          </a:xfrm>
          <a:prstGeom prst="straightConnector1">
            <a:avLst/>
          </a:prstGeom>
          <a:noFill/>
          <a:ln cap="flat" cmpd="sng" w="38100">
            <a:solidFill>
              <a:schemeClr val="dk1"/>
            </a:solidFill>
            <a:prstDash val="solid"/>
            <a:round/>
            <a:headEnd len="sm" w="sm" type="none"/>
            <a:tailEnd len="med" w="med" type="triangle"/>
          </a:ln>
        </p:spPr>
      </p:cxnSp>
      <p:cxnSp>
        <p:nvCxnSpPr>
          <p:cNvPr id="617" name="Google Shape;617;g305a39f1ae4_0_34"/>
          <p:cNvCxnSpPr/>
          <p:nvPr/>
        </p:nvCxnSpPr>
        <p:spPr>
          <a:xfrm>
            <a:off x="7738295" y="2120974"/>
            <a:ext cx="1800" cy="615000"/>
          </a:xfrm>
          <a:prstGeom prst="straightConnector1">
            <a:avLst/>
          </a:prstGeom>
          <a:noFill/>
          <a:ln cap="flat" cmpd="sng" w="19050">
            <a:solidFill>
              <a:srgbClr val="0C5ADB"/>
            </a:solidFill>
            <a:prstDash val="solid"/>
            <a:round/>
            <a:headEnd len="sm" w="sm" type="none"/>
            <a:tailEnd len="sm" w="sm" type="none"/>
          </a:ln>
        </p:spPr>
      </p:cxnSp>
      <p:grpSp>
        <p:nvGrpSpPr>
          <p:cNvPr id="618" name="Google Shape;618;g305a39f1ae4_0_34"/>
          <p:cNvGrpSpPr/>
          <p:nvPr/>
        </p:nvGrpSpPr>
        <p:grpSpPr>
          <a:xfrm rot="10800000">
            <a:off x="7855389" y="2128201"/>
            <a:ext cx="233100" cy="476550"/>
            <a:chOff x="5345494" y="1657284"/>
            <a:chExt cx="310800" cy="635400"/>
          </a:xfrm>
        </p:grpSpPr>
        <p:sp>
          <p:nvSpPr>
            <p:cNvPr id="619" name="Google Shape;619;g305a39f1ae4_0_34"/>
            <p:cNvSpPr/>
            <p:nvPr/>
          </p:nvSpPr>
          <p:spPr>
            <a:xfrm>
              <a:off x="5345494" y="1657284"/>
              <a:ext cx="310800" cy="3078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620" name="Google Shape;620;g305a39f1ae4_0_34"/>
            <p:cNvCxnSpPr>
              <a:stCxn id="619" idx="2"/>
            </p:cNvCxnSpPr>
            <p:nvPr/>
          </p:nvCxnSpPr>
          <p:spPr>
            <a:xfrm>
              <a:off x="5500894" y="1965084"/>
              <a:ext cx="1800" cy="327600"/>
            </a:xfrm>
            <a:prstGeom prst="straightConnector1">
              <a:avLst/>
            </a:prstGeom>
            <a:noFill/>
            <a:ln cap="flat" cmpd="sng" w="19050">
              <a:solidFill>
                <a:schemeClr val="dk1"/>
              </a:solidFill>
              <a:prstDash val="solid"/>
              <a:round/>
              <a:headEnd len="sm" w="sm" type="none"/>
              <a:tailEnd len="sm" w="sm" type="none"/>
            </a:ln>
          </p:spPr>
        </p:cxnSp>
      </p:grpSp>
      <p:sp>
        <p:nvSpPr>
          <p:cNvPr id="621" name="Google Shape;621;g305a39f1ae4_0_34"/>
          <p:cNvSpPr txBox="1"/>
          <p:nvPr/>
        </p:nvSpPr>
        <p:spPr>
          <a:xfrm>
            <a:off x="7887481" y="2312851"/>
            <a:ext cx="11946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Solar Sol y </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Cielo I 9.9MW</a:t>
            </a:r>
            <a:endParaRPr b="0" i="0" sz="900" u="none" cap="none" strike="noStrike">
              <a:solidFill>
                <a:srgbClr val="000000"/>
              </a:solidFill>
              <a:latin typeface="Verdana"/>
              <a:ea typeface="Verdana"/>
              <a:cs typeface="Verdana"/>
              <a:sym typeface="Verdana"/>
            </a:endParaRPr>
          </a:p>
        </p:txBody>
      </p:sp>
      <p:sp>
        <p:nvSpPr>
          <p:cNvPr id="622" name="Google Shape;622;g305a39f1ae4_0_34"/>
          <p:cNvSpPr txBox="1"/>
          <p:nvPr/>
        </p:nvSpPr>
        <p:spPr>
          <a:xfrm>
            <a:off x="7701940" y="3109923"/>
            <a:ext cx="1359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Verdana"/>
                <a:ea typeface="Verdana"/>
                <a:cs typeface="Verdana"/>
                <a:sym typeface="Verdana"/>
              </a:rPr>
              <a:t>A Sahagún 110kV</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00"/>
              <a:buFont typeface="Arial"/>
              <a:buNone/>
            </a:pPr>
            <a:r>
              <a:rPr b="1" i="0" lang="es-CO" sz="900" u="none" cap="none" strike="noStrike">
                <a:solidFill>
                  <a:srgbClr val="000000"/>
                </a:solidFill>
                <a:latin typeface="Verdana"/>
                <a:ea typeface="Verdana"/>
                <a:cs typeface="Verdana"/>
                <a:sym typeface="Verdana"/>
              </a:rPr>
              <a:t>FPO 2027 </a:t>
            </a:r>
            <a:endParaRPr b="0" i="0" sz="1400" u="none" cap="none" strike="noStrike">
              <a:solidFill>
                <a:srgbClr val="000000"/>
              </a:solidFill>
              <a:latin typeface="Verdana"/>
              <a:ea typeface="Verdana"/>
              <a:cs typeface="Verdana"/>
              <a:sym typeface="Verdana"/>
            </a:endParaRPr>
          </a:p>
        </p:txBody>
      </p:sp>
      <p:cxnSp>
        <p:nvCxnSpPr>
          <p:cNvPr id="623" name="Google Shape;623;g305a39f1ae4_0_34"/>
          <p:cNvCxnSpPr/>
          <p:nvPr/>
        </p:nvCxnSpPr>
        <p:spPr>
          <a:xfrm>
            <a:off x="7271413" y="2785669"/>
            <a:ext cx="0" cy="495300"/>
          </a:xfrm>
          <a:prstGeom prst="straightConnector1">
            <a:avLst/>
          </a:prstGeom>
          <a:noFill/>
          <a:ln cap="flat" cmpd="sng" w="19050">
            <a:solidFill>
              <a:srgbClr val="0C5ADB"/>
            </a:solidFill>
            <a:prstDash val="solid"/>
            <a:round/>
            <a:headEnd len="sm" w="sm" type="none"/>
            <a:tailEnd len="sm" w="sm" type="none"/>
          </a:ln>
        </p:spPr>
      </p:cxnSp>
      <p:cxnSp>
        <p:nvCxnSpPr>
          <p:cNvPr id="624" name="Google Shape;624;g305a39f1ae4_0_34"/>
          <p:cNvCxnSpPr/>
          <p:nvPr/>
        </p:nvCxnSpPr>
        <p:spPr>
          <a:xfrm flipH="1" rot="10800000">
            <a:off x="7271413" y="3269524"/>
            <a:ext cx="539100" cy="900"/>
          </a:xfrm>
          <a:prstGeom prst="straightConnector1">
            <a:avLst/>
          </a:prstGeom>
          <a:noFill/>
          <a:ln cap="flat" cmpd="sng" w="19050">
            <a:solidFill>
              <a:srgbClr val="0C5ADB"/>
            </a:solidFill>
            <a:prstDash val="solid"/>
            <a:round/>
            <a:headEnd len="sm" w="sm" type="none"/>
            <a:tailEnd len="sm" w="sm" type="none"/>
          </a:ln>
        </p:spPr>
      </p:cxnSp>
      <p:cxnSp>
        <p:nvCxnSpPr>
          <p:cNvPr id="625" name="Google Shape;625;g305a39f1ae4_0_34"/>
          <p:cNvCxnSpPr/>
          <p:nvPr/>
        </p:nvCxnSpPr>
        <p:spPr>
          <a:xfrm flipH="1" rot="10800000">
            <a:off x="7750904" y="3269678"/>
            <a:ext cx="59700" cy="38400"/>
          </a:xfrm>
          <a:prstGeom prst="straightConnector1">
            <a:avLst/>
          </a:prstGeom>
          <a:noFill/>
          <a:ln cap="flat" cmpd="sng" w="19050">
            <a:solidFill>
              <a:srgbClr val="0C5ADB"/>
            </a:solidFill>
            <a:prstDash val="solid"/>
            <a:round/>
            <a:headEnd len="sm" w="sm" type="none"/>
            <a:tailEnd len="sm" w="sm" type="none"/>
          </a:ln>
        </p:spPr>
      </p:cxnSp>
      <p:cxnSp>
        <p:nvCxnSpPr>
          <p:cNvPr id="626" name="Google Shape;626;g305a39f1ae4_0_34"/>
          <p:cNvCxnSpPr/>
          <p:nvPr/>
        </p:nvCxnSpPr>
        <p:spPr>
          <a:xfrm flipH="1" rot="10800000">
            <a:off x="7795020" y="3270979"/>
            <a:ext cx="68100" cy="39600"/>
          </a:xfrm>
          <a:prstGeom prst="straightConnector1">
            <a:avLst/>
          </a:prstGeom>
          <a:noFill/>
          <a:ln cap="flat" cmpd="sng" w="19050">
            <a:solidFill>
              <a:srgbClr val="0C5ADB"/>
            </a:solidFill>
            <a:prstDash val="solid"/>
            <a:round/>
            <a:headEnd len="sm" w="sm" type="none"/>
            <a:tailEnd len="sm" w="sm" type="none"/>
          </a:ln>
        </p:spPr>
      </p:cxnSp>
      <p:cxnSp>
        <p:nvCxnSpPr>
          <p:cNvPr id="627" name="Google Shape;627;g305a39f1ae4_0_34"/>
          <p:cNvCxnSpPr/>
          <p:nvPr/>
        </p:nvCxnSpPr>
        <p:spPr>
          <a:xfrm>
            <a:off x="7750904" y="3233435"/>
            <a:ext cx="59700" cy="42000"/>
          </a:xfrm>
          <a:prstGeom prst="straightConnector1">
            <a:avLst/>
          </a:prstGeom>
          <a:noFill/>
          <a:ln cap="flat" cmpd="sng" w="19050">
            <a:solidFill>
              <a:srgbClr val="0C5ADB"/>
            </a:solidFill>
            <a:prstDash val="solid"/>
            <a:round/>
            <a:headEnd len="sm" w="sm" type="none"/>
            <a:tailEnd len="sm" w="sm" type="none"/>
          </a:ln>
        </p:spPr>
      </p:cxnSp>
      <p:cxnSp>
        <p:nvCxnSpPr>
          <p:cNvPr id="628" name="Google Shape;628;g305a39f1ae4_0_34"/>
          <p:cNvCxnSpPr/>
          <p:nvPr/>
        </p:nvCxnSpPr>
        <p:spPr>
          <a:xfrm>
            <a:off x="7796925" y="3231666"/>
            <a:ext cx="68100" cy="49200"/>
          </a:xfrm>
          <a:prstGeom prst="straightConnector1">
            <a:avLst/>
          </a:prstGeom>
          <a:noFill/>
          <a:ln cap="flat" cmpd="sng" w="19050">
            <a:solidFill>
              <a:srgbClr val="0C5ADB"/>
            </a:solidFill>
            <a:prstDash val="solid"/>
            <a:round/>
            <a:headEnd len="sm" w="sm" type="none"/>
            <a:tailEnd len="sm" w="sm" type="none"/>
          </a:ln>
        </p:spPr>
      </p:cxnSp>
      <p:pic>
        <p:nvPicPr>
          <p:cNvPr id="629" name="Google Shape;629;g305a39f1ae4_0_34"/>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grpSp>
        <p:nvGrpSpPr>
          <p:cNvPr id="634" name="Google Shape;634;g305a39f1ae4_0_137"/>
          <p:cNvGrpSpPr/>
          <p:nvPr/>
        </p:nvGrpSpPr>
        <p:grpSpPr>
          <a:xfrm rot="10800000">
            <a:off x="7799812" y="2967736"/>
            <a:ext cx="392615" cy="799996"/>
            <a:chOff x="7451036" y="2768047"/>
            <a:chExt cx="523486" cy="1066662"/>
          </a:xfrm>
        </p:grpSpPr>
        <p:sp>
          <p:nvSpPr>
            <p:cNvPr id="635" name="Google Shape;635;g305a39f1ae4_0_137"/>
            <p:cNvSpPr/>
            <p:nvPr/>
          </p:nvSpPr>
          <p:spPr>
            <a:xfrm>
              <a:off x="7563679" y="3050485"/>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636" name="Google Shape;636;g305a39f1ae4_0_137"/>
            <p:cNvSpPr/>
            <p:nvPr/>
          </p:nvSpPr>
          <p:spPr>
            <a:xfrm>
              <a:off x="7451036" y="3254237"/>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637" name="Google Shape;637;g305a39f1ae4_0_137"/>
            <p:cNvSpPr/>
            <p:nvPr/>
          </p:nvSpPr>
          <p:spPr>
            <a:xfrm>
              <a:off x="7676322" y="3254236"/>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638" name="Google Shape;638;g305a39f1ae4_0_137"/>
            <p:cNvCxnSpPr/>
            <p:nvPr/>
          </p:nvCxnSpPr>
          <p:spPr>
            <a:xfrm>
              <a:off x="7719392" y="2768047"/>
              <a:ext cx="0" cy="282300"/>
            </a:xfrm>
            <a:prstGeom prst="straightConnector1">
              <a:avLst/>
            </a:prstGeom>
            <a:noFill/>
            <a:ln cap="flat" cmpd="sng" w="19050">
              <a:solidFill>
                <a:srgbClr val="FF0000"/>
              </a:solidFill>
              <a:prstDash val="solid"/>
              <a:round/>
              <a:headEnd len="sm" w="sm" type="none"/>
              <a:tailEnd len="sm" w="sm" type="none"/>
            </a:ln>
          </p:spPr>
        </p:cxnSp>
        <p:cxnSp>
          <p:nvCxnSpPr>
            <p:cNvPr id="639" name="Google Shape;639;g305a39f1ae4_0_137"/>
            <p:cNvCxnSpPr/>
            <p:nvPr/>
          </p:nvCxnSpPr>
          <p:spPr>
            <a:xfrm>
              <a:off x="7563679" y="3552409"/>
              <a:ext cx="0" cy="282300"/>
            </a:xfrm>
            <a:prstGeom prst="straightConnector1">
              <a:avLst/>
            </a:prstGeom>
            <a:noFill/>
            <a:ln cap="flat" cmpd="sng" w="19050">
              <a:solidFill>
                <a:srgbClr val="FF0000"/>
              </a:solidFill>
              <a:prstDash val="solid"/>
              <a:round/>
              <a:headEnd len="sm" w="sm" type="none"/>
              <a:tailEnd len="sm" w="sm" type="none"/>
            </a:ln>
          </p:spPr>
        </p:cxnSp>
      </p:grpSp>
      <p:cxnSp>
        <p:nvCxnSpPr>
          <p:cNvPr id="640" name="Google Shape;640;g305a39f1ae4_0_137"/>
          <p:cNvCxnSpPr/>
          <p:nvPr/>
        </p:nvCxnSpPr>
        <p:spPr>
          <a:xfrm>
            <a:off x="7279516" y="3967094"/>
            <a:ext cx="0" cy="292500"/>
          </a:xfrm>
          <a:prstGeom prst="straightConnector1">
            <a:avLst/>
          </a:prstGeom>
          <a:noFill/>
          <a:ln cap="flat" cmpd="sng" w="19050">
            <a:solidFill>
              <a:srgbClr val="FF0000"/>
            </a:solidFill>
            <a:prstDash val="solid"/>
            <a:round/>
            <a:headEnd len="sm" w="sm" type="none"/>
            <a:tailEnd len="sm" w="sm" type="none"/>
          </a:ln>
        </p:spPr>
      </p:cxnSp>
      <p:cxnSp>
        <p:nvCxnSpPr>
          <p:cNvPr id="641" name="Google Shape;641;g305a39f1ae4_0_137"/>
          <p:cNvCxnSpPr/>
          <p:nvPr/>
        </p:nvCxnSpPr>
        <p:spPr>
          <a:xfrm>
            <a:off x="2567376" y="4236720"/>
            <a:ext cx="0" cy="358800"/>
          </a:xfrm>
          <a:prstGeom prst="straightConnector1">
            <a:avLst/>
          </a:prstGeom>
          <a:noFill/>
          <a:ln cap="flat" cmpd="sng" w="19050">
            <a:solidFill>
              <a:srgbClr val="FF0000"/>
            </a:solidFill>
            <a:prstDash val="solid"/>
            <a:round/>
            <a:headEnd len="sm" w="sm" type="none"/>
            <a:tailEnd len="sm" w="sm" type="none"/>
          </a:ln>
        </p:spPr>
      </p:cxnSp>
      <p:cxnSp>
        <p:nvCxnSpPr>
          <p:cNvPr id="642" name="Google Shape;642;g305a39f1ae4_0_137"/>
          <p:cNvCxnSpPr/>
          <p:nvPr/>
        </p:nvCxnSpPr>
        <p:spPr>
          <a:xfrm>
            <a:off x="1959402" y="3782517"/>
            <a:ext cx="0" cy="807300"/>
          </a:xfrm>
          <a:prstGeom prst="straightConnector1">
            <a:avLst/>
          </a:prstGeom>
          <a:noFill/>
          <a:ln cap="flat" cmpd="sng" w="19050">
            <a:solidFill>
              <a:srgbClr val="FF0000"/>
            </a:solidFill>
            <a:prstDash val="solid"/>
            <a:round/>
            <a:headEnd len="sm" w="sm" type="none"/>
            <a:tailEnd len="sm" w="sm" type="none"/>
          </a:ln>
        </p:spPr>
      </p:cxnSp>
      <p:sp>
        <p:nvSpPr>
          <p:cNvPr id="643" name="Google Shape;643;g305a39f1ae4_0_137"/>
          <p:cNvSpPr txBox="1"/>
          <p:nvPr/>
        </p:nvSpPr>
        <p:spPr>
          <a:xfrm>
            <a:off x="914548" y="330140"/>
            <a:ext cx="7193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Proyecto propuesto: cuatro etapas A1, A2, A3 y A4</a:t>
            </a:r>
            <a:endParaRPr b="1" i="0" sz="1600" u="none" cap="none" strike="noStrike">
              <a:solidFill>
                <a:srgbClr val="E6FF70"/>
              </a:solidFill>
              <a:highlight>
                <a:srgbClr val="2B4037"/>
              </a:highlight>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600"/>
              <a:buFont typeface="Arial"/>
              <a:buNone/>
            </a:pPr>
            <a:r>
              <a:rPr b="1" lang="es-CO" sz="1600">
                <a:solidFill>
                  <a:srgbClr val="E6FF70"/>
                </a:solidFill>
                <a:highlight>
                  <a:srgbClr val="2B4037"/>
                </a:highlight>
                <a:latin typeface="Verdana"/>
                <a:ea typeface="Verdana"/>
                <a:cs typeface="Verdana"/>
                <a:sym typeface="Verdana"/>
              </a:rPr>
              <a:t>FPO:2027</a:t>
            </a:r>
            <a:endParaRPr b="1" sz="1600">
              <a:solidFill>
                <a:srgbClr val="E6FF70"/>
              </a:solidFill>
              <a:highlight>
                <a:srgbClr val="2B4037"/>
              </a:highlight>
              <a:latin typeface="Verdana"/>
              <a:ea typeface="Verdana"/>
              <a:cs typeface="Verdana"/>
              <a:sym typeface="Verdana"/>
            </a:endParaRPr>
          </a:p>
        </p:txBody>
      </p:sp>
      <p:cxnSp>
        <p:nvCxnSpPr>
          <p:cNvPr id="644" name="Google Shape;644;g305a39f1ae4_0_137"/>
          <p:cNvCxnSpPr/>
          <p:nvPr/>
        </p:nvCxnSpPr>
        <p:spPr>
          <a:xfrm>
            <a:off x="2199985" y="3780612"/>
            <a:ext cx="0" cy="815100"/>
          </a:xfrm>
          <a:prstGeom prst="straightConnector1">
            <a:avLst/>
          </a:prstGeom>
          <a:noFill/>
          <a:ln cap="flat" cmpd="sng" w="19050">
            <a:solidFill>
              <a:srgbClr val="0C5ADB"/>
            </a:solidFill>
            <a:prstDash val="solid"/>
            <a:round/>
            <a:headEnd len="sm" w="sm" type="none"/>
            <a:tailEnd len="sm" w="sm" type="none"/>
          </a:ln>
        </p:spPr>
      </p:cxnSp>
      <p:cxnSp>
        <p:nvCxnSpPr>
          <p:cNvPr id="645" name="Google Shape;645;g305a39f1ae4_0_137"/>
          <p:cNvCxnSpPr/>
          <p:nvPr/>
        </p:nvCxnSpPr>
        <p:spPr>
          <a:xfrm>
            <a:off x="2611590" y="2771790"/>
            <a:ext cx="0" cy="211800"/>
          </a:xfrm>
          <a:prstGeom prst="straightConnector1">
            <a:avLst/>
          </a:prstGeom>
          <a:noFill/>
          <a:ln cap="flat" cmpd="sng" w="19050">
            <a:solidFill>
              <a:srgbClr val="0C5ADB"/>
            </a:solidFill>
            <a:prstDash val="solid"/>
            <a:round/>
            <a:headEnd len="sm" w="sm" type="none"/>
            <a:tailEnd len="sm" w="sm" type="none"/>
          </a:ln>
        </p:spPr>
      </p:cxnSp>
      <p:grpSp>
        <p:nvGrpSpPr>
          <p:cNvPr id="646" name="Google Shape;646;g305a39f1ae4_0_137"/>
          <p:cNvGrpSpPr/>
          <p:nvPr/>
        </p:nvGrpSpPr>
        <p:grpSpPr>
          <a:xfrm>
            <a:off x="1875884" y="2773029"/>
            <a:ext cx="392614" cy="799996"/>
            <a:chOff x="7451036" y="2768047"/>
            <a:chExt cx="523486" cy="1066662"/>
          </a:xfrm>
        </p:grpSpPr>
        <p:sp>
          <p:nvSpPr>
            <p:cNvPr id="647" name="Google Shape;647;g305a39f1ae4_0_137"/>
            <p:cNvSpPr/>
            <p:nvPr/>
          </p:nvSpPr>
          <p:spPr>
            <a:xfrm>
              <a:off x="7563679" y="3050485"/>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648" name="Google Shape;648;g305a39f1ae4_0_137"/>
            <p:cNvSpPr/>
            <p:nvPr/>
          </p:nvSpPr>
          <p:spPr>
            <a:xfrm>
              <a:off x="7451036" y="3254237"/>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649" name="Google Shape;649;g305a39f1ae4_0_137"/>
            <p:cNvSpPr/>
            <p:nvPr/>
          </p:nvSpPr>
          <p:spPr>
            <a:xfrm>
              <a:off x="7676322" y="3254236"/>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650" name="Google Shape;650;g305a39f1ae4_0_137"/>
            <p:cNvCxnSpPr/>
            <p:nvPr/>
          </p:nvCxnSpPr>
          <p:spPr>
            <a:xfrm>
              <a:off x="7719392" y="2768047"/>
              <a:ext cx="0" cy="282300"/>
            </a:xfrm>
            <a:prstGeom prst="straightConnector1">
              <a:avLst/>
            </a:prstGeom>
            <a:noFill/>
            <a:ln cap="flat" cmpd="sng" w="19050">
              <a:solidFill>
                <a:srgbClr val="FF0000"/>
              </a:solidFill>
              <a:prstDash val="solid"/>
              <a:round/>
              <a:headEnd len="sm" w="sm" type="none"/>
              <a:tailEnd len="sm" w="sm" type="none"/>
            </a:ln>
          </p:spPr>
        </p:cxnSp>
        <p:cxnSp>
          <p:nvCxnSpPr>
            <p:cNvPr id="651" name="Google Shape;651;g305a39f1ae4_0_137"/>
            <p:cNvCxnSpPr/>
            <p:nvPr/>
          </p:nvCxnSpPr>
          <p:spPr>
            <a:xfrm>
              <a:off x="7563679" y="3552409"/>
              <a:ext cx="0" cy="282300"/>
            </a:xfrm>
            <a:prstGeom prst="straightConnector1">
              <a:avLst/>
            </a:prstGeom>
            <a:noFill/>
            <a:ln cap="flat" cmpd="sng" w="19050">
              <a:solidFill>
                <a:srgbClr val="FF0000"/>
              </a:solidFill>
              <a:prstDash val="solid"/>
              <a:round/>
              <a:headEnd len="sm" w="sm" type="none"/>
              <a:tailEnd len="sm" w="sm" type="none"/>
            </a:ln>
          </p:spPr>
        </p:cxnSp>
      </p:grpSp>
      <p:cxnSp>
        <p:nvCxnSpPr>
          <p:cNvPr id="652" name="Google Shape;652;g305a39f1ae4_0_137"/>
          <p:cNvCxnSpPr/>
          <p:nvPr/>
        </p:nvCxnSpPr>
        <p:spPr>
          <a:xfrm>
            <a:off x="4829256" y="1720723"/>
            <a:ext cx="2061000" cy="0"/>
          </a:xfrm>
          <a:prstGeom prst="straightConnector1">
            <a:avLst/>
          </a:prstGeom>
          <a:noFill/>
          <a:ln cap="flat" cmpd="sng" w="19050">
            <a:solidFill>
              <a:srgbClr val="0C5ADB"/>
            </a:solidFill>
            <a:prstDash val="solid"/>
            <a:round/>
            <a:headEnd len="sm" w="sm" type="none"/>
            <a:tailEnd len="sm" w="sm" type="none"/>
          </a:ln>
        </p:spPr>
      </p:cxnSp>
      <p:cxnSp>
        <p:nvCxnSpPr>
          <p:cNvPr id="653" name="Google Shape;653;g305a39f1ae4_0_137"/>
          <p:cNvCxnSpPr/>
          <p:nvPr/>
        </p:nvCxnSpPr>
        <p:spPr>
          <a:xfrm>
            <a:off x="2389199" y="1720724"/>
            <a:ext cx="0" cy="1043700"/>
          </a:xfrm>
          <a:prstGeom prst="straightConnector1">
            <a:avLst/>
          </a:prstGeom>
          <a:noFill/>
          <a:ln cap="flat" cmpd="sng" w="19050">
            <a:solidFill>
              <a:srgbClr val="0C5ADB"/>
            </a:solidFill>
            <a:prstDash val="solid"/>
            <a:round/>
            <a:headEnd len="sm" w="sm" type="none"/>
            <a:tailEnd len="sm" w="sm" type="none"/>
          </a:ln>
        </p:spPr>
      </p:cxnSp>
      <p:cxnSp>
        <p:nvCxnSpPr>
          <p:cNvPr id="654" name="Google Shape;654;g305a39f1ae4_0_137"/>
          <p:cNvCxnSpPr/>
          <p:nvPr/>
        </p:nvCxnSpPr>
        <p:spPr>
          <a:xfrm>
            <a:off x="2260192" y="1601892"/>
            <a:ext cx="4630200" cy="0"/>
          </a:xfrm>
          <a:prstGeom prst="straightConnector1">
            <a:avLst/>
          </a:prstGeom>
          <a:noFill/>
          <a:ln cap="flat" cmpd="sng" w="19050">
            <a:solidFill>
              <a:srgbClr val="FF0000"/>
            </a:solidFill>
            <a:prstDash val="solid"/>
            <a:round/>
            <a:headEnd len="sm" w="sm" type="none"/>
            <a:tailEnd len="sm" w="sm" type="none"/>
          </a:ln>
        </p:spPr>
      </p:cxnSp>
      <p:cxnSp>
        <p:nvCxnSpPr>
          <p:cNvPr id="655" name="Google Shape;655;g305a39f1ae4_0_137"/>
          <p:cNvCxnSpPr/>
          <p:nvPr/>
        </p:nvCxnSpPr>
        <p:spPr>
          <a:xfrm>
            <a:off x="2260192" y="1601892"/>
            <a:ext cx="0" cy="1162500"/>
          </a:xfrm>
          <a:prstGeom prst="straightConnector1">
            <a:avLst/>
          </a:prstGeom>
          <a:noFill/>
          <a:ln cap="flat" cmpd="sng" w="19050">
            <a:solidFill>
              <a:srgbClr val="FF0000"/>
            </a:solidFill>
            <a:prstDash val="solid"/>
            <a:round/>
            <a:headEnd len="sm" w="sm" type="none"/>
            <a:tailEnd len="sm" w="sm" type="none"/>
          </a:ln>
        </p:spPr>
      </p:cxnSp>
      <p:cxnSp>
        <p:nvCxnSpPr>
          <p:cNvPr id="656" name="Google Shape;656;g305a39f1ae4_0_137"/>
          <p:cNvCxnSpPr/>
          <p:nvPr/>
        </p:nvCxnSpPr>
        <p:spPr>
          <a:xfrm>
            <a:off x="7776209" y="1757997"/>
            <a:ext cx="0" cy="1013700"/>
          </a:xfrm>
          <a:prstGeom prst="straightConnector1">
            <a:avLst/>
          </a:prstGeom>
          <a:noFill/>
          <a:ln cap="flat" cmpd="sng" w="19050">
            <a:solidFill>
              <a:srgbClr val="0C5ADB"/>
            </a:solidFill>
            <a:prstDash val="solid"/>
            <a:round/>
            <a:headEnd len="sm" w="sm" type="none"/>
            <a:tailEnd len="sm" w="sm" type="none"/>
          </a:ln>
        </p:spPr>
      </p:cxnSp>
      <p:cxnSp>
        <p:nvCxnSpPr>
          <p:cNvPr id="657" name="Google Shape;657;g305a39f1ae4_0_137"/>
          <p:cNvCxnSpPr/>
          <p:nvPr/>
        </p:nvCxnSpPr>
        <p:spPr>
          <a:xfrm>
            <a:off x="7383612" y="1757997"/>
            <a:ext cx="0" cy="1013700"/>
          </a:xfrm>
          <a:prstGeom prst="straightConnector1">
            <a:avLst/>
          </a:prstGeom>
          <a:noFill/>
          <a:ln cap="flat" cmpd="sng" w="19050">
            <a:solidFill>
              <a:srgbClr val="FF0000"/>
            </a:solidFill>
            <a:prstDash val="solid"/>
            <a:round/>
            <a:headEnd len="sm" w="sm" type="none"/>
            <a:tailEnd len="sm" w="sm" type="none"/>
          </a:ln>
        </p:spPr>
      </p:cxnSp>
      <p:cxnSp>
        <p:nvCxnSpPr>
          <p:cNvPr id="658" name="Google Shape;658;g305a39f1ae4_0_137"/>
          <p:cNvCxnSpPr/>
          <p:nvPr/>
        </p:nvCxnSpPr>
        <p:spPr>
          <a:xfrm>
            <a:off x="7551668" y="3961379"/>
            <a:ext cx="0" cy="426000"/>
          </a:xfrm>
          <a:prstGeom prst="straightConnector1">
            <a:avLst/>
          </a:prstGeom>
          <a:noFill/>
          <a:ln cap="flat" cmpd="sng" w="19050">
            <a:solidFill>
              <a:srgbClr val="0C5ADB"/>
            </a:solidFill>
            <a:prstDash val="solid"/>
            <a:round/>
            <a:headEnd len="sm" w="sm" type="none"/>
            <a:tailEnd len="sm" w="sm" type="none"/>
          </a:ln>
        </p:spPr>
      </p:cxnSp>
      <p:grpSp>
        <p:nvGrpSpPr>
          <p:cNvPr id="659" name="Google Shape;659;g305a39f1ae4_0_137"/>
          <p:cNvGrpSpPr/>
          <p:nvPr/>
        </p:nvGrpSpPr>
        <p:grpSpPr>
          <a:xfrm rot="10800000">
            <a:off x="6799668" y="2960116"/>
            <a:ext cx="392614" cy="799996"/>
            <a:chOff x="7451036" y="2768047"/>
            <a:chExt cx="523486" cy="1066662"/>
          </a:xfrm>
        </p:grpSpPr>
        <p:sp>
          <p:nvSpPr>
            <p:cNvPr id="660" name="Google Shape;660;g305a39f1ae4_0_137"/>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661" name="Google Shape;661;g305a39f1ae4_0_137"/>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662" name="Google Shape;662;g305a39f1ae4_0_137"/>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663" name="Google Shape;663;g305a39f1ae4_0_137"/>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664" name="Google Shape;664;g305a39f1ae4_0_137"/>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grpSp>
        <p:nvGrpSpPr>
          <p:cNvPr id="665" name="Google Shape;665;g305a39f1ae4_0_137"/>
          <p:cNvGrpSpPr/>
          <p:nvPr/>
        </p:nvGrpSpPr>
        <p:grpSpPr>
          <a:xfrm rot="10800000">
            <a:off x="7299106" y="2968415"/>
            <a:ext cx="392615" cy="799996"/>
            <a:chOff x="7451036" y="2768047"/>
            <a:chExt cx="523486" cy="1066662"/>
          </a:xfrm>
        </p:grpSpPr>
        <p:sp>
          <p:nvSpPr>
            <p:cNvPr id="666" name="Google Shape;666;g305a39f1ae4_0_137"/>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667" name="Google Shape;667;g305a39f1ae4_0_137"/>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668" name="Google Shape;668;g305a39f1ae4_0_137"/>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669" name="Google Shape;669;g305a39f1ae4_0_137"/>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670" name="Google Shape;670;g305a39f1ae4_0_137"/>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sp>
        <p:nvSpPr>
          <p:cNvPr id="671" name="Google Shape;671;g305a39f1ae4_0_137"/>
          <p:cNvSpPr/>
          <p:nvPr/>
        </p:nvSpPr>
        <p:spPr>
          <a:xfrm>
            <a:off x="1631674" y="459562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Urabá 220</a:t>
            </a:r>
            <a:endParaRPr b="0" i="0" sz="1000" u="none" cap="none" strike="noStrike">
              <a:solidFill>
                <a:srgbClr val="000000"/>
              </a:solidFill>
              <a:latin typeface="Verdana"/>
              <a:ea typeface="Verdana"/>
              <a:cs typeface="Verdana"/>
              <a:sym typeface="Verdana"/>
            </a:endParaRPr>
          </a:p>
        </p:txBody>
      </p:sp>
      <p:sp>
        <p:nvSpPr>
          <p:cNvPr id="672" name="Google Shape;672;g305a39f1ae4_0_137"/>
          <p:cNvSpPr/>
          <p:nvPr/>
        </p:nvSpPr>
        <p:spPr>
          <a:xfrm>
            <a:off x="1640039" y="3579345"/>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220</a:t>
            </a:r>
            <a:endParaRPr b="0" i="0" sz="1000" u="none" cap="none" strike="noStrike">
              <a:solidFill>
                <a:srgbClr val="000000"/>
              </a:solidFill>
              <a:latin typeface="Verdana"/>
              <a:ea typeface="Verdana"/>
              <a:cs typeface="Verdana"/>
              <a:sym typeface="Verdana"/>
            </a:endParaRPr>
          </a:p>
        </p:txBody>
      </p:sp>
      <p:sp>
        <p:nvSpPr>
          <p:cNvPr id="673" name="Google Shape;673;g305a39f1ae4_0_137"/>
          <p:cNvSpPr/>
          <p:nvPr/>
        </p:nvSpPr>
        <p:spPr>
          <a:xfrm>
            <a:off x="6890383" y="2764335"/>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Nva Montería 110</a:t>
            </a:r>
            <a:endParaRPr b="0" i="0" sz="1000" u="none" cap="none" strike="noStrike">
              <a:solidFill>
                <a:srgbClr val="000000"/>
              </a:solidFill>
              <a:latin typeface="Verdana"/>
              <a:ea typeface="Verdana"/>
              <a:cs typeface="Verdana"/>
              <a:sym typeface="Verdana"/>
            </a:endParaRPr>
          </a:p>
        </p:txBody>
      </p:sp>
      <p:sp>
        <p:nvSpPr>
          <p:cNvPr id="674" name="Google Shape;674;g305a39f1ae4_0_137"/>
          <p:cNvSpPr/>
          <p:nvPr/>
        </p:nvSpPr>
        <p:spPr>
          <a:xfrm>
            <a:off x="6890382" y="376011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Montería 220</a:t>
            </a:r>
            <a:endParaRPr b="0" i="0" sz="1000" u="none" cap="none" strike="noStrike">
              <a:solidFill>
                <a:srgbClr val="000000"/>
              </a:solidFill>
              <a:latin typeface="Verdana"/>
              <a:ea typeface="Verdana"/>
              <a:cs typeface="Verdana"/>
              <a:sym typeface="Verdana"/>
            </a:endParaRPr>
          </a:p>
        </p:txBody>
      </p:sp>
      <p:sp>
        <p:nvSpPr>
          <p:cNvPr id="675" name="Google Shape;675;g305a39f1ae4_0_137"/>
          <p:cNvSpPr/>
          <p:nvPr/>
        </p:nvSpPr>
        <p:spPr>
          <a:xfrm>
            <a:off x="6890384" y="1556730"/>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Río Sinú 110</a:t>
            </a:r>
            <a:endParaRPr b="0" i="0" sz="1000" u="none" cap="none" strike="noStrike">
              <a:solidFill>
                <a:srgbClr val="000000"/>
              </a:solidFill>
              <a:latin typeface="Verdana"/>
              <a:ea typeface="Verdana"/>
              <a:cs typeface="Verdana"/>
              <a:sym typeface="Verdana"/>
            </a:endParaRPr>
          </a:p>
        </p:txBody>
      </p:sp>
      <p:cxnSp>
        <p:nvCxnSpPr>
          <p:cNvPr id="676" name="Google Shape;676;g305a39f1ae4_0_137"/>
          <p:cNvCxnSpPr/>
          <p:nvPr/>
        </p:nvCxnSpPr>
        <p:spPr>
          <a:xfrm>
            <a:off x="1974643" y="2773787"/>
            <a:ext cx="828300" cy="0"/>
          </a:xfrm>
          <a:prstGeom prst="straightConnector1">
            <a:avLst/>
          </a:prstGeom>
          <a:noFill/>
          <a:ln cap="flat" cmpd="sng" w="28575">
            <a:solidFill>
              <a:schemeClr val="dk1"/>
            </a:solidFill>
            <a:prstDash val="solid"/>
            <a:round/>
            <a:headEnd len="sm" w="sm" type="none"/>
            <a:tailEnd len="sm" w="sm" type="none"/>
          </a:ln>
        </p:spPr>
      </p:cxnSp>
      <p:sp>
        <p:nvSpPr>
          <p:cNvPr id="677" name="Google Shape;677;g305a39f1ae4_0_137"/>
          <p:cNvSpPr txBox="1"/>
          <p:nvPr/>
        </p:nvSpPr>
        <p:spPr>
          <a:xfrm>
            <a:off x="1077004" y="2656374"/>
            <a:ext cx="8976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110</a:t>
            </a:r>
            <a:endParaRPr b="0" i="0" sz="1000" u="none" cap="none" strike="noStrike">
              <a:solidFill>
                <a:srgbClr val="000000"/>
              </a:solidFill>
              <a:latin typeface="Verdana"/>
              <a:ea typeface="Verdana"/>
              <a:cs typeface="Verdana"/>
              <a:sym typeface="Verdana"/>
            </a:endParaRPr>
          </a:p>
        </p:txBody>
      </p:sp>
      <p:sp>
        <p:nvSpPr>
          <p:cNvPr id="678" name="Google Shape;678;g305a39f1ae4_0_137"/>
          <p:cNvSpPr txBox="1"/>
          <p:nvPr/>
        </p:nvSpPr>
        <p:spPr>
          <a:xfrm>
            <a:off x="3532057" y="1203043"/>
            <a:ext cx="1093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Tierralta 110</a:t>
            </a:r>
            <a:endParaRPr b="0" i="0" sz="1000" u="none" cap="none" strike="noStrike">
              <a:solidFill>
                <a:srgbClr val="000000"/>
              </a:solidFill>
              <a:latin typeface="Verdana"/>
              <a:ea typeface="Verdana"/>
              <a:cs typeface="Verdana"/>
              <a:sym typeface="Verdana"/>
            </a:endParaRPr>
          </a:p>
        </p:txBody>
      </p:sp>
      <p:cxnSp>
        <p:nvCxnSpPr>
          <p:cNvPr id="679" name="Google Shape;679;g305a39f1ae4_0_137"/>
          <p:cNvCxnSpPr/>
          <p:nvPr/>
        </p:nvCxnSpPr>
        <p:spPr>
          <a:xfrm>
            <a:off x="2389199" y="1720724"/>
            <a:ext cx="2440200" cy="0"/>
          </a:xfrm>
          <a:prstGeom prst="straightConnector1">
            <a:avLst/>
          </a:prstGeom>
          <a:noFill/>
          <a:ln cap="flat" cmpd="sng" w="19050">
            <a:solidFill>
              <a:srgbClr val="0C5ADB"/>
            </a:solidFill>
            <a:prstDash val="solid"/>
            <a:round/>
            <a:headEnd len="sm" w="sm" type="none"/>
            <a:tailEnd len="sm" w="sm" type="none"/>
          </a:ln>
        </p:spPr>
      </p:cxnSp>
      <p:sp>
        <p:nvSpPr>
          <p:cNvPr id="680" name="Google Shape;680;g305a39f1ae4_0_137"/>
          <p:cNvSpPr/>
          <p:nvPr/>
        </p:nvSpPr>
        <p:spPr>
          <a:xfrm>
            <a:off x="2494805" y="2983619"/>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681" name="Google Shape;681;g305a39f1ae4_0_137"/>
          <p:cNvSpPr/>
          <p:nvPr/>
        </p:nvSpPr>
        <p:spPr>
          <a:xfrm>
            <a:off x="2410323" y="3136433"/>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682" name="Google Shape;682;g305a39f1ae4_0_137"/>
          <p:cNvSpPr/>
          <p:nvPr/>
        </p:nvSpPr>
        <p:spPr>
          <a:xfrm>
            <a:off x="2579288" y="3136432"/>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683" name="Google Shape;683;g305a39f1ae4_0_137"/>
          <p:cNvCxnSpPr/>
          <p:nvPr/>
        </p:nvCxnSpPr>
        <p:spPr>
          <a:xfrm>
            <a:off x="2494805" y="3360062"/>
            <a:ext cx="0" cy="211800"/>
          </a:xfrm>
          <a:prstGeom prst="straightConnector1">
            <a:avLst/>
          </a:prstGeom>
          <a:noFill/>
          <a:ln cap="flat" cmpd="sng" w="19050">
            <a:solidFill>
              <a:srgbClr val="0C5ADB"/>
            </a:solidFill>
            <a:prstDash val="solid"/>
            <a:round/>
            <a:headEnd len="sm" w="sm" type="none"/>
            <a:tailEnd len="sm" w="sm" type="none"/>
          </a:ln>
        </p:spPr>
      </p:cxnSp>
      <p:cxnSp>
        <p:nvCxnSpPr>
          <p:cNvPr id="684" name="Google Shape;684;g305a39f1ae4_0_137"/>
          <p:cNvCxnSpPr/>
          <p:nvPr/>
        </p:nvCxnSpPr>
        <p:spPr>
          <a:xfrm>
            <a:off x="2754147" y="4379621"/>
            <a:ext cx="4805100" cy="0"/>
          </a:xfrm>
          <a:prstGeom prst="straightConnector1">
            <a:avLst/>
          </a:prstGeom>
          <a:noFill/>
          <a:ln cap="flat" cmpd="sng" w="19050">
            <a:solidFill>
              <a:srgbClr val="0C5ADB"/>
            </a:solidFill>
            <a:prstDash val="solid"/>
            <a:round/>
            <a:headEnd len="sm" w="sm" type="none"/>
            <a:tailEnd len="sm" w="sm" type="none"/>
          </a:ln>
        </p:spPr>
      </p:cxnSp>
      <p:cxnSp>
        <p:nvCxnSpPr>
          <p:cNvPr id="685" name="Google Shape;685;g305a39f1ae4_0_137"/>
          <p:cNvCxnSpPr/>
          <p:nvPr/>
        </p:nvCxnSpPr>
        <p:spPr>
          <a:xfrm>
            <a:off x="2763673" y="4379621"/>
            <a:ext cx="0" cy="208500"/>
          </a:xfrm>
          <a:prstGeom prst="straightConnector1">
            <a:avLst/>
          </a:prstGeom>
          <a:noFill/>
          <a:ln cap="flat" cmpd="sng" w="19050">
            <a:solidFill>
              <a:srgbClr val="0C5ADB"/>
            </a:solidFill>
            <a:prstDash val="solid"/>
            <a:round/>
            <a:headEnd len="sm" w="sm" type="none"/>
            <a:tailEnd len="sm" w="sm" type="none"/>
          </a:ln>
        </p:spPr>
      </p:cxnSp>
      <p:sp>
        <p:nvSpPr>
          <p:cNvPr id="686" name="Google Shape;686;g305a39f1ae4_0_137"/>
          <p:cNvSpPr/>
          <p:nvPr/>
        </p:nvSpPr>
        <p:spPr>
          <a:xfrm>
            <a:off x="1123602" y="3552856"/>
            <a:ext cx="250200" cy="250200"/>
          </a:xfrm>
          <a:prstGeom prst="ellipse">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687" name="Google Shape;687;g305a39f1ae4_0_137"/>
          <p:cNvCxnSpPr/>
          <p:nvPr/>
        </p:nvCxnSpPr>
        <p:spPr>
          <a:xfrm rot="10800000">
            <a:off x="1370939" y="3679079"/>
            <a:ext cx="269100" cy="900"/>
          </a:xfrm>
          <a:prstGeom prst="straightConnector1">
            <a:avLst/>
          </a:prstGeom>
          <a:noFill/>
          <a:ln cap="flat" cmpd="sng" w="19050">
            <a:solidFill>
              <a:schemeClr val="dk1"/>
            </a:solidFill>
            <a:prstDash val="solid"/>
            <a:round/>
            <a:headEnd len="sm" w="sm" type="none"/>
            <a:tailEnd len="sm" w="sm" type="none"/>
          </a:ln>
        </p:spPr>
      </p:cxnSp>
      <p:sp>
        <p:nvSpPr>
          <p:cNvPr id="688" name="Google Shape;688;g305a39f1ae4_0_137"/>
          <p:cNvSpPr txBox="1"/>
          <p:nvPr/>
        </p:nvSpPr>
        <p:spPr>
          <a:xfrm>
            <a:off x="944881" y="3329351"/>
            <a:ext cx="5226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Urrá</a:t>
            </a:r>
            <a:endParaRPr b="0" i="0" sz="900" u="none" cap="none" strike="noStrike">
              <a:solidFill>
                <a:srgbClr val="000000"/>
              </a:solidFill>
              <a:latin typeface="Verdana"/>
              <a:ea typeface="Verdana"/>
              <a:cs typeface="Verdana"/>
              <a:sym typeface="Verdana"/>
            </a:endParaRPr>
          </a:p>
        </p:txBody>
      </p:sp>
      <p:sp>
        <p:nvSpPr>
          <p:cNvPr id="689" name="Google Shape;689;g305a39f1ae4_0_137"/>
          <p:cNvSpPr/>
          <p:nvPr/>
        </p:nvSpPr>
        <p:spPr>
          <a:xfrm>
            <a:off x="1939852" y="2295317"/>
            <a:ext cx="233100" cy="2307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690" name="Google Shape;690;g305a39f1ae4_0_137"/>
          <p:cNvCxnSpPr>
            <a:stCxn id="689" idx="2"/>
          </p:cNvCxnSpPr>
          <p:nvPr/>
        </p:nvCxnSpPr>
        <p:spPr>
          <a:xfrm>
            <a:off x="2056402" y="2526017"/>
            <a:ext cx="1200" cy="245700"/>
          </a:xfrm>
          <a:prstGeom prst="straightConnector1">
            <a:avLst/>
          </a:prstGeom>
          <a:noFill/>
          <a:ln cap="flat" cmpd="sng" w="19050">
            <a:solidFill>
              <a:schemeClr val="dk1"/>
            </a:solidFill>
            <a:prstDash val="solid"/>
            <a:round/>
            <a:headEnd len="sm" w="sm" type="none"/>
            <a:tailEnd len="sm" w="sm" type="none"/>
          </a:ln>
        </p:spPr>
      </p:cxnSp>
      <p:cxnSp>
        <p:nvCxnSpPr>
          <p:cNvPr id="691" name="Google Shape;691;g305a39f1ae4_0_137"/>
          <p:cNvCxnSpPr/>
          <p:nvPr/>
        </p:nvCxnSpPr>
        <p:spPr>
          <a:xfrm>
            <a:off x="8022617" y="1757997"/>
            <a:ext cx="0" cy="336000"/>
          </a:xfrm>
          <a:prstGeom prst="straightConnector1">
            <a:avLst/>
          </a:prstGeom>
          <a:noFill/>
          <a:ln cap="flat" cmpd="sng" w="38100">
            <a:solidFill>
              <a:schemeClr val="dk1"/>
            </a:solidFill>
            <a:prstDash val="solid"/>
            <a:round/>
            <a:headEnd len="sm" w="sm" type="none"/>
            <a:tailEnd len="med" w="med" type="triangle"/>
          </a:ln>
        </p:spPr>
      </p:cxnSp>
      <p:sp>
        <p:nvSpPr>
          <p:cNvPr id="692" name="Google Shape;692;g305a39f1ae4_0_137"/>
          <p:cNvSpPr txBox="1"/>
          <p:nvPr/>
        </p:nvSpPr>
        <p:spPr>
          <a:xfrm>
            <a:off x="1058251" y="1945616"/>
            <a:ext cx="1234200" cy="39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Gen Solar Urrá</a:t>
            </a:r>
            <a:endParaRPr b="0" i="0" sz="975"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19.9 MW</a:t>
            </a:r>
            <a:endParaRPr b="0" i="0" sz="975" u="none" cap="none" strike="noStrike">
              <a:solidFill>
                <a:srgbClr val="000000"/>
              </a:solidFill>
              <a:latin typeface="Verdana"/>
              <a:ea typeface="Verdana"/>
              <a:cs typeface="Verdana"/>
              <a:sym typeface="Verdana"/>
            </a:endParaRPr>
          </a:p>
        </p:txBody>
      </p:sp>
      <p:grpSp>
        <p:nvGrpSpPr>
          <p:cNvPr id="693" name="Google Shape;693;g305a39f1ae4_0_137"/>
          <p:cNvGrpSpPr/>
          <p:nvPr/>
        </p:nvGrpSpPr>
        <p:grpSpPr>
          <a:xfrm rot="10800000">
            <a:off x="3687506" y="1881539"/>
            <a:ext cx="233100" cy="476550"/>
            <a:chOff x="5345494" y="1657284"/>
            <a:chExt cx="310800" cy="635400"/>
          </a:xfrm>
        </p:grpSpPr>
        <p:sp>
          <p:nvSpPr>
            <p:cNvPr id="694" name="Google Shape;694;g305a39f1ae4_0_137"/>
            <p:cNvSpPr/>
            <p:nvPr/>
          </p:nvSpPr>
          <p:spPr>
            <a:xfrm>
              <a:off x="5345494" y="1657284"/>
              <a:ext cx="310800" cy="3078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695" name="Google Shape;695;g305a39f1ae4_0_137"/>
            <p:cNvCxnSpPr>
              <a:stCxn id="694" idx="2"/>
            </p:cNvCxnSpPr>
            <p:nvPr/>
          </p:nvCxnSpPr>
          <p:spPr>
            <a:xfrm>
              <a:off x="5500894" y="1965084"/>
              <a:ext cx="1800" cy="327600"/>
            </a:xfrm>
            <a:prstGeom prst="straightConnector1">
              <a:avLst/>
            </a:prstGeom>
            <a:noFill/>
            <a:ln cap="flat" cmpd="sng" w="19050">
              <a:solidFill>
                <a:schemeClr val="dk1"/>
              </a:solidFill>
              <a:prstDash val="solid"/>
              <a:round/>
              <a:headEnd len="sm" w="sm" type="none"/>
              <a:tailEnd len="sm" w="sm" type="none"/>
            </a:ln>
          </p:spPr>
        </p:cxnSp>
      </p:grpSp>
      <p:cxnSp>
        <p:nvCxnSpPr>
          <p:cNvPr id="696" name="Google Shape;696;g305a39f1ae4_0_137"/>
          <p:cNvCxnSpPr/>
          <p:nvPr/>
        </p:nvCxnSpPr>
        <p:spPr>
          <a:xfrm>
            <a:off x="3802777" y="1881612"/>
            <a:ext cx="426300" cy="0"/>
          </a:xfrm>
          <a:prstGeom prst="straightConnector1">
            <a:avLst/>
          </a:prstGeom>
          <a:noFill/>
          <a:ln cap="flat" cmpd="sng" w="19050">
            <a:solidFill>
              <a:schemeClr val="dk1"/>
            </a:solidFill>
            <a:prstDash val="solid"/>
            <a:round/>
            <a:headEnd len="sm" w="sm" type="none"/>
            <a:tailEnd len="sm" w="sm" type="none"/>
          </a:ln>
        </p:spPr>
      </p:cxnSp>
      <p:cxnSp>
        <p:nvCxnSpPr>
          <p:cNvPr id="697" name="Google Shape;697;g305a39f1ae4_0_137"/>
          <p:cNvCxnSpPr/>
          <p:nvPr/>
        </p:nvCxnSpPr>
        <p:spPr>
          <a:xfrm>
            <a:off x="4229100" y="1881612"/>
            <a:ext cx="0" cy="336000"/>
          </a:xfrm>
          <a:prstGeom prst="straightConnector1">
            <a:avLst/>
          </a:prstGeom>
          <a:noFill/>
          <a:ln cap="flat" cmpd="sng" w="38100">
            <a:solidFill>
              <a:schemeClr val="dk1"/>
            </a:solidFill>
            <a:prstDash val="solid"/>
            <a:round/>
            <a:headEnd len="sm" w="sm" type="none"/>
            <a:tailEnd len="med" w="med" type="triangle"/>
          </a:ln>
        </p:spPr>
      </p:cxnSp>
      <p:sp>
        <p:nvSpPr>
          <p:cNvPr id="698" name="Google Shape;698;g305a39f1ae4_0_137"/>
          <p:cNvSpPr txBox="1"/>
          <p:nvPr/>
        </p:nvSpPr>
        <p:spPr>
          <a:xfrm>
            <a:off x="3213178" y="2374711"/>
            <a:ext cx="1194600" cy="54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Solar San Serapio</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2.5 MW</a:t>
            </a:r>
            <a:endParaRPr b="0" i="0" sz="975" u="none" cap="none" strike="noStrike">
              <a:solidFill>
                <a:srgbClr val="000000"/>
              </a:solidFill>
              <a:latin typeface="Verdana"/>
              <a:ea typeface="Verdana"/>
              <a:cs typeface="Verdana"/>
              <a:sym typeface="Verdana"/>
            </a:endParaRPr>
          </a:p>
        </p:txBody>
      </p:sp>
      <p:cxnSp>
        <p:nvCxnSpPr>
          <p:cNvPr id="699" name="Google Shape;699;g305a39f1ae4_0_137"/>
          <p:cNvCxnSpPr/>
          <p:nvPr/>
        </p:nvCxnSpPr>
        <p:spPr>
          <a:xfrm rot="5400000">
            <a:off x="3757670" y="1704247"/>
            <a:ext cx="484500" cy="0"/>
          </a:xfrm>
          <a:prstGeom prst="straightConnector1">
            <a:avLst/>
          </a:prstGeom>
          <a:noFill/>
          <a:ln cap="flat" cmpd="sng" w="28575">
            <a:solidFill>
              <a:schemeClr val="dk1"/>
            </a:solidFill>
            <a:prstDash val="solid"/>
            <a:round/>
            <a:headEnd len="sm" w="sm" type="none"/>
            <a:tailEnd len="sm" w="sm" type="none"/>
          </a:ln>
        </p:spPr>
      </p:cxnSp>
      <p:pic>
        <p:nvPicPr>
          <p:cNvPr id="700" name="Google Shape;700;g305a39f1ae4_0_137"/>
          <p:cNvPicPr preferRelativeResize="0"/>
          <p:nvPr/>
        </p:nvPicPr>
        <p:blipFill rotWithShape="1">
          <a:blip r:embed="rId3">
            <a:alphaModFix/>
          </a:blip>
          <a:srcRect b="0" l="0" r="0" t="0"/>
          <a:stretch/>
        </p:blipFill>
        <p:spPr>
          <a:xfrm>
            <a:off x="8113580" y="3855114"/>
            <a:ext cx="1016198" cy="1143000"/>
          </a:xfrm>
          <a:prstGeom prst="rect">
            <a:avLst/>
          </a:prstGeom>
          <a:noFill/>
          <a:ln>
            <a:noFill/>
          </a:ln>
        </p:spPr>
      </p:pic>
      <p:cxnSp>
        <p:nvCxnSpPr>
          <p:cNvPr id="701" name="Google Shape;701;g305a39f1ae4_0_137"/>
          <p:cNvCxnSpPr/>
          <p:nvPr/>
        </p:nvCxnSpPr>
        <p:spPr>
          <a:xfrm>
            <a:off x="2560128" y="4242047"/>
            <a:ext cx="4713900" cy="7500"/>
          </a:xfrm>
          <a:prstGeom prst="straightConnector1">
            <a:avLst/>
          </a:prstGeom>
          <a:noFill/>
          <a:ln cap="flat" cmpd="sng" w="19050">
            <a:solidFill>
              <a:srgbClr val="FF0000"/>
            </a:solidFill>
            <a:prstDash val="solid"/>
            <a:round/>
            <a:headEnd len="sm" w="sm" type="none"/>
            <a:tailEnd len="sm" w="sm" type="none"/>
          </a:ln>
        </p:spPr>
      </p:cxnSp>
      <p:sp>
        <p:nvSpPr>
          <p:cNvPr id="702" name="Google Shape;702;g305a39f1ae4_0_137"/>
          <p:cNvSpPr txBox="1"/>
          <p:nvPr/>
        </p:nvSpPr>
        <p:spPr>
          <a:xfrm>
            <a:off x="6931826" y="2070572"/>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000" u="none" cap="none" strike="noStrike">
                <a:solidFill>
                  <a:srgbClr val="000000"/>
                </a:solidFill>
                <a:latin typeface="Verdana"/>
                <a:ea typeface="Verdana"/>
                <a:cs typeface="Verdana"/>
                <a:sym typeface="Verdana"/>
              </a:rPr>
              <a:t>A1</a:t>
            </a:r>
            <a:endParaRPr b="1" i="0" sz="1000" u="none" cap="none" strike="noStrike">
              <a:solidFill>
                <a:srgbClr val="000000"/>
              </a:solidFill>
              <a:latin typeface="Verdana"/>
              <a:ea typeface="Verdana"/>
              <a:cs typeface="Verdana"/>
              <a:sym typeface="Verdana"/>
            </a:endParaRPr>
          </a:p>
        </p:txBody>
      </p:sp>
      <p:sp>
        <p:nvSpPr>
          <p:cNvPr id="703" name="Google Shape;703;g305a39f1ae4_0_137"/>
          <p:cNvSpPr txBox="1"/>
          <p:nvPr/>
        </p:nvSpPr>
        <p:spPr>
          <a:xfrm>
            <a:off x="8228821" y="3298517"/>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000" u="none" cap="none" strike="noStrike">
                <a:solidFill>
                  <a:srgbClr val="000000"/>
                </a:solidFill>
                <a:latin typeface="Verdana"/>
                <a:ea typeface="Verdana"/>
                <a:cs typeface="Verdana"/>
                <a:sym typeface="Verdana"/>
              </a:rPr>
              <a:t>A3</a:t>
            </a:r>
            <a:endParaRPr b="1" i="0" sz="1000" u="none" cap="none" strike="noStrike">
              <a:solidFill>
                <a:srgbClr val="000000"/>
              </a:solidFill>
              <a:latin typeface="Verdana"/>
              <a:ea typeface="Verdana"/>
              <a:cs typeface="Verdana"/>
              <a:sym typeface="Verdana"/>
            </a:endParaRPr>
          </a:p>
        </p:txBody>
      </p:sp>
      <p:sp>
        <p:nvSpPr>
          <p:cNvPr id="704" name="Google Shape;704;g305a39f1ae4_0_137"/>
          <p:cNvSpPr txBox="1"/>
          <p:nvPr/>
        </p:nvSpPr>
        <p:spPr>
          <a:xfrm>
            <a:off x="5064123" y="3989432"/>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000" u="none" cap="none" strike="noStrike">
                <a:solidFill>
                  <a:srgbClr val="000000"/>
                </a:solidFill>
                <a:latin typeface="Verdana"/>
                <a:ea typeface="Verdana"/>
                <a:cs typeface="Verdana"/>
                <a:sym typeface="Verdana"/>
              </a:rPr>
              <a:t>A4</a:t>
            </a:r>
            <a:endParaRPr b="1" i="0" sz="1000" u="none" cap="none" strike="noStrike">
              <a:solidFill>
                <a:srgbClr val="000000"/>
              </a:solidFill>
              <a:latin typeface="Verdana"/>
              <a:ea typeface="Verdana"/>
              <a:cs typeface="Verdana"/>
              <a:sym typeface="Verdana"/>
            </a:endParaRPr>
          </a:p>
        </p:txBody>
      </p:sp>
      <p:sp>
        <p:nvSpPr>
          <p:cNvPr id="705" name="Google Shape;705;g305a39f1ae4_0_137"/>
          <p:cNvSpPr txBox="1"/>
          <p:nvPr/>
        </p:nvSpPr>
        <p:spPr>
          <a:xfrm>
            <a:off x="5394314" y="1336380"/>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000" u="none" cap="none" strike="noStrike">
                <a:solidFill>
                  <a:srgbClr val="000000"/>
                </a:solidFill>
                <a:latin typeface="Verdana"/>
                <a:ea typeface="Verdana"/>
                <a:cs typeface="Verdana"/>
                <a:sym typeface="Verdana"/>
              </a:rPr>
              <a:t>A2</a:t>
            </a:r>
            <a:endParaRPr b="1" i="0" sz="1000" u="none" cap="none" strike="noStrike">
              <a:solidFill>
                <a:srgbClr val="000000"/>
              </a:solidFill>
              <a:latin typeface="Verdana"/>
              <a:ea typeface="Verdana"/>
              <a:cs typeface="Verdana"/>
              <a:sym typeface="Verdana"/>
            </a:endParaRPr>
          </a:p>
        </p:txBody>
      </p:sp>
      <p:sp>
        <p:nvSpPr>
          <p:cNvPr id="706" name="Google Shape;706;g305a39f1ae4_0_137"/>
          <p:cNvSpPr txBox="1"/>
          <p:nvPr/>
        </p:nvSpPr>
        <p:spPr>
          <a:xfrm>
            <a:off x="1496034" y="3108905"/>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000" u="none" cap="none" strike="noStrike">
                <a:solidFill>
                  <a:srgbClr val="000000"/>
                </a:solidFill>
                <a:latin typeface="Verdana"/>
                <a:ea typeface="Verdana"/>
                <a:cs typeface="Verdana"/>
                <a:sym typeface="Verdana"/>
              </a:rPr>
              <a:t>A2</a:t>
            </a:r>
            <a:endParaRPr b="1" i="0" sz="1000" u="none" cap="none" strike="noStrike">
              <a:solidFill>
                <a:srgbClr val="000000"/>
              </a:solidFill>
              <a:latin typeface="Verdana"/>
              <a:ea typeface="Verdana"/>
              <a:cs typeface="Verdana"/>
              <a:sym typeface="Verdana"/>
            </a:endParaRPr>
          </a:p>
        </p:txBody>
      </p:sp>
      <p:sp>
        <p:nvSpPr>
          <p:cNvPr id="707" name="Google Shape;707;g305a39f1ae4_0_137"/>
          <p:cNvSpPr txBox="1"/>
          <p:nvPr/>
        </p:nvSpPr>
        <p:spPr>
          <a:xfrm>
            <a:off x="1606260" y="4076790"/>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000" u="none" cap="none" strike="noStrike">
                <a:solidFill>
                  <a:srgbClr val="000000"/>
                </a:solidFill>
                <a:latin typeface="Verdana"/>
                <a:ea typeface="Verdana"/>
                <a:cs typeface="Verdana"/>
                <a:sym typeface="Verdana"/>
              </a:rPr>
              <a:t>A4</a:t>
            </a:r>
            <a:endParaRPr b="1" i="0" sz="1000" u="none" cap="none" strike="noStrike">
              <a:solidFill>
                <a:srgbClr val="000000"/>
              </a:solidFill>
              <a:latin typeface="Verdana"/>
              <a:ea typeface="Verdana"/>
              <a:cs typeface="Verdana"/>
              <a:sym typeface="Verdana"/>
            </a:endParaRPr>
          </a:p>
        </p:txBody>
      </p:sp>
      <p:sp>
        <p:nvSpPr>
          <p:cNvPr id="708" name="Google Shape;708;g305a39f1ae4_0_137"/>
          <p:cNvSpPr txBox="1"/>
          <p:nvPr/>
        </p:nvSpPr>
        <p:spPr>
          <a:xfrm>
            <a:off x="5082556" y="4483811"/>
            <a:ext cx="1195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000" u="none" cap="none" strike="noStrike">
                <a:solidFill>
                  <a:srgbClr val="000000"/>
                </a:solidFill>
                <a:latin typeface="Verdana"/>
                <a:ea typeface="Verdana"/>
                <a:cs typeface="Verdana"/>
                <a:sym typeface="Verdana"/>
              </a:rPr>
              <a:t>Existente</a:t>
            </a:r>
            <a:endParaRPr/>
          </a:p>
          <a:p>
            <a:pPr indent="0" lvl="0" marL="0" marR="0" rtl="0" algn="l">
              <a:lnSpc>
                <a:spcPct val="100000"/>
              </a:lnSpc>
              <a:spcBef>
                <a:spcPts val="0"/>
              </a:spcBef>
              <a:spcAft>
                <a:spcPts val="0"/>
              </a:spcAft>
              <a:buClr>
                <a:srgbClr val="000000"/>
              </a:buClr>
              <a:buSzPts val="1050"/>
              <a:buFont typeface="Arial"/>
              <a:buNone/>
            </a:pPr>
            <a:r>
              <a:rPr b="1" i="0" lang="es-CO" sz="1000" u="none" cap="none" strike="noStrike">
                <a:solidFill>
                  <a:srgbClr val="000000"/>
                </a:solidFill>
                <a:latin typeface="Verdana"/>
                <a:ea typeface="Verdana"/>
                <a:cs typeface="Verdana"/>
                <a:sym typeface="Verdana"/>
              </a:rPr>
              <a:t>Proyectado</a:t>
            </a:r>
            <a:endParaRPr b="1" i="0" sz="1000" u="none" cap="none" strike="noStrike">
              <a:solidFill>
                <a:srgbClr val="000000"/>
              </a:solidFill>
              <a:latin typeface="Verdana"/>
              <a:ea typeface="Verdana"/>
              <a:cs typeface="Verdana"/>
              <a:sym typeface="Verdana"/>
            </a:endParaRPr>
          </a:p>
        </p:txBody>
      </p:sp>
      <p:cxnSp>
        <p:nvCxnSpPr>
          <p:cNvPr id="709" name="Google Shape;709;g305a39f1ae4_0_137"/>
          <p:cNvCxnSpPr/>
          <p:nvPr/>
        </p:nvCxnSpPr>
        <p:spPr>
          <a:xfrm>
            <a:off x="6069600" y="4765445"/>
            <a:ext cx="584700" cy="0"/>
          </a:xfrm>
          <a:prstGeom prst="straightConnector1">
            <a:avLst/>
          </a:prstGeom>
          <a:noFill/>
          <a:ln cap="flat" cmpd="sng" w="19050">
            <a:solidFill>
              <a:srgbClr val="FF0000"/>
            </a:solidFill>
            <a:prstDash val="solid"/>
            <a:round/>
            <a:headEnd len="sm" w="sm" type="none"/>
            <a:tailEnd len="sm" w="sm" type="none"/>
          </a:ln>
        </p:spPr>
      </p:cxnSp>
      <p:cxnSp>
        <p:nvCxnSpPr>
          <p:cNvPr id="710" name="Google Shape;710;g305a39f1ae4_0_137"/>
          <p:cNvCxnSpPr/>
          <p:nvPr/>
        </p:nvCxnSpPr>
        <p:spPr>
          <a:xfrm flipH="1" rot="10800000">
            <a:off x="6069600" y="4595542"/>
            <a:ext cx="584700" cy="3300"/>
          </a:xfrm>
          <a:prstGeom prst="straightConnector1">
            <a:avLst/>
          </a:prstGeom>
          <a:noFill/>
          <a:ln cap="flat" cmpd="sng" w="19050">
            <a:solidFill>
              <a:srgbClr val="0C5ADB"/>
            </a:solidFill>
            <a:prstDash val="solid"/>
            <a:round/>
            <a:headEnd len="sm" w="sm" type="none"/>
            <a:tailEnd len="sm" w="sm" type="none"/>
          </a:ln>
        </p:spPr>
      </p:cxnSp>
      <p:sp>
        <p:nvSpPr>
          <p:cNvPr id="711" name="Google Shape;711;g305a39f1ae4_0_137"/>
          <p:cNvSpPr txBox="1"/>
          <p:nvPr/>
        </p:nvSpPr>
        <p:spPr>
          <a:xfrm>
            <a:off x="2503851" y="1336812"/>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000" u="none" cap="none" strike="noStrike">
                <a:solidFill>
                  <a:srgbClr val="000000"/>
                </a:solidFill>
                <a:latin typeface="Verdana"/>
                <a:ea typeface="Verdana"/>
                <a:cs typeface="Verdana"/>
                <a:sym typeface="Verdana"/>
              </a:rPr>
              <a:t>A2</a:t>
            </a:r>
            <a:endParaRPr b="1" i="0" sz="1000" u="none" cap="none" strike="noStrike">
              <a:solidFill>
                <a:srgbClr val="000000"/>
              </a:solidFill>
              <a:latin typeface="Verdana"/>
              <a:ea typeface="Verdana"/>
              <a:cs typeface="Verdana"/>
              <a:sym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5" name="Shape 715"/>
        <p:cNvGrpSpPr/>
        <p:nvPr/>
      </p:nvGrpSpPr>
      <p:grpSpPr>
        <a:xfrm>
          <a:off x="0" y="0"/>
          <a:ext cx="0" cy="0"/>
          <a:chOff x="0" y="0"/>
          <a:chExt cx="0" cy="0"/>
        </a:xfrm>
      </p:grpSpPr>
      <p:sp>
        <p:nvSpPr>
          <p:cNvPr id="716" name="Google Shape;716;g305a39f1ae4_0_218"/>
          <p:cNvSpPr txBox="1"/>
          <p:nvPr/>
        </p:nvSpPr>
        <p:spPr>
          <a:xfrm>
            <a:off x="4141845" y="1244074"/>
            <a:ext cx="12138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i="0" lang="es-CO" sz="6000" u="none" cap="none" strike="noStrike">
                <a:solidFill>
                  <a:srgbClr val="CAF53A"/>
                </a:solidFill>
                <a:latin typeface="Verdana"/>
                <a:ea typeface="Verdana"/>
                <a:cs typeface="Verdana"/>
                <a:sym typeface="Verdana"/>
              </a:rPr>
              <a:t>2.</a:t>
            </a:r>
            <a:endParaRPr b="1" i="0" sz="6000" u="none" cap="none" strike="noStrike">
              <a:solidFill>
                <a:srgbClr val="CAF53A"/>
              </a:solidFill>
              <a:latin typeface="Verdana"/>
              <a:ea typeface="Verdana"/>
              <a:cs typeface="Verdana"/>
              <a:sym typeface="Verdana"/>
            </a:endParaRPr>
          </a:p>
        </p:txBody>
      </p:sp>
      <p:sp>
        <p:nvSpPr>
          <p:cNvPr id="717" name="Google Shape;717;g305a39f1ae4_0_218"/>
          <p:cNvSpPr/>
          <p:nvPr/>
        </p:nvSpPr>
        <p:spPr>
          <a:xfrm rot="10800000">
            <a:off x="951961" y="1126977"/>
            <a:ext cx="3008578" cy="197269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8" name="Google Shape;718;g305a39f1ae4_0_218"/>
          <p:cNvPicPr preferRelativeResize="0"/>
          <p:nvPr/>
        </p:nvPicPr>
        <p:blipFill rotWithShape="1">
          <a:blip r:embed="rId4">
            <a:alphaModFix/>
          </a:blip>
          <a:srcRect b="9395" l="0" r="0" t="0"/>
          <a:stretch/>
        </p:blipFill>
        <p:spPr>
          <a:xfrm>
            <a:off x="767271" y="141515"/>
            <a:ext cx="4305473" cy="5001988"/>
          </a:xfrm>
          <a:prstGeom prst="rect">
            <a:avLst/>
          </a:prstGeom>
          <a:noFill/>
          <a:ln>
            <a:noFill/>
          </a:ln>
        </p:spPr>
      </p:pic>
      <p:pic>
        <p:nvPicPr>
          <p:cNvPr id="719" name="Google Shape;719;g305a39f1ae4_0_218"/>
          <p:cNvPicPr preferRelativeResize="0"/>
          <p:nvPr/>
        </p:nvPicPr>
        <p:blipFill rotWithShape="1">
          <a:blip r:embed="rId5">
            <a:alphaModFix/>
          </a:blip>
          <a:srcRect b="0" l="0" r="0" t="0"/>
          <a:stretch/>
        </p:blipFill>
        <p:spPr>
          <a:xfrm>
            <a:off x="8167034" y="4103676"/>
            <a:ext cx="788816" cy="868702"/>
          </a:xfrm>
          <a:prstGeom prst="rect">
            <a:avLst/>
          </a:prstGeom>
          <a:noFill/>
          <a:ln>
            <a:noFill/>
          </a:ln>
        </p:spPr>
      </p:pic>
      <p:sp>
        <p:nvSpPr>
          <p:cNvPr id="720" name="Google Shape;720;g305a39f1ae4_0_218"/>
          <p:cNvSpPr txBox="1"/>
          <p:nvPr/>
        </p:nvSpPr>
        <p:spPr>
          <a:xfrm>
            <a:off x="4141844" y="2112217"/>
            <a:ext cx="49587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s-CO" sz="2800" u="none" cap="none" strike="noStrike">
                <a:solidFill>
                  <a:srgbClr val="FFFFFF"/>
                </a:solidFill>
                <a:latin typeface="Verdana"/>
                <a:ea typeface="Verdana"/>
                <a:cs typeface="Verdana"/>
                <a:sym typeface="Verdana"/>
              </a:rPr>
              <a:t>Evaluación técnica Caso base (A0) y Etapa A1: Nueva línea Río Sinú – Nva Montería 110 kV</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4" name="Shape 724"/>
        <p:cNvGrpSpPr/>
        <p:nvPr/>
      </p:nvGrpSpPr>
      <p:grpSpPr>
        <a:xfrm>
          <a:off x="0" y="0"/>
          <a:ext cx="0" cy="0"/>
          <a:chOff x="0" y="0"/>
          <a:chExt cx="0" cy="0"/>
        </a:xfrm>
      </p:grpSpPr>
      <p:sp>
        <p:nvSpPr>
          <p:cNvPr id="725" name="Google Shape;725;g305a39f1ae4_0_226"/>
          <p:cNvSpPr txBox="1"/>
          <p:nvPr/>
        </p:nvSpPr>
        <p:spPr>
          <a:xfrm>
            <a:off x="1855014" y="387256"/>
            <a:ext cx="54339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Etapa A1: Nueva línea Río Sinú – Nva Montería 110 kV</a:t>
            </a:r>
            <a:endParaRPr b="0" i="0" sz="1400" u="none" cap="none" strike="noStrike">
              <a:solidFill>
                <a:srgbClr val="000000"/>
              </a:solidFill>
              <a:latin typeface="Arial"/>
              <a:ea typeface="Arial"/>
              <a:cs typeface="Arial"/>
              <a:sym typeface="Arial"/>
            </a:endParaRPr>
          </a:p>
        </p:txBody>
      </p:sp>
      <p:pic>
        <p:nvPicPr>
          <p:cNvPr id="726" name="Google Shape;726;g305a39f1ae4_0_22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cxnSp>
        <p:nvCxnSpPr>
          <p:cNvPr id="727" name="Google Shape;727;g305a39f1ae4_0_226"/>
          <p:cNvCxnSpPr/>
          <p:nvPr/>
        </p:nvCxnSpPr>
        <p:spPr>
          <a:xfrm>
            <a:off x="2253282" y="1654585"/>
            <a:ext cx="0" cy="1043700"/>
          </a:xfrm>
          <a:prstGeom prst="straightConnector1">
            <a:avLst/>
          </a:prstGeom>
          <a:noFill/>
          <a:ln cap="flat" cmpd="sng" w="19050">
            <a:solidFill>
              <a:srgbClr val="0C5ADB"/>
            </a:solidFill>
            <a:prstDash val="solid"/>
            <a:round/>
            <a:headEnd len="sm" w="sm" type="none"/>
            <a:tailEnd len="sm" w="sm" type="none"/>
          </a:ln>
        </p:spPr>
      </p:cxnSp>
      <p:cxnSp>
        <p:nvCxnSpPr>
          <p:cNvPr id="728" name="Google Shape;728;g305a39f1ae4_0_226"/>
          <p:cNvCxnSpPr/>
          <p:nvPr/>
        </p:nvCxnSpPr>
        <p:spPr>
          <a:xfrm>
            <a:off x="4693339" y="1660680"/>
            <a:ext cx="2061000" cy="0"/>
          </a:xfrm>
          <a:prstGeom prst="straightConnector1">
            <a:avLst/>
          </a:prstGeom>
          <a:noFill/>
          <a:ln cap="flat" cmpd="sng" w="19050">
            <a:solidFill>
              <a:srgbClr val="0C5ADB"/>
            </a:solidFill>
            <a:prstDash val="solid"/>
            <a:round/>
            <a:headEnd len="sm" w="sm" type="none"/>
            <a:tailEnd len="sm" w="sm" type="none"/>
          </a:ln>
        </p:spPr>
      </p:cxnSp>
      <p:cxnSp>
        <p:nvCxnSpPr>
          <p:cNvPr id="729" name="Google Shape;729;g305a39f1ae4_0_226"/>
          <p:cNvCxnSpPr/>
          <p:nvPr/>
        </p:nvCxnSpPr>
        <p:spPr>
          <a:xfrm>
            <a:off x="7640292" y="1697954"/>
            <a:ext cx="0" cy="1013700"/>
          </a:xfrm>
          <a:prstGeom prst="straightConnector1">
            <a:avLst/>
          </a:prstGeom>
          <a:noFill/>
          <a:ln cap="flat" cmpd="sng" w="19050">
            <a:solidFill>
              <a:srgbClr val="0C5ADB"/>
            </a:solidFill>
            <a:prstDash val="solid"/>
            <a:round/>
            <a:headEnd len="sm" w="sm" type="none"/>
            <a:tailEnd len="sm" w="sm" type="none"/>
          </a:ln>
        </p:spPr>
      </p:cxnSp>
      <p:cxnSp>
        <p:nvCxnSpPr>
          <p:cNvPr id="730" name="Google Shape;730;g305a39f1ae4_0_226"/>
          <p:cNvCxnSpPr/>
          <p:nvPr/>
        </p:nvCxnSpPr>
        <p:spPr>
          <a:xfrm>
            <a:off x="2475673" y="2711747"/>
            <a:ext cx="0" cy="211800"/>
          </a:xfrm>
          <a:prstGeom prst="straightConnector1">
            <a:avLst/>
          </a:prstGeom>
          <a:noFill/>
          <a:ln cap="flat" cmpd="sng" w="19050">
            <a:solidFill>
              <a:srgbClr val="0C5ADB"/>
            </a:solidFill>
            <a:prstDash val="solid"/>
            <a:round/>
            <a:headEnd len="sm" w="sm" type="none"/>
            <a:tailEnd len="sm" w="sm" type="none"/>
          </a:ln>
        </p:spPr>
      </p:cxnSp>
      <p:grpSp>
        <p:nvGrpSpPr>
          <p:cNvPr id="731" name="Google Shape;731;g305a39f1ae4_0_226"/>
          <p:cNvGrpSpPr/>
          <p:nvPr/>
        </p:nvGrpSpPr>
        <p:grpSpPr>
          <a:xfrm rot="10800000">
            <a:off x="6663751" y="2900073"/>
            <a:ext cx="392615" cy="799996"/>
            <a:chOff x="7451036" y="2768047"/>
            <a:chExt cx="523486" cy="1066662"/>
          </a:xfrm>
        </p:grpSpPr>
        <p:sp>
          <p:nvSpPr>
            <p:cNvPr id="732" name="Google Shape;732;g305a39f1ae4_0_226"/>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733" name="Google Shape;733;g305a39f1ae4_0_226"/>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734" name="Google Shape;734;g305a39f1ae4_0_226"/>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735" name="Google Shape;735;g305a39f1ae4_0_226"/>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736" name="Google Shape;736;g305a39f1ae4_0_226"/>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grpSp>
        <p:nvGrpSpPr>
          <p:cNvPr id="737" name="Google Shape;737;g305a39f1ae4_0_226"/>
          <p:cNvGrpSpPr/>
          <p:nvPr/>
        </p:nvGrpSpPr>
        <p:grpSpPr>
          <a:xfrm rot="10800000">
            <a:off x="7163189" y="2908372"/>
            <a:ext cx="392615" cy="799996"/>
            <a:chOff x="7451036" y="2768047"/>
            <a:chExt cx="523486" cy="1066662"/>
          </a:xfrm>
        </p:grpSpPr>
        <p:sp>
          <p:nvSpPr>
            <p:cNvPr id="738" name="Google Shape;738;g305a39f1ae4_0_226"/>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739" name="Google Shape;739;g305a39f1ae4_0_226"/>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740" name="Google Shape;740;g305a39f1ae4_0_226"/>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741" name="Google Shape;741;g305a39f1ae4_0_226"/>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742" name="Google Shape;742;g305a39f1ae4_0_226"/>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cxnSp>
        <p:nvCxnSpPr>
          <p:cNvPr id="743" name="Google Shape;743;g305a39f1ae4_0_226"/>
          <p:cNvCxnSpPr/>
          <p:nvPr/>
        </p:nvCxnSpPr>
        <p:spPr>
          <a:xfrm>
            <a:off x="6971886" y="3901336"/>
            <a:ext cx="0" cy="426000"/>
          </a:xfrm>
          <a:prstGeom prst="straightConnector1">
            <a:avLst/>
          </a:prstGeom>
          <a:noFill/>
          <a:ln cap="flat" cmpd="sng" w="19050">
            <a:solidFill>
              <a:srgbClr val="0C5ADB"/>
            </a:solidFill>
            <a:prstDash val="solid"/>
            <a:round/>
            <a:headEnd len="sm" w="sm" type="none"/>
            <a:tailEnd len="sm" w="sm" type="none"/>
          </a:ln>
        </p:spPr>
      </p:cxnSp>
      <p:cxnSp>
        <p:nvCxnSpPr>
          <p:cNvPr id="744" name="Google Shape;744;g305a39f1ae4_0_226"/>
          <p:cNvCxnSpPr/>
          <p:nvPr/>
        </p:nvCxnSpPr>
        <p:spPr>
          <a:xfrm>
            <a:off x="2064068" y="3720569"/>
            <a:ext cx="0" cy="815100"/>
          </a:xfrm>
          <a:prstGeom prst="straightConnector1">
            <a:avLst/>
          </a:prstGeom>
          <a:noFill/>
          <a:ln cap="flat" cmpd="sng" w="19050">
            <a:solidFill>
              <a:srgbClr val="0C5ADB"/>
            </a:solidFill>
            <a:prstDash val="solid"/>
            <a:round/>
            <a:headEnd len="sm" w="sm" type="none"/>
            <a:tailEnd len="sm" w="sm" type="none"/>
          </a:ln>
        </p:spPr>
      </p:cxnSp>
      <p:cxnSp>
        <p:nvCxnSpPr>
          <p:cNvPr id="745" name="Google Shape;745;g305a39f1ae4_0_226"/>
          <p:cNvCxnSpPr/>
          <p:nvPr/>
        </p:nvCxnSpPr>
        <p:spPr>
          <a:xfrm>
            <a:off x="7247695" y="1697954"/>
            <a:ext cx="0" cy="1013700"/>
          </a:xfrm>
          <a:prstGeom prst="straightConnector1">
            <a:avLst/>
          </a:prstGeom>
          <a:noFill/>
          <a:ln cap="flat" cmpd="sng" w="19050">
            <a:solidFill>
              <a:srgbClr val="FF0000"/>
            </a:solidFill>
            <a:prstDash val="solid"/>
            <a:round/>
            <a:headEnd len="sm" w="sm" type="none"/>
            <a:tailEnd len="sm" w="sm" type="none"/>
          </a:ln>
        </p:spPr>
      </p:cxnSp>
      <p:sp>
        <p:nvSpPr>
          <p:cNvPr id="746" name="Google Shape;746;g305a39f1ae4_0_226"/>
          <p:cNvSpPr/>
          <p:nvPr/>
        </p:nvSpPr>
        <p:spPr>
          <a:xfrm>
            <a:off x="1495757" y="4535579"/>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Urabá 220</a:t>
            </a:r>
            <a:endParaRPr b="0" i="0" sz="1000" u="none" cap="none" strike="noStrike">
              <a:solidFill>
                <a:srgbClr val="000000"/>
              </a:solidFill>
              <a:latin typeface="Verdana"/>
              <a:ea typeface="Verdana"/>
              <a:cs typeface="Verdana"/>
              <a:sym typeface="Verdana"/>
            </a:endParaRPr>
          </a:p>
        </p:txBody>
      </p:sp>
      <p:sp>
        <p:nvSpPr>
          <p:cNvPr id="747" name="Google Shape;747;g305a39f1ae4_0_226"/>
          <p:cNvSpPr/>
          <p:nvPr/>
        </p:nvSpPr>
        <p:spPr>
          <a:xfrm>
            <a:off x="1504122" y="351930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220</a:t>
            </a:r>
            <a:endParaRPr b="0" i="0" sz="1000" u="none" cap="none" strike="noStrike">
              <a:solidFill>
                <a:srgbClr val="000000"/>
              </a:solidFill>
              <a:latin typeface="Verdana"/>
              <a:ea typeface="Verdana"/>
              <a:cs typeface="Verdana"/>
              <a:sym typeface="Verdana"/>
            </a:endParaRPr>
          </a:p>
        </p:txBody>
      </p:sp>
      <p:sp>
        <p:nvSpPr>
          <p:cNvPr id="748" name="Google Shape;748;g305a39f1ae4_0_226"/>
          <p:cNvSpPr/>
          <p:nvPr/>
        </p:nvSpPr>
        <p:spPr>
          <a:xfrm>
            <a:off x="6754466" y="270429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Nva Montería 110</a:t>
            </a:r>
            <a:endParaRPr b="0" i="0" sz="1000" u="none" cap="none" strike="noStrike">
              <a:solidFill>
                <a:srgbClr val="000000"/>
              </a:solidFill>
              <a:latin typeface="Verdana"/>
              <a:ea typeface="Verdana"/>
              <a:cs typeface="Verdana"/>
              <a:sym typeface="Verdana"/>
            </a:endParaRPr>
          </a:p>
        </p:txBody>
      </p:sp>
      <p:sp>
        <p:nvSpPr>
          <p:cNvPr id="749" name="Google Shape;749;g305a39f1ae4_0_226"/>
          <p:cNvSpPr/>
          <p:nvPr/>
        </p:nvSpPr>
        <p:spPr>
          <a:xfrm>
            <a:off x="6754465" y="3700069"/>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Montería 220</a:t>
            </a:r>
            <a:endParaRPr b="0" i="0" sz="1000" u="none" cap="none" strike="noStrike">
              <a:solidFill>
                <a:srgbClr val="000000"/>
              </a:solidFill>
              <a:latin typeface="Verdana"/>
              <a:ea typeface="Verdana"/>
              <a:cs typeface="Verdana"/>
              <a:sym typeface="Verdana"/>
            </a:endParaRPr>
          </a:p>
        </p:txBody>
      </p:sp>
      <p:sp>
        <p:nvSpPr>
          <p:cNvPr id="750" name="Google Shape;750;g305a39f1ae4_0_226"/>
          <p:cNvSpPr/>
          <p:nvPr/>
        </p:nvSpPr>
        <p:spPr>
          <a:xfrm>
            <a:off x="6754467" y="1496687"/>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Río Sinú 110</a:t>
            </a:r>
            <a:endParaRPr b="0" i="0" sz="1000" u="none" cap="none" strike="noStrike">
              <a:solidFill>
                <a:srgbClr val="000000"/>
              </a:solidFill>
              <a:latin typeface="Verdana"/>
              <a:ea typeface="Verdana"/>
              <a:cs typeface="Verdana"/>
              <a:sym typeface="Verdana"/>
            </a:endParaRPr>
          </a:p>
        </p:txBody>
      </p:sp>
      <p:cxnSp>
        <p:nvCxnSpPr>
          <p:cNvPr id="751" name="Google Shape;751;g305a39f1ae4_0_226"/>
          <p:cNvCxnSpPr/>
          <p:nvPr/>
        </p:nvCxnSpPr>
        <p:spPr>
          <a:xfrm>
            <a:off x="1803935" y="2709954"/>
            <a:ext cx="863100" cy="0"/>
          </a:xfrm>
          <a:prstGeom prst="straightConnector1">
            <a:avLst/>
          </a:prstGeom>
          <a:noFill/>
          <a:ln cap="flat" cmpd="sng" w="28575">
            <a:solidFill>
              <a:schemeClr val="dk1"/>
            </a:solidFill>
            <a:prstDash val="solid"/>
            <a:round/>
            <a:headEnd len="sm" w="sm" type="none"/>
            <a:tailEnd len="sm" w="sm" type="none"/>
          </a:ln>
        </p:spPr>
      </p:cxnSp>
      <p:sp>
        <p:nvSpPr>
          <p:cNvPr id="752" name="Google Shape;752;g305a39f1ae4_0_226"/>
          <p:cNvSpPr txBox="1"/>
          <p:nvPr/>
        </p:nvSpPr>
        <p:spPr>
          <a:xfrm>
            <a:off x="1128274" y="2596331"/>
            <a:ext cx="837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110</a:t>
            </a:r>
            <a:endParaRPr b="0" i="0" sz="1000" u="none" cap="none" strike="noStrike">
              <a:solidFill>
                <a:srgbClr val="000000"/>
              </a:solidFill>
              <a:latin typeface="Verdana"/>
              <a:ea typeface="Verdana"/>
              <a:cs typeface="Verdana"/>
              <a:sym typeface="Verdana"/>
            </a:endParaRPr>
          </a:p>
        </p:txBody>
      </p:sp>
      <p:sp>
        <p:nvSpPr>
          <p:cNvPr id="753" name="Google Shape;753;g305a39f1ae4_0_226"/>
          <p:cNvSpPr txBox="1"/>
          <p:nvPr/>
        </p:nvSpPr>
        <p:spPr>
          <a:xfrm>
            <a:off x="3430871" y="1143000"/>
            <a:ext cx="1262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Tierralta 110</a:t>
            </a:r>
            <a:endParaRPr b="0" i="0" sz="1000" u="none" cap="none" strike="noStrike">
              <a:solidFill>
                <a:srgbClr val="000000"/>
              </a:solidFill>
              <a:latin typeface="Verdana"/>
              <a:ea typeface="Verdana"/>
              <a:cs typeface="Verdana"/>
              <a:sym typeface="Verdana"/>
            </a:endParaRPr>
          </a:p>
        </p:txBody>
      </p:sp>
      <p:cxnSp>
        <p:nvCxnSpPr>
          <p:cNvPr id="754" name="Google Shape;754;g305a39f1ae4_0_226"/>
          <p:cNvCxnSpPr/>
          <p:nvPr/>
        </p:nvCxnSpPr>
        <p:spPr>
          <a:xfrm>
            <a:off x="2253282" y="1660681"/>
            <a:ext cx="2440200" cy="0"/>
          </a:xfrm>
          <a:prstGeom prst="straightConnector1">
            <a:avLst/>
          </a:prstGeom>
          <a:noFill/>
          <a:ln cap="flat" cmpd="sng" w="19050">
            <a:solidFill>
              <a:srgbClr val="0C5ADB"/>
            </a:solidFill>
            <a:prstDash val="solid"/>
            <a:round/>
            <a:headEnd len="sm" w="sm" type="none"/>
            <a:tailEnd len="sm" w="sm" type="none"/>
          </a:ln>
        </p:spPr>
      </p:cxnSp>
      <p:sp>
        <p:nvSpPr>
          <p:cNvPr id="755" name="Google Shape;755;g305a39f1ae4_0_226"/>
          <p:cNvSpPr/>
          <p:nvPr/>
        </p:nvSpPr>
        <p:spPr>
          <a:xfrm>
            <a:off x="2358888" y="2923576"/>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756" name="Google Shape;756;g305a39f1ae4_0_226"/>
          <p:cNvSpPr/>
          <p:nvPr/>
        </p:nvSpPr>
        <p:spPr>
          <a:xfrm>
            <a:off x="2274406" y="3076390"/>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757" name="Google Shape;757;g305a39f1ae4_0_226"/>
          <p:cNvSpPr/>
          <p:nvPr/>
        </p:nvSpPr>
        <p:spPr>
          <a:xfrm>
            <a:off x="2443371" y="3076389"/>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758" name="Google Shape;758;g305a39f1ae4_0_226"/>
          <p:cNvCxnSpPr/>
          <p:nvPr/>
        </p:nvCxnSpPr>
        <p:spPr>
          <a:xfrm>
            <a:off x="2358888" y="3300019"/>
            <a:ext cx="0" cy="211800"/>
          </a:xfrm>
          <a:prstGeom prst="straightConnector1">
            <a:avLst/>
          </a:prstGeom>
          <a:noFill/>
          <a:ln cap="flat" cmpd="sng" w="19050">
            <a:solidFill>
              <a:srgbClr val="0C5ADB"/>
            </a:solidFill>
            <a:prstDash val="solid"/>
            <a:round/>
            <a:headEnd len="sm" w="sm" type="none"/>
            <a:tailEnd len="sm" w="sm" type="none"/>
          </a:ln>
        </p:spPr>
      </p:cxnSp>
      <p:cxnSp>
        <p:nvCxnSpPr>
          <p:cNvPr id="759" name="Google Shape;759;g305a39f1ae4_0_226"/>
          <p:cNvCxnSpPr/>
          <p:nvPr/>
        </p:nvCxnSpPr>
        <p:spPr>
          <a:xfrm>
            <a:off x="2618230" y="4327198"/>
            <a:ext cx="4353600" cy="0"/>
          </a:xfrm>
          <a:prstGeom prst="straightConnector1">
            <a:avLst/>
          </a:prstGeom>
          <a:noFill/>
          <a:ln cap="flat" cmpd="sng" w="19050">
            <a:solidFill>
              <a:srgbClr val="0C5ADB"/>
            </a:solidFill>
            <a:prstDash val="solid"/>
            <a:round/>
            <a:headEnd len="sm" w="sm" type="none"/>
            <a:tailEnd len="sm" w="sm" type="none"/>
          </a:ln>
        </p:spPr>
      </p:cxnSp>
      <p:cxnSp>
        <p:nvCxnSpPr>
          <p:cNvPr id="760" name="Google Shape;760;g305a39f1ae4_0_226"/>
          <p:cNvCxnSpPr/>
          <p:nvPr/>
        </p:nvCxnSpPr>
        <p:spPr>
          <a:xfrm>
            <a:off x="2618231" y="4327198"/>
            <a:ext cx="0" cy="208500"/>
          </a:xfrm>
          <a:prstGeom prst="straightConnector1">
            <a:avLst/>
          </a:prstGeom>
          <a:noFill/>
          <a:ln cap="flat" cmpd="sng" w="19050">
            <a:solidFill>
              <a:srgbClr val="0C5ADB"/>
            </a:solidFill>
            <a:prstDash val="solid"/>
            <a:round/>
            <a:headEnd len="sm" w="sm" type="none"/>
            <a:tailEnd len="sm" w="sm" type="none"/>
          </a:ln>
        </p:spPr>
      </p:cxnSp>
      <p:sp>
        <p:nvSpPr>
          <p:cNvPr id="761" name="Google Shape;761;g305a39f1ae4_0_226"/>
          <p:cNvSpPr/>
          <p:nvPr/>
        </p:nvSpPr>
        <p:spPr>
          <a:xfrm>
            <a:off x="987685" y="3492813"/>
            <a:ext cx="250200" cy="250200"/>
          </a:xfrm>
          <a:prstGeom prst="ellipse">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762" name="Google Shape;762;g305a39f1ae4_0_226"/>
          <p:cNvCxnSpPr/>
          <p:nvPr/>
        </p:nvCxnSpPr>
        <p:spPr>
          <a:xfrm rot="10800000">
            <a:off x="1235022" y="3619036"/>
            <a:ext cx="269100" cy="900"/>
          </a:xfrm>
          <a:prstGeom prst="straightConnector1">
            <a:avLst/>
          </a:prstGeom>
          <a:noFill/>
          <a:ln cap="flat" cmpd="sng" w="19050">
            <a:solidFill>
              <a:schemeClr val="dk1"/>
            </a:solidFill>
            <a:prstDash val="solid"/>
            <a:round/>
            <a:headEnd len="sm" w="sm" type="none"/>
            <a:tailEnd len="sm" w="sm" type="none"/>
          </a:ln>
        </p:spPr>
      </p:cxnSp>
      <p:sp>
        <p:nvSpPr>
          <p:cNvPr id="763" name="Google Shape;763;g305a39f1ae4_0_226"/>
          <p:cNvSpPr txBox="1"/>
          <p:nvPr/>
        </p:nvSpPr>
        <p:spPr>
          <a:xfrm>
            <a:off x="820160" y="3269308"/>
            <a:ext cx="511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Urrá</a:t>
            </a:r>
            <a:endParaRPr b="0" i="0" sz="900" u="none" cap="none" strike="noStrike">
              <a:solidFill>
                <a:srgbClr val="000000"/>
              </a:solidFill>
              <a:latin typeface="Verdana"/>
              <a:ea typeface="Verdana"/>
              <a:cs typeface="Verdana"/>
              <a:sym typeface="Verdana"/>
            </a:endParaRPr>
          </a:p>
        </p:txBody>
      </p:sp>
      <p:sp>
        <p:nvSpPr>
          <p:cNvPr id="764" name="Google Shape;764;g305a39f1ae4_0_226"/>
          <p:cNvSpPr/>
          <p:nvPr/>
        </p:nvSpPr>
        <p:spPr>
          <a:xfrm>
            <a:off x="1803935" y="2235274"/>
            <a:ext cx="233100" cy="2307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765" name="Google Shape;765;g305a39f1ae4_0_226"/>
          <p:cNvCxnSpPr>
            <a:stCxn id="764" idx="2"/>
          </p:cNvCxnSpPr>
          <p:nvPr/>
        </p:nvCxnSpPr>
        <p:spPr>
          <a:xfrm>
            <a:off x="1920485" y="2465974"/>
            <a:ext cx="1200" cy="245700"/>
          </a:xfrm>
          <a:prstGeom prst="straightConnector1">
            <a:avLst/>
          </a:prstGeom>
          <a:noFill/>
          <a:ln cap="flat" cmpd="sng" w="19050">
            <a:solidFill>
              <a:schemeClr val="dk1"/>
            </a:solidFill>
            <a:prstDash val="solid"/>
            <a:round/>
            <a:headEnd len="sm" w="sm" type="none"/>
            <a:tailEnd len="sm" w="sm" type="none"/>
          </a:ln>
        </p:spPr>
      </p:cxnSp>
      <p:cxnSp>
        <p:nvCxnSpPr>
          <p:cNvPr id="766" name="Google Shape;766;g305a39f1ae4_0_226"/>
          <p:cNvCxnSpPr/>
          <p:nvPr/>
        </p:nvCxnSpPr>
        <p:spPr>
          <a:xfrm>
            <a:off x="7886700" y="1697954"/>
            <a:ext cx="0" cy="336000"/>
          </a:xfrm>
          <a:prstGeom prst="straightConnector1">
            <a:avLst/>
          </a:prstGeom>
          <a:noFill/>
          <a:ln cap="flat" cmpd="sng" w="38100">
            <a:solidFill>
              <a:schemeClr val="dk1"/>
            </a:solidFill>
            <a:prstDash val="solid"/>
            <a:round/>
            <a:headEnd len="sm" w="sm" type="none"/>
            <a:tailEnd len="med" w="med" type="triangle"/>
          </a:ln>
        </p:spPr>
      </p:cxnSp>
      <p:sp>
        <p:nvSpPr>
          <p:cNvPr id="767" name="Google Shape;767;g305a39f1ae4_0_226"/>
          <p:cNvSpPr txBox="1"/>
          <p:nvPr/>
        </p:nvSpPr>
        <p:spPr>
          <a:xfrm>
            <a:off x="956292" y="1885573"/>
            <a:ext cx="1200300" cy="39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Gen Solar Urrá</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19.9 MW</a:t>
            </a:r>
            <a:endParaRPr b="0" i="0" sz="975" u="none" cap="none" strike="noStrike">
              <a:solidFill>
                <a:srgbClr val="000000"/>
              </a:solidFill>
              <a:latin typeface="Verdana"/>
              <a:ea typeface="Verdana"/>
              <a:cs typeface="Verdana"/>
              <a:sym typeface="Verdana"/>
            </a:endParaRPr>
          </a:p>
        </p:txBody>
      </p:sp>
      <p:grpSp>
        <p:nvGrpSpPr>
          <p:cNvPr id="768" name="Google Shape;768;g305a39f1ae4_0_226"/>
          <p:cNvGrpSpPr/>
          <p:nvPr/>
        </p:nvGrpSpPr>
        <p:grpSpPr>
          <a:xfrm rot="10800000">
            <a:off x="3550346" y="1788265"/>
            <a:ext cx="233100" cy="476550"/>
            <a:chOff x="5345494" y="1657284"/>
            <a:chExt cx="310800" cy="635400"/>
          </a:xfrm>
        </p:grpSpPr>
        <p:sp>
          <p:nvSpPr>
            <p:cNvPr id="769" name="Google Shape;769;g305a39f1ae4_0_226"/>
            <p:cNvSpPr/>
            <p:nvPr/>
          </p:nvSpPr>
          <p:spPr>
            <a:xfrm>
              <a:off x="5345494" y="1657284"/>
              <a:ext cx="310800" cy="3078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770" name="Google Shape;770;g305a39f1ae4_0_226"/>
            <p:cNvCxnSpPr>
              <a:stCxn id="769" idx="2"/>
            </p:cNvCxnSpPr>
            <p:nvPr/>
          </p:nvCxnSpPr>
          <p:spPr>
            <a:xfrm>
              <a:off x="5500894" y="1965084"/>
              <a:ext cx="1800" cy="327600"/>
            </a:xfrm>
            <a:prstGeom prst="straightConnector1">
              <a:avLst/>
            </a:prstGeom>
            <a:noFill/>
            <a:ln cap="flat" cmpd="sng" w="19050">
              <a:solidFill>
                <a:schemeClr val="dk1"/>
              </a:solidFill>
              <a:prstDash val="solid"/>
              <a:round/>
              <a:headEnd len="sm" w="sm" type="none"/>
              <a:tailEnd len="sm" w="sm" type="none"/>
            </a:ln>
          </p:spPr>
        </p:cxnSp>
      </p:grpSp>
      <p:cxnSp>
        <p:nvCxnSpPr>
          <p:cNvPr id="771" name="Google Shape;771;g305a39f1ae4_0_226"/>
          <p:cNvCxnSpPr/>
          <p:nvPr/>
        </p:nvCxnSpPr>
        <p:spPr>
          <a:xfrm>
            <a:off x="3665617" y="1788338"/>
            <a:ext cx="426300" cy="0"/>
          </a:xfrm>
          <a:prstGeom prst="straightConnector1">
            <a:avLst/>
          </a:prstGeom>
          <a:noFill/>
          <a:ln cap="flat" cmpd="sng" w="19050">
            <a:solidFill>
              <a:schemeClr val="dk1"/>
            </a:solidFill>
            <a:prstDash val="solid"/>
            <a:round/>
            <a:headEnd len="sm" w="sm" type="none"/>
            <a:tailEnd len="sm" w="sm" type="none"/>
          </a:ln>
        </p:spPr>
      </p:cxnSp>
      <p:cxnSp>
        <p:nvCxnSpPr>
          <p:cNvPr id="772" name="Google Shape;772;g305a39f1ae4_0_226"/>
          <p:cNvCxnSpPr/>
          <p:nvPr/>
        </p:nvCxnSpPr>
        <p:spPr>
          <a:xfrm>
            <a:off x="4091940" y="1788338"/>
            <a:ext cx="0" cy="336000"/>
          </a:xfrm>
          <a:prstGeom prst="straightConnector1">
            <a:avLst/>
          </a:prstGeom>
          <a:noFill/>
          <a:ln cap="flat" cmpd="sng" w="38100">
            <a:solidFill>
              <a:schemeClr val="dk1"/>
            </a:solidFill>
            <a:prstDash val="solid"/>
            <a:round/>
            <a:headEnd len="sm" w="sm" type="none"/>
            <a:tailEnd len="med" w="med" type="triangle"/>
          </a:ln>
        </p:spPr>
      </p:cxnSp>
      <p:sp>
        <p:nvSpPr>
          <p:cNvPr id="773" name="Google Shape;773;g305a39f1ae4_0_226"/>
          <p:cNvSpPr txBox="1"/>
          <p:nvPr/>
        </p:nvSpPr>
        <p:spPr>
          <a:xfrm>
            <a:off x="3076018" y="2281437"/>
            <a:ext cx="1194600" cy="54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Solar San Serapio</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2.5 MW</a:t>
            </a:r>
            <a:endParaRPr b="0" i="0" sz="975" u="none" cap="none" strike="noStrike">
              <a:solidFill>
                <a:srgbClr val="000000"/>
              </a:solidFill>
              <a:latin typeface="Verdana"/>
              <a:ea typeface="Verdana"/>
              <a:cs typeface="Verdana"/>
              <a:sym typeface="Verdana"/>
            </a:endParaRPr>
          </a:p>
        </p:txBody>
      </p:sp>
      <p:cxnSp>
        <p:nvCxnSpPr>
          <p:cNvPr id="774" name="Google Shape;774;g305a39f1ae4_0_226"/>
          <p:cNvCxnSpPr/>
          <p:nvPr/>
        </p:nvCxnSpPr>
        <p:spPr>
          <a:xfrm rot="5400000">
            <a:off x="3620510" y="1610973"/>
            <a:ext cx="484500" cy="0"/>
          </a:xfrm>
          <a:prstGeom prst="straightConnector1">
            <a:avLst/>
          </a:prstGeom>
          <a:noFill/>
          <a:ln cap="flat" cmpd="sng" w="28575">
            <a:solidFill>
              <a:schemeClr val="dk1"/>
            </a:solidFill>
            <a:prstDash val="solid"/>
            <a:round/>
            <a:headEnd len="sm" w="sm" type="none"/>
            <a:tailEnd len="sm" w="sm" type="none"/>
          </a:ln>
        </p:spPr>
      </p:cxnSp>
      <p:sp>
        <p:nvSpPr>
          <p:cNvPr id="775" name="Google Shape;775;g305a39f1ae4_0_226"/>
          <p:cNvSpPr txBox="1"/>
          <p:nvPr/>
        </p:nvSpPr>
        <p:spPr>
          <a:xfrm>
            <a:off x="6832739" y="2069957"/>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000" u="none" cap="none" strike="noStrike">
                <a:solidFill>
                  <a:srgbClr val="000000"/>
                </a:solidFill>
                <a:latin typeface="Verdana"/>
                <a:ea typeface="Verdana"/>
                <a:cs typeface="Verdana"/>
                <a:sym typeface="Verdana"/>
              </a:rPr>
              <a:t>A1</a:t>
            </a:r>
            <a:endParaRPr b="1" i="0" sz="1000" u="none" cap="none" strike="noStrike">
              <a:solidFill>
                <a:srgbClr val="000000"/>
              </a:solidFill>
              <a:latin typeface="Verdana"/>
              <a:ea typeface="Verdana"/>
              <a:cs typeface="Verdana"/>
              <a:sym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9" name="Shape 779"/>
        <p:cNvGrpSpPr/>
        <p:nvPr/>
      </p:nvGrpSpPr>
      <p:grpSpPr>
        <a:xfrm>
          <a:off x="0" y="0"/>
          <a:ext cx="0" cy="0"/>
          <a:chOff x="0" y="0"/>
          <a:chExt cx="0" cy="0"/>
        </a:xfrm>
      </p:grpSpPr>
      <p:sp>
        <p:nvSpPr>
          <p:cNvPr id="780" name="Google Shape;780;g305a39f1ae4_0_280"/>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Tensiones ante contingencia N-1</a:t>
            </a:r>
            <a:endParaRPr b="0" i="0" sz="1400" u="none" cap="none" strike="noStrike">
              <a:solidFill>
                <a:srgbClr val="000000"/>
              </a:solidFill>
              <a:latin typeface="Arial"/>
              <a:ea typeface="Arial"/>
              <a:cs typeface="Arial"/>
              <a:sym typeface="Arial"/>
            </a:endParaRPr>
          </a:p>
        </p:txBody>
      </p:sp>
      <p:pic>
        <p:nvPicPr>
          <p:cNvPr id="781" name="Google Shape;781;g305a39f1ae4_0_280"/>
          <p:cNvPicPr preferRelativeResize="0"/>
          <p:nvPr/>
        </p:nvPicPr>
        <p:blipFill rotWithShape="1">
          <a:blip r:embed="rId4">
            <a:alphaModFix/>
          </a:blip>
          <a:srcRect b="0" l="0" r="0" t="0"/>
          <a:stretch/>
        </p:blipFill>
        <p:spPr>
          <a:xfrm>
            <a:off x="288588" y="773470"/>
            <a:ext cx="7822815" cy="3828027"/>
          </a:xfrm>
          <a:prstGeom prst="rect">
            <a:avLst/>
          </a:prstGeom>
          <a:noFill/>
          <a:ln>
            <a:noFill/>
          </a:ln>
        </p:spPr>
      </p:pic>
      <p:pic>
        <p:nvPicPr>
          <p:cNvPr id="782" name="Google Shape;782;g305a39f1ae4_0_280"/>
          <p:cNvPicPr preferRelativeResize="0"/>
          <p:nvPr/>
        </p:nvPicPr>
        <p:blipFill rotWithShape="1">
          <a:blip r:embed="rId5">
            <a:alphaModFix/>
          </a:blip>
          <a:srcRect b="0" l="0" r="0" t="0"/>
          <a:stretch/>
        </p:blipFill>
        <p:spPr>
          <a:xfrm>
            <a:off x="8111404" y="3860176"/>
            <a:ext cx="1016198" cy="1143000"/>
          </a:xfrm>
          <a:prstGeom prst="rect">
            <a:avLst/>
          </a:prstGeom>
          <a:noFill/>
          <a:ln>
            <a:noFill/>
          </a:ln>
        </p:spPr>
      </p:pic>
      <p:sp>
        <p:nvSpPr>
          <p:cNvPr id="783" name="Google Shape;783;g305a39f1ae4_0_280"/>
          <p:cNvSpPr txBox="1"/>
          <p:nvPr/>
        </p:nvSpPr>
        <p:spPr>
          <a:xfrm>
            <a:off x="288588" y="4467005"/>
            <a:ext cx="7822800" cy="646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900"/>
              <a:buFont typeface="Arial"/>
              <a:buNone/>
            </a:pPr>
            <a:r>
              <a:rPr b="0" i="0" lang="es-CO" sz="1000" u="none" cap="none" strike="noStrike">
                <a:solidFill>
                  <a:srgbClr val="000000"/>
                </a:solidFill>
                <a:latin typeface="Nunito Sans"/>
                <a:ea typeface="Nunito Sans"/>
                <a:cs typeface="Nunito Sans"/>
                <a:sym typeface="Nunito Sans"/>
              </a:rPr>
              <a:t>*La figura muestra el perfil de tensión de las subestaciones en el área de influencia del proyecto para los escenarios de Demanda mínima, media y máxima, para los años de operación evaluados (2027 – 2033) y considerando contingencias en los elementos del área Córdoba – Sucre.</a:t>
            </a:r>
            <a:endParaRPr b="0" i="0" sz="1000" u="none" cap="none" strike="noStrike">
              <a:solidFill>
                <a:srgbClr val="000000"/>
              </a:solidFill>
              <a:latin typeface="Nunito Sans"/>
              <a:ea typeface="Nunito Sans"/>
              <a:cs typeface="Nunito Sans"/>
              <a:sym typeface="Nunito Sans"/>
            </a:endParaRPr>
          </a:p>
        </p:txBody>
      </p:sp>
      <p:pic>
        <p:nvPicPr>
          <p:cNvPr id="784" name="Google Shape;784;g305a39f1ae4_0_280"/>
          <p:cNvPicPr preferRelativeResize="0"/>
          <p:nvPr/>
        </p:nvPicPr>
        <p:blipFill rotWithShape="1">
          <a:blip r:embed="rId6">
            <a:alphaModFix/>
          </a:blip>
          <a:srcRect b="0" l="0" r="0" t="0"/>
          <a:stretch/>
        </p:blipFill>
        <p:spPr>
          <a:xfrm>
            <a:off x="8111404" y="2205367"/>
            <a:ext cx="689020" cy="11430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8" name="Shape 788"/>
        <p:cNvGrpSpPr/>
        <p:nvPr/>
      </p:nvGrpSpPr>
      <p:grpSpPr>
        <a:xfrm>
          <a:off x="0" y="0"/>
          <a:ext cx="0" cy="0"/>
          <a:chOff x="0" y="0"/>
          <a:chExt cx="0" cy="0"/>
        </a:xfrm>
      </p:grpSpPr>
      <p:sp>
        <p:nvSpPr>
          <p:cNvPr id="789" name="Google Shape;789;g305a39f1ae4_0_288"/>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Tensión Tierralta 110 kV</a:t>
            </a:r>
            <a:endParaRPr b="0" i="0" sz="1400" u="none" cap="none" strike="noStrike">
              <a:solidFill>
                <a:srgbClr val="000000"/>
              </a:solidFill>
              <a:latin typeface="Arial"/>
              <a:ea typeface="Arial"/>
              <a:cs typeface="Arial"/>
              <a:sym typeface="Arial"/>
            </a:endParaRPr>
          </a:p>
        </p:txBody>
      </p:sp>
      <p:pic>
        <p:nvPicPr>
          <p:cNvPr id="790" name="Google Shape;790;g305a39f1ae4_0_288"/>
          <p:cNvPicPr preferRelativeResize="0"/>
          <p:nvPr/>
        </p:nvPicPr>
        <p:blipFill rotWithShape="1">
          <a:blip r:embed="rId4">
            <a:alphaModFix/>
          </a:blip>
          <a:srcRect b="0" l="0" r="0" t="0"/>
          <a:stretch/>
        </p:blipFill>
        <p:spPr>
          <a:xfrm>
            <a:off x="299405" y="835117"/>
            <a:ext cx="7941710" cy="4061347"/>
          </a:xfrm>
          <a:prstGeom prst="rect">
            <a:avLst/>
          </a:prstGeom>
          <a:noFill/>
          <a:ln>
            <a:noFill/>
          </a:ln>
        </p:spPr>
      </p:pic>
      <p:pic>
        <p:nvPicPr>
          <p:cNvPr id="791" name="Google Shape;791;g305a39f1ae4_0_288"/>
          <p:cNvPicPr preferRelativeResize="0"/>
          <p:nvPr/>
        </p:nvPicPr>
        <p:blipFill rotWithShape="1">
          <a:blip r:embed="rId5">
            <a:alphaModFix/>
          </a:blip>
          <a:srcRect b="0" l="0" r="0" t="0"/>
          <a:stretch/>
        </p:blipFill>
        <p:spPr>
          <a:xfrm>
            <a:off x="8111404" y="3860176"/>
            <a:ext cx="1016198" cy="1143000"/>
          </a:xfrm>
          <a:prstGeom prst="rect">
            <a:avLst/>
          </a:prstGeom>
          <a:noFill/>
          <a:ln>
            <a:noFill/>
          </a:ln>
        </p:spPr>
      </p:pic>
      <p:pic>
        <p:nvPicPr>
          <p:cNvPr id="792" name="Google Shape;792;g305a39f1ae4_0_288"/>
          <p:cNvPicPr preferRelativeResize="0"/>
          <p:nvPr/>
        </p:nvPicPr>
        <p:blipFill rotWithShape="1">
          <a:blip r:embed="rId6">
            <a:alphaModFix/>
          </a:blip>
          <a:srcRect b="0" l="0" r="0" t="0"/>
          <a:stretch/>
        </p:blipFill>
        <p:spPr>
          <a:xfrm>
            <a:off x="8155575" y="2137172"/>
            <a:ext cx="689020" cy="11430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6" name="Shape 796"/>
        <p:cNvGrpSpPr/>
        <p:nvPr/>
      </p:nvGrpSpPr>
      <p:grpSpPr>
        <a:xfrm>
          <a:off x="0" y="0"/>
          <a:ext cx="0" cy="0"/>
          <a:chOff x="0" y="0"/>
          <a:chExt cx="0" cy="0"/>
        </a:xfrm>
      </p:grpSpPr>
      <p:sp>
        <p:nvSpPr>
          <p:cNvPr id="797" name="Google Shape;797;g305a39f1ae4_0_295"/>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Cargabilidad en contingencia N-1</a:t>
            </a:r>
            <a:endParaRPr b="0" i="0" sz="1400" u="none" cap="none" strike="noStrike">
              <a:solidFill>
                <a:srgbClr val="000000"/>
              </a:solidFill>
              <a:latin typeface="Arial"/>
              <a:ea typeface="Arial"/>
              <a:cs typeface="Arial"/>
              <a:sym typeface="Arial"/>
            </a:endParaRPr>
          </a:p>
        </p:txBody>
      </p:sp>
      <p:pic>
        <p:nvPicPr>
          <p:cNvPr id="798" name="Google Shape;798;g305a39f1ae4_0_295"/>
          <p:cNvPicPr preferRelativeResize="0"/>
          <p:nvPr/>
        </p:nvPicPr>
        <p:blipFill rotWithShape="1">
          <a:blip r:embed="rId4">
            <a:alphaModFix/>
          </a:blip>
          <a:srcRect b="0" l="0" r="0" t="0"/>
          <a:stretch/>
        </p:blipFill>
        <p:spPr>
          <a:xfrm>
            <a:off x="284389" y="818112"/>
            <a:ext cx="7990603" cy="4048856"/>
          </a:xfrm>
          <a:prstGeom prst="rect">
            <a:avLst/>
          </a:prstGeom>
          <a:noFill/>
          <a:ln>
            <a:noFill/>
          </a:ln>
        </p:spPr>
      </p:pic>
      <p:pic>
        <p:nvPicPr>
          <p:cNvPr id="799" name="Google Shape;799;g305a39f1ae4_0_295"/>
          <p:cNvPicPr preferRelativeResize="0"/>
          <p:nvPr/>
        </p:nvPicPr>
        <p:blipFill rotWithShape="1">
          <a:blip r:embed="rId5">
            <a:alphaModFix/>
          </a:blip>
          <a:srcRect b="0" l="0" r="0" t="0"/>
          <a:stretch/>
        </p:blipFill>
        <p:spPr>
          <a:xfrm>
            <a:off x="8111404" y="3860176"/>
            <a:ext cx="1016198" cy="1143000"/>
          </a:xfrm>
          <a:prstGeom prst="rect">
            <a:avLst/>
          </a:prstGeom>
          <a:noFill/>
          <a:ln>
            <a:noFill/>
          </a:ln>
        </p:spPr>
      </p:pic>
      <p:pic>
        <p:nvPicPr>
          <p:cNvPr id="800" name="Google Shape;800;g305a39f1ae4_0_295"/>
          <p:cNvPicPr preferRelativeResize="0"/>
          <p:nvPr/>
        </p:nvPicPr>
        <p:blipFill rotWithShape="1">
          <a:blip r:embed="rId6">
            <a:alphaModFix/>
          </a:blip>
          <a:srcRect b="0" l="0" r="0" t="0"/>
          <a:stretch/>
        </p:blipFill>
        <p:spPr>
          <a:xfrm>
            <a:off x="8274993" y="2099659"/>
            <a:ext cx="689020" cy="1143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3"/>
          <p:cNvPicPr preferRelativeResize="0"/>
          <p:nvPr/>
        </p:nvPicPr>
        <p:blipFill rotWithShape="1">
          <a:blip r:embed="rId3">
            <a:alphaModFix/>
          </a:blip>
          <a:srcRect b="14176" l="464" r="8341" t="11122"/>
          <a:stretch/>
        </p:blipFill>
        <p:spPr>
          <a:xfrm>
            <a:off x="0" y="0"/>
            <a:ext cx="9420298" cy="5143501"/>
          </a:xfrm>
          <a:prstGeom prst="rect">
            <a:avLst/>
          </a:prstGeom>
          <a:noFill/>
          <a:ln>
            <a:noFill/>
          </a:ln>
        </p:spPr>
      </p:pic>
      <p:sp>
        <p:nvSpPr>
          <p:cNvPr id="149" name="Google Shape;149;p3"/>
          <p:cNvSpPr/>
          <p:nvPr/>
        </p:nvSpPr>
        <p:spPr>
          <a:xfrm>
            <a:off x="8698044" y="4987387"/>
            <a:ext cx="445956" cy="1538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50" name="Google Shape;150;p3"/>
          <p:cNvPicPr preferRelativeResize="0"/>
          <p:nvPr/>
        </p:nvPicPr>
        <p:blipFill rotWithShape="1">
          <a:blip r:embed="rId4">
            <a:alphaModFix/>
          </a:blip>
          <a:srcRect b="0" l="0" r="0" t="0"/>
          <a:stretch/>
        </p:blipFill>
        <p:spPr>
          <a:xfrm>
            <a:off x="8048625" y="103484"/>
            <a:ext cx="1238277" cy="1449092"/>
          </a:xfrm>
          <a:prstGeom prst="rect">
            <a:avLst/>
          </a:prstGeom>
          <a:noFill/>
          <a:ln>
            <a:noFill/>
          </a:ln>
        </p:spPr>
      </p:pic>
      <p:sp>
        <p:nvSpPr>
          <p:cNvPr id="151" name="Google Shape;151;p3"/>
          <p:cNvSpPr txBox="1"/>
          <p:nvPr/>
        </p:nvSpPr>
        <p:spPr>
          <a:xfrm>
            <a:off x="429039" y="1906384"/>
            <a:ext cx="6489600" cy="10713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6000"/>
              <a:buFont typeface="Arial"/>
              <a:buNone/>
            </a:pPr>
            <a:r>
              <a:rPr b="1" lang="es-CO" sz="3600">
                <a:solidFill>
                  <a:schemeClr val="lt1"/>
                </a:solidFill>
                <a:latin typeface="Verdana"/>
                <a:ea typeface="Verdana"/>
                <a:cs typeface="Verdana"/>
                <a:sym typeface="Verdana"/>
              </a:rPr>
              <a:t>Informe Mesa Ambiental</a:t>
            </a:r>
            <a:endParaRPr b="1" i="0" sz="3600" u="none" cap="none" strike="noStrike">
              <a:solidFill>
                <a:schemeClr val="lt1"/>
              </a:solidFill>
              <a:latin typeface="Verdana"/>
              <a:ea typeface="Verdana"/>
              <a:cs typeface="Verdana"/>
              <a:sym typeface="Verdana"/>
            </a:endParaRPr>
          </a:p>
        </p:txBody>
      </p:sp>
      <p:pic>
        <p:nvPicPr>
          <p:cNvPr id="152" name="Google Shape;152;p3"/>
          <p:cNvPicPr preferRelativeResize="0"/>
          <p:nvPr/>
        </p:nvPicPr>
        <p:blipFill rotWithShape="1">
          <a:blip r:embed="rId5">
            <a:alphaModFix/>
          </a:blip>
          <a:srcRect b="16839" l="48185" r="0" t="0"/>
          <a:stretch/>
        </p:blipFill>
        <p:spPr>
          <a:xfrm>
            <a:off x="4603236" y="335351"/>
            <a:ext cx="5323277" cy="4805924"/>
          </a:xfrm>
          <a:prstGeom prst="rect">
            <a:avLst/>
          </a:prstGeom>
          <a:noFill/>
          <a:ln>
            <a:noFill/>
          </a:ln>
        </p:spPr>
      </p:pic>
      <p:sp>
        <p:nvSpPr>
          <p:cNvPr id="153" name="Google Shape;153;p3"/>
          <p:cNvSpPr/>
          <p:nvPr/>
        </p:nvSpPr>
        <p:spPr>
          <a:xfrm rot="10800000">
            <a:off x="-796414" y="3980777"/>
            <a:ext cx="3008578" cy="197269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3"/>
          <p:cNvSpPr txBox="1"/>
          <p:nvPr/>
        </p:nvSpPr>
        <p:spPr>
          <a:xfrm>
            <a:off x="3704400" y="2277875"/>
            <a:ext cx="11346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lang="es-CO" sz="9600">
                <a:solidFill>
                  <a:srgbClr val="CAF53A"/>
                </a:solidFill>
                <a:latin typeface="Verdana"/>
                <a:ea typeface="Verdana"/>
                <a:cs typeface="Verdana"/>
                <a:sym typeface="Verdana"/>
              </a:rPr>
              <a:t>2</a:t>
            </a:r>
            <a:endParaRPr b="1" i="0" sz="9600" u="none" cap="none" strike="noStrike">
              <a:solidFill>
                <a:srgbClr val="CAF53A"/>
              </a:solidFill>
              <a:latin typeface="Verdana"/>
              <a:ea typeface="Verdana"/>
              <a:cs typeface="Verdana"/>
              <a:sym typeface="Verdana"/>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4" name="Shape 804"/>
        <p:cNvGrpSpPr/>
        <p:nvPr/>
      </p:nvGrpSpPr>
      <p:grpSpPr>
        <a:xfrm>
          <a:off x="0" y="0"/>
          <a:ext cx="0" cy="0"/>
          <a:chOff x="0" y="0"/>
          <a:chExt cx="0" cy="0"/>
        </a:xfrm>
      </p:grpSpPr>
      <p:sp>
        <p:nvSpPr>
          <p:cNvPr id="805" name="Google Shape;805;g305a39f1ae4_0_302"/>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Cortocircuito 2027-2033 </a:t>
            </a:r>
            <a:endParaRPr b="0" i="0" sz="1400" u="none" cap="none" strike="noStrike">
              <a:solidFill>
                <a:srgbClr val="000000"/>
              </a:solidFill>
              <a:latin typeface="Arial"/>
              <a:ea typeface="Arial"/>
              <a:cs typeface="Arial"/>
              <a:sym typeface="Arial"/>
            </a:endParaRPr>
          </a:p>
        </p:txBody>
      </p:sp>
      <p:pic>
        <p:nvPicPr>
          <p:cNvPr id="806" name="Google Shape;806;g305a39f1ae4_0_302"/>
          <p:cNvPicPr preferRelativeResize="0"/>
          <p:nvPr/>
        </p:nvPicPr>
        <p:blipFill rotWithShape="1">
          <a:blip r:embed="rId4">
            <a:alphaModFix/>
          </a:blip>
          <a:srcRect b="0" l="0" r="0" t="0"/>
          <a:stretch/>
        </p:blipFill>
        <p:spPr>
          <a:xfrm>
            <a:off x="236331" y="1394337"/>
            <a:ext cx="8111257" cy="3000681"/>
          </a:xfrm>
          <a:prstGeom prst="rect">
            <a:avLst/>
          </a:prstGeom>
          <a:noFill/>
          <a:ln>
            <a:noFill/>
          </a:ln>
        </p:spPr>
      </p:pic>
      <p:pic>
        <p:nvPicPr>
          <p:cNvPr id="807" name="Google Shape;807;g305a39f1ae4_0_302"/>
          <p:cNvPicPr preferRelativeResize="0"/>
          <p:nvPr/>
        </p:nvPicPr>
        <p:blipFill rotWithShape="1">
          <a:blip r:embed="rId5">
            <a:alphaModFix/>
          </a:blip>
          <a:srcRect b="0" l="0" r="0" t="0"/>
          <a:stretch/>
        </p:blipFill>
        <p:spPr>
          <a:xfrm>
            <a:off x="8111404" y="3860176"/>
            <a:ext cx="1016198" cy="1143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1" name="Shape 811"/>
        <p:cNvGrpSpPr/>
        <p:nvPr/>
      </p:nvGrpSpPr>
      <p:grpSpPr>
        <a:xfrm>
          <a:off x="0" y="0"/>
          <a:ext cx="0" cy="0"/>
          <a:chOff x="0" y="0"/>
          <a:chExt cx="0" cy="0"/>
        </a:xfrm>
      </p:grpSpPr>
      <p:sp>
        <p:nvSpPr>
          <p:cNvPr id="812" name="Google Shape;812;g305a39f1ae4_0_308"/>
          <p:cNvSpPr txBox="1"/>
          <p:nvPr/>
        </p:nvSpPr>
        <p:spPr>
          <a:xfrm>
            <a:off x="452150" y="1160225"/>
            <a:ext cx="3945000" cy="3301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50"/>
              <a:buFont typeface="Arial"/>
              <a:buNone/>
            </a:pPr>
            <a:r>
              <a:rPr b="0" i="0" lang="es-CO" sz="1350" u="none" cap="none" strike="noStrike">
                <a:solidFill>
                  <a:srgbClr val="363636"/>
                </a:solidFill>
                <a:latin typeface="Verdana"/>
                <a:ea typeface="Verdana"/>
                <a:cs typeface="Verdana"/>
                <a:sym typeface="Verdana"/>
              </a:rPr>
              <a:t>Con la 2da línea entre Nueva Montería y Río Sinú 110 kV (Etapa A1) se alivian las restricciones en el sistema debido a la contingencia N-1 del 1er circuito Nva Montería - Río Sinú.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rPr b="0" i="0" lang="es-CO" sz="1350" u="none" cap="none" strike="noStrike">
                <a:solidFill>
                  <a:srgbClr val="363636"/>
                </a:solidFill>
                <a:latin typeface="Verdana"/>
                <a:ea typeface="Verdana"/>
                <a:cs typeface="Verdana"/>
                <a:sym typeface="Verdana"/>
              </a:rPr>
              <a:t>Por otra parte, no se presentan tensiones o cargabilidades por fuera de los límites permitidos para ningún año de operación; sin embargo, se siguen evidenciando bajas tensiones, cerca del límite permitido, acentuadas en las subestaciones Urrá 110 kV y Tierralta 110 kV cuando quedan alimentadas de forma radial durante contingencia. </a:t>
            </a:r>
            <a:endParaRPr b="0" i="0" sz="1350" u="none" cap="none" strike="noStrike">
              <a:solidFill>
                <a:srgbClr val="363636"/>
              </a:solidFill>
              <a:latin typeface="Verdana"/>
              <a:ea typeface="Verdana"/>
              <a:cs typeface="Verdana"/>
              <a:sym typeface="Verdana"/>
            </a:endParaRPr>
          </a:p>
        </p:txBody>
      </p:sp>
      <p:sp>
        <p:nvSpPr>
          <p:cNvPr id="813" name="Google Shape;813;g305a39f1ae4_0_308"/>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Etapa A1: Resumen</a:t>
            </a:r>
            <a:endParaRPr b="0" i="0" sz="1400" u="none" cap="none" strike="noStrike">
              <a:solidFill>
                <a:srgbClr val="000000"/>
              </a:solidFill>
              <a:latin typeface="Arial"/>
              <a:ea typeface="Arial"/>
              <a:cs typeface="Arial"/>
              <a:sym typeface="Arial"/>
            </a:endParaRPr>
          </a:p>
        </p:txBody>
      </p:sp>
      <p:pic>
        <p:nvPicPr>
          <p:cNvPr id="814" name="Google Shape;814;g305a39f1ae4_0_308"/>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815" name="Google Shape;815;g305a39f1ae4_0_308"/>
          <p:cNvPicPr preferRelativeResize="0"/>
          <p:nvPr/>
        </p:nvPicPr>
        <p:blipFill rotWithShape="1">
          <a:blip r:embed="rId5">
            <a:alphaModFix/>
          </a:blip>
          <a:srcRect b="0" l="0" r="0" t="0"/>
          <a:stretch/>
        </p:blipFill>
        <p:spPr>
          <a:xfrm>
            <a:off x="4572010" y="1296495"/>
            <a:ext cx="4162053" cy="277808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9" name="Shape 819"/>
        <p:cNvGrpSpPr/>
        <p:nvPr/>
      </p:nvGrpSpPr>
      <p:grpSpPr>
        <a:xfrm>
          <a:off x="0" y="0"/>
          <a:ext cx="0" cy="0"/>
          <a:chOff x="0" y="0"/>
          <a:chExt cx="0" cy="0"/>
        </a:xfrm>
      </p:grpSpPr>
      <p:pic>
        <p:nvPicPr>
          <p:cNvPr id="820" name="Google Shape;820;g305a39f1ae4_0_315"/>
          <p:cNvPicPr preferRelativeResize="0"/>
          <p:nvPr/>
        </p:nvPicPr>
        <p:blipFill rotWithShape="1">
          <a:blip r:embed="rId4">
            <a:alphaModFix/>
          </a:blip>
          <a:srcRect b="0" l="0" r="0" t="0"/>
          <a:stretch/>
        </p:blipFill>
        <p:spPr>
          <a:xfrm>
            <a:off x="198691" y="217476"/>
            <a:ext cx="788816" cy="868702"/>
          </a:xfrm>
          <a:prstGeom prst="rect">
            <a:avLst/>
          </a:prstGeom>
          <a:noFill/>
          <a:ln>
            <a:noFill/>
          </a:ln>
        </p:spPr>
      </p:pic>
      <p:sp>
        <p:nvSpPr>
          <p:cNvPr id="821" name="Google Shape;821;g305a39f1ae4_0_315"/>
          <p:cNvSpPr/>
          <p:nvPr/>
        </p:nvSpPr>
        <p:spPr>
          <a:xfrm rot="695005">
            <a:off x="3911839" y="658125"/>
            <a:ext cx="4709061" cy="3145419"/>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g305a39f1ae4_0_315"/>
          <p:cNvSpPr txBox="1"/>
          <p:nvPr/>
        </p:nvSpPr>
        <p:spPr>
          <a:xfrm>
            <a:off x="4320949" y="576319"/>
            <a:ext cx="29775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0"/>
              <a:buFont typeface="Arial"/>
              <a:buNone/>
            </a:pPr>
            <a:r>
              <a:rPr b="1" i="0" lang="es-CO" sz="13000" u="none" cap="none" strike="noStrike">
                <a:solidFill>
                  <a:srgbClr val="000000"/>
                </a:solidFill>
                <a:latin typeface="Verdana"/>
                <a:ea typeface="Verdana"/>
                <a:cs typeface="Verdana"/>
                <a:sym typeface="Verdana"/>
              </a:rPr>
              <a:t>3</a:t>
            </a:r>
            <a:endParaRPr b="1" i="0" sz="13000" u="none" cap="none" strike="noStrike">
              <a:solidFill>
                <a:srgbClr val="000000"/>
              </a:solidFill>
              <a:latin typeface="Verdana"/>
              <a:ea typeface="Verdana"/>
              <a:cs typeface="Verdana"/>
              <a:sym typeface="Verdana"/>
            </a:endParaRPr>
          </a:p>
        </p:txBody>
      </p:sp>
      <p:pic>
        <p:nvPicPr>
          <p:cNvPr id="823" name="Google Shape;823;g305a39f1ae4_0_315"/>
          <p:cNvPicPr preferRelativeResize="0"/>
          <p:nvPr/>
        </p:nvPicPr>
        <p:blipFill rotWithShape="1">
          <a:blip r:embed="rId5">
            <a:alphaModFix/>
          </a:blip>
          <a:srcRect b="16729" l="0" r="0" t="0"/>
          <a:stretch/>
        </p:blipFill>
        <p:spPr>
          <a:xfrm>
            <a:off x="4473916" y="76202"/>
            <a:ext cx="3666353" cy="5067300"/>
          </a:xfrm>
          <a:prstGeom prst="rect">
            <a:avLst/>
          </a:prstGeom>
          <a:noFill/>
          <a:ln>
            <a:noFill/>
          </a:ln>
        </p:spPr>
      </p:pic>
      <p:sp>
        <p:nvSpPr>
          <p:cNvPr id="824" name="Google Shape;824;g305a39f1ae4_0_315"/>
          <p:cNvSpPr txBox="1"/>
          <p:nvPr/>
        </p:nvSpPr>
        <p:spPr>
          <a:xfrm>
            <a:off x="451586" y="3412305"/>
            <a:ext cx="58884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FFFFFF"/>
                </a:solidFill>
                <a:latin typeface="Verdana"/>
                <a:ea typeface="Verdana"/>
                <a:cs typeface="Verdana"/>
                <a:sym typeface="Verdana"/>
              </a:rPr>
              <a:t>Evaluación técnica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FFFFFF"/>
                </a:solidFill>
                <a:latin typeface="Verdana"/>
                <a:ea typeface="Verdana"/>
                <a:cs typeface="Verdana"/>
                <a:sym typeface="Verdana"/>
              </a:rPr>
              <a:t>Etapas A2, A3 y A4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8" name="Shape 828"/>
        <p:cNvGrpSpPr/>
        <p:nvPr/>
      </p:nvGrpSpPr>
      <p:grpSpPr>
        <a:xfrm>
          <a:off x="0" y="0"/>
          <a:ext cx="0" cy="0"/>
          <a:chOff x="0" y="0"/>
          <a:chExt cx="0" cy="0"/>
        </a:xfrm>
      </p:grpSpPr>
      <p:sp>
        <p:nvSpPr>
          <p:cNvPr id="829" name="Google Shape;829;g305a39f1ae4_0_323"/>
          <p:cNvSpPr txBox="1"/>
          <p:nvPr/>
        </p:nvSpPr>
        <p:spPr>
          <a:xfrm>
            <a:off x="937261" y="387256"/>
            <a:ext cx="7193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Etapa A2: Doble circuito Río Sinú - Urrá 110kV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+ 2do transformador Urrá 220/110 kV.</a:t>
            </a:r>
            <a:endParaRPr b="0" i="0" sz="1400" u="none" cap="none" strike="noStrike">
              <a:solidFill>
                <a:srgbClr val="000000"/>
              </a:solidFill>
              <a:latin typeface="Arial"/>
              <a:ea typeface="Arial"/>
              <a:cs typeface="Arial"/>
              <a:sym typeface="Arial"/>
            </a:endParaRPr>
          </a:p>
        </p:txBody>
      </p:sp>
      <p:cxnSp>
        <p:nvCxnSpPr>
          <p:cNvPr id="830" name="Google Shape;830;g305a39f1ae4_0_323"/>
          <p:cNvCxnSpPr/>
          <p:nvPr/>
        </p:nvCxnSpPr>
        <p:spPr>
          <a:xfrm>
            <a:off x="2199985" y="3780612"/>
            <a:ext cx="0" cy="815100"/>
          </a:xfrm>
          <a:prstGeom prst="straightConnector1">
            <a:avLst/>
          </a:prstGeom>
          <a:noFill/>
          <a:ln cap="flat" cmpd="sng" w="19050">
            <a:solidFill>
              <a:srgbClr val="0C5ADB"/>
            </a:solidFill>
            <a:prstDash val="solid"/>
            <a:round/>
            <a:headEnd len="sm" w="sm" type="none"/>
            <a:tailEnd len="sm" w="sm" type="none"/>
          </a:ln>
        </p:spPr>
      </p:cxnSp>
      <p:cxnSp>
        <p:nvCxnSpPr>
          <p:cNvPr id="831" name="Google Shape;831;g305a39f1ae4_0_323"/>
          <p:cNvCxnSpPr/>
          <p:nvPr/>
        </p:nvCxnSpPr>
        <p:spPr>
          <a:xfrm>
            <a:off x="2611590" y="2771790"/>
            <a:ext cx="0" cy="211800"/>
          </a:xfrm>
          <a:prstGeom prst="straightConnector1">
            <a:avLst/>
          </a:prstGeom>
          <a:noFill/>
          <a:ln cap="flat" cmpd="sng" w="19050">
            <a:solidFill>
              <a:srgbClr val="0C5ADB"/>
            </a:solidFill>
            <a:prstDash val="solid"/>
            <a:round/>
            <a:headEnd len="sm" w="sm" type="none"/>
            <a:tailEnd len="sm" w="sm" type="none"/>
          </a:ln>
        </p:spPr>
      </p:cxnSp>
      <p:grpSp>
        <p:nvGrpSpPr>
          <p:cNvPr id="832" name="Google Shape;832;g305a39f1ae4_0_323"/>
          <p:cNvGrpSpPr/>
          <p:nvPr/>
        </p:nvGrpSpPr>
        <p:grpSpPr>
          <a:xfrm>
            <a:off x="1875884" y="2773029"/>
            <a:ext cx="392614" cy="799996"/>
            <a:chOff x="7451036" y="2768047"/>
            <a:chExt cx="523486" cy="1066662"/>
          </a:xfrm>
        </p:grpSpPr>
        <p:sp>
          <p:nvSpPr>
            <p:cNvPr id="833" name="Google Shape;833;g305a39f1ae4_0_323"/>
            <p:cNvSpPr/>
            <p:nvPr/>
          </p:nvSpPr>
          <p:spPr>
            <a:xfrm>
              <a:off x="7563679" y="3050485"/>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834" name="Google Shape;834;g305a39f1ae4_0_323"/>
            <p:cNvSpPr/>
            <p:nvPr/>
          </p:nvSpPr>
          <p:spPr>
            <a:xfrm>
              <a:off x="7451036" y="3254237"/>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835" name="Google Shape;835;g305a39f1ae4_0_323"/>
            <p:cNvSpPr/>
            <p:nvPr/>
          </p:nvSpPr>
          <p:spPr>
            <a:xfrm>
              <a:off x="7676322" y="3254236"/>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836" name="Google Shape;836;g305a39f1ae4_0_323"/>
            <p:cNvCxnSpPr/>
            <p:nvPr/>
          </p:nvCxnSpPr>
          <p:spPr>
            <a:xfrm>
              <a:off x="7719392" y="2768047"/>
              <a:ext cx="0" cy="282300"/>
            </a:xfrm>
            <a:prstGeom prst="straightConnector1">
              <a:avLst/>
            </a:prstGeom>
            <a:noFill/>
            <a:ln cap="flat" cmpd="sng" w="19050">
              <a:solidFill>
                <a:srgbClr val="FF0000"/>
              </a:solidFill>
              <a:prstDash val="solid"/>
              <a:round/>
              <a:headEnd len="sm" w="sm" type="none"/>
              <a:tailEnd len="sm" w="sm" type="none"/>
            </a:ln>
          </p:spPr>
        </p:cxnSp>
        <p:cxnSp>
          <p:nvCxnSpPr>
            <p:cNvPr id="837" name="Google Shape;837;g305a39f1ae4_0_323"/>
            <p:cNvCxnSpPr/>
            <p:nvPr/>
          </p:nvCxnSpPr>
          <p:spPr>
            <a:xfrm>
              <a:off x="7563679" y="3552409"/>
              <a:ext cx="0" cy="282300"/>
            </a:xfrm>
            <a:prstGeom prst="straightConnector1">
              <a:avLst/>
            </a:prstGeom>
            <a:noFill/>
            <a:ln cap="flat" cmpd="sng" w="19050">
              <a:solidFill>
                <a:srgbClr val="FF0000"/>
              </a:solidFill>
              <a:prstDash val="solid"/>
              <a:round/>
              <a:headEnd len="sm" w="sm" type="none"/>
              <a:tailEnd len="sm" w="sm" type="none"/>
            </a:ln>
          </p:spPr>
        </p:cxnSp>
      </p:grpSp>
      <p:cxnSp>
        <p:nvCxnSpPr>
          <p:cNvPr id="838" name="Google Shape;838;g305a39f1ae4_0_323"/>
          <p:cNvCxnSpPr/>
          <p:nvPr/>
        </p:nvCxnSpPr>
        <p:spPr>
          <a:xfrm>
            <a:off x="4829256" y="1720723"/>
            <a:ext cx="2061000" cy="0"/>
          </a:xfrm>
          <a:prstGeom prst="straightConnector1">
            <a:avLst/>
          </a:prstGeom>
          <a:noFill/>
          <a:ln cap="flat" cmpd="sng" w="19050">
            <a:solidFill>
              <a:srgbClr val="0C5ADB"/>
            </a:solidFill>
            <a:prstDash val="solid"/>
            <a:round/>
            <a:headEnd len="sm" w="sm" type="none"/>
            <a:tailEnd len="sm" w="sm" type="none"/>
          </a:ln>
        </p:spPr>
      </p:cxnSp>
      <p:cxnSp>
        <p:nvCxnSpPr>
          <p:cNvPr id="839" name="Google Shape;839;g305a39f1ae4_0_323"/>
          <p:cNvCxnSpPr/>
          <p:nvPr/>
        </p:nvCxnSpPr>
        <p:spPr>
          <a:xfrm>
            <a:off x="2389199" y="1720724"/>
            <a:ext cx="0" cy="1043700"/>
          </a:xfrm>
          <a:prstGeom prst="straightConnector1">
            <a:avLst/>
          </a:prstGeom>
          <a:noFill/>
          <a:ln cap="flat" cmpd="sng" w="19050">
            <a:solidFill>
              <a:srgbClr val="0C5ADB"/>
            </a:solidFill>
            <a:prstDash val="solid"/>
            <a:round/>
            <a:headEnd len="sm" w="sm" type="none"/>
            <a:tailEnd len="sm" w="sm" type="none"/>
          </a:ln>
        </p:spPr>
      </p:cxnSp>
      <p:cxnSp>
        <p:nvCxnSpPr>
          <p:cNvPr id="840" name="Google Shape;840;g305a39f1ae4_0_323"/>
          <p:cNvCxnSpPr/>
          <p:nvPr/>
        </p:nvCxnSpPr>
        <p:spPr>
          <a:xfrm>
            <a:off x="2260192" y="1601892"/>
            <a:ext cx="4630200" cy="0"/>
          </a:xfrm>
          <a:prstGeom prst="straightConnector1">
            <a:avLst/>
          </a:prstGeom>
          <a:noFill/>
          <a:ln cap="flat" cmpd="sng" w="19050">
            <a:solidFill>
              <a:srgbClr val="FF0000"/>
            </a:solidFill>
            <a:prstDash val="solid"/>
            <a:round/>
            <a:headEnd len="sm" w="sm" type="none"/>
            <a:tailEnd len="sm" w="sm" type="none"/>
          </a:ln>
        </p:spPr>
      </p:cxnSp>
      <p:cxnSp>
        <p:nvCxnSpPr>
          <p:cNvPr id="841" name="Google Shape;841;g305a39f1ae4_0_323"/>
          <p:cNvCxnSpPr/>
          <p:nvPr/>
        </p:nvCxnSpPr>
        <p:spPr>
          <a:xfrm>
            <a:off x="2260192" y="1601892"/>
            <a:ext cx="0" cy="1162500"/>
          </a:xfrm>
          <a:prstGeom prst="straightConnector1">
            <a:avLst/>
          </a:prstGeom>
          <a:noFill/>
          <a:ln cap="flat" cmpd="sng" w="19050">
            <a:solidFill>
              <a:srgbClr val="FF0000"/>
            </a:solidFill>
            <a:prstDash val="solid"/>
            <a:round/>
            <a:headEnd len="sm" w="sm" type="none"/>
            <a:tailEnd len="sm" w="sm" type="none"/>
          </a:ln>
        </p:spPr>
      </p:cxnSp>
      <p:cxnSp>
        <p:nvCxnSpPr>
          <p:cNvPr id="842" name="Google Shape;842;g305a39f1ae4_0_323"/>
          <p:cNvCxnSpPr/>
          <p:nvPr/>
        </p:nvCxnSpPr>
        <p:spPr>
          <a:xfrm>
            <a:off x="7776209" y="1757997"/>
            <a:ext cx="0" cy="1013700"/>
          </a:xfrm>
          <a:prstGeom prst="straightConnector1">
            <a:avLst/>
          </a:prstGeom>
          <a:noFill/>
          <a:ln cap="flat" cmpd="sng" w="19050">
            <a:solidFill>
              <a:srgbClr val="0C5ADB"/>
            </a:solidFill>
            <a:prstDash val="solid"/>
            <a:round/>
            <a:headEnd len="sm" w="sm" type="none"/>
            <a:tailEnd len="sm" w="sm" type="none"/>
          </a:ln>
        </p:spPr>
      </p:cxnSp>
      <p:cxnSp>
        <p:nvCxnSpPr>
          <p:cNvPr id="843" name="Google Shape;843;g305a39f1ae4_0_323"/>
          <p:cNvCxnSpPr/>
          <p:nvPr/>
        </p:nvCxnSpPr>
        <p:spPr>
          <a:xfrm>
            <a:off x="7383612" y="1757997"/>
            <a:ext cx="0" cy="1013700"/>
          </a:xfrm>
          <a:prstGeom prst="straightConnector1">
            <a:avLst/>
          </a:prstGeom>
          <a:noFill/>
          <a:ln cap="flat" cmpd="sng" w="19050">
            <a:solidFill>
              <a:srgbClr val="FF0000"/>
            </a:solidFill>
            <a:prstDash val="solid"/>
            <a:round/>
            <a:headEnd len="sm" w="sm" type="none"/>
            <a:tailEnd len="sm" w="sm" type="none"/>
          </a:ln>
        </p:spPr>
      </p:cxnSp>
      <p:cxnSp>
        <p:nvCxnSpPr>
          <p:cNvPr id="844" name="Google Shape;844;g305a39f1ae4_0_323"/>
          <p:cNvCxnSpPr/>
          <p:nvPr/>
        </p:nvCxnSpPr>
        <p:spPr>
          <a:xfrm>
            <a:off x="7107803" y="3968999"/>
            <a:ext cx="0" cy="426000"/>
          </a:xfrm>
          <a:prstGeom prst="straightConnector1">
            <a:avLst/>
          </a:prstGeom>
          <a:noFill/>
          <a:ln cap="flat" cmpd="sng" w="19050">
            <a:solidFill>
              <a:srgbClr val="0C5ADB"/>
            </a:solidFill>
            <a:prstDash val="solid"/>
            <a:round/>
            <a:headEnd len="sm" w="sm" type="none"/>
            <a:tailEnd len="sm" w="sm" type="none"/>
          </a:ln>
        </p:spPr>
      </p:cxnSp>
      <p:grpSp>
        <p:nvGrpSpPr>
          <p:cNvPr id="845" name="Google Shape;845;g305a39f1ae4_0_323"/>
          <p:cNvGrpSpPr/>
          <p:nvPr/>
        </p:nvGrpSpPr>
        <p:grpSpPr>
          <a:xfrm rot="10800000">
            <a:off x="6799668" y="2960116"/>
            <a:ext cx="392614" cy="799996"/>
            <a:chOff x="7451036" y="2768047"/>
            <a:chExt cx="523486" cy="1066662"/>
          </a:xfrm>
        </p:grpSpPr>
        <p:sp>
          <p:nvSpPr>
            <p:cNvPr id="846" name="Google Shape;846;g305a39f1ae4_0_323"/>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847" name="Google Shape;847;g305a39f1ae4_0_323"/>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848" name="Google Shape;848;g305a39f1ae4_0_323"/>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849" name="Google Shape;849;g305a39f1ae4_0_323"/>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850" name="Google Shape;850;g305a39f1ae4_0_323"/>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grpSp>
        <p:nvGrpSpPr>
          <p:cNvPr id="851" name="Google Shape;851;g305a39f1ae4_0_323"/>
          <p:cNvGrpSpPr/>
          <p:nvPr/>
        </p:nvGrpSpPr>
        <p:grpSpPr>
          <a:xfrm rot="10800000">
            <a:off x="7299106" y="2968415"/>
            <a:ext cx="392615" cy="799996"/>
            <a:chOff x="7451036" y="2768047"/>
            <a:chExt cx="523486" cy="1066662"/>
          </a:xfrm>
        </p:grpSpPr>
        <p:sp>
          <p:nvSpPr>
            <p:cNvPr id="852" name="Google Shape;852;g305a39f1ae4_0_323"/>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853" name="Google Shape;853;g305a39f1ae4_0_323"/>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854" name="Google Shape;854;g305a39f1ae4_0_323"/>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855" name="Google Shape;855;g305a39f1ae4_0_323"/>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856" name="Google Shape;856;g305a39f1ae4_0_323"/>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sp>
        <p:nvSpPr>
          <p:cNvPr id="857" name="Google Shape;857;g305a39f1ae4_0_323"/>
          <p:cNvSpPr/>
          <p:nvPr/>
        </p:nvSpPr>
        <p:spPr>
          <a:xfrm>
            <a:off x="1631674" y="459562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Urabá 220</a:t>
            </a:r>
            <a:endParaRPr b="0" i="0" sz="1000" u="none" cap="none" strike="noStrike">
              <a:solidFill>
                <a:srgbClr val="000000"/>
              </a:solidFill>
              <a:latin typeface="Verdana"/>
              <a:ea typeface="Verdana"/>
              <a:cs typeface="Verdana"/>
              <a:sym typeface="Verdana"/>
            </a:endParaRPr>
          </a:p>
        </p:txBody>
      </p:sp>
      <p:sp>
        <p:nvSpPr>
          <p:cNvPr id="858" name="Google Shape;858;g305a39f1ae4_0_323"/>
          <p:cNvSpPr/>
          <p:nvPr/>
        </p:nvSpPr>
        <p:spPr>
          <a:xfrm>
            <a:off x="1640039" y="3579345"/>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220</a:t>
            </a:r>
            <a:endParaRPr b="0" i="0" sz="1000" u="none" cap="none" strike="noStrike">
              <a:solidFill>
                <a:srgbClr val="000000"/>
              </a:solidFill>
              <a:latin typeface="Verdana"/>
              <a:ea typeface="Verdana"/>
              <a:cs typeface="Verdana"/>
              <a:sym typeface="Verdana"/>
            </a:endParaRPr>
          </a:p>
        </p:txBody>
      </p:sp>
      <p:sp>
        <p:nvSpPr>
          <p:cNvPr id="859" name="Google Shape;859;g305a39f1ae4_0_323"/>
          <p:cNvSpPr/>
          <p:nvPr/>
        </p:nvSpPr>
        <p:spPr>
          <a:xfrm>
            <a:off x="6890383" y="2764335"/>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Nva Montería 110</a:t>
            </a:r>
            <a:endParaRPr b="0" i="0" sz="1000" u="none" cap="none" strike="noStrike">
              <a:solidFill>
                <a:srgbClr val="000000"/>
              </a:solidFill>
              <a:latin typeface="Verdana"/>
              <a:ea typeface="Verdana"/>
              <a:cs typeface="Verdana"/>
              <a:sym typeface="Verdana"/>
            </a:endParaRPr>
          </a:p>
        </p:txBody>
      </p:sp>
      <p:sp>
        <p:nvSpPr>
          <p:cNvPr id="860" name="Google Shape;860;g305a39f1ae4_0_323"/>
          <p:cNvSpPr/>
          <p:nvPr/>
        </p:nvSpPr>
        <p:spPr>
          <a:xfrm>
            <a:off x="6890382" y="376011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Montería 220</a:t>
            </a:r>
            <a:endParaRPr b="0" i="0" sz="1000" u="none" cap="none" strike="noStrike">
              <a:solidFill>
                <a:srgbClr val="000000"/>
              </a:solidFill>
              <a:latin typeface="Verdana"/>
              <a:ea typeface="Verdana"/>
              <a:cs typeface="Verdana"/>
              <a:sym typeface="Verdana"/>
            </a:endParaRPr>
          </a:p>
        </p:txBody>
      </p:sp>
      <p:sp>
        <p:nvSpPr>
          <p:cNvPr id="861" name="Google Shape;861;g305a39f1ae4_0_323"/>
          <p:cNvSpPr/>
          <p:nvPr/>
        </p:nvSpPr>
        <p:spPr>
          <a:xfrm>
            <a:off x="6890384" y="1556730"/>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Río Sinú 110</a:t>
            </a:r>
            <a:endParaRPr b="0" i="0" sz="1000" u="none" cap="none" strike="noStrike">
              <a:solidFill>
                <a:srgbClr val="000000"/>
              </a:solidFill>
              <a:latin typeface="Verdana"/>
              <a:ea typeface="Verdana"/>
              <a:cs typeface="Verdana"/>
              <a:sym typeface="Verdana"/>
            </a:endParaRPr>
          </a:p>
        </p:txBody>
      </p:sp>
      <p:cxnSp>
        <p:nvCxnSpPr>
          <p:cNvPr id="862" name="Google Shape;862;g305a39f1ae4_0_323"/>
          <p:cNvCxnSpPr/>
          <p:nvPr/>
        </p:nvCxnSpPr>
        <p:spPr>
          <a:xfrm>
            <a:off x="1974643" y="2769940"/>
            <a:ext cx="828300" cy="3900"/>
          </a:xfrm>
          <a:prstGeom prst="straightConnector1">
            <a:avLst/>
          </a:prstGeom>
          <a:noFill/>
          <a:ln cap="flat" cmpd="sng" w="28575">
            <a:solidFill>
              <a:schemeClr val="dk1"/>
            </a:solidFill>
            <a:prstDash val="solid"/>
            <a:round/>
            <a:headEnd len="sm" w="sm" type="none"/>
            <a:tailEnd len="sm" w="sm" type="none"/>
          </a:ln>
        </p:spPr>
      </p:cxnSp>
      <p:sp>
        <p:nvSpPr>
          <p:cNvPr id="863" name="Google Shape;863;g305a39f1ae4_0_323"/>
          <p:cNvSpPr txBox="1"/>
          <p:nvPr/>
        </p:nvSpPr>
        <p:spPr>
          <a:xfrm>
            <a:off x="1058250" y="2656374"/>
            <a:ext cx="916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110</a:t>
            </a:r>
            <a:endParaRPr b="0" i="0" sz="1000" u="none" cap="none" strike="noStrike">
              <a:solidFill>
                <a:srgbClr val="000000"/>
              </a:solidFill>
              <a:latin typeface="Verdana"/>
              <a:ea typeface="Verdana"/>
              <a:cs typeface="Verdana"/>
              <a:sym typeface="Verdana"/>
            </a:endParaRPr>
          </a:p>
        </p:txBody>
      </p:sp>
      <p:sp>
        <p:nvSpPr>
          <p:cNvPr id="864" name="Google Shape;864;g305a39f1ae4_0_323"/>
          <p:cNvSpPr txBox="1"/>
          <p:nvPr/>
        </p:nvSpPr>
        <p:spPr>
          <a:xfrm>
            <a:off x="3532057" y="1203043"/>
            <a:ext cx="1093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Tierralta 110</a:t>
            </a:r>
            <a:endParaRPr b="0" i="0" sz="1000" u="none" cap="none" strike="noStrike">
              <a:solidFill>
                <a:srgbClr val="000000"/>
              </a:solidFill>
              <a:latin typeface="Verdana"/>
              <a:ea typeface="Verdana"/>
              <a:cs typeface="Verdana"/>
              <a:sym typeface="Verdana"/>
            </a:endParaRPr>
          </a:p>
        </p:txBody>
      </p:sp>
      <p:cxnSp>
        <p:nvCxnSpPr>
          <p:cNvPr id="865" name="Google Shape;865;g305a39f1ae4_0_323"/>
          <p:cNvCxnSpPr/>
          <p:nvPr/>
        </p:nvCxnSpPr>
        <p:spPr>
          <a:xfrm>
            <a:off x="2389199" y="1720724"/>
            <a:ext cx="2440200" cy="0"/>
          </a:xfrm>
          <a:prstGeom prst="straightConnector1">
            <a:avLst/>
          </a:prstGeom>
          <a:noFill/>
          <a:ln cap="flat" cmpd="sng" w="19050">
            <a:solidFill>
              <a:srgbClr val="0C5ADB"/>
            </a:solidFill>
            <a:prstDash val="solid"/>
            <a:round/>
            <a:headEnd len="sm" w="sm" type="none"/>
            <a:tailEnd len="sm" w="sm" type="none"/>
          </a:ln>
        </p:spPr>
      </p:cxnSp>
      <p:sp>
        <p:nvSpPr>
          <p:cNvPr id="866" name="Google Shape;866;g305a39f1ae4_0_323"/>
          <p:cNvSpPr/>
          <p:nvPr/>
        </p:nvSpPr>
        <p:spPr>
          <a:xfrm>
            <a:off x="2494805" y="2983619"/>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867" name="Google Shape;867;g305a39f1ae4_0_323"/>
          <p:cNvSpPr/>
          <p:nvPr/>
        </p:nvSpPr>
        <p:spPr>
          <a:xfrm>
            <a:off x="2410323" y="3136433"/>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868" name="Google Shape;868;g305a39f1ae4_0_323"/>
          <p:cNvSpPr/>
          <p:nvPr/>
        </p:nvSpPr>
        <p:spPr>
          <a:xfrm>
            <a:off x="2579288" y="3136432"/>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869" name="Google Shape;869;g305a39f1ae4_0_323"/>
          <p:cNvCxnSpPr/>
          <p:nvPr/>
        </p:nvCxnSpPr>
        <p:spPr>
          <a:xfrm>
            <a:off x="2494805" y="3360062"/>
            <a:ext cx="0" cy="211800"/>
          </a:xfrm>
          <a:prstGeom prst="straightConnector1">
            <a:avLst/>
          </a:prstGeom>
          <a:noFill/>
          <a:ln cap="flat" cmpd="sng" w="19050">
            <a:solidFill>
              <a:srgbClr val="0C5ADB"/>
            </a:solidFill>
            <a:prstDash val="solid"/>
            <a:round/>
            <a:headEnd len="sm" w="sm" type="none"/>
            <a:tailEnd len="sm" w="sm" type="none"/>
          </a:ln>
        </p:spPr>
      </p:cxnSp>
      <p:cxnSp>
        <p:nvCxnSpPr>
          <p:cNvPr id="870" name="Google Shape;870;g305a39f1ae4_0_323"/>
          <p:cNvCxnSpPr/>
          <p:nvPr/>
        </p:nvCxnSpPr>
        <p:spPr>
          <a:xfrm>
            <a:off x="2754147" y="4387241"/>
            <a:ext cx="4353600" cy="0"/>
          </a:xfrm>
          <a:prstGeom prst="straightConnector1">
            <a:avLst/>
          </a:prstGeom>
          <a:noFill/>
          <a:ln cap="flat" cmpd="sng" w="19050">
            <a:solidFill>
              <a:srgbClr val="0C5ADB"/>
            </a:solidFill>
            <a:prstDash val="solid"/>
            <a:round/>
            <a:headEnd len="sm" w="sm" type="none"/>
            <a:tailEnd len="sm" w="sm" type="none"/>
          </a:ln>
        </p:spPr>
      </p:cxnSp>
      <p:cxnSp>
        <p:nvCxnSpPr>
          <p:cNvPr id="871" name="Google Shape;871;g305a39f1ae4_0_323"/>
          <p:cNvCxnSpPr/>
          <p:nvPr/>
        </p:nvCxnSpPr>
        <p:spPr>
          <a:xfrm>
            <a:off x="2754148" y="4379621"/>
            <a:ext cx="0" cy="208500"/>
          </a:xfrm>
          <a:prstGeom prst="straightConnector1">
            <a:avLst/>
          </a:prstGeom>
          <a:noFill/>
          <a:ln cap="flat" cmpd="sng" w="19050">
            <a:solidFill>
              <a:srgbClr val="0C5ADB"/>
            </a:solidFill>
            <a:prstDash val="solid"/>
            <a:round/>
            <a:headEnd len="sm" w="sm" type="none"/>
            <a:tailEnd len="sm" w="sm" type="none"/>
          </a:ln>
        </p:spPr>
      </p:cxnSp>
      <p:sp>
        <p:nvSpPr>
          <p:cNvPr id="872" name="Google Shape;872;g305a39f1ae4_0_323"/>
          <p:cNvSpPr/>
          <p:nvPr/>
        </p:nvSpPr>
        <p:spPr>
          <a:xfrm>
            <a:off x="1123602" y="3552856"/>
            <a:ext cx="250200" cy="250200"/>
          </a:xfrm>
          <a:prstGeom prst="ellipse">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873" name="Google Shape;873;g305a39f1ae4_0_323"/>
          <p:cNvCxnSpPr/>
          <p:nvPr/>
        </p:nvCxnSpPr>
        <p:spPr>
          <a:xfrm rot="10800000">
            <a:off x="1370939" y="3679079"/>
            <a:ext cx="269100" cy="900"/>
          </a:xfrm>
          <a:prstGeom prst="straightConnector1">
            <a:avLst/>
          </a:prstGeom>
          <a:noFill/>
          <a:ln cap="flat" cmpd="sng" w="19050">
            <a:solidFill>
              <a:schemeClr val="dk1"/>
            </a:solidFill>
            <a:prstDash val="solid"/>
            <a:round/>
            <a:headEnd len="sm" w="sm" type="none"/>
            <a:tailEnd len="sm" w="sm" type="none"/>
          </a:ln>
        </p:spPr>
      </p:cxnSp>
      <p:sp>
        <p:nvSpPr>
          <p:cNvPr id="874" name="Google Shape;874;g305a39f1ae4_0_323"/>
          <p:cNvSpPr txBox="1"/>
          <p:nvPr/>
        </p:nvSpPr>
        <p:spPr>
          <a:xfrm>
            <a:off x="869330" y="3329351"/>
            <a:ext cx="5979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Urrá</a:t>
            </a:r>
            <a:endParaRPr b="0" i="0" sz="900" u="none" cap="none" strike="noStrike">
              <a:solidFill>
                <a:srgbClr val="000000"/>
              </a:solidFill>
              <a:latin typeface="Verdana"/>
              <a:ea typeface="Verdana"/>
              <a:cs typeface="Verdana"/>
              <a:sym typeface="Verdana"/>
            </a:endParaRPr>
          </a:p>
        </p:txBody>
      </p:sp>
      <p:sp>
        <p:nvSpPr>
          <p:cNvPr id="875" name="Google Shape;875;g305a39f1ae4_0_323"/>
          <p:cNvSpPr/>
          <p:nvPr/>
        </p:nvSpPr>
        <p:spPr>
          <a:xfrm>
            <a:off x="1939852" y="2295317"/>
            <a:ext cx="233100" cy="2307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876" name="Google Shape;876;g305a39f1ae4_0_323"/>
          <p:cNvCxnSpPr>
            <a:stCxn id="875" idx="2"/>
          </p:cNvCxnSpPr>
          <p:nvPr/>
        </p:nvCxnSpPr>
        <p:spPr>
          <a:xfrm>
            <a:off x="2056402" y="2526017"/>
            <a:ext cx="1200" cy="245700"/>
          </a:xfrm>
          <a:prstGeom prst="straightConnector1">
            <a:avLst/>
          </a:prstGeom>
          <a:noFill/>
          <a:ln cap="flat" cmpd="sng" w="19050">
            <a:solidFill>
              <a:schemeClr val="dk1"/>
            </a:solidFill>
            <a:prstDash val="solid"/>
            <a:round/>
            <a:headEnd len="sm" w="sm" type="none"/>
            <a:tailEnd len="sm" w="sm" type="none"/>
          </a:ln>
        </p:spPr>
      </p:cxnSp>
      <p:cxnSp>
        <p:nvCxnSpPr>
          <p:cNvPr id="877" name="Google Shape;877;g305a39f1ae4_0_323"/>
          <p:cNvCxnSpPr/>
          <p:nvPr/>
        </p:nvCxnSpPr>
        <p:spPr>
          <a:xfrm>
            <a:off x="8022617" y="1757997"/>
            <a:ext cx="0" cy="336000"/>
          </a:xfrm>
          <a:prstGeom prst="straightConnector1">
            <a:avLst/>
          </a:prstGeom>
          <a:noFill/>
          <a:ln cap="flat" cmpd="sng" w="38100">
            <a:solidFill>
              <a:schemeClr val="dk1"/>
            </a:solidFill>
            <a:prstDash val="solid"/>
            <a:round/>
            <a:headEnd len="sm" w="sm" type="none"/>
            <a:tailEnd len="med" w="med" type="triangle"/>
          </a:ln>
        </p:spPr>
      </p:cxnSp>
      <p:sp>
        <p:nvSpPr>
          <p:cNvPr id="878" name="Google Shape;878;g305a39f1ae4_0_323"/>
          <p:cNvSpPr txBox="1"/>
          <p:nvPr/>
        </p:nvSpPr>
        <p:spPr>
          <a:xfrm>
            <a:off x="975623" y="1945616"/>
            <a:ext cx="1317000" cy="39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Gen Solar Urrá</a:t>
            </a:r>
            <a:endParaRPr b="0" i="0" sz="975"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19.9 MW</a:t>
            </a:r>
            <a:endParaRPr b="0" i="0" sz="975" u="none" cap="none" strike="noStrike">
              <a:solidFill>
                <a:srgbClr val="000000"/>
              </a:solidFill>
              <a:latin typeface="Verdana"/>
              <a:ea typeface="Verdana"/>
              <a:cs typeface="Verdana"/>
              <a:sym typeface="Verdana"/>
            </a:endParaRPr>
          </a:p>
        </p:txBody>
      </p:sp>
      <p:grpSp>
        <p:nvGrpSpPr>
          <p:cNvPr id="879" name="Google Shape;879;g305a39f1ae4_0_323"/>
          <p:cNvGrpSpPr/>
          <p:nvPr/>
        </p:nvGrpSpPr>
        <p:grpSpPr>
          <a:xfrm rot="10800000">
            <a:off x="3687506" y="1881539"/>
            <a:ext cx="233100" cy="476550"/>
            <a:chOff x="5345494" y="1657284"/>
            <a:chExt cx="310800" cy="635400"/>
          </a:xfrm>
        </p:grpSpPr>
        <p:sp>
          <p:nvSpPr>
            <p:cNvPr id="880" name="Google Shape;880;g305a39f1ae4_0_323"/>
            <p:cNvSpPr/>
            <p:nvPr/>
          </p:nvSpPr>
          <p:spPr>
            <a:xfrm>
              <a:off x="5345494" y="1657284"/>
              <a:ext cx="310800" cy="3078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881" name="Google Shape;881;g305a39f1ae4_0_323"/>
            <p:cNvCxnSpPr>
              <a:stCxn id="880" idx="2"/>
            </p:cNvCxnSpPr>
            <p:nvPr/>
          </p:nvCxnSpPr>
          <p:spPr>
            <a:xfrm>
              <a:off x="5500894" y="1965084"/>
              <a:ext cx="1800" cy="327600"/>
            </a:xfrm>
            <a:prstGeom prst="straightConnector1">
              <a:avLst/>
            </a:prstGeom>
            <a:noFill/>
            <a:ln cap="flat" cmpd="sng" w="19050">
              <a:solidFill>
                <a:schemeClr val="dk1"/>
              </a:solidFill>
              <a:prstDash val="solid"/>
              <a:round/>
              <a:headEnd len="sm" w="sm" type="none"/>
              <a:tailEnd len="sm" w="sm" type="none"/>
            </a:ln>
          </p:spPr>
        </p:cxnSp>
      </p:grpSp>
      <p:cxnSp>
        <p:nvCxnSpPr>
          <p:cNvPr id="882" name="Google Shape;882;g305a39f1ae4_0_323"/>
          <p:cNvCxnSpPr/>
          <p:nvPr/>
        </p:nvCxnSpPr>
        <p:spPr>
          <a:xfrm>
            <a:off x="3802777" y="1881612"/>
            <a:ext cx="426300" cy="0"/>
          </a:xfrm>
          <a:prstGeom prst="straightConnector1">
            <a:avLst/>
          </a:prstGeom>
          <a:noFill/>
          <a:ln cap="flat" cmpd="sng" w="19050">
            <a:solidFill>
              <a:schemeClr val="dk1"/>
            </a:solidFill>
            <a:prstDash val="solid"/>
            <a:round/>
            <a:headEnd len="sm" w="sm" type="none"/>
            <a:tailEnd len="sm" w="sm" type="none"/>
          </a:ln>
        </p:spPr>
      </p:cxnSp>
      <p:cxnSp>
        <p:nvCxnSpPr>
          <p:cNvPr id="883" name="Google Shape;883;g305a39f1ae4_0_323"/>
          <p:cNvCxnSpPr/>
          <p:nvPr/>
        </p:nvCxnSpPr>
        <p:spPr>
          <a:xfrm>
            <a:off x="4229100" y="1881612"/>
            <a:ext cx="0" cy="336000"/>
          </a:xfrm>
          <a:prstGeom prst="straightConnector1">
            <a:avLst/>
          </a:prstGeom>
          <a:noFill/>
          <a:ln cap="flat" cmpd="sng" w="38100">
            <a:solidFill>
              <a:schemeClr val="dk1"/>
            </a:solidFill>
            <a:prstDash val="solid"/>
            <a:round/>
            <a:headEnd len="sm" w="sm" type="none"/>
            <a:tailEnd len="med" w="med" type="triangle"/>
          </a:ln>
        </p:spPr>
      </p:cxnSp>
      <p:sp>
        <p:nvSpPr>
          <p:cNvPr id="884" name="Google Shape;884;g305a39f1ae4_0_323"/>
          <p:cNvSpPr txBox="1"/>
          <p:nvPr/>
        </p:nvSpPr>
        <p:spPr>
          <a:xfrm>
            <a:off x="3213178" y="2374711"/>
            <a:ext cx="1194600" cy="54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Solar San Serapio</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2.5 MW</a:t>
            </a:r>
            <a:endParaRPr b="0" i="0" sz="975" u="none" cap="none" strike="noStrike">
              <a:solidFill>
                <a:srgbClr val="000000"/>
              </a:solidFill>
              <a:latin typeface="Verdana"/>
              <a:ea typeface="Verdana"/>
              <a:cs typeface="Verdana"/>
              <a:sym typeface="Verdana"/>
            </a:endParaRPr>
          </a:p>
        </p:txBody>
      </p:sp>
      <p:cxnSp>
        <p:nvCxnSpPr>
          <p:cNvPr id="885" name="Google Shape;885;g305a39f1ae4_0_323"/>
          <p:cNvCxnSpPr/>
          <p:nvPr/>
        </p:nvCxnSpPr>
        <p:spPr>
          <a:xfrm rot="5400000">
            <a:off x="3757670" y="1704247"/>
            <a:ext cx="484500" cy="0"/>
          </a:xfrm>
          <a:prstGeom prst="straightConnector1">
            <a:avLst/>
          </a:prstGeom>
          <a:noFill/>
          <a:ln cap="flat" cmpd="sng" w="28575">
            <a:solidFill>
              <a:schemeClr val="dk1"/>
            </a:solidFill>
            <a:prstDash val="solid"/>
            <a:round/>
            <a:headEnd len="sm" w="sm" type="none"/>
            <a:tailEnd len="sm" w="sm" type="none"/>
          </a:ln>
        </p:spPr>
      </p:cxnSp>
      <p:pic>
        <p:nvPicPr>
          <p:cNvPr id="886" name="Google Shape;886;g305a39f1ae4_0_323"/>
          <p:cNvPicPr preferRelativeResize="0"/>
          <p:nvPr/>
        </p:nvPicPr>
        <p:blipFill rotWithShape="1">
          <a:blip r:embed="rId4">
            <a:alphaModFix/>
          </a:blip>
          <a:srcRect b="0" l="0" r="0" t="0"/>
          <a:stretch/>
        </p:blipFill>
        <p:spPr>
          <a:xfrm>
            <a:off x="8113580" y="3855114"/>
            <a:ext cx="1016198" cy="1143000"/>
          </a:xfrm>
          <a:prstGeom prst="rect">
            <a:avLst/>
          </a:prstGeom>
          <a:noFill/>
          <a:ln>
            <a:noFill/>
          </a:ln>
        </p:spPr>
      </p:pic>
      <p:sp>
        <p:nvSpPr>
          <p:cNvPr id="887" name="Google Shape;887;g305a39f1ae4_0_323"/>
          <p:cNvSpPr txBox="1"/>
          <p:nvPr/>
        </p:nvSpPr>
        <p:spPr>
          <a:xfrm>
            <a:off x="5248081" y="1301475"/>
            <a:ext cx="503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200" u="none" cap="none" strike="noStrike">
                <a:solidFill>
                  <a:srgbClr val="000000"/>
                </a:solidFill>
                <a:latin typeface="Verdana"/>
                <a:ea typeface="Verdana"/>
                <a:cs typeface="Verdana"/>
                <a:sym typeface="Verdana"/>
              </a:rPr>
              <a:t>A2</a:t>
            </a:r>
            <a:endParaRPr b="1" i="0" sz="1200" u="none" cap="none" strike="noStrike">
              <a:solidFill>
                <a:srgbClr val="000000"/>
              </a:solidFill>
              <a:latin typeface="Verdana"/>
              <a:ea typeface="Verdana"/>
              <a:cs typeface="Verdana"/>
              <a:sym typeface="Verdana"/>
            </a:endParaRPr>
          </a:p>
        </p:txBody>
      </p:sp>
      <p:sp>
        <p:nvSpPr>
          <p:cNvPr id="888" name="Google Shape;888;g305a39f1ae4_0_323"/>
          <p:cNvSpPr txBox="1"/>
          <p:nvPr/>
        </p:nvSpPr>
        <p:spPr>
          <a:xfrm>
            <a:off x="7016896" y="2139010"/>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A1</a:t>
            </a:r>
            <a:endParaRPr b="0" i="0" sz="1000" u="none" cap="none" strike="noStrike">
              <a:solidFill>
                <a:srgbClr val="000000"/>
              </a:solidFill>
              <a:latin typeface="Verdana"/>
              <a:ea typeface="Verdana"/>
              <a:cs typeface="Verdana"/>
              <a:sym typeface="Verdana"/>
            </a:endParaRPr>
          </a:p>
        </p:txBody>
      </p:sp>
      <p:sp>
        <p:nvSpPr>
          <p:cNvPr id="889" name="Google Shape;889;g305a39f1ae4_0_323"/>
          <p:cNvSpPr txBox="1"/>
          <p:nvPr/>
        </p:nvSpPr>
        <p:spPr>
          <a:xfrm>
            <a:off x="1463264" y="3058749"/>
            <a:ext cx="503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200" u="none" cap="none" strike="noStrike">
                <a:solidFill>
                  <a:srgbClr val="000000"/>
                </a:solidFill>
                <a:latin typeface="Verdana"/>
                <a:ea typeface="Verdana"/>
                <a:cs typeface="Verdana"/>
                <a:sym typeface="Verdana"/>
              </a:rPr>
              <a:t>A2</a:t>
            </a:r>
            <a:endParaRPr b="1" i="0" sz="1200" u="none" cap="none" strike="noStrike">
              <a:solidFill>
                <a:srgbClr val="000000"/>
              </a:solidFill>
              <a:latin typeface="Verdana"/>
              <a:ea typeface="Verdana"/>
              <a:cs typeface="Verdana"/>
              <a:sym typeface="Verdana"/>
            </a:endParaRPr>
          </a:p>
        </p:txBody>
      </p:sp>
      <p:sp>
        <p:nvSpPr>
          <p:cNvPr id="890" name="Google Shape;890;g305a39f1ae4_0_323"/>
          <p:cNvSpPr txBox="1"/>
          <p:nvPr/>
        </p:nvSpPr>
        <p:spPr>
          <a:xfrm>
            <a:off x="2599360" y="1281973"/>
            <a:ext cx="503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200" u="none" cap="none" strike="noStrike">
                <a:solidFill>
                  <a:srgbClr val="000000"/>
                </a:solidFill>
                <a:latin typeface="Verdana"/>
                <a:ea typeface="Verdana"/>
                <a:cs typeface="Verdana"/>
                <a:sym typeface="Verdana"/>
              </a:rPr>
              <a:t>A2</a:t>
            </a:r>
            <a:endParaRPr b="1" i="0" sz="1200" u="none" cap="none" strike="noStrike">
              <a:solidFill>
                <a:srgbClr val="000000"/>
              </a:solidFill>
              <a:latin typeface="Verdana"/>
              <a:ea typeface="Verdana"/>
              <a:cs typeface="Verdana"/>
              <a:sym typeface="Verdana"/>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4" name="Shape 894"/>
        <p:cNvGrpSpPr/>
        <p:nvPr/>
      </p:nvGrpSpPr>
      <p:grpSpPr>
        <a:xfrm>
          <a:off x="0" y="0"/>
          <a:ext cx="0" cy="0"/>
          <a:chOff x="0" y="0"/>
          <a:chExt cx="0" cy="0"/>
        </a:xfrm>
      </p:grpSpPr>
      <p:grpSp>
        <p:nvGrpSpPr>
          <p:cNvPr id="895" name="Google Shape;895;g305a39f1ae4_0_388"/>
          <p:cNvGrpSpPr/>
          <p:nvPr/>
        </p:nvGrpSpPr>
        <p:grpSpPr>
          <a:xfrm rot="10800000">
            <a:off x="7799812" y="2967736"/>
            <a:ext cx="392615" cy="799996"/>
            <a:chOff x="7451036" y="2768047"/>
            <a:chExt cx="523486" cy="1066662"/>
          </a:xfrm>
        </p:grpSpPr>
        <p:sp>
          <p:nvSpPr>
            <p:cNvPr id="896" name="Google Shape;896;g305a39f1ae4_0_388"/>
            <p:cNvSpPr/>
            <p:nvPr/>
          </p:nvSpPr>
          <p:spPr>
            <a:xfrm>
              <a:off x="7563679" y="3050485"/>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897" name="Google Shape;897;g305a39f1ae4_0_388"/>
            <p:cNvSpPr/>
            <p:nvPr/>
          </p:nvSpPr>
          <p:spPr>
            <a:xfrm>
              <a:off x="7451036" y="3254237"/>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898" name="Google Shape;898;g305a39f1ae4_0_388"/>
            <p:cNvSpPr/>
            <p:nvPr/>
          </p:nvSpPr>
          <p:spPr>
            <a:xfrm>
              <a:off x="7676322" y="3254236"/>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899" name="Google Shape;899;g305a39f1ae4_0_388"/>
            <p:cNvCxnSpPr/>
            <p:nvPr/>
          </p:nvCxnSpPr>
          <p:spPr>
            <a:xfrm>
              <a:off x="7719392" y="2768047"/>
              <a:ext cx="0" cy="282300"/>
            </a:xfrm>
            <a:prstGeom prst="straightConnector1">
              <a:avLst/>
            </a:prstGeom>
            <a:noFill/>
            <a:ln cap="flat" cmpd="sng" w="19050">
              <a:solidFill>
                <a:srgbClr val="FF0000"/>
              </a:solidFill>
              <a:prstDash val="solid"/>
              <a:round/>
              <a:headEnd len="sm" w="sm" type="none"/>
              <a:tailEnd len="sm" w="sm" type="none"/>
            </a:ln>
          </p:spPr>
        </p:cxnSp>
        <p:cxnSp>
          <p:nvCxnSpPr>
            <p:cNvPr id="900" name="Google Shape;900;g305a39f1ae4_0_388"/>
            <p:cNvCxnSpPr/>
            <p:nvPr/>
          </p:nvCxnSpPr>
          <p:spPr>
            <a:xfrm>
              <a:off x="7563679" y="3552409"/>
              <a:ext cx="0" cy="282300"/>
            </a:xfrm>
            <a:prstGeom prst="straightConnector1">
              <a:avLst/>
            </a:prstGeom>
            <a:noFill/>
            <a:ln cap="flat" cmpd="sng" w="19050">
              <a:solidFill>
                <a:srgbClr val="FF0000"/>
              </a:solidFill>
              <a:prstDash val="solid"/>
              <a:round/>
              <a:headEnd len="sm" w="sm" type="none"/>
              <a:tailEnd len="sm" w="sm" type="none"/>
            </a:ln>
          </p:spPr>
        </p:cxnSp>
      </p:grpSp>
      <p:sp>
        <p:nvSpPr>
          <p:cNvPr id="901" name="Google Shape;901;g305a39f1ae4_0_388"/>
          <p:cNvSpPr txBox="1"/>
          <p:nvPr/>
        </p:nvSpPr>
        <p:spPr>
          <a:xfrm>
            <a:off x="1241130" y="387256"/>
            <a:ext cx="6717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Etapa A3: 3er transformador Montería 220/110 kV</a:t>
            </a:r>
            <a:endParaRPr b="0" i="0" sz="1400" u="none" cap="none" strike="noStrike">
              <a:solidFill>
                <a:srgbClr val="000000"/>
              </a:solidFill>
              <a:latin typeface="Arial"/>
              <a:ea typeface="Arial"/>
              <a:cs typeface="Arial"/>
              <a:sym typeface="Arial"/>
            </a:endParaRPr>
          </a:p>
        </p:txBody>
      </p:sp>
      <p:pic>
        <p:nvPicPr>
          <p:cNvPr id="902" name="Google Shape;902;g305a39f1ae4_0_388"/>
          <p:cNvPicPr preferRelativeResize="0"/>
          <p:nvPr/>
        </p:nvPicPr>
        <p:blipFill rotWithShape="1">
          <a:blip r:embed="rId4">
            <a:alphaModFix/>
          </a:blip>
          <a:srcRect b="0" l="0" r="0" t="0"/>
          <a:stretch/>
        </p:blipFill>
        <p:spPr>
          <a:xfrm>
            <a:off x="8113580" y="3855114"/>
            <a:ext cx="1016198" cy="1143000"/>
          </a:xfrm>
          <a:prstGeom prst="rect">
            <a:avLst/>
          </a:prstGeom>
          <a:noFill/>
          <a:ln>
            <a:noFill/>
          </a:ln>
        </p:spPr>
      </p:pic>
      <p:cxnSp>
        <p:nvCxnSpPr>
          <p:cNvPr id="903" name="Google Shape;903;g305a39f1ae4_0_388"/>
          <p:cNvCxnSpPr/>
          <p:nvPr/>
        </p:nvCxnSpPr>
        <p:spPr>
          <a:xfrm>
            <a:off x="2199985" y="3780612"/>
            <a:ext cx="0" cy="815100"/>
          </a:xfrm>
          <a:prstGeom prst="straightConnector1">
            <a:avLst/>
          </a:prstGeom>
          <a:noFill/>
          <a:ln cap="flat" cmpd="sng" w="19050">
            <a:solidFill>
              <a:srgbClr val="0C5ADB"/>
            </a:solidFill>
            <a:prstDash val="solid"/>
            <a:round/>
            <a:headEnd len="sm" w="sm" type="none"/>
            <a:tailEnd len="sm" w="sm" type="none"/>
          </a:ln>
        </p:spPr>
      </p:cxnSp>
      <p:cxnSp>
        <p:nvCxnSpPr>
          <p:cNvPr id="904" name="Google Shape;904;g305a39f1ae4_0_388"/>
          <p:cNvCxnSpPr/>
          <p:nvPr/>
        </p:nvCxnSpPr>
        <p:spPr>
          <a:xfrm>
            <a:off x="2611590" y="2771790"/>
            <a:ext cx="0" cy="211800"/>
          </a:xfrm>
          <a:prstGeom prst="straightConnector1">
            <a:avLst/>
          </a:prstGeom>
          <a:noFill/>
          <a:ln cap="flat" cmpd="sng" w="19050">
            <a:solidFill>
              <a:srgbClr val="0C5ADB"/>
            </a:solidFill>
            <a:prstDash val="solid"/>
            <a:round/>
            <a:headEnd len="sm" w="sm" type="none"/>
            <a:tailEnd len="sm" w="sm" type="none"/>
          </a:ln>
        </p:spPr>
      </p:cxnSp>
      <p:grpSp>
        <p:nvGrpSpPr>
          <p:cNvPr id="905" name="Google Shape;905;g305a39f1ae4_0_388"/>
          <p:cNvGrpSpPr/>
          <p:nvPr/>
        </p:nvGrpSpPr>
        <p:grpSpPr>
          <a:xfrm>
            <a:off x="1875884" y="2773029"/>
            <a:ext cx="392614" cy="799996"/>
            <a:chOff x="7451036" y="2768047"/>
            <a:chExt cx="523486" cy="1066662"/>
          </a:xfrm>
        </p:grpSpPr>
        <p:sp>
          <p:nvSpPr>
            <p:cNvPr id="906" name="Google Shape;906;g305a39f1ae4_0_388"/>
            <p:cNvSpPr/>
            <p:nvPr/>
          </p:nvSpPr>
          <p:spPr>
            <a:xfrm>
              <a:off x="7563679" y="3050485"/>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07" name="Google Shape;907;g305a39f1ae4_0_388"/>
            <p:cNvSpPr/>
            <p:nvPr/>
          </p:nvSpPr>
          <p:spPr>
            <a:xfrm>
              <a:off x="7451036" y="3254237"/>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08" name="Google Shape;908;g305a39f1ae4_0_388"/>
            <p:cNvSpPr/>
            <p:nvPr/>
          </p:nvSpPr>
          <p:spPr>
            <a:xfrm>
              <a:off x="7676322" y="3254236"/>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909" name="Google Shape;909;g305a39f1ae4_0_388"/>
            <p:cNvCxnSpPr/>
            <p:nvPr/>
          </p:nvCxnSpPr>
          <p:spPr>
            <a:xfrm>
              <a:off x="7719392" y="2768047"/>
              <a:ext cx="0" cy="282300"/>
            </a:xfrm>
            <a:prstGeom prst="straightConnector1">
              <a:avLst/>
            </a:prstGeom>
            <a:noFill/>
            <a:ln cap="flat" cmpd="sng" w="19050">
              <a:solidFill>
                <a:srgbClr val="FF0000"/>
              </a:solidFill>
              <a:prstDash val="solid"/>
              <a:round/>
              <a:headEnd len="sm" w="sm" type="none"/>
              <a:tailEnd len="sm" w="sm" type="none"/>
            </a:ln>
          </p:spPr>
        </p:cxnSp>
        <p:cxnSp>
          <p:nvCxnSpPr>
            <p:cNvPr id="910" name="Google Shape;910;g305a39f1ae4_0_388"/>
            <p:cNvCxnSpPr/>
            <p:nvPr/>
          </p:nvCxnSpPr>
          <p:spPr>
            <a:xfrm>
              <a:off x="7563679" y="3552409"/>
              <a:ext cx="0" cy="282300"/>
            </a:xfrm>
            <a:prstGeom prst="straightConnector1">
              <a:avLst/>
            </a:prstGeom>
            <a:noFill/>
            <a:ln cap="flat" cmpd="sng" w="19050">
              <a:solidFill>
                <a:srgbClr val="FF0000"/>
              </a:solidFill>
              <a:prstDash val="solid"/>
              <a:round/>
              <a:headEnd len="sm" w="sm" type="none"/>
              <a:tailEnd len="sm" w="sm" type="none"/>
            </a:ln>
          </p:spPr>
        </p:cxnSp>
      </p:grpSp>
      <p:cxnSp>
        <p:nvCxnSpPr>
          <p:cNvPr id="911" name="Google Shape;911;g305a39f1ae4_0_388"/>
          <p:cNvCxnSpPr/>
          <p:nvPr/>
        </p:nvCxnSpPr>
        <p:spPr>
          <a:xfrm>
            <a:off x="4829256" y="1720723"/>
            <a:ext cx="2061000" cy="0"/>
          </a:xfrm>
          <a:prstGeom prst="straightConnector1">
            <a:avLst/>
          </a:prstGeom>
          <a:noFill/>
          <a:ln cap="flat" cmpd="sng" w="19050">
            <a:solidFill>
              <a:srgbClr val="0C5ADB"/>
            </a:solidFill>
            <a:prstDash val="solid"/>
            <a:round/>
            <a:headEnd len="sm" w="sm" type="none"/>
            <a:tailEnd len="sm" w="sm" type="none"/>
          </a:ln>
        </p:spPr>
      </p:cxnSp>
      <p:cxnSp>
        <p:nvCxnSpPr>
          <p:cNvPr id="912" name="Google Shape;912;g305a39f1ae4_0_388"/>
          <p:cNvCxnSpPr/>
          <p:nvPr/>
        </p:nvCxnSpPr>
        <p:spPr>
          <a:xfrm>
            <a:off x="2389199" y="1720724"/>
            <a:ext cx="0" cy="1043700"/>
          </a:xfrm>
          <a:prstGeom prst="straightConnector1">
            <a:avLst/>
          </a:prstGeom>
          <a:noFill/>
          <a:ln cap="flat" cmpd="sng" w="19050">
            <a:solidFill>
              <a:srgbClr val="0C5ADB"/>
            </a:solidFill>
            <a:prstDash val="solid"/>
            <a:round/>
            <a:headEnd len="sm" w="sm" type="none"/>
            <a:tailEnd len="sm" w="sm" type="none"/>
          </a:ln>
        </p:spPr>
      </p:cxnSp>
      <p:cxnSp>
        <p:nvCxnSpPr>
          <p:cNvPr id="913" name="Google Shape;913;g305a39f1ae4_0_388"/>
          <p:cNvCxnSpPr/>
          <p:nvPr/>
        </p:nvCxnSpPr>
        <p:spPr>
          <a:xfrm>
            <a:off x="2260192" y="1601892"/>
            <a:ext cx="4630200" cy="0"/>
          </a:xfrm>
          <a:prstGeom prst="straightConnector1">
            <a:avLst/>
          </a:prstGeom>
          <a:noFill/>
          <a:ln cap="flat" cmpd="sng" w="19050">
            <a:solidFill>
              <a:srgbClr val="FF0000"/>
            </a:solidFill>
            <a:prstDash val="solid"/>
            <a:round/>
            <a:headEnd len="sm" w="sm" type="none"/>
            <a:tailEnd len="sm" w="sm" type="none"/>
          </a:ln>
        </p:spPr>
      </p:cxnSp>
      <p:cxnSp>
        <p:nvCxnSpPr>
          <p:cNvPr id="914" name="Google Shape;914;g305a39f1ae4_0_388"/>
          <p:cNvCxnSpPr/>
          <p:nvPr/>
        </p:nvCxnSpPr>
        <p:spPr>
          <a:xfrm>
            <a:off x="2260192" y="1601892"/>
            <a:ext cx="0" cy="1162500"/>
          </a:xfrm>
          <a:prstGeom prst="straightConnector1">
            <a:avLst/>
          </a:prstGeom>
          <a:noFill/>
          <a:ln cap="flat" cmpd="sng" w="19050">
            <a:solidFill>
              <a:srgbClr val="FF0000"/>
            </a:solidFill>
            <a:prstDash val="solid"/>
            <a:round/>
            <a:headEnd len="sm" w="sm" type="none"/>
            <a:tailEnd len="sm" w="sm" type="none"/>
          </a:ln>
        </p:spPr>
      </p:cxnSp>
      <p:cxnSp>
        <p:nvCxnSpPr>
          <p:cNvPr id="915" name="Google Shape;915;g305a39f1ae4_0_388"/>
          <p:cNvCxnSpPr/>
          <p:nvPr/>
        </p:nvCxnSpPr>
        <p:spPr>
          <a:xfrm>
            <a:off x="7776209" y="1757997"/>
            <a:ext cx="0" cy="1013700"/>
          </a:xfrm>
          <a:prstGeom prst="straightConnector1">
            <a:avLst/>
          </a:prstGeom>
          <a:noFill/>
          <a:ln cap="flat" cmpd="sng" w="19050">
            <a:solidFill>
              <a:srgbClr val="0C5ADB"/>
            </a:solidFill>
            <a:prstDash val="solid"/>
            <a:round/>
            <a:headEnd len="sm" w="sm" type="none"/>
            <a:tailEnd len="sm" w="sm" type="none"/>
          </a:ln>
        </p:spPr>
      </p:cxnSp>
      <p:cxnSp>
        <p:nvCxnSpPr>
          <p:cNvPr id="916" name="Google Shape;916;g305a39f1ae4_0_388"/>
          <p:cNvCxnSpPr/>
          <p:nvPr/>
        </p:nvCxnSpPr>
        <p:spPr>
          <a:xfrm>
            <a:off x="7383612" y="1757997"/>
            <a:ext cx="0" cy="1013700"/>
          </a:xfrm>
          <a:prstGeom prst="straightConnector1">
            <a:avLst/>
          </a:prstGeom>
          <a:noFill/>
          <a:ln cap="flat" cmpd="sng" w="19050">
            <a:solidFill>
              <a:srgbClr val="FF0000"/>
            </a:solidFill>
            <a:prstDash val="solid"/>
            <a:round/>
            <a:headEnd len="sm" w="sm" type="none"/>
            <a:tailEnd len="sm" w="sm" type="none"/>
          </a:ln>
        </p:spPr>
      </p:cxnSp>
      <p:cxnSp>
        <p:nvCxnSpPr>
          <p:cNvPr id="917" name="Google Shape;917;g305a39f1ae4_0_388"/>
          <p:cNvCxnSpPr/>
          <p:nvPr/>
        </p:nvCxnSpPr>
        <p:spPr>
          <a:xfrm>
            <a:off x="7107803" y="3968999"/>
            <a:ext cx="0" cy="426000"/>
          </a:xfrm>
          <a:prstGeom prst="straightConnector1">
            <a:avLst/>
          </a:prstGeom>
          <a:noFill/>
          <a:ln cap="flat" cmpd="sng" w="19050">
            <a:solidFill>
              <a:srgbClr val="0C5ADB"/>
            </a:solidFill>
            <a:prstDash val="solid"/>
            <a:round/>
            <a:headEnd len="sm" w="sm" type="none"/>
            <a:tailEnd len="sm" w="sm" type="none"/>
          </a:ln>
        </p:spPr>
      </p:cxnSp>
      <p:grpSp>
        <p:nvGrpSpPr>
          <p:cNvPr id="918" name="Google Shape;918;g305a39f1ae4_0_388"/>
          <p:cNvGrpSpPr/>
          <p:nvPr/>
        </p:nvGrpSpPr>
        <p:grpSpPr>
          <a:xfrm rot="10800000">
            <a:off x="6799668" y="2960116"/>
            <a:ext cx="392614" cy="799996"/>
            <a:chOff x="7451036" y="2768047"/>
            <a:chExt cx="523486" cy="1066662"/>
          </a:xfrm>
        </p:grpSpPr>
        <p:sp>
          <p:nvSpPr>
            <p:cNvPr id="919" name="Google Shape;919;g305a39f1ae4_0_388"/>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20" name="Google Shape;920;g305a39f1ae4_0_388"/>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21" name="Google Shape;921;g305a39f1ae4_0_388"/>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922" name="Google Shape;922;g305a39f1ae4_0_388"/>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923" name="Google Shape;923;g305a39f1ae4_0_388"/>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grpSp>
        <p:nvGrpSpPr>
          <p:cNvPr id="924" name="Google Shape;924;g305a39f1ae4_0_388"/>
          <p:cNvGrpSpPr/>
          <p:nvPr/>
        </p:nvGrpSpPr>
        <p:grpSpPr>
          <a:xfrm rot="10800000">
            <a:off x="7299106" y="2968415"/>
            <a:ext cx="392615" cy="799996"/>
            <a:chOff x="7451036" y="2768047"/>
            <a:chExt cx="523486" cy="1066662"/>
          </a:xfrm>
        </p:grpSpPr>
        <p:sp>
          <p:nvSpPr>
            <p:cNvPr id="925" name="Google Shape;925;g305a39f1ae4_0_388"/>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26" name="Google Shape;926;g305a39f1ae4_0_388"/>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27" name="Google Shape;927;g305a39f1ae4_0_388"/>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928" name="Google Shape;928;g305a39f1ae4_0_388"/>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929" name="Google Shape;929;g305a39f1ae4_0_388"/>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sp>
        <p:nvSpPr>
          <p:cNvPr id="930" name="Google Shape;930;g305a39f1ae4_0_388"/>
          <p:cNvSpPr/>
          <p:nvPr/>
        </p:nvSpPr>
        <p:spPr>
          <a:xfrm>
            <a:off x="1631674" y="459562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Urabá 220</a:t>
            </a:r>
            <a:endParaRPr b="0" i="0" sz="1000" u="none" cap="none" strike="noStrike">
              <a:solidFill>
                <a:srgbClr val="000000"/>
              </a:solidFill>
              <a:latin typeface="Verdana"/>
              <a:ea typeface="Verdana"/>
              <a:cs typeface="Verdana"/>
              <a:sym typeface="Verdana"/>
            </a:endParaRPr>
          </a:p>
        </p:txBody>
      </p:sp>
      <p:sp>
        <p:nvSpPr>
          <p:cNvPr id="931" name="Google Shape;931;g305a39f1ae4_0_388"/>
          <p:cNvSpPr/>
          <p:nvPr/>
        </p:nvSpPr>
        <p:spPr>
          <a:xfrm>
            <a:off x="1640039" y="3579345"/>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220</a:t>
            </a:r>
            <a:endParaRPr b="0" i="0" sz="1000" u="none" cap="none" strike="noStrike">
              <a:solidFill>
                <a:srgbClr val="000000"/>
              </a:solidFill>
              <a:latin typeface="Verdana"/>
              <a:ea typeface="Verdana"/>
              <a:cs typeface="Verdana"/>
              <a:sym typeface="Verdana"/>
            </a:endParaRPr>
          </a:p>
        </p:txBody>
      </p:sp>
      <p:sp>
        <p:nvSpPr>
          <p:cNvPr id="932" name="Google Shape;932;g305a39f1ae4_0_388"/>
          <p:cNvSpPr/>
          <p:nvPr/>
        </p:nvSpPr>
        <p:spPr>
          <a:xfrm>
            <a:off x="6890383" y="2764335"/>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Nva Montería 110</a:t>
            </a:r>
            <a:endParaRPr b="0" i="0" sz="1000" u="none" cap="none" strike="noStrike">
              <a:solidFill>
                <a:srgbClr val="000000"/>
              </a:solidFill>
              <a:latin typeface="Verdana"/>
              <a:ea typeface="Verdana"/>
              <a:cs typeface="Verdana"/>
              <a:sym typeface="Verdana"/>
            </a:endParaRPr>
          </a:p>
        </p:txBody>
      </p:sp>
      <p:sp>
        <p:nvSpPr>
          <p:cNvPr id="933" name="Google Shape;933;g305a39f1ae4_0_388"/>
          <p:cNvSpPr/>
          <p:nvPr/>
        </p:nvSpPr>
        <p:spPr>
          <a:xfrm>
            <a:off x="6890382" y="376011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Montería 220</a:t>
            </a:r>
            <a:endParaRPr b="0" i="0" sz="1000" u="none" cap="none" strike="noStrike">
              <a:solidFill>
                <a:srgbClr val="000000"/>
              </a:solidFill>
              <a:latin typeface="Verdana"/>
              <a:ea typeface="Verdana"/>
              <a:cs typeface="Verdana"/>
              <a:sym typeface="Verdana"/>
            </a:endParaRPr>
          </a:p>
        </p:txBody>
      </p:sp>
      <p:sp>
        <p:nvSpPr>
          <p:cNvPr id="934" name="Google Shape;934;g305a39f1ae4_0_388"/>
          <p:cNvSpPr/>
          <p:nvPr/>
        </p:nvSpPr>
        <p:spPr>
          <a:xfrm>
            <a:off x="6890384" y="1556730"/>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Río Sinú 110</a:t>
            </a:r>
            <a:endParaRPr b="0" i="0" sz="1000" u="none" cap="none" strike="noStrike">
              <a:solidFill>
                <a:srgbClr val="000000"/>
              </a:solidFill>
              <a:latin typeface="Verdana"/>
              <a:ea typeface="Verdana"/>
              <a:cs typeface="Verdana"/>
              <a:sym typeface="Verdana"/>
            </a:endParaRPr>
          </a:p>
        </p:txBody>
      </p:sp>
      <p:cxnSp>
        <p:nvCxnSpPr>
          <p:cNvPr id="935" name="Google Shape;935;g305a39f1ae4_0_388"/>
          <p:cNvCxnSpPr/>
          <p:nvPr/>
        </p:nvCxnSpPr>
        <p:spPr>
          <a:xfrm>
            <a:off x="1974643" y="2769940"/>
            <a:ext cx="828300" cy="3900"/>
          </a:xfrm>
          <a:prstGeom prst="straightConnector1">
            <a:avLst/>
          </a:prstGeom>
          <a:noFill/>
          <a:ln cap="flat" cmpd="sng" w="28575">
            <a:solidFill>
              <a:schemeClr val="dk1"/>
            </a:solidFill>
            <a:prstDash val="solid"/>
            <a:round/>
            <a:headEnd len="sm" w="sm" type="none"/>
            <a:tailEnd len="sm" w="sm" type="none"/>
          </a:ln>
        </p:spPr>
      </p:cxnSp>
      <p:sp>
        <p:nvSpPr>
          <p:cNvPr id="936" name="Google Shape;936;g305a39f1ae4_0_388"/>
          <p:cNvSpPr txBox="1"/>
          <p:nvPr/>
        </p:nvSpPr>
        <p:spPr>
          <a:xfrm>
            <a:off x="975622" y="2656374"/>
            <a:ext cx="9990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110</a:t>
            </a:r>
            <a:endParaRPr b="0" i="0" sz="1000" u="none" cap="none" strike="noStrike">
              <a:solidFill>
                <a:srgbClr val="000000"/>
              </a:solidFill>
              <a:latin typeface="Verdana"/>
              <a:ea typeface="Verdana"/>
              <a:cs typeface="Verdana"/>
              <a:sym typeface="Verdana"/>
            </a:endParaRPr>
          </a:p>
        </p:txBody>
      </p:sp>
      <p:sp>
        <p:nvSpPr>
          <p:cNvPr id="937" name="Google Shape;937;g305a39f1ae4_0_388"/>
          <p:cNvSpPr txBox="1"/>
          <p:nvPr/>
        </p:nvSpPr>
        <p:spPr>
          <a:xfrm>
            <a:off x="3532057" y="1203043"/>
            <a:ext cx="1093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Tierralta 110</a:t>
            </a:r>
            <a:endParaRPr b="0" i="0" sz="1000" u="none" cap="none" strike="noStrike">
              <a:solidFill>
                <a:srgbClr val="000000"/>
              </a:solidFill>
              <a:latin typeface="Verdana"/>
              <a:ea typeface="Verdana"/>
              <a:cs typeface="Verdana"/>
              <a:sym typeface="Verdana"/>
            </a:endParaRPr>
          </a:p>
        </p:txBody>
      </p:sp>
      <p:cxnSp>
        <p:nvCxnSpPr>
          <p:cNvPr id="938" name="Google Shape;938;g305a39f1ae4_0_388"/>
          <p:cNvCxnSpPr/>
          <p:nvPr/>
        </p:nvCxnSpPr>
        <p:spPr>
          <a:xfrm>
            <a:off x="2389199" y="1720724"/>
            <a:ext cx="2440200" cy="0"/>
          </a:xfrm>
          <a:prstGeom prst="straightConnector1">
            <a:avLst/>
          </a:prstGeom>
          <a:noFill/>
          <a:ln cap="flat" cmpd="sng" w="19050">
            <a:solidFill>
              <a:srgbClr val="0C5ADB"/>
            </a:solidFill>
            <a:prstDash val="solid"/>
            <a:round/>
            <a:headEnd len="sm" w="sm" type="none"/>
            <a:tailEnd len="sm" w="sm" type="none"/>
          </a:ln>
        </p:spPr>
      </p:cxnSp>
      <p:sp>
        <p:nvSpPr>
          <p:cNvPr id="939" name="Google Shape;939;g305a39f1ae4_0_388"/>
          <p:cNvSpPr/>
          <p:nvPr/>
        </p:nvSpPr>
        <p:spPr>
          <a:xfrm>
            <a:off x="2494805" y="2983619"/>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40" name="Google Shape;940;g305a39f1ae4_0_388"/>
          <p:cNvSpPr/>
          <p:nvPr/>
        </p:nvSpPr>
        <p:spPr>
          <a:xfrm>
            <a:off x="2410323" y="3136433"/>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41" name="Google Shape;941;g305a39f1ae4_0_388"/>
          <p:cNvSpPr/>
          <p:nvPr/>
        </p:nvSpPr>
        <p:spPr>
          <a:xfrm>
            <a:off x="2579288" y="3136432"/>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942" name="Google Shape;942;g305a39f1ae4_0_388"/>
          <p:cNvCxnSpPr/>
          <p:nvPr/>
        </p:nvCxnSpPr>
        <p:spPr>
          <a:xfrm>
            <a:off x="2494805" y="3360062"/>
            <a:ext cx="0" cy="211800"/>
          </a:xfrm>
          <a:prstGeom prst="straightConnector1">
            <a:avLst/>
          </a:prstGeom>
          <a:noFill/>
          <a:ln cap="flat" cmpd="sng" w="19050">
            <a:solidFill>
              <a:srgbClr val="0C5ADB"/>
            </a:solidFill>
            <a:prstDash val="solid"/>
            <a:round/>
            <a:headEnd len="sm" w="sm" type="none"/>
            <a:tailEnd len="sm" w="sm" type="none"/>
          </a:ln>
        </p:spPr>
      </p:cxnSp>
      <p:cxnSp>
        <p:nvCxnSpPr>
          <p:cNvPr id="943" name="Google Shape;943;g305a39f1ae4_0_388"/>
          <p:cNvCxnSpPr/>
          <p:nvPr/>
        </p:nvCxnSpPr>
        <p:spPr>
          <a:xfrm>
            <a:off x="2754147" y="4387241"/>
            <a:ext cx="4353600" cy="0"/>
          </a:xfrm>
          <a:prstGeom prst="straightConnector1">
            <a:avLst/>
          </a:prstGeom>
          <a:noFill/>
          <a:ln cap="flat" cmpd="sng" w="19050">
            <a:solidFill>
              <a:srgbClr val="0C5ADB"/>
            </a:solidFill>
            <a:prstDash val="solid"/>
            <a:round/>
            <a:headEnd len="sm" w="sm" type="none"/>
            <a:tailEnd len="sm" w="sm" type="none"/>
          </a:ln>
        </p:spPr>
      </p:cxnSp>
      <p:cxnSp>
        <p:nvCxnSpPr>
          <p:cNvPr id="944" name="Google Shape;944;g305a39f1ae4_0_388"/>
          <p:cNvCxnSpPr/>
          <p:nvPr/>
        </p:nvCxnSpPr>
        <p:spPr>
          <a:xfrm>
            <a:off x="2754148" y="4379621"/>
            <a:ext cx="0" cy="208500"/>
          </a:xfrm>
          <a:prstGeom prst="straightConnector1">
            <a:avLst/>
          </a:prstGeom>
          <a:noFill/>
          <a:ln cap="flat" cmpd="sng" w="19050">
            <a:solidFill>
              <a:srgbClr val="0C5ADB"/>
            </a:solidFill>
            <a:prstDash val="solid"/>
            <a:round/>
            <a:headEnd len="sm" w="sm" type="none"/>
            <a:tailEnd len="sm" w="sm" type="none"/>
          </a:ln>
        </p:spPr>
      </p:cxnSp>
      <p:sp>
        <p:nvSpPr>
          <p:cNvPr id="945" name="Google Shape;945;g305a39f1ae4_0_388"/>
          <p:cNvSpPr/>
          <p:nvPr/>
        </p:nvSpPr>
        <p:spPr>
          <a:xfrm>
            <a:off x="1123602" y="3552856"/>
            <a:ext cx="250200" cy="250200"/>
          </a:xfrm>
          <a:prstGeom prst="ellipse">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946" name="Google Shape;946;g305a39f1ae4_0_388"/>
          <p:cNvCxnSpPr/>
          <p:nvPr/>
        </p:nvCxnSpPr>
        <p:spPr>
          <a:xfrm rot="10800000">
            <a:off x="1370939" y="3679079"/>
            <a:ext cx="269100" cy="900"/>
          </a:xfrm>
          <a:prstGeom prst="straightConnector1">
            <a:avLst/>
          </a:prstGeom>
          <a:noFill/>
          <a:ln cap="flat" cmpd="sng" w="19050">
            <a:solidFill>
              <a:schemeClr val="dk1"/>
            </a:solidFill>
            <a:prstDash val="solid"/>
            <a:round/>
            <a:headEnd len="sm" w="sm" type="none"/>
            <a:tailEnd len="sm" w="sm" type="none"/>
          </a:ln>
        </p:spPr>
      </p:cxnSp>
      <p:sp>
        <p:nvSpPr>
          <p:cNvPr id="947" name="Google Shape;947;g305a39f1ae4_0_388"/>
          <p:cNvSpPr txBox="1"/>
          <p:nvPr/>
        </p:nvSpPr>
        <p:spPr>
          <a:xfrm>
            <a:off x="836591" y="3329351"/>
            <a:ext cx="6306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Urrá</a:t>
            </a:r>
            <a:endParaRPr b="0" i="0" sz="900" u="none" cap="none" strike="noStrike">
              <a:solidFill>
                <a:srgbClr val="000000"/>
              </a:solidFill>
              <a:latin typeface="Verdana"/>
              <a:ea typeface="Verdana"/>
              <a:cs typeface="Verdana"/>
              <a:sym typeface="Verdana"/>
            </a:endParaRPr>
          </a:p>
        </p:txBody>
      </p:sp>
      <p:sp>
        <p:nvSpPr>
          <p:cNvPr id="948" name="Google Shape;948;g305a39f1ae4_0_388"/>
          <p:cNvSpPr/>
          <p:nvPr/>
        </p:nvSpPr>
        <p:spPr>
          <a:xfrm>
            <a:off x="1939852" y="2295317"/>
            <a:ext cx="233100" cy="2307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949" name="Google Shape;949;g305a39f1ae4_0_388"/>
          <p:cNvCxnSpPr>
            <a:stCxn id="948" idx="2"/>
          </p:cNvCxnSpPr>
          <p:nvPr/>
        </p:nvCxnSpPr>
        <p:spPr>
          <a:xfrm>
            <a:off x="2056402" y="2526017"/>
            <a:ext cx="1200" cy="245700"/>
          </a:xfrm>
          <a:prstGeom prst="straightConnector1">
            <a:avLst/>
          </a:prstGeom>
          <a:noFill/>
          <a:ln cap="flat" cmpd="sng" w="19050">
            <a:solidFill>
              <a:schemeClr val="dk1"/>
            </a:solidFill>
            <a:prstDash val="solid"/>
            <a:round/>
            <a:headEnd len="sm" w="sm" type="none"/>
            <a:tailEnd len="sm" w="sm" type="none"/>
          </a:ln>
        </p:spPr>
      </p:cxnSp>
      <p:cxnSp>
        <p:nvCxnSpPr>
          <p:cNvPr id="950" name="Google Shape;950;g305a39f1ae4_0_388"/>
          <p:cNvCxnSpPr/>
          <p:nvPr/>
        </p:nvCxnSpPr>
        <p:spPr>
          <a:xfrm>
            <a:off x="8022617" y="1757997"/>
            <a:ext cx="0" cy="336000"/>
          </a:xfrm>
          <a:prstGeom prst="straightConnector1">
            <a:avLst/>
          </a:prstGeom>
          <a:noFill/>
          <a:ln cap="flat" cmpd="sng" w="38100">
            <a:solidFill>
              <a:schemeClr val="dk1"/>
            </a:solidFill>
            <a:prstDash val="solid"/>
            <a:round/>
            <a:headEnd len="sm" w="sm" type="none"/>
            <a:tailEnd len="med" w="med" type="triangle"/>
          </a:ln>
        </p:spPr>
      </p:cxnSp>
      <p:sp>
        <p:nvSpPr>
          <p:cNvPr id="951" name="Google Shape;951;g305a39f1ae4_0_388"/>
          <p:cNvSpPr txBox="1"/>
          <p:nvPr/>
        </p:nvSpPr>
        <p:spPr>
          <a:xfrm>
            <a:off x="1058251" y="1945616"/>
            <a:ext cx="1234200" cy="39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Gen Solar Urrá</a:t>
            </a:r>
            <a:endParaRPr b="0" i="0" sz="975"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19.9 MW</a:t>
            </a:r>
            <a:endParaRPr b="0" i="0" sz="975" u="none" cap="none" strike="noStrike">
              <a:solidFill>
                <a:srgbClr val="000000"/>
              </a:solidFill>
              <a:latin typeface="Verdana"/>
              <a:ea typeface="Verdana"/>
              <a:cs typeface="Verdana"/>
              <a:sym typeface="Verdana"/>
            </a:endParaRPr>
          </a:p>
        </p:txBody>
      </p:sp>
      <p:grpSp>
        <p:nvGrpSpPr>
          <p:cNvPr id="952" name="Google Shape;952;g305a39f1ae4_0_388"/>
          <p:cNvGrpSpPr/>
          <p:nvPr/>
        </p:nvGrpSpPr>
        <p:grpSpPr>
          <a:xfrm rot="10800000">
            <a:off x="3687506" y="1881539"/>
            <a:ext cx="233100" cy="476550"/>
            <a:chOff x="5345494" y="1657284"/>
            <a:chExt cx="310800" cy="635400"/>
          </a:xfrm>
        </p:grpSpPr>
        <p:sp>
          <p:nvSpPr>
            <p:cNvPr id="953" name="Google Shape;953;g305a39f1ae4_0_388"/>
            <p:cNvSpPr/>
            <p:nvPr/>
          </p:nvSpPr>
          <p:spPr>
            <a:xfrm>
              <a:off x="5345494" y="1657284"/>
              <a:ext cx="310800" cy="3078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954" name="Google Shape;954;g305a39f1ae4_0_388"/>
            <p:cNvCxnSpPr>
              <a:stCxn id="953" idx="2"/>
            </p:cNvCxnSpPr>
            <p:nvPr/>
          </p:nvCxnSpPr>
          <p:spPr>
            <a:xfrm>
              <a:off x="5500894" y="1965084"/>
              <a:ext cx="1800" cy="327600"/>
            </a:xfrm>
            <a:prstGeom prst="straightConnector1">
              <a:avLst/>
            </a:prstGeom>
            <a:noFill/>
            <a:ln cap="flat" cmpd="sng" w="19050">
              <a:solidFill>
                <a:schemeClr val="dk1"/>
              </a:solidFill>
              <a:prstDash val="solid"/>
              <a:round/>
              <a:headEnd len="sm" w="sm" type="none"/>
              <a:tailEnd len="sm" w="sm" type="none"/>
            </a:ln>
          </p:spPr>
        </p:cxnSp>
      </p:grpSp>
      <p:cxnSp>
        <p:nvCxnSpPr>
          <p:cNvPr id="955" name="Google Shape;955;g305a39f1ae4_0_388"/>
          <p:cNvCxnSpPr/>
          <p:nvPr/>
        </p:nvCxnSpPr>
        <p:spPr>
          <a:xfrm>
            <a:off x="3802777" y="1881612"/>
            <a:ext cx="426300" cy="0"/>
          </a:xfrm>
          <a:prstGeom prst="straightConnector1">
            <a:avLst/>
          </a:prstGeom>
          <a:noFill/>
          <a:ln cap="flat" cmpd="sng" w="19050">
            <a:solidFill>
              <a:schemeClr val="dk1"/>
            </a:solidFill>
            <a:prstDash val="solid"/>
            <a:round/>
            <a:headEnd len="sm" w="sm" type="none"/>
            <a:tailEnd len="sm" w="sm" type="none"/>
          </a:ln>
        </p:spPr>
      </p:cxnSp>
      <p:cxnSp>
        <p:nvCxnSpPr>
          <p:cNvPr id="956" name="Google Shape;956;g305a39f1ae4_0_388"/>
          <p:cNvCxnSpPr/>
          <p:nvPr/>
        </p:nvCxnSpPr>
        <p:spPr>
          <a:xfrm>
            <a:off x="4229100" y="1881612"/>
            <a:ext cx="0" cy="336000"/>
          </a:xfrm>
          <a:prstGeom prst="straightConnector1">
            <a:avLst/>
          </a:prstGeom>
          <a:noFill/>
          <a:ln cap="flat" cmpd="sng" w="38100">
            <a:solidFill>
              <a:schemeClr val="dk1"/>
            </a:solidFill>
            <a:prstDash val="solid"/>
            <a:round/>
            <a:headEnd len="sm" w="sm" type="none"/>
            <a:tailEnd len="med" w="med" type="triangle"/>
          </a:ln>
        </p:spPr>
      </p:cxnSp>
      <p:sp>
        <p:nvSpPr>
          <p:cNvPr id="957" name="Google Shape;957;g305a39f1ae4_0_388"/>
          <p:cNvSpPr txBox="1"/>
          <p:nvPr/>
        </p:nvSpPr>
        <p:spPr>
          <a:xfrm>
            <a:off x="3213178" y="2374711"/>
            <a:ext cx="1194600" cy="54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Solar San Serapio</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2.5 MW</a:t>
            </a:r>
            <a:endParaRPr b="0" i="0" sz="975" u="none" cap="none" strike="noStrike">
              <a:solidFill>
                <a:srgbClr val="000000"/>
              </a:solidFill>
              <a:latin typeface="Verdana"/>
              <a:ea typeface="Verdana"/>
              <a:cs typeface="Verdana"/>
              <a:sym typeface="Verdana"/>
            </a:endParaRPr>
          </a:p>
        </p:txBody>
      </p:sp>
      <p:cxnSp>
        <p:nvCxnSpPr>
          <p:cNvPr id="958" name="Google Shape;958;g305a39f1ae4_0_388"/>
          <p:cNvCxnSpPr/>
          <p:nvPr/>
        </p:nvCxnSpPr>
        <p:spPr>
          <a:xfrm rot="5400000">
            <a:off x="3757670" y="1704247"/>
            <a:ext cx="484500" cy="0"/>
          </a:xfrm>
          <a:prstGeom prst="straightConnector1">
            <a:avLst/>
          </a:prstGeom>
          <a:noFill/>
          <a:ln cap="flat" cmpd="sng" w="28575">
            <a:solidFill>
              <a:schemeClr val="dk1"/>
            </a:solidFill>
            <a:prstDash val="solid"/>
            <a:round/>
            <a:headEnd len="sm" w="sm" type="none"/>
            <a:tailEnd len="sm" w="sm" type="none"/>
          </a:ln>
        </p:spPr>
      </p:cxnSp>
      <p:sp>
        <p:nvSpPr>
          <p:cNvPr id="959" name="Google Shape;959;g305a39f1ae4_0_388"/>
          <p:cNvSpPr txBox="1"/>
          <p:nvPr/>
        </p:nvSpPr>
        <p:spPr>
          <a:xfrm>
            <a:off x="5236137" y="1359485"/>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A2</a:t>
            </a:r>
            <a:endParaRPr b="0" i="0" sz="1000" u="none" cap="none" strike="noStrike">
              <a:solidFill>
                <a:srgbClr val="000000"/>
              </a:solidFill>
              <a:latin typeface="Verdana"/>
              <a:ea typeface="Verdana"/>
              <a:cs typeface="Verdana"/>
              <a:sym typeface="Verdana"/>
            </a:endParaRPr>
          </a:p>
        </p:txBody>
      </p:sp>
      <p:sp>
        <p:nvSpPr>
          <p:cNvPr id="960" name="Google Shape;960;g305a39f1ae4_0_388"/>
          <p:cNvSpPr txBox="1"/>
          <p:nvPr/>
        </p:nvSpPr>
        <p:spPr>
          <a:xfrm>
            <a:off x="2691049" y="1352645"/>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A2</a:t>
            </a:r>
            <a:endParaRPr b="0" i="0" sz="1000" u="none" cap="none" strike="noStrike">
              <a:solidFill>
                <a:srgbClr val="000000"/>
              </a:solidFill>
              <a:latin typeface="Verdana"/>
              <a:ea typeface="Verdana"/>
              <a:cs typeface="Verdana"/>
              <a:sym typeface="Verdana"/>
            </a:endParaRPr>
          </a:p>
        </p:txBody>
      </p:sp>
      <p:sp>
        <p:nvSpPr>
          <p:cNvPr id="961" name="Google Shape;961;g305a39f1ae4_0_388"/>
          <p:cNvSpPr txBox="1"/>
          <p:nvPr/>
        </p:nvSpPr>
        <p:spPr>
          <a:xfrm>
            <a:off x="1507884" y="3058798"/>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A2</a:t>
            </a:r>
            <a:endParaRPr b="0" i="0" sz="1000" u="none" cap="none" strike="noStrike">
              <a:solidFill>
                <a:srgbClr val="000000"/>
              </a:solidFill>
              <a:latin typeface="Verdana"/>
              <a:ea typeface="Verdana"/>
              <a:cs typeface="Verdana"/>
              <a:sym typeface="Verdana"/>
            </a:endParaRPr>
          </a:p>
        </p:txBody>
      </p:sp>
      <p:sp>
        <p:nvSpPr>
          <p:cNvPr id="962" name="Google Shape;962;g305a39f1ae4_0_388"/>
          <p:cNvSpPr txBox="1"/>
          <p:nvPr/>
        </p:nvSpPr>
        <p:spPr>
          <a:xfrm>
            <a:off x="6980573" y="2158517"/>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A1</a:t>
            </a:r>
            <a:endParaRPr b="0" i="0" sz="1000" u="none" cap="none" strike="noStrike">
              <a:solidFill>
                <a:srgbClr val="000000"/>
              </a:solidFill>
              <a:latin typeface="Verdana"/>
              <a:ea typeface="Verdana"/>
              <a:cs typeface="Verdana"/>
              <a:sym typeface="Verdana"/>
            </a:endParaRPr>
          </a:p>
        </p:txBody>
      </p:sp>
      <p:sp>
        <p:nvSpPr>
          <p:cNvPr id="963" name="Google Shape;963;g305a39f1ae4_0_388"/>
          <p:cNvSpPr txBox="1"/>
          <p:nvPr/>
        </p:nvSpPr>
        <p:spPr>
          <a:xfrm>
            <a:off x="8276912" y="3186174"/>
            <a:ext cx="411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200" u="none" cap="none" strike="noStrike">
                <a:solidFill>
                  <a:srgbClr val="000000"/>
                </a:solidFill>
                <a:latin typeface="Verdana"/>
                <a:ea typeface="Verdana"/>
                <a:cs typeface="Verdana"/>
                <a:sym typeface="Verdana"/>
              </a:rPr>
              <a:t>A3</a:t>
            </a:r>
            <a:endParaRPr b="1" i="0" sz="1200" u="none" cap="none" strike="noStrike">
              <a:solidFill>
                <a:srgbClr val="000000"/>
              </a:solidFill>
              <a:latin typeface="Verdana"/>
              <a:ea typeface="Verdana"/>
              <a:cs typeface="Verdana"/>
              <a:sym typeface="Verdana"/>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7" name="Shape 967"/>
        <p:cNvGrpSpPr/>
        <p:nvPr/>
      </p:nvGrpSpPr>
      <p:grpSpPr>
        <a:xfrm>
          <a:off x="0" y="0"/>
          <a:ext cx="0" cy="0"/>
          <a:chOff x="0" y="0"/>
          <a:chExt cx="0" cy="0"/>
        </a:xfrm>
      </p:grpSpPr>
      <p:grpSp>
        <p:nvGrpSpPr>
          <p:cNvPr id="968" name="Google Shape;968;g305a39f1ae4_0_460"/>
          <p:cNvGrpSpPr/>
          <p:nvPr/>
        </p:nvGrpSpPr>
        <p:grpSpPr>
          <a:xfrm rot="10800000">
            <a:off x="7799812" y="2967736"/>
            <a:ext cx="392615" cy="799996"/>
            <a:chOff x="7451036" y="2768047"/>
            <a:chExt cx="523486" cy="1066662"/>
          </a:xfrm>
        </p:grpSpPr>
        <p:sp>
          <p:nvSpPr>
            <p:cNvPr id="969" name="Google Shape;969;g305a39f1ae4_0_460"/>
            <p:cNvSpPr/>
            <p:nvPr/>
          </p:nvSpPr>
          <p:spPr>
            <a:xfrm>
              <a:off x="7563679" y="3050485"/>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70" name="Google Shape;970;g305a39f1ae4_0_460"/>
            <p:cNvSpPr/>
            <p:nvPr/>
          </p:nvSpPr>
          <p:spPr>
            <a:xfrm>
              <a:off x="7451036" y="3254237"/>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71" name="Google Shape;971;g305a39f1ae4_0_460"/>
            <p:cNvSpPr/>
            <p:nvPr/>
          </p:nvSpPr>
          <p:spPr>
            <a:xfrm>
              <a:off x="7676322" y="3254236"/>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972" name="Google Shape;972;g305a39f1ae4_0_460"/>
            <p:cNvCxnSpPr/>
            <p:nvPr/>
          </p:nvCxnSpPr>
          <p:spPr>
            <a:xfrm>
              <a:off x="7719392" y="2768047"/>
              <a:ext cx="0" cy="282300"/>
            </a:xfrm>
            <a:prstGeom prst="straightConnector1">
              <a:avLst/>
            </a:prstGeom>
            <a:noFill/>
            <a:ln cap="flat" cmpd="sng" w="19050">
              <a:solidFill>
                <a:srgbClr val="FF0000"/>
              </a:solidFill>
              <a:prstDash val="solid"/>
              <a:round/>
              <a:headEnd len="sm" w="sm" type="none"/>
              <a:tailEnd len="sm" w="sm" type="none"/>
            </a:ln>
          </p:spPr>
        </p:cxnSp>
        <p:cxnSp>
          <p:nvCxnSpPr>
            <p:cNvPr id="973" name="Google Shape;973;g305a39f1ae4_0_460"/>
            <p:cNvCxnSpPr/>
            <p:nvPr/>
          </p:nvCxnSpPr>
          <p:spPr>
            <a:xfrm>
              <a:off x="7563679" y="3552409"/>
              <a:ext cx="0" cy="282300"/>
            </a:xfrm>
            <a:prstGeom prst="straightConnector1">
              <a:avLst/>
            </a:prstGeom>
            <a:noFill/>
            <a:ln cap="flat" cmpd="sng" w="19050">
              <a:solidFill>
                <a:srgbClr val="FF0000"/>
              </a:solidFill>
              <a:prstDash val="solid"/>
              <a:round/>
              <a:headEnd len="sm" w="sm" type="none"/>
              <a:tailEnd len="sm" w="sm" type="none"/>
            </a:ln>
          </p:spPr>
        </p:cxnSp>
      </p:grpSp>
      <p:cxnSp>
        <p:nvCxnSpPr>
          <p:cNvPr id="974" name="Google Shape;974;g305a39f1ae4_0_460"/>
          <p:cNvCxnSpPr/>
          <p:nvPr/>
        </p:nvCxnSpPr>
        <p:spPr>
          <a:xfrm>
            <a:off x="7279516" y="3967094"/>
            <a:ext cx="0" cy="292500"/>
          </a:xfrm>
          <a:prstGeom prst="straightConnector1">
            <a:avLst/>
          </a:prstGeom>
          <a:noFill/>
          <a:ln cap="flat" cmpd="sng" w="19050">
            <a:solidFill>
              <a:srgbClr val="FF0000"/>
            </a:solidFill>
            <a:prstDash val="solid"/>
            <a:round/>
            <a:headEnd len="sm" w="sm" type="none"/>
            <a:tailEnd len="sm" w="sm" type="none"/>
          </a:ln>
        </p:spPr>
      </p:cxnSp>
      <p:cxnSp>
        <p:nvCxnSpPr>
          <p:cNvPr id="975" name="Google Shape;975;g305a39f1ae4_0_460"/>
          <p:cNvCxnSpPr/>
          <p:nvPr/>
        </p:nvCxnSpPr>
        <p:spPr>
          <a:xfrm>
            <a:off x="2567376" y="4236720"/>
            <a:ext cx="0" cy="358800"/>
          </a:xfrm>
          <a:prstGeom prst="straightConnector1">
            <a:avLst/>
          </a:prstGeom>
          <a:noFill/>
          <a:ln cap="flat" cmpd="sng" w="19050">
            <a:solidFill>
              <a:srgbClr val="FF0000"/>
            </a:solidFill>
            <a:prstDash val="solid"/>
            <a:round/>
            <a:headEnd len="sm" w="sm" type="none"/>
            <a:tailEnd len="sm" w="sm" type="none"/>
          </a:ln>
        </p:spPr>
      </p:cxnSp>
      <p:cxnSp>
        <p:nvCxnSpPr>
          <p:cNvPr id="976" name="Google Shape;976;g305a39f1ae4_0_460"/>
          <p:cNvCxnSpPr/>
          <p:nvPr/>
        </p:nvCxnSpPr>
        <p:spPr>
          <a:xfrm>
            <a:off x="1959402" y="3782517"/>
            <a:ext cx="0" cy="807300"/>
          </a:xfrm>
          <a:prstGeom prst="straightConnector1">
            <a:avLst/>
          </a:prstGeom>
          <a:noFill/>
          <a:ln cap="flat" cmpd="sng" w="19050">
            <a:solidFill>
              <a:srgbClr val="FF0000"/>
            </a:solidFill>
            <a:prstDash val="solid"/>
            <a:round/>
            <a:headEnd len="sm" w="sm" type="none"/>
            <a:tailEnd len="sm" w="sm" type="none"/>
          </a:ln>
        </p:spPr>
      </p:cxnSp>
      <p:sp>
        <p:nvSpPr>
          <p:cNvPr id="977" name="Google Shape;977;g305a39f1ae4_0_460"/>
          <p:cNvSpPr txBox="1"/>
          <p:nvPr/>
        </p:nvSpPr>
        <p:spPr>
          <a:xfrm>
            <a:off x="944881" y="120556"/>
            <a:ext cx="71934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Etapa A4: Doble circuito Montería-Urabá-Urrá 220kV</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E6FF70"/>
              </a:solidFill>
              <a:highlight>
                <a:srgbClr val="2B4037"/>
              </a:highlight>
              <a:latin typeface="Verdana"/>
              <a:ea typeface="Verdana"/>
              <a:cs typeface="Verdana"/>
              <a:sym typeface="Verdana"/>
            </a:endParaRPr>
          </a:p>
        </p:txBody>
      </p:sp>
      <p:cxnSp>
        <p:nvCxnSpPr>
          <p:cNvPr id="978" name="Google Shape;978;g305a39f1ae4_0_460"/>
          <p:cNvCxnSpPr/>
          <p:nvPr/>
        </p:nvCxnSpPr>
        <p:spPr>
          <a:xfrm>
            <a:off x="2199985" y="3780612"/>
            <a:ext cx="0" cy="815100"/>
          </a:xfrm>
          <a:prstGeom prst="straightConnector1">
            <a:avLst/>
          </a:prstGeom>
          <a:noFill/>
          <a:ln cap="flat" cmpd="sng" w="19050">
            <a:solidFill>
              <a:srgbClr val="0C5ADB"/>
            </a:solidFill>
            <a:prstDash val="solid"/>
            <a:round/>
            <a:headEnd len="sm" w="sm" type="none"/>
            <a:tailEnd len="sm" w="sm" type="none"/>
          </a:ln>
        </p:spPr>
      </p:cxnSp>
      <p:cxnSp>
        <p:nvCxnSpPr>
          <p:cNvPr id="979" name="Google Shape;979;g305a39f1ae4_0_460"/>
          <p:cNvCxnSpPr/>
          <p:nvPr/>
        </p:nvCxnSpPr>
        <p:spPr>
          <a:xfrm>
            <a:off x="2611590" y="2771790"/>
            <a:ext cx="0" cy="211800"/>
          </a:xfrm>
          <a:prstGeom prst="straightConnector1">
            <a:avLst/>
          </a:prstGeom>
          <a:noFill/>
          <a:ln cap="flat" cmpd="sng" w="19050">
            <a:solidFill>
              <a:srgbClr val="0C5ADB"/>
            </a:solidFill>
            <a:prstDash val="solid"/>
            <a:round/>
            <a:headEnd len="sm" w="sm" type="none"/>
            <a:tailEnd len="sm" w="sm" type="none"/>
          </a:ln>
        </p:spPr>
      </p:cxnSp>
      <p:grpSp>
        <p:nvGrpSpPr>
          <p:cNvPr id="980" name="Google Shape;980;g305a39f1ae4_0_460"/>
          <p:cNvGrpSpPr/>
          <p:nvPr/>
        </p:nvGrpSpPr>
        <p:grpSpPr>
          <a:xfrm>
            <a:off x="1875884" y="2773029"/>
            <a:ext cx="392614" cy="799996"/>
            <a:chOff x="7451036" y="2768047"/>
            <a:chExt cx="523486" cy="1066662"/>
          </a:xfrm>
        </p:grpSpPr>
        <p:sp>
          <p:nvSpPr>
            <p:cNvPr id="981" name="Google Shape;981;g305a39f1ae4_0_460"/>
            <p:cNvSpPr/>
            <p:nvPr/>
          </p:nvSpPr>
          <p:spPr>
            <a:xfrm>
              <a:off x="7563679" y="3050485"/>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82" name="Google Shape;982;g305a39f1ae4_0_460"/>
            <p:cNvSpPr/>
            <p:nvPr/>
          </p:nvSpPr>
          <p:spPr>
            <a:xfrm>
              <a:off x="7451036" y="3254237"/>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83" name="Google Shape;983;g305a39f1ae4_0_460"/>
            <p:cNvSpPr/>
            <p:nvPr/>
          </p:nvSpPr>
          <p:spPr>
            <a:xfrm>
              <a:off x="7676322" y="3254236"/>
              <a:ext cx="298200" cy="298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984" name="Google Shape;984;g305a39f1ae4_0_460"/>
            <p:cNvCxnSpPr/>
            <p:nvPr/>
          </p:nvCxnSpPr>
          <p:spPr>
            <a:xfrm>
              <a:off x="7719392" y="2768047"/>
              <a:ext cx="0" cy="282300"/>
            </a:xfrm>
            <a:prstGeom prst="straightConnector1">
              <a:avLst/>
            </a:prstGeom>
            <a:noFill/>
            <a:ln cap="flat" cmpd="sng" w="19050">
              <a:solidFill>
                <a:srgbClr val="FF0000"/>
              </a:solidFill>
              <a:prstDash val="solid"/>
              <a:round/>
              <a:headEnd len="sm" w="sm" type="none"/>
              <a:tailEnd len="sm" w="sm" type="none"/>
            </a:ln>
          </p:spPr>
        </p:cxnSp>
        <p:cxnSp>
          <p:nvCxnSpPr>
            <p:cNvPr id="985" name="Google Shape;985;g305a39f1ae4_0_460"/>
            <p:cNvCxnSpPr/>
            <p:nvPr/>
          </p:nvCxnSpPr>
          <p:spPr>
            <a:xfrm>
              <a:off x="7563679" y="3552409"/>
              <a:ext cx="0" cy="282300"/>
            </a:xfrm>
            <a:prstGeom prst="straightConnector1">
              <a:avLst/>
            </a:prstGeom>
            <a:noFill/>
            <a:ln cap="flat" cmpd="sng" w="19050">
              <a:solidFill>
                <a:srgbClr val="FF0000"/>
              </a:solidFill>
              <a:prstDash val="solid"/>
              <a:round/>
              <a:headEnd len="sm" w="sm" type="none"/>
              <a:tailEnd len="sm" w="sm" type="none"/>
            </a:ln>
          </p:spPr>
        </p:cxnSp>
      </p:grpSp>
      <p:cxnSp>
        <p:nvCxnSpPr>
          <p:cNvPr id="986" name="Google Shape;986;g305a39f1ae4_0_460"/>
          <p:cNvCxnSpPr/>
          <p:nvPr/>
        </p:nvCxnSpPr>
        <p:spPr>
          <a:xfrm>
            <a:off x="4829256" y="1720723"/>
            <a:ext cx="2061000" cy="0"/>
          </a:xfrm>
          <a:prstGeom prst="straightConnector1">
            <a:avLst/>
          </a:prstGeom>
          <a:noFill/>
          <a:ln cap="flat" cmpd="sng" w="19050">
            <a:solidFill>
              <a:srgbClr val="0C5ADB"/>
            </a:solidFill>
            <a:prstDash val="solid"/>
            <a:round/>
            <a:headEnd len="sm" w="sm" type="none"/>
            <a:tailEnd len="sm" w="sm" type="none"/>
          </a:ln>
        </p:spPr>
      </p:cxnSp>
      <p:cxnSp>
        <p:nvCxnSpPr>
          <p:cNvPr id="987" name="Google Shape;987;g305a39f1ae4_0_460"/>
          <p:cNvCxnSpPr/>
          <p:nvPr/>
        </p:nvCxnSpPr>
        <p:spPr>
          <a:xfrm>
            <a:off x="2389199" y="1720724"/>
            <a:ext cx="0" cy="1043700"/>
          </a:xfrm>
          <a:prstGeom prst="straightConnector1">
            <a:avLst/>
          </a:prstGeom>
          <a:noFill/>
          <a:ln cap="flat" cmpd="sng" w="19050">
            <a:solidFill>
              <a:srgbClr val="0C5ADB"/>
            </a:solidFill>
            <a:prstDash val="solid"/>
            <a:round/>
            <a:headEnd len="sm" w="sm" type="none"/>
            <a:tailEnd len="sm" w="sm" type="none"/>
          </a:ln>
        </p:spPr>
      </p:cxnSp>
      <p:cxnSp>
        <p:nvCxnSpPr>
          <p:cNvPr id="988" name="Google Shape;988;g305a39f1ae4_0_460"/>
          <p:cNvCxnSpPr/>
          <p:nvPr/>
        </p:nvCxnSpPr>
        <p:spPr>
          <a:xfrm>
            <a:off x="2260192" y="1601892"/>
            <a:ext cx="4630200" cy="0"/>
          </a:xfrm>
          <a:prstGeom prst="straightConnector1">
            <a:avLst/>
          </a:prstGeom>
          <a:noFill/>
          <a:ln cap="flat" cmpd="sng" w="19050">
            <a:solidFill>
              <a:srgbClr val="FF0000"/>
            </a:solidFill>
            <a:prstDash val="solid"/>
            <a:round/>
            <a:headEnd len="sm" w="sm" type="none"/>
            <a:tailEnd len="sm" w="sm" type="none"/>
          </a:ln>
        </p:spPr>
      </p:cxnSp>
      <p:cxnSp>
        <p:nvCxnSpPr>
          <p:cNvPr id="989" name="Google Shape;989;g305a39f1ae4_0_460"/>
          <p:cNvCxnSpPr/>
          <p:nvPr/>
        </p:nvCxnSpPr>
        <p:spPr>
          <a:xfrm>
            <a:off x="2260192" y="1601892"/>
            <a:ext cx="0" cy="1162500"/>
          </a:xfrm>
          <a:prstGeom prst="straightConnector1">
            <a:avLst/>
          </a:prstGeom>
          <a:noFill/>
          <a:ln cap="flat" cmpd="sng" w="19050">
            <a:solidFill>
              <a:srgbClr val="FF0000"/>
            </a:solidFill>
            <a:prstDash val="solid"/>
            <a:round/>
            <a:headEnd len="sm" w="sm" type="none"/>
            <a:tailEnd len="sm" w="sm" type="none"/>
          </a:ln>
        </p:spPr>
      </p:cxnSp>
      <p:cxnSp>
        <p:nvCxnSpPr>
          <p:cNvPr id="990" name="Google Shape;990;g305a39f1ae4_0_460"/>
          <p:cNvCxnSpPr/>
          <p:nvPr/>
        </p:nvCxnSpPr>
        <p:spPr>
          <a:xfrm>
            <a:off x="7776209" y="1757997"/>
            <a:ext cx="0" cy="1013700"/>
          </a:xfrm>
          <a:prstGeom prst="straightConnector1">
            <a:avLst/>
          </a:prstGeom>
          <a:noFill/>
          <a:ln cap="flat" cmpd="sng" w="19050">
            <a:solidFill>
              <a:srgbClr val="0C5ADB"/>
            </a:solidFill>
            <a:prstDash val="solid"/>
            <a:round/>
            <a:headEnd len="sm" w="sm" type="none"/>
            <a:tailEnd len="sm" w="sm" type="none"/>
          </a:ln>
        </p:spPr>
      </p:cxnSp>
      <p:cxnSp>
        <p:nvCxnSpPr>
          <p:cNvPr id="991" name="Google Shape;991;g305a39f1ae4_0_460"/>
          <p:cNvCxnSpPr/>
          <p:nvPr/>
        </p:nvCxnSpPr>
        <p:spPr>
          <a:xfrm>
            <a:off x="7383612" y="1757997"/>
            <a:ext cx="0" cy="1013700"/>
          </a:xfrm>
          <a:prstGeom prst="straightConnector1">
            <a:avLst/>
          </a:prstGeom>
          <a:noFill/>
          <a:ln cap="flat" cmpd="sng" w="19050">
            <a:solidFill>
              <a:srgbClr val="FF0000"/>
            </a:solidFill>
            <a:prstDash val="solid"/>
            <a:round/>
            <a:headEnd len="sm" w="sm" type="none"/>
            <a:tailEnd len="sm" w="sm" type="none"/>
          </a:ln>
        </p:spPr>
      </p:cxnSp>
      <p:cxnSp>
        <p:nvCxnSpPr>
          <p:cNvPr id="992" name="Google Shape;992;g305a39f1ae4_0_460"/>
          <p:cNvCxnSpPr/>
          <p:nvPr/>
        </p:nvCxnSpPr>
        <p:spPr>
          <a:xfrm>
            <a:off x="7551668" y="3961379"/>
            <a:ext cx="0" cy="426000"/>
          </a:xfrm>
          <a:prstGeom prst="straightConnector1">
            <a:avLst/>
          </a:prstGeom>
          <a:noFill/>
          <a:ln cap="flat" cmpd="sng" w="19050">
            <a:solidFill>
              <a:srgbClr val="0C5ADB"/>
            </a:solidFill>
            <a:prstDash val="solid"/>
            <a:round/>
            <a:headEnd len="sm" w="sm" type="none"/>
            <a:tailEnd len="sm" w="sm" type="none"/>
          </a:ln>
        </p:spPr>
      </p:cxnSp>
      <p:grpSp>
        <p:nvGrpSpPr>
          <p:cNvPr id="993" name="Google Shape;993;g305a39f1ae4_0_460"/>
          <p:cNvGrpSpPr/>
          <p:nvPr/>
        </p:nvGrpSpPr>
        <p:grpSpPr>
          <a:xfrm rot="10800000">
            <a:off x="6799668" y="2960116"/>
            <a:ext cx="392614" cy="799996"/>
            <a:chOff x="7451036" y="2768047"/>
            <a:chExt cx="523486" cy="1066662"/>
          </a:xfrm>
        </p:grpSpPr>
        <p:sp>
          <p:nvSpPr>
            <p:cNvPr id="994" name="Google Shape;994;g305a39f1ae4_0_460"/>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95" name="Google Shape;995;g305a39f1ae4_0_460"/>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996" name="Google Shape;996;g305a39f1ae4_0_460"/>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997" name="Google Shape;997;g305a39f1ae4_0_460"/>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998" name="Google Shape;998;g305a39f1ae4_0_460"/>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grpSp>
        <p:nvGrpSpPr>
          <p:cNvPr id="999" name="Google Shape;999;g305a39f1ae4_0_460"/>
          <p:cNvGrpSpPr/>
          <p:nvPr/>
        </p:nvGrpSpPr>
        <p:grpSpPr>
          <a:xfrm rot="10800000">
            <a:off x="7299106" y="2968415"/>
            <a:ext cx="392615" cy="799996"/>
            <a:chOff x="7451036" y="2768047"/>
            <a:chExt cx="523486" cy="1066662"/>
          </a:xfrm>
        </p:grpSpPr>
        <p:sp>
          <p:nvSpPr>
            <p:cNvPr id="1000" name="Google Shape;1000;g305a39f1ae4_0_460"/>
            <p:cNvSpPr/>
            <p:nvPr/>
          </p:nvSpPr>
          <p:spPr>
            <a:xfrm>
              <a:off x="7563679" y="3050485"/>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1001" name="Google Shape;1001;g305a39f1ae4_0_460"/>
            <p:cNvSpPr/>
            <p:nvPr/>
          </p:nvSpPr>
          <p:spPr>
            <a:xfrm>
              <a:off x="7451036" y="3254237"/>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1002" name="Google Shape;1002;g305a39f1ae4_0_460"/>
            <p:cNvSpPr/>
            <p:nvPr/>
          </p:nvSpPr>
          <p:spPr>
            <a:xfrm>
              <a:off x="7676322" y="3254236"/>
              <a:ext cx="298200" cy="2982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1003" name="Google Shape;1003;g305a39f1ae4_0_460"/>
            <p:cNvCxnSpPr/>
            <p:nvPr/>
          </p:nvCxnSpPr>
          <p:spPr>
            <a:xfrm>
              <a:off x="7719392" y="2768047"/>
              <a:ext cx="0" cy="282300"/>
            </a:xfrm>
            <a:prstGeom prst="straightConnector1">
              <a:avLst/>
            </a:prstGeom>
            <a:noFill/>
            <a:ln cap="flat" cmpd="sng" w="19050">
              <a:solidFill>
                <a:srgbClr val="0C5ADB"/>
              </a:solidFill>
              <a:prstDash val="solid"/>
              <a:round/>
              <a:headEnd len="sm" w="sm" type="none"/>
              <a:tailEnd len="sm" w="sm" type="none"/>
            </a:ln>
          </p:spPr>
        </p:cxnSp>
        <p:cxnSp>
          <p:nvCxnSpPr>
            <p:cNvPr id="1004" name="Google Shape;1004;g305a39f1ae4_0_460"/>
            <p:cNvCxnSpPr/>
            <p:nvPr/>
          </p:nvCxnSpPr>
          <p:spPr>
            <a:xfrm>
              <a:off x="7563679" y="3552409"/>
              <a:ext cx="0" cy="282300"/>
            </a:xfrm>
            <a:prstGeom prst="straightConnector1">
              <a:avLst/>
            </a:prstGeom>
            <a:noFill/>
            <a:ln cap="flat" cmpd="sng" w="19050">
              <a:solidFill>
                <a:srgbClr val="0C5ADB"/>
              </a:solidFill>
              <a:prstDash val="solid"/>
              <a:round/>
              <a:headEnd len="sm" w="sm" type="none"/>
              <a:tailEnd len="sm" w="sm" type="none"/>
            </a:ln>
          </p:spPr>
        </p:cxnSp>
      </p:grpSp>
      <p:sp>
        <p:nvSpPr>
          <p:cNvPr id="1005" name="Google Shape;1005;g305a39f1ae4_0_460"/>
          <p:cNvSpPr/>
          <p:nvPr/>
        </p:nvSpPr>
        <p:spPr>
          <a:xfrm>
            <a:off x="1631674" y="459562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Urabá 220</a:t>
            </a:r>
            <a:endParaRPr b="0" i="0" sz="1000" u="none" cap="none" strike="noStrike">
              <a:solidFill>
                <a:srgbClr val="000000"/>
              </a:solidFill>
              <a:latin typeface="Verdana"/>
              <a:ea typeface="Verdana"/>
              <a:cs typeface="Verdana"/>
              <a:sym typeface="Verdana"/>
            </a:endParaRPr>
          </a:p>
        </p:txBody>
      </p:sp>
      <p:sp>
        <p:nvSpPr>
          <p:cNvPr id="1006" name="Google Shape;1006;g305a39f1ae4_0_460"/>
          <p:cNvSpPr/>
          <p:nvPr/>
        </p:nvSpPr>
        <p:spPr>
          <a:xfrm>
            <a:off x="1640039" y="3579345"/>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220</a:t>
            </a:r>
            <a:endParaRPr b="0" i="0" sz="1000" u="none" cap="none" strike="noStrike">
              <a:solidFill>
                <a:srgbClr val="000000"/>
              </a:solidFill>
              <a:latin typeface="Verdana"/>
              <a:ea typeface="Verdana"/>
              <a:cs typeface="Verdana"/>
              <a:sym typeface="Verdana"/>
            </a:endParaRPr>
          </a:p>
        </p:txBody>
      </p:sp>
      <p:sp>
        <p:nvSpPr>
          <p:cNvPr id="1007" name="Google Shape;1007;g305a39f1ae4_0_460"/>
          <p:cNvSpPr/>
          <p:nvPr/>
        </p:nvSpPr>
        <p:spPr>
          <a:xfrm>
            <a:off x="6890383" y="2764335"/>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Nva Montería 110</a:t>
            </a:r>
            <a:endParaRPr b="0" i="0" sz="1000" u="none" cap="none" strike="noStrike">
              <a:solidFill>
                <a:srgbClr val="000000"/>
              </a:solidFill>
              <a:latin typeface="Verdana"/>
              <a:ea typeface="Verdana"/>
              <a:cs typeface="Verdana"/>
              <a:sym typeface="Verdana"/>
            </a:endParaRPr>
          </a:p>
        </p:txBody>
      </p:sp>
      <p:sp>
        <p:nvSpPr>
          <p:cNvPr id="1008" name="Google Shape;1008;g305a39f1ae4_0_460"/>
          <p:cNvSpPr/>
          <p:nvPr/>
        </p:nvSpPr>
        <p:spPr>
          <a:xfrm>
            <a:off x="6890382" y="3760112"/>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Montería 220</a:t>
            </a:r>
            <a:endParaRPr b="0" i="0" sz="1000" u="none" cap="none" strike="noStrike">
              <a:solidFill>
                <a:srgbClr val="000000"/>
              </a:solidFill>
              <a:latin typeface="Verdana"/>
              <a:ea typeface="Verdana"/>
              <a:cs typeface="Verdana"/>
              <a:sym typeface="Verdana"/>
            </a:endParaRPr>
          </a:p>
        </p:txBody>
      </p:sp>
      <p:sp>
        <p:nvSpPr>
          <p:cNvPr id="1009" name="Google Shape;1009;g305a39f1ae4_0_460"/>
          <p:cNvSpPr/>
          <p:nvPr/>
        </p:nvSpPr>
        <p:spPr>
          <a:xfrm>
            <a:off x="6890384" y="1556730"/>
            <a:ext cx="1326900" cy="2013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Río Sinú 110</a:t>
            </a:r>
            <a:endParaRPr b="0" i="0" sz="1000" u="none" cap="none" strike="noStrike">
              <a:solidFill>
                <a:srgbClr val="000000"/>
              </a:solidFill>
              <a:latin typeface="Verdana"/>
              <a:ea typeface="Verdana"/>
              <a:cs typeface="Verdana"/>
              <a:sym typeface="Verdana"/>
            </a:endParaRPr>
          </a:p>
        </p:txBody>
      </p:sp>
      <p:cxnSp>
        <p:nvCxnSpPr>
          <p:cNvPr id="1010" name="Google Shape;1010;g305a39f1ae4_0_460"/>
          <p:cNvCxnSpPr/>
          <p:nvPr/>
        </p:nvCxnSpPr>
        <p:spPr>
          <a:xfrm>
            <a:off x="1974643" y="2773787"/>
            <a:ext cx="828300" cy="0"/>
          </a:xfrm>
          <a:prstGeom prst="straightConnector1">
            <a:avLst/>
          </a:prstGeom>
          <a:noFill/>
          <a:ln cap="flat" cmpd="sng" w="28575">
            <a:solidFill>
              <a:schemeClr val="dk1"/>
            </a:solidFill>
            <a:prstDash val="solid"/>
            <a:round/>
            <a:headEnd len="sm" w="sm" type="none"/>
            <a:tailEnd len="sm" w="sm" type="none"/>
          </a:ln>
        </p:spPr>
      </p:cxnSp>
      <p:sp>
        <p:nvSpPr>
          <p:cNvPr id="1011" name="Google Shape;1011;g305a39f1ae4_0_460"/>
          <p:cNvSpPr txBox="1"/>
          <p:nvPr/>
        </p:nvSpPr>
        <p:spPr>
          <a:xfrm>
            <a:off x="1077004" y="2656374"/>
            <a:ext cx="8976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Urrá 110</a:t>
            </a:r>
            <a:endParaRPr b="0" i="0" sz="1000" u="none" cap="none" strike="noStrike">
              <a:solidFill>
                <a:srgbClr val="000000"/>
              </a:solidFill>
              <a:latin typeface="Verdana"/>
              <a:ea typeface="Verdana"/>
              <a:cs typeface="Verdana"/>
              <a:sym typeface="Verdana"/>
            </a:endParaRPr>
          </a:p>
        </p:txBody>
      </p:sp>
      <p:sp>
        <p:nvSpPr>
          <p:cNvPr id="1012" name="Google Shape;1012;g305a39f1ae4_0_460"/>
          <p:cNvSpPr txBox="1"/>
          <p:nvPr/>
        </p:nvSpPr>
        <p:spPr>
          <a:xfrm>
            <a:off x="3532057" y="1203043"/>
            <a:ext cx="1093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Tierralta 110</a:t>
            </a:r>
            <a:endParaRPr b="0" i="0" sz="1000" u="none" cap="none" strike="noStrike">
              <a:solidFill>
                <a:srgbClr val="000000"/>
              </a:solidFill>
              <a:latin typeface="Verdana"/>
              <a:ea typeface="Verdana"/>
              <a:cs typeface="Verdana"/>
              <a:sym typeface="Verdana"/>
            </a:endParaRPr>
          </a:p>
        </p:txBody>
      </p:sp>
      <p:cxnSp>
        <p:nvCxnSpPr>
          <p:cNvPr id="1013" name="Google Shape;1013;g305a39f1ae4_0_460"/>
          <p:cNvCxnSpPr/>
          <p:nvPr/>
        </p:nvCxnSpPr>
        <p:spPr>
          <a:xfrm>
            <a:off x="2389199" y="1720724"/>
            <a:ext cx="2440200" cy="0"/>
          </a:xfrm>
          <a:prstGeom prst="straightConnector1">
            <a:avLst/>
          </a:prstGeom>
          <a:noFill/>
          <a:ln cap="flat" cmpd="sng" w="19050">
            <a:solidFill>
              <a:srgbClr val="0C5ADB"/>
            </a:solidFill>
            <a:prstDash val="solid"/>
            <a:round/>
            <a:headEnd len="sm" w="sm" type="none"/>
            <a:tailEnd len="sm" w="sm" type="none"/>
          </a:ln>
        </p:spPr>
      </p:cxnSp>
      <p:sp>
        <p:nvSpPr>
          <p:cNvPr id="1014" name="Google Shape;1014;g305a39f1ae4_0_460"/>
          <p:cNvSpPr/>
          <p:nvPr/>
        </p:nvSpPr>
        <p:spPr>
          <a:xfrm>
            <a:off x="2494805" y="2983619"/>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1015" name="Google Shape;1015;g305a39f1ae4_0_460"/>
          <p:cNvSpPr/>
          <p:nvPr/>
        </p:nvSpPr>
        <p:spPr>
          <a:xfrm>
            <a:off x="2410323" y="3136433"/>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sp>
        <p:nvSpPr>
          <p:cNvPr id="1016" name="Google Shape;1016;g305a39f1ae4_0_460"/>
          <p:cNvSpPr/>
          <p:nvPr/>
        </p:nvSpPr>
        <p:spPr>
          <a:xfrm>
            <a:off x="2579288" y="3136432"/>
            <a:ext cx="223500" cy="223500"/>
          </a:xfrm>
          <a:prstGeom prst="ellipse">
            <a:avLst/>
          </a:prstGeom>
          <a:noFill/>
          <a:ln cap="flat" cmpd="sng" w="19050">
            <a:solidFill>
              <a:srgbClr val="0C5A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1017" name="Google Shape;1017;g305a39f1ae4_0_460"/>
          <p:cNvCxnSpPr/>
          <p:nvPr/>
        </p:nvCxnSpPr>
        <p:spPr>
          <a:xfrm>
            <a:off x="2494805" y="3360062"/>
            <a:ext cx="0" cy="211800"/>
          </a:xfrm>
          <a:prstGeom prst="straightConnector1">
            <a:avLst/>
          </a:prstGeom>
          <a:noFill/>
          <a:ln cap="flat" cmpd="sng" w="19050">
            <a:solidFill>
              <a:srgbClr val="0C5ADB"/>
            </a:solidFill>
            <a:prstDash val="solid"/>
            <a:round/>
            <a:headEnd len="sm" w="sm" type="none"/>
            <a:tailEnd len="sm" w="sm" type="none"/>
          </a:ln>
        </p:spPr>
      </p:cxnSp>
      <p:cxnSp>
        <p:nvCxnSpPr>
          <p:cNvPr id="1018" name="Google Shape;1018;g305a39f1ae4_0_460"/>
          <p:cNvCxnSpPr/>
          <p:nvPr/>
        </p:nvCxnSpPr>
        <p:spPr>
          <a:xfrm>
            <a:off x="2754147" y="4379621"/>
            <a:ext cx="4805100" cy="0"/>
          </a:xfrm>
          <a:prstGeom prst="straightConnector1">
            <a:avLst/>
          </a:prstGeom>
          <a:noFill/>
          <a:ln cap="flat" cmpd="sng" w="19050">
            <a:solidFill>
              <a:srgbClr val="0C5ADB"/>
            </a:solidFill>
            <a:prstDash val="solid"/>
            <a:round/>
            <a:headEnd len="sm" w="sm" type="none"/>
            <a:tailEnd len="sm" w="sm" type="none"/>
          </a:ln>
        </p:spPr>
      </p:cxnSp>
      <p:cxnSp>
        <p:nvCxnSpPr>
          <p:cNvPr id="1019" name="Google Shape;1019;g305a39f1ae4_0_460"/>
          <p:cNvCxnSpPr/>
          <p:nvPr/>
        </p:nvCxnSpPr>
        <p:spPr>
          <a:xfrm>
            <a:off x="2763673" y="4379621"/>
            <a:ext cx="0" cy="208500"/>
          </a:xfrm>
          <a:prstGeom prst="straightConnector1">
            <a:avLst/>
          </a:prstGeom>
          <a:noFill/>
          <a:ln cap="flat" cmpd="sng" w="19050">
            <a:solidFill>
              <a:srgbClr val="0C5ADB"/>
            </a:solidFill>
            <a:prstDash val="solid"/>
            <a:round/>
            <a:headEnd len="sm" w="sm" type="none"/>
            <a:tailEnd len="sm" w="sm" type="none"/>
          </a:ln>
        </p:spPr>
      </p:cxnSp>
      <p:sp>
        <p:nvSpPr>
          <p:cNvPr id="1020" name="Google Shape;1020;g305a39f1ae4_0_460"/>
          <p:cNvSpPr/>
          <p:nvPr/>
        </p:nvSpPr>
        <p:spPr>
          <a:xfrm>
            <a:off x="1123602" y="3552856"/>
            <a:ext cx="250200" cy="250200"/>
          </a:xfrm>
          <a:prstGeom prst="ellipse">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1021" name="Google Shape;1021;g305a39f1ae4_0_460"/>
          <p:cNvCxnSpPr/>
          <p:nvPr/>
        </p:nvCxnSpPr>
        <p:spPr>
          <a:xfrm rot="10800000">
            <a:off x="1370939" y="3679079"/>
            <a:ext cx="269100" cy="900"/>
          </a:xfrm>
          <a:prstGeom prst="straightConnector1">
            <a:avLst/>
          </a:prstGeom>
          <a:noFill/>
          <a:ln cap="flat" cmpd="sng" w="19050">
            <a:solidFill>
              <a:schemeClr val="dk1"/>
            </a:solidFill>
            <a:prstDash val="solid"/>
            <a:round/>
            <a:headEnd len="sm" w="sm" type="none"/>
            <a:tailEnd len="sm" w="sm" type="none"/>
          </a:ln>
        </p:spPr>
      </p:cxnSp>
      <p:sp>
        <p:nvSpPr>
          <p:cNvPr id="1022" name="Google Shape;1022;g305a39f1ae4_0_460"/>
          <p:cNvSpPr txBox="1"/>
          <p:nvPr/>
        </p:nvSpPr>
        <p:spPr>
          <a:xfrm>
            <a:off x="944881" y="3329351"/>
            <a:ext cx="5226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s-CO" sz="900" u="none" cap="none" strike="noStrike">
                <a:solidFill>
                  <a:srgbClr val="000000"/>
                </a:solidFill>
                <a:latin typeface="Verdana"/>
                <a:ea typeface="Verdana"/>
                <a:cs typeface="Verdana"/>
                <a:sym typeface="Verdana"/>
              </a:rPr>
              <a:t>Urrá</a:t>
            </a:r>
            <a:endParaRPr b="0" i="0" sz="900" u="none" cap="none" strike="noStrike">
              <a:solidFill>
                <a:srgbClr val="000000"/>
              </a:solidFill>
              <a:latin typeface="Verdana"/>
              <a:ea typeface="Verdana"/>
              <a:cs typeface="Verdana"/>
              <a:sym typeface="Verdana"/>
            </a:endParaRPr>
          </a:p>
        </p:txBody>
      </p:sp>
      <p:sp>
        <p:nvSpPr>
          <p:cNvPr id="1023" name="Google Shape;1023;g305a39f1ae4_0_460"/>
          <p:cNvSpPr/>
          <p:nvPr/>
        </p:nvSpPr>
        <p:spPr>
          <a:xfrm>
            <a:off x="1939852" y="2295317"/>
            <a:ext cx="233100" cy="2307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1024" name="Google Shape;1024;g305a39f1ae4_0_460"/>
          <p:cNvCxnSpPr>
            <a:stCxn id="1023" idx="2"/>
          </p:cNvCxnSpPr>
          <p:nvPr/>
        </p:nvCxnSpPr>
        <p:spPr>
          <a:xfrm>
            <a:off x="2056402" y="2526017"/>
            <a:ext cx="1200" cy="245700"/>
          </a:xfrm>
          <a:prstGeom prst="straightConnector1">
            <a:avLst/>
          </a:prstGeom>
          <a:noFill/>
          <a:ln cap="flat" cmpd="sng" w="19050">
            <a:solidFill>
              <a:schemeClr val="dk1"/>
            </a:solidFill>
            <a:prstDash val="solid"/>
            <a:round/>
            <a:headEnd len="sm" w="sm" type="none"/>
            <a:tailEnd len="sm" w="sm" type="none"/>
          </a:ln>
        </p:spPr>
      </p:cxnSp>
      <p:cxnSp>
        <p:nvCxnSpPr>
          <p:cNvPr id="1025" name="Google Shape;1025;g305a39f1ae4_0_460"/>
          <p:cNvCxnSpPr/>
          <p:nvPr/>
        </p:nvCxnSpPr>
        <p:spPr>
          <a:xfrm>
            <a:off x="8022617" y="1757997"/>
            <a:ext cx="0" cy="336000"/>
          </a:xfrm>
          <a:prstGeom prst="straightConnector1">
            <a:avLst/>
          </a:prstGeom>
          <a:noFill/>
          <a:ln cap="flat" cmpd="sng" w="38100">
            <a:solidFill>
              <a:schemeClr val="dk1"/>
            </a:solidFill>
            <a:prstDash val="solid"/>
            <a:round/>
            <a:headEnd len="sm" w="sm" type="none"/>
            <a:tailEnd len="med" w="med" type="triangle"/>
          </a:ln>
        </p:spPr>
      </p:cxnSp>
      <p:sp>
        <p:nvSpPr>
          <p:cNvPr id="1026" name="Google Shape;1026;g305a39f1ae4_0_460"/>
          <p:cNvSpPr txBox="1"/>
          <p:nvPr/>
        </p:nvSpPr>
        <p:spPr>
          <a:xfrm>
            <a:off x="1058251" y="1945616"/>
            <a:ext cx="1234200" cy="39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Gen Solar Urrá</a:t>
            </a:r>
            <a:endParaRPr b="0" i="0" sz="975"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19.9 MW</a:t>
            </a:r>
            <a:endParaRPr b="0" i="0" sz="975" u="none" cap="none" strike="noStrike">
              <a:solidFill>
                <a:srgbClr val="000000"/>
              </a:solidFill>
              <a:latin typeface="Verdana"/>
              <a:ea typeface="Verdana"/>
              <a:cs typeface="Verdana"/>
              <a:sym typeface="Verdana"/>
            </a:endParaRPr>
          </a:p>
        </p:txBody>
      </p:sp>
      <p:grpSp>
        <p:nvGrpSpPr>
          <p:cNvPr id="1027" name="Google Shape;1027;g305a39f1ae4_0_460"/>
          <p:cNvGrpSpPr/>
          <p:nvPr/>
        </p:nvGrpSpPr>
        <p:grpSpPr>
          <a:xfrm rot="10800000">
            <a:off x="3687506" y="1881539"/>
            <a:ext cx="233100" cy="476550"/>
            <a:chOff x="5345494" y="1657284"/>
            <a:chExt cx="310800" cy="635400"/>
          </a:xfrm>
        </p:grpSpPr>
        <p:sp>
          <p:nvSpPr>
            <p:cNvPr id="1028" name="Google Shape;1028;g305a39f1ae4_0_460"/>
            <p:cNvSpPr/>
            <p:nvPr/>
          </p:nvSpPr>
          <p:spPr>
            <a:xfrm>
              <a:off x="5345494" y="1657284"/>
              <a:ext cx="310800" cy="307800"/>
            </a:xfrm>
            <a:prstGeom prst="rect">
              <a:avLst/>
            </a:prstGeom>
            <a:noFill/>
            <a:ln cap="flat" cmpd="sng" w="19050">
              <a:solidFill>
                <a:srgbClr val="1B386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Verdana"/>
                <a:ea typeface="Verdana"/>
                <a:cs typeface="Verdana"/>
                <a:sym typeface="Verdana"/>
              </a:endParaRPr>
            </a:p>
          </p:txBody>
        </p:sp>
        <p:cxnSp>
          <p:nvCxnSpPr>
            <p:cNvPr id="1029" name="Google Shape;1029;g305a39f1ae4_0_460"/>
            <p:cNvCxnSpPr>
              <a:stCxn id="1028" idx="2"/>
            </p:cNvCxnSpPr>
            <p:nvPr/>
          </p:nvCxnSpPr>
          <p:spPr>
            <a:xfrm>
              <a:off x="5500894" y="1965084"/>
              <a:ext cx="1800" cy="327600"/>
            </a:xfrm>
            <a:prstGeom prst="straightConnector1">
              <a:avLst/>
            </a:prstGeom>
            <a:noFill/>
            <a:ln cap="flat" cmpd="sng" w="19050">
              <a:solidFill>
                <a:schemeClr val="dk1"/>
              </a:solidFill>
              <a:prstDash val="solid"/>
              <a:round/>
              <a:headEnd len="sm" w="sm" type="none"/>
              <a:tailEnd len="sm" w="sm" type="none"/>
            </a:ln>
          </p:spPr>
        </p:cxnSp>
      </p:grpSp>
      <p:cxnSp>
        <p:nvCxnSpPr>
          <p:cNvPr id="1030" name="Google Shape;1030;g305a39f1ae4_0_460"/>
          <p:cNvCxnSpPr/>
          <p:nvPr/>
        </p:nvCxnSpPr>
        <p:spPr>
          <a:xfrm>
            <a:off x="3802777" y="1881612"/>
            <a:ext cx="426300" cy="0"/>
          </a:xfrm>
          <a:prstGeom prst="straightConnector1">
            <a:avLst/>
          </a:prstGeom>
          <a:noFill/>
          <a:ln cap="flat" cmpd="sng" w="19050">
            <a:solidFill>
              <a:schemeClr val="dk1"/>
            </a:solidFill>
            <a:prstDash val="solid"/>
            <a:round/>
            <a:headEnd len="sm" w="sm" type="none"/>
            <a:tailEnd len="sm" w="sm" type="none"/>
          </a:ln>
        </p:spPr>
      </p:cxnSp>
      <p:cxnSp>
        <p:nvCxnSpPr>
          <p:cNvPr id="1031" name="Google Shape;1031;g305a39f1ae4_0_460"/>
          <p:cNvCxnSpPr/>
          <p:nvPr/>
        </p:nvCxnSpPr>
        <p:spPr>
          <a:xfrm>
            <a:off x="4229100" y="1881612"/>
            <a:ext cx="0" cy="336000"/>
          </a:xfrm>
          <a:prstGeom prst="straightConnector1">
            <a:avLst/>
          </a:prstGeom>
          <a:noFill/>
          <a:ln cap="flat" cmpd="sng" w="38100">
            <a:solidFill>
              <a:schemeClr val="dk1"/>
            </a:solidFill>
            <a:prstDash val="solid"/>
            <a:round/>
            <a:headEnd len="sm" w="sm" type="none"/>
            <a:tailEnd len="med" w="med" type="triangle"/>
          </a:ln>
        </p:spPr>
      </p:cxnSp>
      <p:sp>
        <p:nvSpPr>
          <p:cNvPr id="1032" name="Google Shape;1032;g305a39f1ae4_0_460"/>
          <p:cNvSpPr txBox="1"/>
          <p:nvPr/>
        </p:nvSpPr>
        <p:spPr>
          <a:xfrm>
            <a:off x="3213178" y="2374711"/>
            <a:ext cx="1194600" cy="542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Solar San Serapio</a:t>
            </a:r>
            <a:endParaRPr b="0"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975"/>
              <a:buFont typeface="Arial"/>
              <a:buNone/>
            </a:pPr>
            <a:r>
              <a:rPr b="0" i="0" lang="es-CO" sz="975" u="none" cap="none" strike="noStrike">
                <a:solidFill>
                  <a:srgbClr val="000000"/>
                </a:solidFill>
                <a:latin typeface="Verdana"/>
                <a:ea typeface="Verdana"/>
                <a:cs typeface="Verdana"/>
                <a:sym typeface="Verdana"/>
              </a:rPr>
              <a:t>2.5 MW</a:t>
            </a:r>
            <a:endParaRPr b="0" i="0" sz="975" u="none" cap="none" strike="noStrike">
              <a:solidFill>
                <a:srgbClr val="000000"/>
              </a:solidFill>
              <a:latin typeface="Verdana"/>
              <a:ea typeface="Verdana"/>
              <a:cs typeface="Verdana"/>
              <a:sym typeface="Verdana"/>
            </a:endParaRPr>
          </a:p>
        </p:txBody>
      </p:sp>
      <p:cxnSp>
        <p:nvCxnSpPr>
          <p:cNvPr id="1033" name="Google Shape;1033;g305a39f1ae4_0_460"/>
          <p:cNvCxnSpPr/>
          <p:nvPr/>
        </p:nvCxnSpPr>
        <p:spPr>
          <a:xfrm rot="5400000">
            <a:off x="3757670" y="1704247"/>
            <a:ext cx="484500" cy="0"/>
          </a:xfrm>
          <a:prstGeom prst="straightConnector1">
            <a:avLst/>
          </a:prstGeom>
          <a:noFill/>
          <a:ln cap="flat" cmpd="sng" w="28575">
            <a:solidFill>
              <a:schemeClr val="dk1"/>
            </a:solidFill>
            <a:prstDash val="solid"/>
            <a:round/>
            <a:headEnd len="sm" w="sm" type="none"/>
            <a:tailEnd len="sm" w="sm" type="none"/>
          </a:ln>
        </p:spPr>
      </p:cxnSp>
      <p:pic>
        <p:nvPicPr>
          <p:cNvPr id="1034" name="Google Shape;1034;g305a39f1ae4_0_460"/>
          <p:cNvPicPr preferRelativeResize="0"/>
          <p:nvPr/>
        </p:nvPicPr>
        <p:blipFill rotWithShape="1">
          <a:blip r:embed="rId4">
            <a:alphaModFix/>
          </a:blip>
          <a:srcRect b="0" l="0" r="0" t="0"/>
          <a:stretch/>
        </p:blipFill>
        <p:spPr>
          <a:xfrm>
            <a:off x="8727105" y="3674289"/>
            <a:ext cx="1016198" cy="1143000"/>
          </a:xfrm>
          <a:prstGeom prst="rect">
            <a:avLst/>
          </a:prstGeom>
          <a:noFill/>
          <a:ln>
            <a:noFill/>
          </a:ln>
        </p:spPr>
      </p:pic>
      <p:cxnSp>
        <p:nvCxnSpPr>
          <p:cNvPr id="1035" name="Google Shape;1035;g305a39f1ae4_0_460"/>
          <p:cNvCxnSpPr/>
          <p:nvPr/>
        </p:nvCxnSpPr>
        <p:spPr>
          <a:xfrm>
            <a:off x="2560128" y="4242047"/>
            <a:ext cx="4713900" cy="7500"/>
          </a:xfrm>
          <a:prstGeom prst="straightConnector1">
            <a:avLst/>
          </a:prstGeom>
          <a:noFill/>
          <a:ln cap="flat" cmpd="sng" w="19050">
            <a:solidFill>
              <a:srgbClr val="FF0000"/>
            </a:solidFill>
            <a:prstDash val="solid"/>
            <a:round/>
            <a:headEnd len="sm" w="sm" type="none"/>
            <a:tailEnd len="sm" w="sm" type="none"/>
          </a:ln>
        </p:spPr>
      </p:cxnSp>
      <p:sp>
        <p:nvSpPr>
          <p:cNvPr id="1036" name="Google Shape;1036;g305a39f1ae4_0_460"/>
          <p:cNvSpPr txBox="1"/>
          <p:nvPr/>
        </p:nvSpPr>
        <p:spPr>
          <a:xfrm>
            <a:off x="5501028" y="1366483"/>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A2</a:t>
            </a:r>
            <a:endParaRPr b="0" i="0" sz="1000" u="none" cap="none" strike="noStrike">
              <a:solidFill>
                <a:srgbClr val="000000"/>
              </a:solidFill>
              <a:latin typeface="Verdana"/>
              <a:ea typeface="Verdana"/>
              <a:cs typeface="Verdana"/>
              <a:sym typeface="Verdana"/>
            </a:endParaRPr>
          </a:p>
        </p:txBody>
      </p:sp>
      <p:sp>
        <p:nvSpPr>
          <p:cNvPr id="1037" name="Google Shape;1037;g305a39f1ae4_0_460"/>
          <p:cNvSpPr txBox="1"/>
          <p:nvPr/>
        </p:nvSpPr>
        <p:spPr>
          <a:xfrm>
            <a:off x="2419368" y="1347643"/>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A2</a:t>
            </a:r>
            <a:endParaRPr b="0" i="0" sz="1000" u="none" cap="none" strike="noStrike">
              <a:solidFill>
                <a:srgbClr val="000000"/>
              </a:solidFill>
              <a:latin typeface="Verdana"/>
              <a:ea typeface="Verdana"/>
              <a:cs typeface="Verdana"/>
              <a:sym typeface="Verdana"/>
            </a:endParaRPr>
          </a:p>
        </p:txBody>
      </p:sp>
      <p:sp>
        <p:nvSpPr>
          <p:cNvPr id="1038" name="Google Shape;1038;g305a39f1ae4_0_460"/>
          <p:cNvSpPr txBox="1"/>
          <p:nvPr/>
        </p:nvSpPr>
        <p:spPr>
          <a:xfrm>
            <a:off x="1505848" y="3023958"/>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A2</a:t>
            </a:r>
            <a:endParaRPr b="0" i="0" sz="1000" u="none" cap="none" strike="noStrike">
              <a:solidFill>
                <a:srgbClr val="000000"/>
              </a:solidFill>
              <a:latin typeface="Verdana"/>
              <a:ea typeface="Verdana"/>
              <a:cs typeface="Verdana"/>
              <a:sym typeface="Verdana"/>
            </a:endParaRPr>
          </a:p>
        </p:txBody>
      </p:sp>
      <p:sp>
        <p:nvSpPr>
          <p:cNvPr id="1039" name="Google Shape;1039;g305a39f1ae4_0_460"/>
          <p:cNvSpPr txBox="1"/>
          <p:nvPr/>
        </p:nvSpPr>
        <p:spPr>
          <a:xfrm>
            <a:off x="6955043" y="2134239"/>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A1</a:t>
            </a:r>
            <a:endParaRPr b="0" i="0" sz="1000" u="none" cap="none" strike="noStrike">
              <a:solidFill>
                <a:srgbClr val="000000"/>
              </a:solidFill>
              <a:latin typeface="Verdana"/>
              <a:ea typeface="Verdana"/>
              <a:cs typeface="Verdana"/>
              <a:sym typeface="Verdana"/>
            </a:endParaRPr>
          </a:p>
        </p:txBody>
      </p:sp>
      <p:sp>
        <p:nvSpPr>
          <p:cNvPr id="1040" name="Google Shape;1040;g305a39f1ae4_0_460"/>
          <p:cNvSpPr txBox="1"/>
          <p:nvPr/>
        </p:nvSpPr>
        <p:spPr>
          <a:xfrm>
            <a:off x="8216059" y="3228611"/>
            <a:ext cx="374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s-CO" sz="1000" u="none" cap="none" strike="noStrike">
                <a:solidFill>
                  <a:srgbClr val="000000"/>
                </a:solidFill>
                <a:latin typeface="Verdana"/>
                <a:ea typeface="Verdana"/>
                <a:cs typeface="Verdana"/>
                <a:sym typeface="Verdana"/>
              </a:rPr>
              <a:t>A3</a:t>
            </a:r>
            <a:endParaRPr b="0" i="0" sz="1000" u="none" cap="none" strike="noStrike">
              <a:solidFill>
                <a:srgbClr val="000000"/>
              </a:solidFill>
              <a:latin typeface="Verdana"/>
              <a:ea typeface="Verdana"/>
              <a:cs typeface="Verdana"/>
              <a:sym typeface="Verdana"/>
            </a:endParaRPr>
          </a:p>
        </p:txBody>
      </p:sp>
      <p:sp>
        <p:nvSpPr>
          <p:cNvPr id="1041" name="Google Shape;1041;g305a39f1ae4_0_460"/>
          <p:cNvSpPr txBox="1"/>
          <p:nvPr/>
        </p:nvSpPr>
        <p:spPr>
          <a:xfrm>
            <a:off x="4711661" y="3938419"/>
            <a:ext cx="411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200" u="none" cap="none" strike="noStrike">
                <a:solidFill>
                  <a:srgbClr val="000000"/>
                </a:solidFill>
                <a:latin typeface="Verdana"/>
                <a:ea typeface="Verdana"/>
                <a:cs typeface="Verdana"/>
                <a:sym typeface="Verdana"/>
              </a:rPr>
              <a:t>A4</a:t>
            </a:r>
            <a:endParaRPr b="1" i="0" sz="1200" u="none" cap="none" strike="noStrike">
              <a:solidFill>
                <a:srgbClr val="000000"/>
              </a:solidFill>
              <a:latin typeface="Verdana"/>
              <a:ea typeface="Verdana"/>
              <a:cs typeface="Verdana"/>
              <a:sym typeface="Verdana"/>
            </a:endParaRPr>
          </a:p>
        </p:txBody>
      </p:sp>
      <p:sp>
        <p:nvSpPr>
          <p:cNvPr id="1042" name="Google Shape;1042;g305a39f1ae4_0_460"/>
          <p:cNvSpPr txBox="1"/>
          <p:nvPr/>
        </p:nvSpPr>
        <p:spPr>
          <a:xfrm>
            <a:off x="1544898" y="4096594"/>
            <a:ext cx="411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s-CO" sz="1200" u="none" cap="none" strike="noStrike">
                <a:solidFill>
                  <a:srgbClr val="000000"/>
                </a:solidFill>
                <a:latin typeface="Verdana"/>
                <a:ea typeface="Verdana"/>
                <a:cs typeface="Verdana"/>
                <a:sym typeface="Verdana"/>
              </a:rPr>
              <a:t>A4</a:t>
            </a:r>
            <a:endParaRPr b="1" i="0" sz="1200" u="none" cap="none" strike="noStrike">
              <a:solidFill>
                <a:srgbClr val="000000"/>
              </a:solidFill>
              <a:latin typeface="Verdana"/>
              <a:ea typeface="Verdana"/>
              <a:cs typeface="Verdana"/>
              <a:sym typeface="Verdana"/>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g305a39f1ae4_0_538"/>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Tensiones ante contingencia N-1</a:t>
            </a:r>
            <a:endParaRPr b="0" i="0" sz="1400" u="none" cap="none" strike="noStrike">
              <a:solidFill>
                <a:srgbClr val="000000"/>
              </a:solidFill>
              <a:latin typeface="Arial"/>
              <a:ea typeface="Arial"/>
              <a:cs typeface="Arial"/>
              <a:sym typeface="Arial"/>
            </a:endParaRPr>
          </a:p>
        </p:txBody>
      </p:sp>
      <p:pic>
        <p:nvPicPr>
          <p:cNvPr id="1048" name="Google Shape;1048;g305a39f1ae4_0_538"/>
          <p:cNvPicPr preferRelativeResize="0"/>
          <p:nvPr/>
        </p:nvPicPr>
        <p:blipFill rotWithShape="1">
          <a:blip r:embed="rId3">
            <a:alphaModFix/>
          </a:blip>
          <a:srcRect b="0" l="0" r="0" t="0"/>
          <a:stretch/>
        </p:blipFill>
        <p:spPr>
          <a:xfrm>
            <a:off x="238451" y="818124"/>
            <a:ext cx="7724751" cy="4325375"/>
          </a:xfrm>
          <a:prstGeom prst="rect">
            <a:avLst/>
          </a:prstGeom>
          <a:noFill/>
          <a:ln>
            <a:noFill/>
          </a:ln>
        </p:spPr>
      </p:pic>
      <p:pic>
        <p:nvPicPr>
          <p:cNvPr id="1049" name="Google Shape;1049;g305a39f1ae4_0_538"/>
          <p:cNvPicPr preferRelativeResize="0"/>
          <p:nvPr/>
        </p:nvPicPr>
        <p:blipFill rotWithShape="1">
          <a:blip r:embed="rId4">
            <a:alphaModFix/>
          </a:blip>
          <a:srcRect b="0" l="0" r="0" t="0"/>
          <a:stretch/>
        </p:blipFill>
        <p:spPr>
          <a:xfrm>
            <a:off x="8111404" y="3860176"/>
            <a:ext cx="1016198" cy="1143000"/>
          </a:xfrm>
          <a:prstGeom prst="rect">
            <a:avLst/>
          </a:prstGeom>
          <a:noFill/>
          <a:ln>
            <a:noFill/>
          </a:ln>
        </p:spPr>
      </p:pic>
      <p:pic>
        <p:nvPicPr>
          <p:cNvPr id="1050" name="Google Shape;1050;g305a39f1ae4_0_538"/>
          <p:cNvPicPr preferRelativeResize="0"/>
          <p:nvPr/>
        </p:nvPicPr>
        <p:blipFill rotWithShape="1">
          <a:blip r:embed="rId5">
            <a:alphaModFix/>
          </a:blip>
          <a:srcRect b="0" l="0" r="0" t="0"/>
          <a:stretch/>
        </p:blipFill>
        <p:spPr>
          <a:xfrm>
            <a:off x="7930483" y="2174505"/>
            <a:ext cx="689020" cy="11430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g305a39f1ae4_0_545"/>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Tensiones ante contingencia N-1</a:t>
            </a:r>
            <a:endParaRPr b="0" i="0" sz="1400" u="none" cap="none" strike="noStrike">
              <a:solidFill>
                <a:srgbClr val="000000"/>
              </a:solidFill>
              <a:latin typeface="Arial"/>
              <a:ea typeface="Arial"/>
              <a:cs typeface="Arial"/>
              <a:sym typeface="Arial"/>
            </a:endParaRPr>
          </a:p>
        </p:txBody>
      </p:sp>
      <p:pic>
        <p:nvPicPr>
          <p:cNvPr id="1056" name="Google Shape;1056;g305a39f1ae4_0_545"/>
          <p:cNvPicPr preferRelativeResize="0"/>
          <p:nvPr/>
        </p:nvPicPr>
        <p:blipFill rotWithShape="1">
          <a:blip r:embed="rId3">
            <a:alphaModFix/>
          </a:blip>
          <a:srcRect b="0" l="0" r="0" t="0"/>
          <a:stretch/>
        </p:blipFill>
        <p:spPr>
          <a:xfrm>
            <a:off x="294450" y="964950"/>
            <a:ext cx="7935774" cy="3857625"/>
          </a:xfrm>
          <a:prstGeom prst="rect">
            <a:avLst/>
          </a:prstGeom>
          <a:noFill/>
          <a:ln>
            <a:noFill/>
          </a:ln>
        </p:spPr>
      </p:pic>
      <p:pic>
        <p:nvPicPr>
          <p:cNvPr id="1057" name="Google Shape;1057;g305a39f1ae4_0_545"/>
          <p:cNvPicPr preferRelativeResize="0"/>
          <p:nvPr/>
        </p:nvPicPr>
        <p:blipFill rotWithShape="1">
          <a:blip r:embed="rId4">
            <a:alphaModFix/>
          </a:blip>
          <a:srcRect b="0" l="0" r="0" t="0"/>
          <a:stretch/>
        </p:blipFill>
        <p:spPr>
          <a:xfrm>
            <a:off x="8111404" y="3860176"/>
            <a:ext cx="1016198" cy="1143000"/>
          </a:xfrm>
          <a:prstGeom prst="rect">
            <a:avLst/>
          </a:prstGeom>
          <a:noFill/>
          <a:ln>
            <a:noFill/>
          </a:ln>
        </p:spPr>
      </p:pic>
      <p:pic>
        <p:nvPicPr>
          <p:cNvPr id="1058" name="Google Shape;1058;g305a39f1ae4_0_545"/>
          <p:cNvPicPr preferRelativeResize="0"/>
          <p:nvPr/>
        </p:nvPicPr>
        <p:blipFill rotWithShape="1">
          <a:blip r:embed="rId5">
            <a:alphaModFix/>
          </a:blip>
          <a:srcRect b="0" l="0" r="0" t="0"/>
          <a:stretch/>
        </p:blipFill>
        <p:spPr>
          <a:xfrm>
            <a:off x="8160530" y="2167305"/>
            <a:ext cx="689020" cy="11430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g305a39f1ae4_0_552"/>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Tensión Tierralta 110 kV</a:t>
            </a:r>
            <a:endParaRPr b="0" i="0" sz="1400" u="none" cap="none" strike="noStrike">
              <a:solidFill>
                <a:srgbClr val="000000"/>
              </a:solidFill>
              <a:latin typeface="Arial"/>
              <a:ea typeface="Arial"/>
              <a:cs typeface="Arial"/>
              <a:sym typeface="Arial"/>
            </a:endParaRPr>
          </a:p>
        </p:txBody>
      </p:sp>
      <p:pic>
        <p:nvPicPr>
          <p:cNvPr id="1064" name="Google Shape;1064;g305a39f1ae4_0_552"/>
          <p:cNvPicPr preferRelativeResize="0"/>
          <p:nvPr/>
        </p:nvPicPr>
        <p:blipFill rotWithShape="1">
          <a:blip r:embed="rId3">
            <a:alphaModFix/>
          </a:blip>
          <a:srcRect b="0" l="0" r="0" t="0"/>
          <a:stretch/>
        </p:blipFill>
        <p:spPr>
          <a:xfrm>
            <a:off x="233800" y="1085625"/>
            <a:ext cx="7877604" cy="3530620"/>
          </a:xfrm>
          <a:prstGeom prst="rect">
            <a:avLst/>
          </a:prstGeom>
          <a:noFill/>
          <a:ln>
            <a:noFill/>
          </a:ln>
        </p:spPr>
      </p:pic>
      <p:pic>
        <p:nvPicPr>
          <p:cNvPr id="1065" name="Google Shape;1065;g305a39f1ae4_0_552"/>
          <p:cNvPicPr preferRelativeResize="0"/>
          <p:nvPr/>
        </p:nvPicPr>
        <p:blipFill rotWithShape="1">
          <a:blip r:embed="rId4">
            <a:alphaModFix/>
          </a:blip>
          <a:srcRect b="0" l="0" r="0" t="0"/>
          <a:stretch/>
        </p:blipFill>
        <p:spPr>
          <a:xfrm>
            <a:off x="8111404" y="3860176"/>
            <a:ext cx="1016198" cy="1143000"/>
          </a:xfrm>
          <a:prstGeom prst="rect">
            <a:avLst/>
          </a:prstGeom>
          <a:noFill/>
          <a:ln>
            <a:noFill/>
          </a:ln>
        </p:spPr>
      </p:pic>
      <p:pic>
        <p:nvPicPr>
          <p:cNvPr id="1066" name="Google Shape;1066;g305a39f1ae4_0_552"/>
          <p:cNvPicPr preferRelativeResize="0"/>
          <p:nvPr/>
        </p:nvPicPr>
        <p:blipFill rotWithShape="1">
          <a:blip r:embed="rId5">
            <a:alphaModFix/>
          </a:blip>
          <a:srcRect b="0" l="0" r="0" t="0"/>
          <a:stretch/>
        </p:blipFill>
        <p:spPr>
          <a:xfrm>
            <a:off x="8088837" y="2168176"/>
            <a:ext cx="689020" cy="11430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g305a39f1ae4_0_559"/>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Tensión Urabá 220 kV</a:t>
            </a:r>
            <a:endParaRPr b="0" i="0" sz="1400" u="none" cap="none" strike="noStrike">
              <a:solidFill>
                <a:srgbClr val="000000"/>
              </a:solidFill>
              <a:latin typeface="Arial"/>
              <a:ea typeface="Arial"/>
              <a:cs typeface="Arial"/>
              <a:sym typeface="Arial"/>
            </a:endParaRPr>
          </a:p>
        </p:txBody>
      </p:sp>
      <p:pic>
        <p:nvPicPr>
          <p:cNvPr id="1072" name="Google Shape;1072;g305a39f1ae4_0_559"/>
          <p:cNvPicPr preferRelativeResize="0"/>
          <p:nvPr/>
        </p:nvPicPr>
        <p:blipFill rotWithShape="1">
          <a:blip r:embed="rId3">
            <a:alphaModFix/>
          </a:blip>
          <a:srcRect b="0" l="0" r="0" t="0"/>
          <a:stretch/>
        </p:blipFill>
        <p:spPr>
          <a:xfrm>
            <a:off x="190970" y="1132267"/>
            <a:ext cx="7739515" cy="3623977"/>
          </a:xfrm>
          <a:prstGeom prst="rect">
            <a:avLst/>
          </a:prstGeom>
          <a:noFill/>
          <a:ln>
            <a:noFill/>
          </a:ln>
        </p:spPr>
      </p:pic>
      <p:pic>
        <p:nvPicPr>
          <p:cNvPr id="1073" name="Google Shape;1073;g305a39f1ae4_0_559"/>
          <p:cNvPicPr preferRelativeResize="0"/>
          <p:nvPr/>
        </p:nvPicPr>
        <p:blipFill rotWithShape="1">
          <a:blip r:embed="rId4">
            <a:alphaModFix/>
          </a:blip>
          <a:srcRect b="0" l="0" r="0" t="0"/>
          <a:stretch/>
        </p:blipFill>
        <p:spPr>
          <a:xfrm>
            <a:off x="8111404" y="3860176"/>
            <a:ext cx="1016198" cy="1143000"/>
          </a:xfrm>
          <a:prstGeom prst="rect">
            <a:avLst/>
          </a:prstGeom>
          <a:noFill/>
          <a:ln>
            <a:noFill/>
          </a:ln>
        </p:spPr>
      </p:pic>
      <p:pic>
        <p:nvPicPr>
          <p:cNvPr id="1074" name="Google Shape;1074;g305a39f1ae4_0_559"/>
          <p:cNvPicPr preferRelativeResize="0"/>
          <p:nvPr/>
        </p:nvPicPr>
        <p:blipFill rotWithShape="1">
          <a:blip r:embed="rId5">
            <a:alphaModFix/>
          </a:blip>
          <a:srcRect b="0" l="0" r="0" t="0"/>
          <a:stretch/>
        </p:blipFill>
        <p:spPr>
          <a:xfrm>
            <a:off x="7930483" y="2174505"/>
            <a:ext cx="689020" cy="1143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1"/>
          <p:cNvSpPr txBox="1"/>
          <p:nvPr/>
        </p:nvSpPr>
        <p:spPr>
          <a:xfrm>
            <a:off x="506303" y="582158"/>
            <a:ext cx="74907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lang="es-CO" sz="2300">
                <a:solidFill>
                  <a:schemeClr val="dk1"/>
                </a:solidFill>
                <a:latin typeface="Montserrat"/>
                <a:ea typeface="Montserrat"/>
                <a:cs typeface="Montserrat"/>
                <a:sym typeface="Montserrat"/>
              </a:rPr>
              <a:t>MESA AMBIENTAL CAPT AGOSTO</a:t>
            </a:r>
            <a:endParaRPr b="1" i="0" sz="2300" u="none" cap="none" strike="noStrike">
              <a:solidFill>
                <a:schemeClr val="dk1"/>
              </a:solidFill>
              <a:latin typeface="Montserrat"/>
              <a:ea typeface="Montserrat"/>
              <a:cs typeface="Montserrat"/>
              <a:sym typeface="Montserrat"/>
            </a:endParaRPr>
          </a:p>
        </p:txBody>
      </p:sp>
      <p:sp>
        <p:nvSpPr>
          <p:cNvPr id="160" name="Google Shape;160;p11"/>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pic>
        <p:nvPicPr>
          <p:cNvPr id="161" name="Google Shape;161;p11"/>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62" name="Google Shape;162;p11"/>
          <p:cNvPicPr preferRelativeResize="0"/>
          <p:nvPr/>
        </p:nvPicPr>
        <p:blipFill>
          <a:blip r:embed="rId4">
            <a:alphaModFix/>
          </a:blip>
          <a:stretch>
            <a:fillRect/>
          </a:stretch>
        </p:blipFill>
        <p:spPr>
          <a:xfrm>
            <a:off x="1319187" y="1421550"/>
            <a:ext cx="6505625" cy="34979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g305a39f1ae4_0_566"/>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Tensión Apartadó 110 kV</a:t>
            </a:r>
            <a:endParaRPr b="0" i="0" sz="1400" u="none" cap="none" strike="noStrike">
              <a:solidFill>
                <a:srgbClr val="000000"/>
              </a:solidFill>
              <a:latin typeface="Arial"/>
              <a:ea typeface="Arial"/>
              <a:cs typeface="Arial"/>
              <a:sym typeface="Arial"/>
            </a:endParaRPr>
          </a:p>
        </p:txBody>
      </p:sp>
      <p:pic>
        <p:nvPicPr>
          <p:cNvPr id="1080" name="Google Shape;1080;g305a39f1ae4_0_566"/>
          <p:cNvPicPr preferRelativeResize="0"/>
          <p:nvPr/>
        </p:nvPicPr>
        <p:blipFill rotWithShape="1">
          <a:blip r:embed="rId3">
            <a:alphaModFix/>
          </a:blip>
          <a:srcRect b="0" l="0" r="0" t="0"/>
          <a:stretch/>
        </p:blipFill>
        <p:spPr>
          <a:xfrm>
            <a:off x="197401" y="927924"/>
            <a:ext cx="7852199" cy="3828319"/>
          </a:xfrm>
          <a:prstGeom prst="rect">
            <a:avLst/>
          </a:prstGeom>
          <a:noFill/>
          <a:ln>
            <a:noFill/>
          </a:ln>
        </p:spPr>
      </p:pic>
      <p:pic>
        <p:nvPicPr>
          <p:cNvPr id="1081" name="Google Shape;1081;g305a39f1ae4_0_566"/>
          <p:cNvPicPr preferRelativeResize="0"/>
          <p:nvPr/>
        </p:nvPicPr>
        <p:blipFill rotWithShape="1">
          <a:blip r:embed="rId4">
            <a:alphaModFix/>
          </a:blip>
          <a:srcRect b="0" l="0" r="0" t="0"/>
          <a:stretch/>
        </p:blipFill>
        <p:spPr>
          <a:xfrm>
            <a:off x="8111404" y="3860176"/>
            <a:ext cx="1016198" cy="1143000"/>
          </a:xfrm>
          <a:prstGeom prst="rect">
            <a:avLst/>
          </a:prstGeom>
          <a:noFill/>
          <a:ln>
            <a:noFill/>
          </a:ln>
        </p:spPr>
      </p:pic>
      <p:pic>
        <p:nvPicPr>
          <p:cNvPr id="1082" name="Google Shape;1082;g305a39f1ae4_0_566"/>
          <p:cNvPicPr preferRelativeResize="0"/>
          <p:nvPr/>
        </p:nvPicPr>
        <p:blipFill rotWithShape="1">
          <a:blip r:embed="rId5">
            <a:alphaModFix/>
          </a:blip>
          <a:srcRect b="0" l="0" r="0" t="0"/>
          <a:stretch/>
        </p:blipFill>
        <p:spPr>
          <a:xfrm>
            <a:off x="8049601" y="2090769"/>
            <a:ext cx="689020" cy="11430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g305a39f1ae4_0_573"/>
          <p:cNvSpPr txBox="1"/>
          <p:nvPr/>
        </p:nvSpPr>
        <p:spPr>
          <a:xfrm>
            <a:off x="1855014" y="20530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Cargabilidad en contingencia N-1</a:t>
            </a:r>
            <a:endParaRPr b="0" i="0" sz="1400" u="none" cap="none" strike="noStrike">
              <a:solidFill>
                <a:srgbClr val="000000"/>
              </a:solidFill>
              <a:latin typeface="Arial"/>
              <a:ea typeface="Arial"/>
              <a:cs typeface="Arial"/>
              <a:sym typeface="Arial"/>
            </a:endParaRPr>
          </a:p>
        </p:txBody>
      </p:sp>
      <p:pic>
        <p:nvPicPr>
          <p:cNvPr id="1088" name="Google Shape;1088;g305a39f1ae4_0_573"/>
          <p:cNvPicPr preferRelativeResize="0"/>
          <p:nvPr/>
        </p:nvPicPr>
        <p:blipFill rotWithShape="1">
          <a:blip r:embed="rId3">
            <a:alphaModFix/>
          </a:blip>
          <a:srcRect b="0" l="0" r="0" t="0"/>
          <a:stretch/>
        </p:blipFill>
        <p:spPr>
          <a:xfrm>
            <a:off x="8111404" y="3860176"/>
            <a:ext cx="1016198" cy="1143000"/>
          </a:xfrm>
          <a:prstGeom prst="rect">
            <a:avLst/>
          </a:prstGeom>
          <a:noFill/>
          <a:ln>
            <a:noFill/>
          </a:ln>
        </p:spPr>
      </p:pic>
      <p:pic>
        <p:nvPicPr>
          <p:cNvPr id="1089" name="Google Shape;1089;g305a39f1ae4_0_573"/>
          <p:cNvPicPr preferRelativeResize="0"/>
          <p:nvPr/>
        </p:nvPicPr>
        <p:blipFill rotWithShape="1">
          <a:blip r:embed="rId4">
            <a:alphaModFix/>
          </a:blip>
          <a:srcRect b="0" l="0" r="0" t="0"/>
          <a:stretch/>
        </p:blipFill>
        <p:spPr>
          <a:xfrm>
            <a:off x="722671" y="636406"/>
            <a:ext cx="6886703" cy="4507095"/>
          </a:xfrm>
          <a:prstGeom prst="rect">
            <a:avLst/>
          </a:prstGeom>
          <a:noFill/>
          <a:ln>
            <a:noFill/>
          </a:ln>
        </p:spPr>
      </p:pic>
      <p:pic>
        <p:nvPicPr>
          <p:cNvPr id="1090" name="Google Shape;1090;g305a39f1ae4_0_573"/>
          <p:cNvPicPr preferRelativeResize="0"/>
          <p:nvPr/>
        </p:nvPicPr>
        <p:blipFill rotWithShape="1">
          <a:blip r:embed="rId5">
            <a:alphaModFix/>
          </a:blip>
          <a:srcRect b="0" l="0" r="0" t="0"/>
          <a:stretch/>
        </p:blipFill>
        <p:spPr>
          <a:xfrm>
            <a:off x="7584778" y="2188905"/>
            <a:ext cx="689020" cy="11430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g305a39f1ae4_0_580"/>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Cortocircuito 2027-2033</a:t>
            </a:r>
            <a:endParaRPr b="0" i="0" sz="1400" u="none" cap="none" strike="noStrike">
              <a:solidFill>
                <a:srgbClr val="000000"/>
              </a:solidFill>
              <a:latin typeface="Arial"/>
              <a:ea typeface="Arial"/>
              <a:cs typeface="Arial"/>
              <a:sym typeface="Arial"/>
            </a:endParaRPr>
          </a:p>
        </p:txBody>
      </p:sp>
      <p:pic>
        <p:nvPicPr>
          <p:cNvPr id="1096" name="Google Shape;1096;g305a39f1ae4_0_580"/>
          <p:cNvPicPr preferRelativeResize="0"/>
          <p:nvPr/>
        </p:nvPicPr>
        <p:blipFill rotWithShape="1">
          <a:blip r:embed="rId3">
            <a:alphaModFix/>
          </a:blip>
          <a:srcRect b="0" l="0" r="0" t="0"/>
          <a:stretch/>
        </p:blipFill>
        <p:spPr>
          <a:xfrm>
            <a:off x="8111404" y="3860176"/>
            <a:ext cx="1016198" cy="1143000"/>
          </a:xfrm>
          <a:prstGeom prst="rect">
            <a:avLst/>
          </a:prstGeom>
          <a:noFill/>
          <a:ln>
            <a:noFill/>
          </a:ln>
        </p:spPr>
      </p:pic>
      <p:grpSp>
        <p:nvGrpSpPr>
          <p:cNvPr id="1097" name="Google Shape;1097;g305a39f1ae4_0_580"/>
          <p:cNvGrpSpPr/>
          <p:nvPr/>
        </p:nvGrpSpPr>
        <p:grpSpPr>
          <a:xfrm>
            <a:off x="304675" y="818125"/>
            <a:ext cx="7806719" cy="4128150"/>
            <a:chOff x="304675" y="818125"/>
            <a:chExt cx="8166024" cy="4128150"/>
          </a:xfrm>
        </p:grpSpPr>
        <p:pic>
          <p:nvPicPr>
            <p:cNvPr id="1098" name="Google Shape;1098;g305a39f1ae4_0_580"/>
            <p:cNvPicPr preferRelativeResize="0"/>
            <p:nvPr/>
          </p:nvPicPr>
          <p:blipFill rotWithShape="1">
            <a:blip r:embed="rId4">
              <a:alphaModFix/>
            </a:blip>
            <a:srcRect b="0" l="0" r="0" t="0"/>
            <a:stretch/>
          </p:blipFill>
          <p:spPr>
            <a:xfrm>
              <a:off x="304675" y="818125"/>
              <a:ext cx="8166024" cy="4128150"/>
            </a:xfrm>
            <a:prstGeom prst="rect">
              <a:avLst/>
            </a:prstGeom>
            <a:noFill/>
            <a:ln>
              <a:noFill/>
            </a:ln>
          </p:spPr>
        </p:pic>
        <p:sp>
          <p:nvSpPr>
            <p:cNvPr id="1099" name="Google Shape;1099;g305a39f1ae4_0_580"/>
            <p:cNvSpPr/>
            <p:nvPr/>
          </p:nvSpPr>
          <p:spPr>
            <a:xfrm>
              <a:off x="7869600" y="1159200"/>
              <a:ext cx="151200" cy="4968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g305a39f1ae4_0_588"/>
          <p:cNvSpPr txBox="1"/>
          <p:nvPr/>
        </p:nvSpPr>
        <p:spPr>
          <a:xfrm>
            <a:off x="1855014" y="387256"/>
            <a:ext cx="54339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E6FF70"/>
                </a:solidFill>
                <a:highlight>
                  <a:srgbClr val="2B4037"/>
                </a:highlight>
                <a:latin typeface="Verdana"/>
                <a:ea typeface="Verdana"/>
                <a:cs typeface="Verdana"/>
                <a:sym typeface="Verdana"/>
              </a:rPr>
              <a:t>Cortocircuito 2027-2033</a:t>
            </a:r>
            <a:endParaRPr b="0" i="0" sz="1400" u="none" cap="none" strike="noStrike">
              <a:solidFill>
                <a:srgbClr val="000000"/>
              </a:solidFill>
              <a:latin typeface="Arial"/>
              <a:ea typeface="Arial"/>
              <a:cs typeface="Arial"/>
              <a:sym typeface="Arial"/>
            </a:endParaRPr>
          </a:p>
        </p:txBody>
      </p:sp>
      <p:pic>
        <p:nvPicPr>
          <p:cNvPr id="1105" name="Google Shape;1105;g305a39f1ae4_0_588"/>
          <p:cNvPicPr preferRelativeResize="0"/>
          <p:nvPr/>
        </p:nvPicPr>
        <p:blipFill rotWithShape="1">
          <a:blip r:embed="rId3">
            <a:alphaModFix/>
          </a:blip>
          <a:srcRect b="0" l="0" r="0" t="0"/>
          <a:stretch/>
        </p:blipFill>
        <p:spPr>
          <a:xfrm>
            <a:off x="8111404" y="3860176"/>
            <a:ext cx="1016198" cy="1143000"/>
          </a:xfrm>
          <a:prstGeom prst="rect">
            <a:avLst/>
          </a:prstGeom>
          <a:noFill/>
          <a:ln>
            <a:noFill/>
          </a:ln>
        </p:spPr>
      </p:pic>
      <p:grpSp>
        <p:nvGrpSpPr>
          <p:cNvPr id="1106" name="Google Shape;1106;g305a39f1ae4_0_588"/>
          <p:cNvGrpSpPr/>
          <p:nvPr/>
        </p:nvGrpSpPr>
        <p:grpSpPr>
          <a:xfrm>
            <a:off x="173020" y="940700"/>
            <a:ext cx="7938133" cy="3894026"/>
            <a:chOff x="173025" y="940700"/>
            <a:chExt cx="8249125" cy="3894026"/>
          </a:xfrm>
        </p:grpSpPr>
        <p:pic>
          <p:nvPicPr>
            <p:cNvPr id="1107" name="Google Shape;1107;g305a39f1ae4_0_588"/>
            <p:cNvPicPr preferRelativeResize="0"/>
            <p:nvPr/>
          </p:nvPicPr>
          <p:blipFill rotWithShape="1">
            <a:blip r:embed="rId4">
              <a:alphaModFix/>
            </a:blip>
            <a:srcRect b="0" l="0" r="0" t="0"/>
            <a:stretch/>
          </p:blipFill>
          <p:spPr>
            <a:xfrm>
              <a:off x="173025" y="940700"/>
              <a:ext cx="8249125" cy="3894026"/>
            </a:xfrm>
            <a:prstGeom prst="rect">
              <a:avLst/>
            </a:prstGeom>
            <a:noFill/>
            <a:ln>
              <a:noFill/>
            </a:ln>
          </p:spPr>
        </p:pic>
        <p:sp>
          <p:nvSpPr>
            <p:cNvPr id="1108" name="Google Shape;1108;g305a39f1ae4_0_588"/>
            <p:cNvSpPr/>
            <p:nvPr/>
          </p:nvSpPr>
          <p:spPr>
            <a:xfrm>
              <a:off x="7797600" y="1389600"/>
              <a:ext cx="151200" cy="4968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2" name="Shape 1112"/>
        <p:cNvGrpSpPr/>
        <p:nvPr/>
      </p:nvGrpSpPr>
      <p:grpSpPr>
        <a:xfrm>
          <a:off x="0" y="0"/>
          <a:ext cx="0" cy="0"/>
          <a:chOff x="0" y="0"/>
          <a:chExt cx="0" cy="0"/>
        </a:xfrm>
      </p:grpSpPr>
      <p:sp>
        <p:nvSpPr>
          <p:cNvPr id="1113" name="Google Shape;1113;g305a39f1ae4_0_596"/>
          <p:cNvSpPr txBox="1"/>
          <p:nvPr/>
        </p:nvSpPr>
        <p:spPr>
          <a:xfrm>
            <a:off x="502050" y="1068175"/>
            <a:ext cx="8139900" cy="392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50"/>
              <a:buFont typeface="Arial"/>
              <a:buNone/>
            </a:pPr>
            <a:r>
              <a:rPr b="1" i="0" lang="es-CO" sz="1350" u="none" cap="none" strike="noStrike">
                <a:solidFill>
                  <a:srgbClr val="363636"/>
                </a:solidFill>
                <a:latin typeface="Verdana"/>
                <a:ea typeface="Verdana"/>
                <a:cs typeface="Verdana"/>
                <a:sym typeface="Verdana"/>
              </a:rPr>
              <a:t>Tensiones</a:t>
            </a:r>
            <a:endParaRPr b="1"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t/>
            </a:r>
            <a:endParaRPr b="1"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Con la etapa A2, la cual considera un 2do transformador en Urrá y el refuerzo del corredor Urrá-Tierralta-Río Sinú, se mejora considerablemente el perfil de tensión en la zona de influencia del proyecto (SE Tierralta y Río Sinú 110 kV). Este comportamiento también se observa con la etapa A3.</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Con la etapa A4 se observa un mejor perfil de tensión a nivel de 220 kV como en SEs Urabá y Montería, adicionalmente mitiga bajas tensiones en contingencia N-1 en las SE Apartadó y Nva Colonia 110kV.</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50"/>
              <a:buFont typeface="Arial"/>
              <a:buNone/>
            </a:pPr>
            <a:r>
              <a:rPr b="0" i="0" lang="es-CO" sz="1350" u="none" cap="none" strike="noStrike">
                <a:solidFill>
                  <a:srgbClr val="363636"/>
                </a:solidFill>
                <a:latin typeface="Verdana"/>
                <a:ea typeface="Verdana"/>
                <a:cs typeface="Verdana"/>
                <a:sym typeface="Verdana"/>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50"/>
              <a:buFont typeface="Arial"/>
              <a:buNone/>
            </a:pPr>
            <a:r>
              <a:rPr b="1" i="0" lang="es-CO" sz="1350" u="none" cap="none" strike="noStrike">
                <a:solidFill>
                  <a:srgbClr val="363636"/>
                </a:solidFill>
                <a:latin typeface="Verdana"/>
                <a:ea typeface="Verdana"/>
                <a:cs typeface="Verdana"/>
                <a:sym typeface="Verdana"/>
              </a:rPr>
              <a:t>Cargabilidades</a:t>
            </a:r>
            <a:endParaRPr b="1"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t/>
            </a:r>
            <a:endParaRPr b="1"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Con la etapa A2 se disminuye el nivel de carga de elementos como los transformadores Cerromatoso 3 500/110 kV y Montería 1 y 2 220/110 kV, por debajo del 90%, así como en las líneas del corredor Nva Montería – Urrá 110kV.</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Por otra parte, con las etapas A3 y A4 se presenta una disminución considerable en el nivel de carga de los transformadores en Montería a menos del 70% de su potencia nominal.</a:t>
            </a:r>
            <a:endParaRPr b="0" i="0" sz="1400" u="none" cap="none" strike="noStrike">
              <a:solidFill>
                <a:srgbClr val="000000"/>
              </a:solidFill>
              <a:latin typeface="Arial"/>
              <a:ea typeface="Arial"/>
              <a:cs typeface="Arial"/>
              <a:sym typeface="Arial"/>
            </a:endParaRPr>
          </a:p>
        </p:txBody>
      </p:sp>
      <p:sp>
        <p:nvSpPr>
          <p:cNvPr id="1114" name="Google Shape;1114;g305a39f1ae4_0_596"/>
          <p:cNvSpPr txBox="1"/>
          <p:nvPr/>
        </p:nvSpPr>
        <p:spPr>
          <a:xfrm>
            <a:off x="577447" y="529369"/>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Etapas A2 a A4: Resumen</a:t>
            </a:r>
            <a:endParaRPr b="1" i="0" sz="2300" u="none" cap="none" strike="noStrike">
              <a:solidFill>
                <a:srgbClr val="171717"/>
              </a:solidFill>
              <a:highlight>
                <a:srgbClr val="CAF53A"/>
              </a:highlight>
              <a:latin typeface="Verdana"/>
              <a:ea typeface="Verdana"/>
              <a:cs typeface="Verdana"/>
              <a:sym typeface="Verdana"/>
            </a:endParaRPr>
          </a:p>
        </p:txBody>
      </p:sp>
      <p:pic>
        <p:nvPicPr>
          <p:cNvPr id="1115" name="Google Shape;1115;g305a39f1ae4_0_59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9" name="Shape 1119"/>
        <p:cNvGrpSpPr/>
        <p:nvPr/>
      </p:nvGrpSpPr>
      <p:grpSpPr>
        <a:xfrm>
          <a:off x="0" y="0"/>
          <a:ext cx="0" cy="0"/>
          <a:chOff x="0" y="0"/>
          <a:chExt cx="0" cy="0"/>
        </a:xfrm>
      </p:grpSpPr>
      <p:sp>
        <p:nvSpPr>
          <p:cNvPr id="1120" name="Google Shape;1120;g305a39f1ae4_0_602"/>
          <p:cNvSpPr txBox="1"/>
          <p:nvPr/>
        </p:nvSpPr>
        <p:spPr>
          <a:xfrm>
            <a:off x="756900" y="1260975"/>
            <a:ext cx="7630200" cy="1431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50"/>
              <a:buFont typeface="Arial"/>
              <a:buNone/>
            </a:pPr>
            <a:r>
              <a:rPr b="1" i="0" lang="es-CO" sz="1350" u="none" cap="none" strike="noStrike">
                <a:solidFill>
                  <a:srgbClr val="363636"/>
                </a:solidFill>
                <a:latin typeface="Verdana"/>
                <a:ea typeface="Verdana"/>
                <a:cs typeface="Verdana"/>
                <a:sym typeface="Verdana"/>
              </a:rPr>
              <a:t>Cortocircuito</a:t>
            </a:r>
            <a:endParaRPr b="1"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t/>
            </a:r>
            <a:endParaRPr b="1"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Con las etapas A2, A3 y A4 se incrementa el nivel de cortocircuito en la subestación Urrá 110 kV por encima de su capacidad (10 kA).</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p:txBody>
      </p:sp>
      <p:sp>
        <p:nvSpPr>
          <p:cNvPr id="1121" name="Google Shape;1121;g305a39f1ae4_0_602"/>
          <p:cNvSpPr txBox="1"/>
          <p:nvPr/>
        </p:nvSpPr>
        <p:spPr>
          <a:xfrm>
            <a:off x="577447" y="420081"/>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Etapas A2 a A4: Resumen (2)</a:t>
            </a:r>
            <a:endParaRPr b="1" i="0" sz="2300" u="none" cap="none" strike="noStrike">
              <a:solidFill>
                <a:srgbClr val="171717"/>
              </a:solidFill>
              <a:highlight>
                <a:srgbClr val="CAF53A"/>
              </a:highlight>
              <a:latin typeface="Verdana"/>
              <a:ea typeface="Verdana"/>
              <a:cs typeface="Verdana"/>
              <a:sym typeface="Verdana"/>
            </a:endParaRPr>
          </a:p>
        </p:txBody>
      </p:sp>
      <p:pic>
        <p:nvPicPr>
          <p:cNvPr id="1122" name="Google Shape;1122;g305a39f1ae4_0_60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6" name="Shape 1126"/>
        <p:cNvGrpSpPr/>
        <p:nvPr/>
      </p:nvGrpSpPr>
      <p:grpSpPr>
        <a:xfrm>
          <a:off x="0" y="0"/>
          <a:ext cx="0" cy="0"/>
          <a:chOff x="0" y="0"/>
          <a:chExt cx="0" cy="0"/>
        </a:xfrm>
      </p:grpSpPr>
      <p:sp>
        <p:nvSpPr>
          <p:cNvPr id="1127" name="Google Shape;1127;g305a39f1ae4_0_608"/>
          <p:cNvSpPr txBox="1"/>
          <p:nvPr/>
        </p:nvSpPr>
        <p:spPr>
          <a:xfrm>
            <a:off x="3852025" y="2805000"/>
            <a:ext cx="40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28" name="Google Shape;1128;g305a39f1ae4_0_608"/>
          <p:cNvPicPr preferRelativeResize="0"/>
          <p:nvPr/>
        </p:nvPicPr>
        <p:blipFill rotWithShape="1">
          <a:blip r:embed="rId4">
            <a:alphaModFix/>
          </a:blip>
          <a:srcRect b="0" l="0" r="0" t="0"/>
          <a:stretch/>
        </p:blipFill>
        <p:spPr>
          <a:xfrm>
            <a:off x="198691" y="217476"/>
            <a:ext cx="788816" cy="868702"/>
          </a:xfrm>
          <a:prstGeom prst="rect">
            <a:avLst/>
          </a:prstGeom>
          <a:noFill/>
          <a:ln>
            <a:noFill/>
          </a:ln>
        </p:spPr>
      </p:pic>
      <p:sp>
        <p:nvSpPr>
          <p:cNvPr id="1129" name="Google Shape;1129;g305a39f1ae4_0_608"/>
          <p:cNvSpPr txBox="1"/>
          <p:nvPr/>
        </p:nvSpPr>
        <p:spPr>
          <a:xfrm>
            <a:off x="3962689" y="1086175"/>
            <a:ext cx="588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FFFFFF"/>
                </a:solidFill>
                <a:latin typeface="Verdana"/>
                <a:ea typeface="Verdana"/>
                <a:cs typeface="Verdana"/>
                <a:sym typeface="Verdana"/>
              </a:rPr>
              <a:t>Evaluación económica</a:t>
            </a:r>
            <a:endParaRPr b="1" i="0" sz="3200" u="none" cap="none" strike="noStrike">
              <a:solidFill>
                <a:srgbClr val="FFFFFF"/>
              </a:solidFill>
              <a:latin typeface="Verdana"/>
              <a:ea typeface="Verdana"/>
              <a:cs typeface="Verdana"/>
              <a:sym typeface="Verdana"/>
            </a:endParaRPr>
          </a:p>
        </p:txBody>
      </p:sp>
      <p:sp>
        <p:nvSpPr>
          <p:cNvPr id="1130" name="Google Shape;1130;g305a39f1ae4_0_608"/>
          <p:cNvSpPr txBox="1"/>
          <p:nvPr/>
        </p:nvSpPr>
        <p:spPr>
          <a:xfrm>
            <a:off x="777522" y="335351"/>
            <a:ext cx="2977500" cy="258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600"/>
              <a:buFont typeface="Arial"/>
              <a:buNone/>
            </a:pPr>
            <a:r>
              <a:rPr b="1" i="0" lang="es-CO" sz="15600" u="none" cap="none" strike="noStrike">
                <a:solidFill>
                  <a:srgbClr val="CAF53A"/>
                </a:solidFill>
                <a:latin typeface="Verdana"/>
                <a:ea typeface="Verdana"/>
                <a:cs typeface="Verdana"/>
                <a:sym typeface="Verdana"/>
              </a:rPr>
              <a:t>4</a:t>
            </a:r>
            <a:endParaRPr b="1" i="0" sz="15600" u="none" cap="none" strike="noStrike">
              <a:solidFill>
                <a:srgbClr val="CAF53A"/>
              </a:solidFill>
              <a:latin typeface="Verdana"/>
              <a:ea typeface="Verdana"/>
              <a:cs typeface="Verdana"/>
              <a:sym typeface="Verdana"/>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g305a39f1ae4_0_615"/>
          <p:cNvSpPr txBox="1"/>
          <p:nvPr/>
        </p:nvSpPr>
        <p:spPr>
          <a:xfrm>
            <a:off x="502050" y="1068175"/>
            <a:ext cx="8139900" cy="392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50"/>
              <a:buFont typeface="Arial"/>
              <a:buNone/>
            </a:pPr>
            <a:r>
              <a:t/>
            </a:r>
            <a:endParaRPr b="1"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La valoración de los costos se realiza en unidades constructivas según resoluciones CREG 015 de 2017 (remuneración STR) y CREG 011 de 2009 (remuneración STN).</a:t>
            </a:r>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En trámite de respuesta por el OR incumbente sobre solicitud de información relacionada con la disponibilidad de espacio físico en las subestaciones involucradas y la precisión de otros aspectos para confirmar viabilidad y validar UC propuesta para las etapas.</a:t>
            </a:r>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TRM: 4063.26 COP$/US$ (13 de agosto de 2024).</a:t>
            </a:r>
            <a:endParaRPr b="0" i="0" sz="1350" u="none" cap="none" strike="noStrike">
              <a:solidFill>
                <a:srgbClr val="363636"/>
              </a:solidFill>
              <a:latin typeface="Verdana"/>
              <a:ea typeface="Verdana"/>
              <a:cs typeface="Verdana"/>
              <a:sym typeface="Verdana"/>
            </a:endParaRPr>
          </a:p>
        </p:txBody>
      </p:sp>
      <p:sp>
        <p:nvSpPr>
          <p:cNvPr id="1136" name="Google Shape;1136;g305a39f1ae4_0_615"/>
          <p:cNvSpPr txBox="1"/>
          <p:nvPr/>
        </p:nvSpPr>
        <p:spPr>
          <a:xfrm>
            <a:off x="577446" y="529369"/>
            <a:ext cx="74721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Costos </a:t>
            </a:r>
            <a:endParaRPr b="1" i="0" sz="1400" u="none" cap="none" strike="noStrike">
              <a:solidFill>
                <a:srgbClr val="171717"/>
              </a:solidFill>
              <a:highlight>
                <a:srgbClr val="CAF53A"/>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rgbClr val="171717"/>
              </a:solidFill>
              <a:highlight>
                <a:srgbClr val="CAF53A"/>
              </a:highlight>
              <a:latin typeface="Verdana"/>
              <a:ea typeface="Verdana"/>
              <a:cs typeface="Verdana"/>
              <a:sym typeface="Verdana"/>
            </a:endParaRPr>
          </a:p>
        </p:txBody>
      </p:sp>
      <p:pic>
        <p:nvPicPr>
          <p:cNvPr id="1137" name="Google Shape;1137;g305a39f1ae4_0_615"/>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138" name="Google Shape;1138;g305a39f1ae4_0_615"/>
          <p:cNvPicPr preferRelativeResize="0"/>
          <p:nvPr/>
        </p:nvPicPr>
        <p:blipFill rotWithShape="1">
          <a:blip r:embed="rId4">
            <a:alphaModFix/>
          </a:blip>
          <a:srcRect b="0" l="0" r="0" t="0"/>
          <a:stretch/>
        </p:blipFill>
        <p:spPr>
          <a:xfrm>
            <a:off x="577446" y="1930660"/>
            <a:ext cx="8154538" cy="17909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g305a39f1ae4_0_622"/>
          <p:cNvSpPr txBox="1"/>
          <p:nvPr/>
        </p:nvSpPr>
        <p:spPr>
          <a:xfrm>
            <a:off x="502050" y="1068175"/>
            <a:ext cx="8139900" cy="2270400"/>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La valoración de los impactos del proyecto consideró los beneficios asociados a disminución de la demanda no atendida (DNA)</a:t>
            </a:r>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0" lvl="0" marL="0" marR="0" rtl="0" algn="just">
              <a:lnSpc>
                <a:spcPct val="100000"/>
              </a:lnSpc>
              <a:spcBef>
                <a:spcPts val="0"/>
              </a:spcBef>
              <a:spcAft>
                <a:spcPts val="0"/>
              </a:spcAft>
              <a:buClr>
                <a:srgbClr val="000000"/>
              </a:buClr>
              <a:buSzPts val="135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g305a39f1ae4_0_622"/>
          <p:cNvSpPr txBox="1"/>
          <p:nvPr/>
        </p:nvSpPr>
        <p:spPr>
          <a:xfrm>
            <a:off x="577447" y="529369"/>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Beneficios</a:t>
            </a:r>
            <a:endParaRPr b="1" i="0" sz="2300" u="none" cap="none" strike="noStrike">
              <a:solidFill>
                <a:srgbClr val="171717"/>
              </a:solidFill>
              <a:highlight>
                <a:srgbClr val="CAF53A"/>
              </a:highlight>
              <a:latin typeface="Verdana"/>
              <a:ea typeface="Verdana"/>
              <a:cs typeface="Verdana"/>
              <a:sym typeface="Verdana"/>
            </a:endParaRPr>
          </a:p>
        </p:txBody>
      </p:sp>
      <p:pic>
        <p:nvPicPr>
          <p:cNvPr id="1145" name="Google Shape;1145;g305a39f1ae4_0_622"/>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146" name="Google Shape;1146;g305a39f1ae4_0_622"/>
          <p:cNvPicPr preferRelativeResize="0"/>
          <p:nvPr/>
        </p:nvPicPr>
        <p:blipFill rotWithShape="1">
          <a:blip r:embed="rId4">
            <a:alphaModFix/>
          </a:blip>
          <a:srcRect b="0" l="0" r="0" t="0"/>
          <a:stretch/>
        </p:blipFill>
        <p:spPr>
          <a:xfrm>
            <a:off x="1342888" y="1729835"/>
            <a:ext cx="6960634" cy="842212"/>
          </a:xfrm>
          <a:prstGeom prst="rect">
            <a:avLst/>
          </a:prstGeom>
          <a:noFill/>
          <a:ln>
            <a:noFill/>
          </a:ln>
        </p:spPr>
      </p:pic>
      <p:pic>
        <p:nvPicPr>
          <p:cNvPr id="1147" name="Google Shape;1147;g305a39f1ae4_0_622"/>
          <p:cNvPicPr preferRelativeResize="0"/>
          <p:nvPr/>
        </p:nvPicPr>
        <p:blipFill rotWithShape="1">
          <a:blip r:embed="rId5">
            <a:alphaModFix/>
          </a:blip>
          <a:srcRect b="0" l="0" r="0" t="0"/>
          <a:stretch/>
        </p:blipFill>
        <p:spPr>
          <a:xfrm>
            <a:off x="1888463" y="2599821"/>
            <a:ext cx="5869484" cy="241406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g305a39f1ae4_0_630"/>
          <p:cNvSpPr txBox="1"/>
          <p:nvPr/>
        </p:nvSpPr>
        <p:spPr>
          <a:xfrm>
            <a:off x="502050" y="1402178"/>
            <a:ext cx="8139900" cy="2747400"/>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Se evalúan la DNA para las restricciones y contingencias que generan violación de los límites de tensión o nivel de carga.</a:t>
            </a:r>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Se usan para la valoración de la DNA los valores de CRO correspondientes al área Caribe y los periodos de demanda máxima, media y mínima.</a:t>
            </a:r>
            <a:r>
              <a:rPr b="0" i="0" lang="es-CO" sz="1800" u="none" cap="none" strike="noStrike">
                <a:solidFill>
                  <a:srgbClr val="000000"/>
                </a:solidFill>
                <a:latin typeface="Nunito"/>
                <a:ea typeface="Nunito"/>
                <a:cs typeface="Nunito"/>
                <a:sym typeface="Nunito"/>
              </a:rPr>
              <a:t> </a:t>
            </a:r>
            <a:r>
              <a:rPr b="0" i="0" lang="es-CO" sz="1350" u="none" cap="none" strike="noStrike">
                <a:solidFill>
                  <a:srgbClr val="363636"/>
                </a:solidFill>
                <a:latin typeface="Verdana"/>
                <a:ea typeface="Verdana"/>
                <a:cs typeface="Verdana"/>
                <a:sym typeface="Verdana"/>
              </a:rPr>
              <a:t>Datos de mayo de 2024 (</a:t>
            </a:r>
            <a:r>
              <a:rPr b="0" i="0" lang="es-CO" sz="1200" u="none" cap="none" strike="noStrike">
                <a:solidFill>
                  <a:srgbClr val="363636"/>
                </a:solidFill>
                <a:latin typeface="Verdana"/>
                <a:ea typeface="Verdana"/>
                <a:cs typeface="Verdana"/>
                <a:sym typeface="Verdana"/>
              </a:rPr>
              <a:t>https://www1.upme.gov.co/DemandayEficiencia/Paginas/costos-de-racionamiento.aspx</a:t>
            </a:r>
            <a:r>
              <a:rPr b="0" i="0" lang="es-CO" sz="1350" u="none" cap="none" strike="noStrike">
                <a:solidFill>
                  <a:srgbClr val="363636"/>
                </a:solidFill>
                <a:latin typeface="Verdana"/>
                <a:ea typeface="Verdana"/>
                <a:cs typeface="Verdana"/>
                <a:sym typeface="Verdana"/>
              </a:rPr>
              <a:t>)</a:t>
            </a:r>
            <a:endParaRPr b="0" i="0" sz="1350" u="none" cap="none" strike="noStrike">
              <a:solidFill>
                <a:srgbClr val="363636"/>
              </a:solidFill>
              <a:latin typeface="Verdana"/>
              <a:ea typeface="Verdana"/>
              <a:cs typeface="Verdana"/>
              <a:sym typeface="Verdana"/>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El crecimiento de la demanda se calcula según la proyección realizada por la UPME para los años 2024 - 2038. </a:t>
            </a:r>
            <a:endParaRPr/>
          </a:p>
          <a:p>
            <a:pPr indent="-200025" lvl="0" marL="285750" marR="0" rtl="0" algn="just">
              <a:lnSpc>
                <a:spcPct val="100000"/>
              </a:lnSpc>
              <a:spcBef>
                <a:spcPts val="0"/>
              </a:spcBef>
              <a:spcAft>
                <a:spcPts val="0"/>
              </a:spcAft>
              <a:buClr>
                <a:srgbClr val="000000"/>
              </a:buClr>
              <a:buSzPts val="1350"/>
              <a:buFont typeface="Arial"/>
              <a:buNone/>
            </a:pPr>
            <a:r>
              <a:t/>
            </a:r>
            <a:endParaRPr b="0" i="0" sz="1350" u="none" cap="none" strike="noStrike">
              <a:solidFill>
                <a:srgbClr val="363636"/>
              </a:solidFill>
              <a:latin typeface="Verdana"/>
              <a:ea typeface="Verdana"/>
              <a:cs typeface="Verdana"/>
              <a:sym typeface="Verdana"/>
            </a:endParaRPr>
          </a:p>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El número de horas de indisponibilidad por tipo de activo se obtiene de la Resolución CREG 015 de 2018.</a:t>
            </a:r>
            <a:endParaRPr/>
          </a:p>
        </p:txBody>
      </p:sp>
      <p:sp>
        <p:nvSpPr>
          <p:cNvPr id="1153" name="Google Shape;1153;g305a39f1ae4_0_630"/>
          <p:cNvSpPr txBox="1"/>
          <p:nvPr/>
        </p:nvSpPr>
        <p:spPr>
          <a:xfrm>
            <a:off x="577447" y="529369"/>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Valoración beneficios </a:t>
            </a:r>
            <a:endParaRPr b="1" i="0" sz="2300" u="none" cap="none" strike="noStrike">
              <a:solidFill>
                <a:srgbClr val="171717"/>
              </a:solidFill>
              <a:highlight>
                <a:srgbClr val="CAF53A"/>
              </a:highlight>
              <a:latin typeface="Verdana"/>
              <a:ea typeface="Verdana"/>
              <a:cs typeface="Verdana"/>
              <a:sym typeface="Verdana"/>
            </a:endParaRPr>
          </a:p>
        </p:txBody>
      </p:sp>
      <p:pic>
        <p:nvPicPr>
          <p:cNvPr id="1154" name="Google Shape;1154;g305a39f1ae4_0_630"/>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2d38ae029f6_4_19"/>
          <p:cNvSpPr txBox="1"/>
          <p:nvPr/>
        </p:nvSpPr>
        <p:spPr>
          <a:xfrm>
            <a:off x="506303" y="582158"/>
            <a:ext cx="7490700" cy="538800"/>
          </a:xfrm>
          <a:prstGeom prst="rect">
            <a:avLst/>
          </a:prstGeom>
          <a:solidFill>
            <a:srgbClr val="DAF000"/>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lang="es-CO" sz="2300">
                <a:solidFill>
                  <a:schemeClr val="dk1"/>
                </a:solidFill>
                <a:latin typeface="Montserrat"/>
                <a:ea typeface="Montserrat"/>
                <a:cs typeface="Montserrat"/>
                <a:sym typeface="Montserrat"/>
              </a:rPr>
              <a:t>MESA AMBIENTAL CAPT AGOSTO/SEPTIEMBRE</a:t>
            </a:r>
            <a:endParaRPr b="1" i="0" sz="2300" u="none" cap="none" strike="noStrike">
              <a:solidFill>
                <a:schemeClr val="dk1"/>
              </a:solidFill>
              <a:latin typeface="Montserrat"/>
              <a:ea typeface="Montserrat"/>
              <a:cs typeface="Montserrat"/>
              <a:sym typeface="Montserrat"/>
            </a:endParaRPr>
          </a:p>
        </p:txBody>
      </p:sp>
      <p:sp>
        <p:nvSpPr>
          <p:cNvPr id="168" name="Google Shape;168;g2d38ae029f6_4_19"/>
          <p:cNvSpPr/>
          <p:nvPr/>
        </p:nvSpPr>
        <p:spPr>
          <a:xfrm>
            <a:off x="8698044" y="4987387"/>
            <a:ext cx="446100" cy="15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0" i="0" lang="es-CO" sz="400" u="none" cap="none" strike="noStrike">
                <a:solidFill>
                  <a:schemeClr val="dk1"/>
                </a:solidFill>
                <a:latin typeface="Roboto"/>
                <a:ea typeface="Roboto"/>
                <a:cs typeface="Roboto"/>
                <a:sym typeface="Roboto"/>
              </a:rPr>
              <a:t>F-CE-01_V4</a:t>
            </a:r>
            <a:endParaRPr b="0" i="0" sz="400" u="none" cap="none" strike="noStrike">
              <a:solidFill>
                <a:schemeClr val="dk1"/>
              </a:solidFill>
              <a:latin typeface="Arial"/>
              <a:ea typeface="Arial"/>
              <a:cs typeface="Arial"/>
              <a:sym typeface="Arial"/>
            </a:endParaRPr>
          </a:p>
        </p:txBody>
      </p:sp>
      <p:sp>
        <p:nvSpPr>
          <p:cNvPr id="169" name="Google Shape;169;g2d38ae029f6_4_19"/>
          <p:cNvSpPr txBox="1"/>
          <p:nvPr/>
        </p:nvSpPr>
        <p:spPr>
          <a:xfrm>
            <a:off x="506300" y="1216600"/>
            <a:ext cx="7916400" cy="846600"/>
          </a:xfrm>
          <a:prstGeom prst="rect">
            <a:avLst/>
          </a:prstGeom>
          <a:noFill/>
          <a:ln>
            <a:noFill/>
          </a:ln>
        </p:spPr>
        <p:txBody>
          <a:bodyPr anchorCtr="0" anchor="t" bIns="91425" lIns="91425" spcFirstLastPara="1" rIns="91425" wrap="square" tIns="91425">
            <a:spAutoFit/>
          </a:bodyPr>
          <a:lstStyle/>
          <a:p>
            <a:pPr indent="-292100" lvl="0" marL="457200" rtl="0" algn="just">
              <a:lnSpc>
                <a:spcPct val="115000"/>
              </a:lnSpc>
              <a:spcBef>
                <a:spcPts val="1200"/>
              </a:spcBef>
              <a:spcAft>
                <a:spcPts val="0"/>
              </a:spcAft>
              <a:buClr>
                <a:schemeClr val="dk1"/>
              </a:buClr>
              <a:buSzPts val="1000"/>
              <a:buChar char="●"/>
            </a:pPr>
            <a:r>
              <a:rPr lang="es-CO" sz="1000"/>
              <a:t>Presentación Alertas Tempranas y ubicación polígono subestación Magangué</a:t>
            </a:r>
            <a:endParaRPr sz="1000"/>
          </a:p>
          <a:p>
            <a:pPr indent="-292100" lvl="0" marL="457200" rtl="0" algn="just">
              <a:lnSpc>
                <a:spcPct val="115000"/>
              </a:lnSpc>
              <a:spcBef>
                <a:spcPts val="0"/>
              </a:spcBef>
              <a:spcAft>
                <a:spcPts val="0"/>
              </a:spcAft>
              <a:buClr>
                <a:schemeClr val="dk1"/>
              </a:buClr>
              <a:buSzPts val="1000"/>
              <a:buChar char="●"/>
            </a:pPr>
            <a:r>
              <a:rPr lang="es-CO" sz="1000"/>
              <a:t>Retroalimentación Magangué, Tonchalá y Chocó  - empresas</a:t>
            </a:r>
            <a:endParaRPr sz="1000"/>
          </a:p>
          <a:p>
            <a:pPr indent="-292100" lvl="0" marL="457200" rtl="0" algn="just">
              <a:spcBef>
                <a:spcPts val="0"/>
              </a:spcBef>
              <a:spcAft>
                <a:spcPts val="0"/>
              </a:spcAft>
              <a:buClr>
                <a:schemeClr val="dk1"/>
              </a:buClr>
              <a:buSzPts val="1000"/>
              <a:buChar char="●"/>
            </a:pPr>
            <a:r>
              <a:rPr lang="es-CO" sz="1000">
                <a:solidFill>
                  <a:schemeClr val="dk1"/>
                </a:solidFill>
              </a:rPr>
              <a:t>Lecciones aprendidas socializaciones</a:t>
            </a:r>
            <a:endParaRPr sz="1000">
              <a:solidFill>
                <a:schemeClr val="dk1"/>
              </a:solidFill>
            </a:endParaRPr>
          </a:p>
          <a:p>
            <a:pPr indent="-292100" lvl="0" marL="457200" rtl="0" algn="just">
              <a:spcBef>
                <a:spcPts val="0"/>
              </a:spcBef>
              <a:spcAft>
                <a:spcPts val="0"/>
              </a:spcAft>
              <a:buClr>
                <a:schemeClr val="dk1"/>
              </a:buClr>
              <a:buSzPts val="1000"/>
              <a:buChar char="●"/>
            </a:pPr>
            <a:r>
              <a:rPr lang="es-CO" sz="1000">
                <a:solidFill>
                  <a:schemeClr val="dk1"/>
                </a:solidFill>
              </a:rPr>
              <a:t>PIGCC y PGR en Estudios de Impacto Ambiental del sector transmisión de energía eléctrica</a:t>
            </a:r>
            <a:endParaRPr sz="1000"/>
          </a:p>
        </p:txBody>
      </p:sp>
      <p:pic>
        <p:nvPicPr>
          <p:cNvPr id="170" name="Google Shape;170;g2d38ae029f6_4_19"/>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71" name="Google Shape;171;g2d38ae029f6_4_19"/>
          <p:cNvPicPr preferRelativeResize="0"/>
          <p:nvPr/>
        </p:nvPicPr>
        <p:blipFill>
          <a:blip r:embed="rId4">
            <a:alphaModFix/>
          </a:blip>
          <a:stretch>
            <a:fillRect/>
          </a:stretch>
        </p:blipFill>
        <p:spPr>
          <a:xfrm>
            <a:off x="152400" y="2083300"/>
            <a:ext cx="4109227" cy="2907801"/>
          </a:xfrm>
          <a:prstGeom prst="rect">
            <a:avLst/>
          </a:prstGeom>
          <a:noFill/>
          <a:ln>
            <a:noFill/>
          </a:ln>
        </p:spPr>
      </p:pic>
      <p:pic>
        <p:nvPicPr>
          <p:cNvPr id="172" name="Google Shape;172;g2d38ae029f6_4_19"/>
          <p:cNvPicPr preferRelativeResize="0"/>
          <p:nvPr/>
        </p:nvPicPr>
        <p:blipFill>
          <a:blip r:embed="rId5">
            <a:alphaModFix/>
          </a:blip>
          <a:stretch>
            <a:fillRect/>
          </a:stretch>
        </p:blipFill>
        <p:spPr>
          <a:xfrm>
            <a:off x="5089302" y="2083300"/>
            <a:ext cx="2907801" cy="290780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g305a39f1ae4_0_636"/>
          <p:cNvSpPr txBox="1"/>
          <p:nvPr/>
        </p:nvSpPr>
        <p:spPr>
          <a:xfrm>
            <a:off x="479149" y="1600273"/>
            <a:ext cx="8139900" cy="600300"/>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rgbClr val="000000"/>
              </a:buClr>
              <a:buSzPts val="1350"/>
              <a:buFont typeface="Arial"/>
              <a:buChar char="•"/>
            </a:pPr>
            <a:r>
              <a:rPr b="0" i="0" lang="es-CO" sz="1350" u="none" cap="none" strike="noStrike">
                <a:solidFill>
                  <a:srgbClr val="363636"/>
                </a:solidFill>
                <a:latin typeface="Verdana"/>
                <a:ea typeface="Verdana"/>
                <a:cs typeface="Verdana"/>
                <a:sym typeface="Verdana"/>
              </a:rPr>
              <a:t>La relación beneficio/costo con la consideración de la realización de las etapas 1 a 4 del proyecto, calculada para un horizonte de 25 años, es superior a 1 (</a:t>
            </a:r>
            <a:r>
              <a:rPr b="1" i="0" lang="es-CO" sz="1350" u="none" cap="none" strike="noStrike">
                <a:solidFill>
                  <a:srgbClr val="363636"/>
                </a:solidFill>
                <a:latin typeface="Verdana"/>
                <a:ea typeface="Verdana"/>
                <a:cs typeface="Verdana"/>
                <a:sym typeface="Verdana"/>
              </a:rPr>
              <a:t>3,32</a:t>
            </a:r>
            <a:r>
              <a:rPr b="0" i="0" lang="es-CO" sz="1350" u="none" cap="none" strike="noStrike">
                <a:solidFill>
                  <a:srgbClr val="363636"/>
                </a:solidFill>
                <a:latin typeface="Verdana"/>
                <a:ea typeface="Verdana"/>
                <a:cs typeface="Verdana"/>
                <a:sym typeface="Verdana"/>
              </a:rPr>
              <a:t>).</a:t>
            </a:r>
            <a:endParaRPr b="0" i="0" sz="1350" u="none" cap="none" strike="noStrike">
              <a:solidFill>
                <a:srgbClr val="363636"/>
              </a:solidFill>
              <a:latin typeface="Verdana"/>
              <a:ea typeface="Verdana"/>
              <a:cs typeface="Verdana"/>
              <a:sym typeface="Verdana"/>
            </a:endParaRPr>
          </a:p>
        </p:txBody>
      </p:sp>
      <p:sp>
        <p:nvSpPr>
          <p:cNvPr id="1160" name="Google Shape;1160;g305a39f1ae4_0_636"/>
          <p:cNvSpPr txBox="1"/>
          <p:nvPr/>
        </p:nvSpPr>
        <p:spPr>
          <a:xfrm>
            <a:off x="524951" y="712932"/>
            <a:ext cx="74721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Relación B/C por etapas </a:t>
            </a:r>
            <a:endParaRPr b="1" i="0" sz="1400" u="none" cap="none" strike="noStrike">
              <a:solidFill>
                <a:srgbClr val="171717"/>
              </a:solidFill>
              <a:highlight>
                <a:srgbClr val="CAF53A"/>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rgbClr val="171717"/>
              </a:solidFill>
              <a:highlight>
                <a:srgbClr val="CAF53A"/>
              </a:highlight>
              <a:latin typeface="Verdana"/>
              <a:ea typeface="Verdana"/>
              <a:cs typeface="Verdana"/>
              <a:sym typeface="Verdana"/>
            </a:endParaRPr>
          </a:p>
        </p:txBody>
      </p:sp>
      <p:pic>
        <p:nvPicPr>
          <p:cNvPr id="1161" name="Google Shape;1161;g305a39f1ae4_0_636"/>
          <p:cNvPicPr preferRelativeResize="0"/>
          <p:nvPr/>
        </p:nvPicPr>
        <p:blipFill rotWithShape="1">
          <a:blip r:embed="rId3">
            <a:alphaModFix/>
          </a:blip>
          <a:srcRect b="0" l="0" r="0" t="0"/>
          <a:stretch/>
        </p:blipFill>
        <p:spPr>
          <a:xfrm>
            <a:off x="7997104" y="117979"/>
            <a:ext cx="1016198" cy="1143000"/>
          </a:xfrm>
          <a:prstGeom prst="rect">
            <a:avLst/>
          </a:prstGeom>
          <a:noFill/>
          <a:ln>
            <a:noFill/>
          </a:ln>
        </p:spPr>
      </p:pic>
      <p:pic>
        <p:nvPicPr>
          <p:cNvPr id="1162" name="Google Shape;1162;g305a39f1ae4_0_636"/>
          <p:cNvPicPr preferRelativeResize="0"/>
          <p:nvPr/>
        </p:nvPicPr>
        <p:blipFill rotWithShape="1">
          <a:blip r:embed="rId4">
            <a:alphaModFix/>
          </a:blip>
          <a:srcRect b="0" l="0" r="0" t="0"/>
          <a:stretch/>
        </p:blipFill>
        <p:spPr>
          <a:xfrm>
            <a:off x="270193" y="2518287"/>
            <a:ext cx="8603613" cy="235444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pic>
        <p:nvPicPr>
          <p:cNvPr id="1167" name="Google Shape;1167;g305a39f1ae4_0_688"/>
          <p:cNvPicPr preferRelativeResize="0"/>
          <p:nvPr/>
        </p:nvPicPr>
        <p:blipFill rotWithShape="1">
          <a:blip r:embed="rId3">
            <a:alphaModFix/>
          </a:blip>
          <a:srcRect b="12564" l="6217" r="12076" t="4226"/>
          <a:stretch/>
        </p:blipFill>
        <p:spPr>
          <a:xfrm>
            <a:off x="0" y="0"/>
            <a:ext cx="9144003" cy="5143502"/>
          </a:xfrm>
          <a:prstGeom prst="rect">
            <a:avLst/>
          </a:prstGeom>
          <a:noFill/>
          <a:ln>
            <a:noFill/>
          </a:ln>
        </p:spPr>
      </p:pic>
      <p:pic>
        <p:nvPicPr>
          <p:cNvPr id="1168" name="Google Shape;1168;g305a39f1ae4_0_688"/>
          <p:cNvPicPr preferRelativeResize="0"/>
          <p:nvPr/>
        </p:nvPicPr>
        <p:blipFill rotWithShape="1">
          <a:blip r:embed="rId4">
            <a:alphaModFix/>
          </a:blip>
          <a:srcRect b="0" l="0" r="0" t="0"/>
          <a:stretch/>
        </p:blipFill>
        <p:spPr>
          <a:xfrm>
            <a:off x="643324" y="3081751"/>
            <a:ext cx="1329798" cy="1465825"/>
          </a:xfrm>
          <a:prstGeom prst="rect">
            <a:avLst/>
          </a:prstGeom>
          <a:noFill/>
          <a:ln>
            <a:noFill/>
          </a:ln>
        </p:spPr>
      </p:pic>
      <p:sp>
        <p:nvSpPr>
          <p:cNvPr id="1169" name="Google Shape;1169;g305a39f1ae4_0_688"/>
          <p:cNvSpPr txBox="1"/>
          <p:nvPr/>
        </p:nvSpPr>
        <p:spPr>
          <a:xfrm>
            <a:off x="328925" y="512500"/>
            <a:ext cx="6585000" cy="1957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6000"/>
              <a:buFont typeface="Arial"/>
              <a:buNone/>
            </a:pPr>
            <a:r>
              <a:rPr b="1" i="0" lang="es-CO" sz="4800" u="none" cap="none" strike="noStrike">
                <a:solidFill>
                  <a:srgbClr val="FFFFFF"/>
                </a:solidFill>
                <a:latin typeface="Verdana"/>
                <a:ea typeface="Verdana"/>
                <a:cs typeface="Verdana"/>
                <a:sym typeface="Verdana"/>
              </a:rPr>
              <a:t>Proyecto de </a:t>
            </a:r>
            <a:r>
              <a:rPr b="1" lang="es-CO" sz="4800">
                <a:solidFill>
                  <a:srgbClr val="FFFFFF"/>
                </a:solidFill>
                <a:latin typeface="Verdana"/>
                <a:ea typeface="Verdana"/>
                <a:cs typeface="Verdana"/>
                <a:sym typeface="Verdana"/>
              </a:rPr>
              <a:t>interconexión Nordeste-Oriental</a:t>
            </a:r>
            <a:endParaRPr b="1" i="0" sz="4800" u="none" cap="none" strike="noStrike">
              <a:solidFill>
                <a:srgbClr val="FFFFFF"/>
              </a:solidFill>
              <a:latin typeface="Verdana"/>
              <a:ea typeface="Verdana"/>
              <a:cs typeface="Verdana"/>
              <a:sym typeface="Verdana"/>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3" name="Shape 1173"/>
        <p:cNvGrpSpPr/>
        <p:nvPr/>
      </p:nvGrpSpPr>
      <p:grpSpPr>
        <a:xfrm>
          <a:off x="0" y="0"/>
          <a:ext cx="0" cy="0"/>
          <a:chOff x="0" y="0"/>
          <a:chExt cx="0" cy="0"/>
        </a:xfrm>
      </p:grpSpPr>
      <p:sp>
        <p:nvSpPr>
          <p:cNvPr id="1174" name="Google Shape;1174;g2d385f4d273_4_0"/>
          <p:cNvSpPr txBox="1"/>
          <p:nvPr/>
        </p:nvSpPr>
        <p:spPr>
          <a:xfrm>
            <a:off x="505450" y="644196"/>
            <a:ext cx="2729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171717"/>
                </a:solidFill>
                <a:highlight>
                  <a:srgbClr val="CAF53A"/>
                </a:highlight>
                <a:latin typeface="Verdana"/>
                <a:ea typeface="Verdana"/>
                <a:cs typeface="Verdana"/>
                <a:sym typeface="Verdana"/>
              </a:rPr>
              <a:t>AGENDA</a:t>
            </a:r>
            <a:endParaRPr b="1" i="0" sz="3000" u="none" cap="none" strike="noStrike">
              <a:solidFill>
                <a:srgbClr val="171717"/>
              </a:solidFill>
              <a:highlight>
                <a:srgbClr val="CAF53A"/>
              </a:highlight>
              <a:latin typeface="Verdana"/>
              <a:ea typeface="Verdana"/>
              <a:cs typeface="Verdana"/>
              <a:sym typeface="Verdana"/>
            </a:endParaRPr>
          </a:p>
        </p:txBody>
      </p:sp>
      <p:sp>
        <p:nvSpPr>
          <p:cNvPr id="1175" name="Google Shape;1175;g2d385f4d273_4_0"/>
          <p:cNvSpPr txBox="1"/>
          <p:nvPr/>
        </p:nvSpPr>
        <p:spPr>
          <a:xfrm>
            <a:off x="1154696" y="1382200"/>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1</a:t>
            </a:r>
            <a:endParaRPr b="1" i="0" sz="4000" u="none" cap="none" strike="noStrike">
              <a:solidFill>
                <a:srgbClr val="CAF53A"/>
              </a:solidFill>
              <a:latin typeface="Verdana"/>
              <a:ea typeface="Verdana"/>
              <a:cs typeface="Verdana"/>
              <a:sym typeface="Verdana"/>
            </a:endParaRPr>
          </a:p>
        </p:txBody>
      </p:sp>
      <p:sp>
        <p:nvSpPr>
          <p:cNvPr id="1176" name="Google Shape;1176;g2d385f4d273_4_0"/>
          <p:cNvSpPr txBox="1"/>
          <p:nvPr/>
        </p:nvSpPr>
        <p:spPr>
          <a:xfrm>
            <a:off x="1154696" y="2009938"/>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2</a:t>
            </a:r>
            <a:endParaRPr b="1" i="0" sz="4000" u="none" cap="none" strike="noStrike">
              <a:solidFill>
                <a:srgbClr val="CAF53A"/>
              </a:solidFill>
              <a:latin typeface="Verdana"/>
              <a:ea typeface="Verdana"/>
              <a:cs typeface="Verdana"/>
              <a:sym typeface="Verdana"/>
            </a:endParaRPr>
          </a:p>
        </p:txBody>
      </p:sp>
      <p:sp>
        <p:nvSpPr>
          <p:cNvPr id="1177" name="Google Shape;1177;g2d385f4d273_4_0"/>
          <p:cNvSpPr txBox="1"/>
          <p:nvPr/>
        </p:nvSpPr>
        <p:spPr>
          <a:xfrm>
            <a:off x="1154696" y="2601917"/>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3</a:t>
            </a:r>
            <a:endParaRPr b="1" i="0" sz="4000" u="none" cap="none" strike="noStrike">
              <a:solidFill>
                <a:srgbClr val="CAF53A"/>
              </a:solidFill>
              <a:latin typeface="Verdana"/>
              <a:ea typeface="Verdana"/>
              <a:cs typeface="Verdana"/>
              <a:sym typeface="Verdana"/>
            </a:endParaRPr>
          </a:p>
        </p:txBody>
      </p:sp>
      <p:sp>
        <p:nvSpPr>
          <p:cNvPr id="1178" name="Google Shape;1178;g2d385f4d273_4_0"/>
          <p:cNvSpPr txBox="1"/>
          <p:nvPr/>
        </p:nvSpPr>
        <p:spPr>
          <a:xfrm>
            <a:off x="1154696" y="3198934"/>
            <a:ext cx="463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s-CO" sz="4000" u="none" cap="none" strike="noStrike">
                <a:solidFill>
                  <a:srgbClr val="CAF53A"/>
                </a:solidFill>
                <a:latin typeface="Verdana"/>
                <a:ea typeface="Verdana"/>
                <a:cs typeface="Verdana"/>
                <a:sym typeface="Verdana"/>
              </a:rPr>
              <a:t>4</a:t>
            </a:r>
            <a:endParaRPr b="1" i="0" sz="4000" u="none" cap="none" strike="noStrike">
              <a:solidFill>
                <a:srgbClr val="CAF53A"/>
              </a:solidFill>
              <a:latin typeface="Verdana"/>
              <a:ea typeface="Verdana"/>
              <a:cs typeface="Verdana"/>
              <a:sym typeface="Verdana"/>
            </a:endParaRPr>
          </a:p>
        </p:txBody>
      </p:sp>
      <p:sp>
        <p:nvSpPr>
          <p:cNvPr id="1179" name="Google Shape;1179;g2d385f4d273_4_0"/>
          <p:cNvSpPr txBox="1"/>
          <p:nvPr/>
        </p:nvSpPr>
        <p:spPr>
          <a:xfrm>
            <a:off x="1223098" y="1559325"/>
            <a:ext cx="6697800" cy="2216400"/>
          </a:xfrm>
          <a:prstGeom prst="rect">
            <a:avLst/>
          </a:prstGeom>
          <a:noFill/>
          <a:ln>
            <a:noFill/>
          </a:ln>
        </p:spPr>
        <p:txBody>
          <a:bodyPr anchorCtr="0" anchor="t" bIns="91425" lIns="91425" spcFirstLastPara="1" rIns="91425" wrap="square" tIns="91425">
            <a:spAutoFit/>
          </a:bodyPr>
          <a:lstStyle/>
          <a:p>
            <a:pPr indent="0" lvl="0" marL="133350" marR="0" rtl="0" algn="l">
              <a:lnSpc>
                <a:spcPct val="130000"/>
              </a:lnSpc>
              <a:spcBef>
                <a:spcPts val="0"/>
              </a:spcBef>
              <a:spcAft>
                <a:spcPts val="0"/>
              </a:spcAft>
              <a:buNone/>
            </a:pPr>
            <a:r>
              <a:rPr b="1" i="0" lang="es-CO" sz="1500" u="none" cap="none" strike="noStrike">
                <a:solidFill>
                  <a:srgbClr val="575757"/>
                </a:solidFill>
                <a:latin typeface="Verdana"/>
                <a:ea typeface="Verdana"/>
                <a:cs typeface="Verdana"/>
                <a:sym typeface="Verdana"/>
              </a:rPr>
              <a:t> Problemática Identificada</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None/>
            </a:pPr>
            <a:r>
              <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None/>
            </a:pPr>
            <a:r>
              <a:rPr b="1" i="0" lang="es-CO" sz="1500" u="none" cap="none" strike="noStrike">
                <a:solidFill>
                  <a:srgbClr val="575757"/>
                </a:solidFill>
                <a:latin typeface="Verdana"/>
                <a:ea typeface="Verdana"/>
                <a:cs typeface="Verdana"/>
                <a:sym typeface="Verdana"/>
              </a:rPr>
              <a:t>  Solución Propuesta</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None/>
            </a:pPr>
            <a:r>
              <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None/>
            </a:pPr>
            <a:r>
              <a:rPr b="1" i="0" lang="es-CO" sz="1500" u="none" cap="none" strike="noStrike">
                <a:solidFill>
                  <a:srgbClr val="575757"/>
                </a:solidFill>
                <a:latin typeface="Verdana"/>
                <a:ea typeface="Verdana"/>
                <a:cs typeface="Verdana"/>
                <a:sym typeface="Verdana"/>
              </a:rPr>
              <a:t>  Resultados Eléctricos</a:t>
            </a:r>
            <a:endParaRPr b="0" i="0" sz="1500" u="none" cap="none" strike="noStrike">
              <a:solidFill>
                <a:srgbClr val="575757"/>
              </a:solidFill>
              <a:latin typeface="Verdana"/>
              <a:ea typeface="Verdana"/>
              <a:cs typeface="Verdana"/>
              <a:sym typeface="Verdana"/>
            </a:endParaRPr>
          </a:p>
          <a:p>
            <a:pPr indent="0" lvl="0" marL="457200" marR="0" rtl="0" algn="l">
              <a:lnSpc>
                <a:spcPct val="130000"/>
              </a:lnSpc>
              <a:spcBef>
                <a:spcPts val="0"/>
              </a:spcBef>
              <a:spcAft>
                <a:spcPts val="0"/>
              </a:spcAft>
              <a:buNone/>
            </a:pPr>
            <a:r>
              <a:t/>
            </a:r>
            <a:endParaRPr b="0" i="0" sz="1500" u="none" cap="none" strike="noStrike">
              <a:solidFill>
                <a:srgbClr val="575757"/>
              </a:solidFill>
              <a:latin typeface="Verdana"/>
              <a:ea typeface="Verdana"/>
              <a:cs typeface="Verdana"/>
              <a:sym typeface="Verdana"/>
            </a:endParaRPr>
          </a:p>
          <a:p>
            <a:pPr indent="0" lvl="0" marL="133350" marR="0" rtl="0" algn="l">
              <a:lnSpc>
                <a:spcPct val="130000"/>
              </a:lnSpc>
              <a:spcBef>
                <a:spcPts val="0"/>
              </a:spcBef>
              <a:spcAft>
                <a:spcPts val="0"/>
              </a:spcAft>
              <a:buNone/>
            </a:pPr>
            <a:r>
              <a:rPr b="1" i="0" lang="es-CO" sz="1500" u="none" cap="none" strike="noStrike">
                <a:solidFill>
                  <a:srgbClr val="575757"/>
                </a:solidFill>
                <a:latin typeface="Verdana"/>
                <a:ea typeface="Verdana"/>
                <a:cs typeface="Verdana"/>
                <a:sym typeface="Verdana"/>
              </a:rPr>
              <a:t>  Resultados Económicos</a:t>
            </a:r>
            <a:endParaRPr b="0" i="0" sz="1500" u="none" cap="none" strike="noStrike">
              <a:solidFill>
                <a:srgbClr val="575757"/>
              </a:solidFill>
              <a:latin typeface="Verdana"/>
              <a:ea typeface="Verdana"/>
              <a:cs typeface="Verdana"/>
              <a:sym typeface="Verdana"/>
            </a:endParaRPr>
          </a:p>
        </p:txBody>
      </p:sp>
      <p:pic>
        <p:nvPicPr>
          <p:cNvPr id="1180" name="Google Shape;1180;g2d385f4d273_4_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4" name="Shape 1184"/>
        <p:cNvGrpSpPr/>
        <p:nvPr/>
      </p:nvGrpSpPr>
      <p:grpSpPr>
        <a:xfrm>
          <a:off x="0" y="0"/>
          <a:ext cx="0" cy="0"/>
          <a:chOff x="0" y="0"/>
          <a:chExt cx="0" cy="0"/>
        </a:xfrm>
      </p:grpSpPr>
      <p:sp>
        <p:nvSpPr>
          <p:cNvPr id="1185" name="Google Shape;1185;g2d385f4d273_4_10"/>
          <p:cNvSpPr txBox="1"/>
          <p:nvPr/>
        </p:nvSpPr>
        <p:spPr>
          <a:xfrm>
            <a:off x="593100" y="2017767"/>
            <a:ext cx="4958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PROBLEMÁTICA IDENTIFICADA</a:t>
            </a:r>
            <a:endParaRPr b="1" i="0" sz="3400" u="none" cap="none" strike="noStrike">
              <a:solidFill>
                <a:schemeClr val="lt1"/>
              </a:solidFill>
              <a:latin typeface="Verdana"/>
              <a:ea typeface="Verdana"/>
              <a:cs typeface="Verdana"/>
              <a:sym typeface="Verdana"/>
            </a:endParaRPr>
          </a:p>
        </p:txBody>
      </p:sp>
      <p:sp>
        <p:nvSpPr>
          <p:cNvPr id="1186" name="Google Shape;1186;g2d385f4d273_4_10"/>
          <p:cNvSpPr txBox="1"/>
          <p:nvPr/>
        </p:nvSpPr>
        <p:spPr>
          <a:xfrm>
            <a:off x="6667782" y="386566"/>
            <a:ext cx="29775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0"/>
              <a:buFont typeface="Arial"/>
              <a:buNone/>
            </a:pPr>
            <a:r>
              <a:rPr b="1" i="0" lang="es-CO" sz="20000" u="none" cap="none" strike="noStrike">
                <a:solidFill>
                  <a:srgbClr val="CAF53A"/>
                </a:solidFill>
                <a:latin typeface="Verdana"/>
                <a:ea typeface="Verdana"/>
                <a:cs typeface="Verdana"/>
                <a:sym typeface="Verdana"/>
              </a:rPr>
              <a:t>1</a:t>
            </a:r>
            <a:endParaRPr b="1" i="0" sz="20000" u="none" cap="none" strike="noStrike">
              <a:solidFill>
                <a:srgbClr val="CAF53A"/>
              </a:solidFill>
              <a:latin typeface="Verdana"/>
              <a:ea typeface="Verdana"/>
              <a:cs typeface="Verdana"/>
              <a:sym typeface="Verdana"/>
            </a:endParaRPr>
          </a:p>
        </p:txBody>
      </p:sp>
      <p:pic>
        <p:nvPicPr>
          <p:cNvPr id="1187" name="Google Shape;1187;g2d385f4d273_4_10"/>
          <p:cNvPicPr preferRelativeResize="0"/>
          <p:nvPr/>
        </p:nvPicPr>
        <p:blipFill rotWithShape="1">
          <a:blip r:embed="rId4">
            <a:alphaModFix/>
          </a:blip>
          <a:srcRect b="7527" l="0" r="0" t="0"/>
          <a:stretch/>
        </p:blipFill>
        <p:spPr>
          <a:xfrm>
            <a:off x="4721876" y="1065510"/>
            <a:ext cx="3692782" cy="4077991"/>
          </a:xfrm>
          <a:prstGeom prst="rect">
            <a:avLst/>
          </a:prstGeom>
          <a:noFill/>
          <a:ln>
            <a:noFill/>
          </a:ln>
        </p:spPr>
      </p:pic>
      <p:pic>
        <p:nvPicPr>
          <p:cNvPr id="1188" name="Google Shape;1188;g2d385f4d273_4_10"/>
          <p:cNvPicPr preferRelativeResize="0"/>
          <p:nvPr/>
        </p:nvPicPr>
        <p:blipFill rotWithShape="1">
          <a:blip r:embed="rId5">
            <a:alphaModFix/>
          </a:blip>
          <a:srcRect b="0" l="0" r="0" t="0"/>
          <a:stretch/>
        </p:blipFill>
        <p:spPr>
          <a:xfrm>
            <a:off x="198691" y="217476"/>
            <a:ext cx="788816" cy="86870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2" name="Shape 1192"/>
        <p:cNvGrpSpPr/>
        <p:nvPr/>
      </p:nvGrpSpPr>
      <p:grpSpPr>
        <a:xfrm>
          <a:off x="0" y="0"/>
          <a:ext cx="0" cy="0"/>
          <a:chOff x="0" y="0"/>
          <a:chExt cx="0" cy="0"/>
        </a:xfrm>
      </p:grpSpPr>
      <p:pic>
        <p:nvPicPr>
          <p:cNvPr id="1193" name="Google Shape;1193;g2d385f4d273_4_17"/>
          <p:cNvPicPr preferRelativeResize="0"/>
          <p:nvPr/>
        </p:nvPicPr>
        <p:blipFill rotWithShape="1">
          <a:blip r:embed="rId4">
            <a:alphaModFix/>
          </a:blip>
          <a:srcRect b="0" l="0" r="0" t="0"/>
          <a:stretch/>
        </p:blipFill>
        <p:spPr>
          <a:xfrm>
            <a:off x="1809459" y="979076"/>
            <a:ext cx="5976468" cy="4022050"/>
          </a:xfrm>
          <a:prstGeom prst="rect">
            <a:avLst/>
          </a:prstGeom>
          <a:noFill/>
          <a:ln>
            <a:noFill/>
          </a:ln>
        </p:spPr>
      </p:pic>
      <p:sp>
        <p:nvSpPr>
          <p:cNvPr id="1194" name="Google Shape;1194;g2d385f4d273_4_17"/>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Unifilar Caso Base</a:t>
            </a:r>
            <a:endParaRPr b="1" i="0" sz="2300" u="none" cap="none" strike="noStrike">
              <a:solidFill>
                <a:srgbClr val="171717"/>
              </a:solidFill>
              <a:highlight>
                <a:srgbClr val="CAF53A"/>
              </a:highlight>
              <a:latin typeface="Verdana"/>
              <a:ea typeface="Verdana"/>
              <a:cs typeface="Verdana"/>
              <a:sym typeface="Verdana"/>
            </a:endParaRPr>
          </a:p>
        </p:txBody>
      </p:sp>
      <p:pic>
        <p:nvPicPr>
          <p:cNvPr id="1195" name="Google Shape;1195;g2d385f4d273_4_17"/>
          <p:cNvPicPr preferRelativeResize="0"/>
          <p:nvPr/>
        </p:nvPicPr>
        <p:blipFill rotWithShape="1">
          <a:blip r:embed="rId5">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9" name="Shape 1199"/>
        <p:cNvGrpSpPr/>
        <p:nvPr/>
      </p:nvGrpSpPr>
      <p:grpSpPr>
        <a:xfrm>
          <a:off x="0" y="0"/>
          <a:ext cx="0" cy="0"/>
          <a:chOff x="0" y="0"/>
          <a:chExt cx="0" cy="0"/>
        </a:xfrm>
      </p:grpSpPr>
      <p:sp>
        <p:nvSpPr>
          <p:cNvPr id="1200" name="Google Shape;1200;g2d385f4d273_4_23"/>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Problemática</a:t>
            </a:r>
            <a:endParaRPr b="1" i="0" sz="2300" u="none" cap="none" strike="noStrike">
              <a:solidFill>
                <a:srgbClr val="171717"/>
              </a:solidFill>
              <a:highlight>
                <a:srgbClr val="CAF53A"/>
              </a:highlight>
              <a:latin typeface="Verdana"/>
              <a:ea typeface="Verdana"/>
              <a:cs typeface="Verdana"/>
              <a:sym typeface="Verdana"/>
            </a:endParaRPr>
          </a:p>
        </p:txBody>
      </p:sp>
      <p:pic>
        <p:nvPicPr>
          <p:cNvPr id="1201" name="Google Shape;1201;g2d385f4d273_4_2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grpSp>
        <p:nvGrpSpPr>
          <p:cNvPr id="1202" name="Google Shape;1202;g2d385f4d273_4_23"/>
          <p:cNvGrpSpPr/>
          <p:nvPr/>
        </p:nvGrpSpPr>
        <p:grpSpPr>
          <a:xfrm>
            <a:off x="827349" y="1212876"/>
            <a:ext cx="7489395" cy="3439046"/>
            <a:chOff x="0" y="-48103"/>
            <a:chExt cx="7489395" cy="3439046"/>
          </a:xfrm>
        </p:grpSpPr>
        <p:sp>
          <p:nvSpPr>
            <p:cNvPr id="1203" name="Google Shape;1203;g2d385f4d273_4_23"/>
            <p:cNvSpPr/>
            <p:nvPr/>
          </p:nvSpPr>
          <p:spPr>
            <a:xfrm>
              <a:off x="0" y="-48103"/>
              <a:ext cx="6366000" cy="1195200"/>
            </a:xfrm>
            <a:prstGeom prst="roundRect">
              <a:avLst>
                <a:gd fmla="val 10000" name="adj"/>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g2d385f4d273_4_23"/>
            <p:cNvSpPr txBox="1"/>
            <p:nvPr/>
          </p:nvSpPr>
          <p:spPr>
            <a:xfrm>
              <a:off x="35008" y="-13095"/>
              <a:ext cx="5272500" cy="1125300"/>
            </a:xfrm>
            <a:prstGeom prst="rect">
              <a:avLst/>
            </a:prstGeom>
            <a:noFill/>
            <a:ln>
              <a:noFill/>
            </a:ln>
          </p:spPr>
          <p:txBody>
            <a:bodyPr anchorCtr="0" anchor="ctr" bIns="53325" lIns="53325" spcFirstLastPara="1" rIns="53325" wrap="square" tIns="53325">
              <a:noAutofit/>
            </a:bodyPr>
            <a:lstStyle/>
            <a:p>
              <a:pPr indent="0" lvl="0" marL="0" marR="0" rtl="0" algn="l">
                <a:lnSpc>
                  <a:spcPct val="90000"/>
                </a:lnSpc>
                <a:spcBef>
                  <a:spcPts val="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1. Intercambios de energía entre las áreas operativas Oriental y Nordeste por el STR.</a:t>
              </a:r>
              <a:endParaRPr/>
            </a:p>
            <a:p>
              <a:pPr indent="0" lvl="0" marL="0" marR="0" rtl="0" algn="l">
                <a:lnSpc>
                  <a:spcPct val="90000"/>
                </a:lnSpc>
                <a:spcBef>
                  <a:spcPts val="49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2. Baja presencia de subestaciones del STN en Boyacá - Casanare.</a:t>
              </a:r>
              <a:endParaRPr/>
            </a:p>
          </p:txBody>
        </p:sp>
        <p:sp>
          <p:nvSpPr>
            <p:cNvPr id="1205" name="Google Shape;1205;g2d385f4d273_4_23"/>
            <p:cNvSpPr/>
            <p:nvPr/>
          </p:nvSpPr>
          <p:spPr>
            <a:xfrm>
              <a:off x="561697" y="1218073"/>
              <a:ext cx="6366000" cy="1002900"/>
            </a:xfrm>
            <a:prstGeom prst="roundRect">
              <a:avLst>
                <a:gd fmla="val 10000" name="adj"/>
              </a:avLst>
            </a:prstGeom>
            <a:solidFill>
              <a:srgbClr val="CAF53A"/>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g2d385f4d273_4_23"/>
            <p:cNvSpPr txBox="1"/>
            <p:nvPr/>
          </p:nvSpPr>
          <p:spPr>
            <a:xfrm>
              <a:off x="591069" y="1247445"/>
              <a:ext cx="5093700" cy="944100"/>
            </a:xfrm>
            <a:prstGeom prst="rect">
              <a:avLst/>
            </a:prstGeom>
            <a:noFill/>
            <a:ln>
              <a:noFill/>
            </a:ln>
          </p:spPr>
          <p:txBody>
            <a:bodyPr anchorCtr="0" anchor="ctr" bIns="53325" lIns="53325" spcFirstLastPara="1" rIns="53325" wrap="square" tIns="53325">
              <a:noAutofit/>
            </a:bodyPr>
            <a:lstStyle/>
            <a:p>
              <a:pPr indent="0" lvl="0" marL="0" marR="0" rtl="0" algn="l">
                <a:lnSpc>
                  <a:spcPct val="90000"/>
                </a:lnSpc>
                <a:spcBef>
                  <a:spcPts val="0"/>
                </a:spcBef>
                <a:spcAft>
                  <a:spcPts val="0"/>
                </a:spcAft>
                <a:buClr>
                  <a:srgbClr val="000000"/>
                </a:buClr>
                <a:buSzPts val="1400"/>
                <a:buFont typeface="Arial"/>
                <a:buNone/>
              </a:pPr>
              <a:r>
                <a:rPr b="0" i="0" lang="es-CO" sz="1400" u="none" cap="none" strike="noStrike">
                  <a:solidFill>
                    <a:srgbClr val="2B4037"/>
                  </a:solidFill>
                  <a:latin typeface="Verdana"/>
                  <a:ea typeface="Verdana"/>
                  <a:cs typeface="Verdana"/>
                  <a:sym typeface="Verdana"/>
                </a:rPr>
                <a:t>Sobrecarga en los corredores Guavio-Mámbita-Santa María-Tunjita 115, Chivor-Aguaclara-Aguazul 115 y en los transformadores 230/115 kV de Guavio y Chivor.</a:t>
              </a:r>
              <a:endParaRPr/>
            </a:p>
          </p:txBody>
        </p:sp>
        <p:sp>
          <p:nvSpPr>
            <p:cNvPr id="1207" name="Google Shape;1207;g2d385f4d273_4_23"/>
            <p:cNvSpPr/>
            <p:nvPr/>
          </p:nvSpPr>
          <p:spPr>
            <a:xfrm>
              <a:off x="1123395" y="2388043"/>
              <a:ext cx="6366000" cy="1002900"/>
            </a:xfrm>
            <a:prstGeom prst="roundRect">
              <a:avLst>
                <a:gd fmla="val 10000" name="adj"/>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g2d385f4d273_4_23"/>
            <p:cNvSpPr txBox="1"/>
            <p:nvPr/>
          </p:nvSpPr>
          <p:spPr>
            <a:xfrm>
              <a:off x="1152767" y="2417415"/>
              <a:ext cx="5093700" cy="944100"/>
            </a:xfrm>
            <a:prstGeom prst="rect">
              <a:avLst/>
            </a:prstGeom>
            <a:noFill/>
            <a:ln>
              <a:noFill/>
            </a:ln>
          </p:spPr>
          <p:txBody>
            <a:bodyPr anchorCtr="0" anchor="ctr" bIns="53325" lIns="53325" spcFirstLastPara="1" rIns="53325" wrap="square" tIns="53325">
              <a:noAutofit/>
            </a:bodyPr>
            <a:lstStyle/>
            <a:p>
              <a:pPr indent="0" lvl="0" marL="0" marR="0" rtl="0" algn="l">
                <a:lnSpc>
                  <a:spcPct val="90000"/>
                </a:lnSpc>
                <a:spcBef>
                  <a:spcPts val="0"/>
                </a:spcBef>
                <a:spcAft>
                  <a:spcPts val="0"/>
                </a:spcAft>
                <a:buClr>
                  <a:srgbClr val="000000"/>
                </a:buClr>
                <a:buSzPts val="1400"/>
                <a:buFont typeface="Arial"/>
                <a:buNone/>
              </a:pPr>
              <a:r>
                <a:rPr b="0" i="0" lang="es-CO" sz="1400" u="none" cap="none" strike="noStrike">
                  <a:solidFill>
                    <a:srgbClr val="CAF53A"/>
                  </a:solidFill>
                  <a:latin typeface="Verdana"/>
                  <a:ea typeface="Verdana"/>
                  <a:cs typeface="Verdana"/>
                  <a:sym typeface="Verdana"/>
                </a:rPr>
                <a:t>Bajas tensiones en barras del STR de Boyacá-Casanare ante contingencia N-1. </a:t>
              </a:r>
              <a:endParaRPr/>
            </a:p>
          </p:txBody>
        </p:sp>
        <p:sp>
          <p:nvSpPr>
            <p:cNvPr id="1209" name="Google Shape;1209;g2d385f4d273_4_23"/>
            <p:cNvSpPr/>
            <p:nvPr/>
          </p:nvSpPr>
          <p:spPr>
            <a:xfrm>
              <a:off x="5714066" y="808583"/>
              <a:ext cx="651900" cy="651900"/>
            </a:xfrm>
            <a:prstGeom prst="downArrow">
              <a:avLst>
                <a:gd fmla="val 55000" name="adj1"/>
                <a:gd fmla="val 45000" name="adj2"/>
              </a:avLst>
            </a:prstGeom>
            <a:solidFill>
              <a:srgbClr val="7AD635">
                <a:alpha val="89800"/>
              </a:srgbClr>
            </a:solidFill>
            <a:ln cap="flat" cmpd="sng" w="25400">
              <a:solidFill>
                <a:srgbClr val="7AD635">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g2d385f4d273_4_23"/>
            <p:cNvSpPr txBox="1"/>
            <p:nvPr/>
          </p:nvSpPr>
          <p:spPr>
            <a:xfrm>
              <a:off x="5860730" y="808583"/>
              <a:ext cx="358500" cy="490500"/>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1211" name="Google Shape;1211;g2d385f4d273_4_23"/>
            <p:cNvSpPr/>
            <p:nvPr/>
          </p:nvSpPr>
          <p:spPr>
            <a:xfrm>
              <a:off x="6275764" y="1971868"/>
              <a:ext cx="651900" cy="651900"/>
            </a:xfrm>
            <a:prstGeom prst="downArrow">
              <a:avLst>
                <a:gd fmla="val 55000" name="adj1"/>
                <a:gd fmla="val 45000" name="adj2"/>
              </a:avLst>
            </a:prstGeom>
            <a:solidFill>
              <a:srgbClr val="7AD635">
                <a:alpha val="89800"/>
              </a:srgbClr>
            </a:solidFill>
            <a:ln cap="flat" cmpd="sng" w="25400">
              <a:solidFill>
                <a:srgbClr val="7AD635">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g2d385f4d273_4_23"/>
            <p:cNvSpPr txBox="1"/>
            <p:nvPr/>
          </p:nvSpPr>
          <p:spPr>
            <a:xfrm>
              <a:off x="6422428" y="1971868"/>
              <a:ext cx="358500" cy="490500"/>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6" name="Shape 1216"/>
        <p:cNvGrpSpPr/>
        <p:nvPr/>
      </p:nvGrpSpPr>
      <p:grpSpPr>
        <a:xfrm>
          <a:off x="0" y="0"/>
          <a:ext cx="0" cy="0"/>
          <a:chOff x="0" y="0"/>
          <a:chExt cx="0" cy="0"/>
        </a:xfrm>
      </p:grpSpPr>
      <p:sp>
        <p:nvSpPr>
          <p:cNvPr id="1217" name="Google Shape;1217;g2d385f4d273_4_39"/>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Supuestos para el Análisis</a:t>
            </a:r>
            <a:endParaRPr b="1" i="0" sz="2300" u="none" cap="none" strike="noStrike">
              <a:solidFill>
                <a:srgbClr val="171717"/>
              </a:solidFill>
              <a:highlight>
                <a:srgbClr val="CAF53A"/>
              </a:highlight>
              <a:latin typeface="Verdana"/>
              <a:ea typeface="Verdana"/>
              <a:cs typeface="Verdana"/>
              <a:sym typeface="Verdana"/>
            </a:endParaRPr>
          </a:p>
        </p:txBody>
      </p:sp>
      <p:pic>
        <p:nvPicPr>
          <p:cNvPr id="1218" name="Google Shape;1218;g2d385f4d273_4_39"/>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grpSp>
        <p:nvGrpSpPr>
          <p:cNvPr id="1219" name="Google Shape;1219;g2d385f4d273_4_39"/>
          <p:cNvGrpSpPr/>
          <p:nvPr/>
        </p:nvGrpSpPr>
        <p:grpSpPr>
          <a:xfrm>
            <a:off x="992838" y="1550818"/>
            <a:ext cx="7158408" cy="2673567"/>
            <a:chOff x="2238" y="6408"/>
            <a:chExt cx="7158408" cy="2673567"/>
          </a:xfrm>
        </p:grpSpPr>
        <p:sp>
          <p:nvSpPr>
            <p:cNvPr id="1220" name="Google Shape;1220;g2d385f4d273_4_39"/>
            <p:cNvSpPr/>
            <p:nvPr/>
          </p:nvSpPr>
          <p:spPr>
            <a:xfrm>
              <a:off x="2238" y="6408"/>
              <a:ext cx="2182500" cy="873000"/>
            </a:xfrm>
            <a:prstGeom prst="rect">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g2d385f4d273_4_39"/>
            <p:cNvSpPr txBox="1"/>
            <p:nvPr/>
          </p:nvSpPr>
          <p:spPr>
            <a:xfrm>
              <a:off x="2238" y="6408"/>
              <a:ext cx="2182500" cy="873000"/>
            </a:xfrm>
            <a:prstGeom prst="rect">
              <a:avLst/>
            </a:prstGeom>
            <a:noFill/>
            <a:ln>
              <a:noFill/>
            </a:ln>
          </p:spPr>
          <p:txBody>
            <a:bodyPr anchorCtr="0" anchor="ctr" bIns="56875" lIns="99550" spcFirstLastPara="1" rIns="99550" wrap="square" tIns="5687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Escenarios de generación</a:t>
              </a:r>
              <a:endParaRPr/>
            </a:p>
          </p:txBody>
        </p:sp>
        <p:sp>
          <p:nvSpPr>
            <p:cNvPr id="1222" name="Google Shape;1222;g2d385f4d273_4_39"/>
            <p:cNvSpPr/>
            <p:nvPr/>
          </p:nvSpPr>
          <p:spPr>
            <a:xfrm>
              <a:off x="2238" y="879375"/>
              <a:ext cx="2182500" cy="1800600"/>
            </a:xfrm>
            <a:prstGeom prst="rect">
              <a:avLst/>
            </a:prstGeom>
            <a:solidFill>
              <a:srgbClr val="CAF53A">
                <a:alpha val="89800"/>
              </a:srgbClr>
            </a:solidFill>
            <a:ln cap="flat" cmpd="sng" w="25400">
              <a:solidFill>
                <a:srgbClr val="2B4037">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g2d385f4d273_4_39"/>
            <p:cNvSpPr txBox="1"/>
            <p:nvPr/>
          </p:nvSpPr>
          <p:spPr>
            <a:xfrm>
              <a:off x="2238" y="879375"/>
              <a:ext cx="2182500" cy="1800600"/>
            </a:xfrm>
            <a:prstGeom prst="rect">
              <a:avLst/>
            </a:prstGeom>
            <a:noFill/>
            <a:ln>
              <a:noFill/>
            </a:ln>
          </p:spPr>
          <p:txBody>
            <a:bodyPr anchorCtr="0" anchor="ctr" bIns="112000" lIns="74675" spcFirstLastPara="1" rIns="99550" wrap="square" tIns="746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Máxima Oriental - mínima Nordeste.</a:t>
              </a:r>
              <a:endParaRPr/>
            </a:p>
            <a:p>
              <a:pPr indent="-114300" lvl="1" marL="114300" marR="0" rtl="0" algn="l">
                <a:lnSpc>
                  <a:spcPct val="90000"/>
                </a:lnSpc>
                <a:spcBef>
                  <a:spcPts val="21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Mínima Oriental - máxima Nordeste.</a:t>
              </a:r>
              <a:endParaRPr/>
            </a:p>
            <a:p>
              <a:pPr indent="-114300" lvl="1" marL="114300" marR="0" rtl="0" algn="l">
                <a:lnSpc>
                  <a:spcPct val="90000"/>
                </a:lnSpc>
                <a:spcBef>
                  <a:spcPts val="21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Mínima Oriental y Casanare - máxima Boyacá.</a:t>
              </a:r>
              <a:endParaRPr/>
            </a:p>
          </p:txBody>
        </p:sp>
        <p:sp>
          <p:nvSpPr>
            <p:cNvPr id="1224" name="Google Shape;1224;g2d385f4d273_4_39"/>
            <p:cNvSpPr/>
            <p:nvPr/>
          </p:nvSpPr>
          <p:spPr>
            <a:xfrm>
              <a:off x="2490192" y="6408"/>
              <a:ext cx="2182500" cy="873000"/>
            </a:xfrm>
            <a:prstGeom prst="rect">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g2d385f4d273_4_39"/>
            <p:cNvSpPr txBox="1"/>
            <p:nvPr/>
          </p:nvSpPr>
          <p:spPr>
            <a:xfrm>
              <a:off x="2490192" y="6408"/>
              <a:ext cx="2182500" cy="873000"/>
            </a:xfrm>
            <a:prstGeom prst="rect">
              <a:avLst/>
            </a:prstGeom>
            <a:noFill/>
            <a:ln>
              <a:noFill/>
            </a:ln>
          </p:spPr>
          <p:txBody>
            <a:bodyPr anchorCtr="0" anchor="ctr" bIns="56875" lIns="99550" spcFirstLastPara="1" rIns="99550" wrap="square" tIns="5687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Escenarios de demanda</a:t>
              </a:r>
              <a:endParaRPr/>
            </a:p>
          </p:txBody>
        </p:sp>
        <p:sp>
          <p:nvSpPr>
            <p:cNvPr id="1226" name="Google Shape;1226;g2d385f4d273_4_39"/>
            <p:cNvSpPr/>
            <p:nvPr/>
          </p:nvSpPr>
          <p:spPr>
            <a:xfrm>
              <a:off x="2490192" y="879375"/>
              <a:ext cx="2182500" cy="1800600"/>
            </a:xfrm>
            <a:prstGeom prst="rect">
              <a:avLst/>
            </a:prstGeom>
            <a:solidFill>
              <a:srgbClr val="CAF53A">
                <a:alpha val="89800"/>
              </a:srgbClr>
            </a:solidFill>
            <a:ln cap="flat" cmpd="sng" w="25400">
              <a:solidFill>
                <a:srgbClr val="2B4037">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g2d385f4d273_4_39"/>
            <p:cNvSpPr txBox="1"/>
            <p:nvPr/>
          </p:nvSpPr>
          <p:spPr>
            <a:xfrm>
              <a:off x="2490192" y="879375"/>
              <a:ext cx="2182500" cy="1800600"/>
            </a:xfrm>
            <a:prstGeom prst="rect">
              <a:avLst/>
            </a:prstGeom>
            <a:noFill/>
            <a:ln>
              <a:noFill/>
            </a:ln>
          </p:spPr>
          <p:txBody>
            <a:bodyPr anchorCtr="0" anchor="ctr" bIns="112000" lIns="74675" spcFirstLastPara="1" rIns="99550" wrap="square" tIns="746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Demanda máxima.</a:t>
              </a:r>
              <a:endParaRPr/>
            </a:p>
            <a:p>
              <a:pPr indent="-114300" lvl="1" marL="114300" marR="0" rtl="0" algn="l">
                <a:lnSpc>
                  <a:spcPct val="90000"/>
                </a:lnSpc>
                <a:spcBef>
                  <a:spcPts val="21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Demanda media.</a:t>
              </a:r>
              <a:endParaRPr/>
            </a:p>
          </p:txBody>
        </p:sp>
        <p:sp>
          <p:nvSpPr>
            <p:cNvPr id="1228" name="Google Shape;1228;g2d385f4d273_4_39"/>
            <p:cNvSpPr/>
            <p:nvPr/>
          </p:nvSpPr>
          <p:spPr>
            <a:xfrm>
              <a:off x="4978146" y="6408"/>
              <a:ext cx="2182500" cy="873000"/>
            </a:xfrm>
            <a:prstGeom prst="rect">
              <a:avLst/>
            </a:prstGeom>
            <a:solidFill>
              <a:srgbClr val="2B4037"/>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g2d385f4d273_4_39"/>
            <p:cNvSpPr txBox="1"/>
            <p:nvPr/>
          </p:nvSpPr>
          <p:spPr>
            <a:xfrm>
              <a:off x="4978146" y="6408"/>
              <a:ext cx="2182500" cy="873000"/>
            </a:xfrm>
            <a:prstGeom prst="rect">
              <a:avLst/>
            </a:prstGeom>
            <a:noFill/>
            <a:ln>
              <a:noFill/>
            </a:ln>
          </p:spPr>
          <p:txBody>
            <a:bodyPr anchorCtr="0" anchor="ctr" bIns="56875" lIns="99550" spcFirstLastPara="1" rIns="99550" wrap="square" tIns="56875">
              <a:noAutofit/>
            </a:bodyPr>
            <a:lstStyle/>
            <a:p>
              <a:pPr indent="0" lvl="0" marL="0" marR="0" rtl="0" algn="ctr">
                <a:lnSpc>
                  <a:spcPct val="90000"/>
                </a:lnSpc>
                <a:spcBef>
                  <a:spcPts val="0"/>
                </a:spcBef>
                <a:spcAft>
                  <a:spcPts val="0"/>
                </a:spcAft>
                <a:buClr>
                  <a:srgbClr val="000000"/>
                </a:buClr>
                <a:buSzPts val="1400"/>
                <a:buFont typeface="Arial"/>
                <a:buNone/>
              </a:pPr>
              <a:r>
                <a:rPr b="1" i="0" lang="es-CO" sz="1400" u="none" cap="none" strike="noStrike">
                  <a:solidFill>
                    <a:srgbClr val="CAF53A"/>
                  </a:solidFill>
                  <a:latin typeface="Verdana"/>
                  <a:ea typeface="Verdana"/>
                  <a:cs typeface="Verdana"/>
                  <a:sym typeface="Verdana"/>
                </a:rPr>
                <a:t>Horizonte de tiempo</a:t>
              </a:r>
              <a:endParaRPr/>
            </a:p>
          </p:txBody>
        </p:sp>
        <p:sp>
          <p:nvSpPr>
            <p:cNvPr id="1230" name="Google Shape;1230;g2d385f4d273_4_39"/>
            <p:cNvSpPr/>
            <p:nvPr/>
          </p:nvSpPr>
          <p:spPr>
            <a:xfrm>
              <a:off x="4978146" y="879375"/>
              <a:ext cx="2182500" cy="1800600"/>
            </a:xfrm>
            <a:prstGeom prst="rect">
              <a:avLst/>
            </a:prstGeom>
            <a:solidFill>
              <a:srgbClr val="CAF53A">
                <a:alpha val="89800"/>
              </a:srgbClr>
            </a:solidFill>
            <a:ln cap="flat" cmpd="sng" w="25400">
              <a:solidFill>
                <a:srgbClr val="2B4037">
                  <a:alpha val="89800"/>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g2d385f4d273_4_39"/>
            <p:cNvSpPr txBox="1"/>
            <p:nvPr/>
          </p:nvSpPr>
          <p:spPr>
            <a:xfrm>
              <a:off x="4978146" y="879375"/>
              <a:ext cx="2182500" cy="1800600"/>
            </a:xfrm>
            <a:prstGeom prst="rect">
              <a:avLst/>
            </a:prstGeom>
            <a:noFill/>
            <a:ln>
              <a:noFill/>
            </a:ln>
          </p:spPr>
          <p:txBody>
            <a:bodyPr anchorCtr="0" anchor="ctr" bIns="112000" lIns="74675" spcFirstLastPara="1" rIns="99550" wrap="square" tIns="746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Desde 2030 hasta 2037.</a:t>
              </a:r>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5" name="Shape 1235"/>
        <p:cNvGrpSpPr/>
        <p:nvPr/>
      </p:nvGrpSpPr>
      <p:grpSpPr>
        <a:xfrm>
          <a:off x="0" y="0"/>
          <a:ext cx="0" cy="0"/>
          <a:chOff x="0" y="0"/>
          <a:chExt cx="0" cy="0"/>
        </a:xfrm>
      </p:grpSpPr>
      <p:sp>
        <p:nvSpPr>
          <p:cNvPr id="1236" name="Google Shape;1236;g2d385f4d273_4_57"/>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Casos de estudio</a:t>
            </a:r>
            <a:endParaRPr b="1" i="0" sz="2300" u="none" cap="none" strike="noStrike">
              <a:solidFill>
                <a:srgbClr val="171717"/>
              </a:solidFill>
              <a:highlight>
                <a:srgbClr val="CAF53A"/>
              </a:highlight>
              <a:latin typeface="Verdana"/>
              <a:ea typeface="Verdana"/>
              <a:cs typeface="Verdana"/>
              <a:sym typeface="Verdana"/>
            </a:endParaRPr>
          </a:p>
        </p:txBody>
      </p:sp>
      <p:pic>
        <p:nvPicPr>
          <p:cNvPr id="1237" name="Google Shape;1237;g2d385f4d273_4_57"/>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grpSp>
        <p:nvGrpSpPr>
          <p:cNvPr id="1238" name="Google Shape;1238;g2d385f4d273_4_57"/>
          <p:cNvGrpSpPr/>
          <p:nvPr/>
        </p:nvGrpSpPr>
        <p:grpSpPr>
          <a:xfrm>
            <a:off x="2423885" y="1378856"/>
            <a:ext cx="4296228" cy="2949120"/>
            <a:chOff x="0" y="0"/>
            <a:chExt cx="4296228" cy="2949120"/>
          </a:xfrm>
        </p:grpSpPr>
        <p:sp>
          <p:nvSpPr>
            <p:cNvPr id="1239" name="Google Shape;1239;g2d385f4d273_4_57"/>
            <p:cNvSpPr/>
            <p:nvPr/>
          </p:nvSpPr>
          <p:spPr>
            <a:xfrm rot="-5400000">
              <a:off x="336750" y="-336690"/>
              <a:ext cx="1474500" cy="2148000"/>
            </a:xfrm>
            <a:prstGeom prst="round1Rect">
              <a:avLst>
                <a:gd fmla="val 16667" name="adj"/>
              </a:avLst>
            </a:prstGeom>
            <a:solidFill>
              <a:srgbClr val="2B4037"/>
            </a:solidFill>
            <a:ln cap="flat" cmpd="sng" w="25400">
              <a:solidFill>
                <a:srgbClr val="CAF5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g2d385f4d273_4_57"/>
            <p:cNvSpPr txBox="1"/>
            <p:nvPr/>
          </p:nvSpPr>
          <p:spPr>
            <a:xfrm>
              <a:off x="0" y="0"/>
              <a:ext cx="2148000" cy="110580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s-CO" sz="1600" u="none" cap="none" strike="noStrike">
                  <a:solidFill>
                    <a:srgbClr val="CAF53A"/>
                  </a:solidFill>
                  <a:latin typeface="Verdana"/>
                  <a:ea typeface="Verdana"/>
                  <a:cs typeface="Verdana"/>
                  <a:sym typeface="Verdana"/>
                </a:rPr>
                <a:t>153 contingencias</a:t>
              </a:r>
              <a:endParaRPr/>
            </a:p>
          </p:txBody>
        </p:sp>
        <p:sp>
          <p:nvSpPr>
            <p:cNvPr id="1241" name="Google Shape;1241;g2d385f4d273_4_57"/>
            <p:cNvSpPr/>
            <p:nvPr/>
          </p:nvSpPr>
          <p:spPr>
            <a:xfrm>
              <a:off x="2148114" y="0"/>
              <a:ext cx="2148000" cy="1474500"/>
            </a:xfrm>
            <a:prstGeom prst="round1Rect">
              <a:avLst>
                <a:gd fmla="val 16667" name="adj"/>
              </a:avLst>
            </a:prstGeom>
            <a:solidFill>
              <a:srgbClr val="2B4037"/>
            </a:solidFill>
            <a:ln cap="flat" cmpd="sng" w="25400">
              <a:solidFill>
                <a:srgbClr val="CAF5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g2d385f4d273_4_57"/>
            <p:cNvSpPr txBox="1"/>
            <p:nvPr/>
          </p:nvSpPr>
          <p:spPr>
            <a:xfrm>
              <a:off x="2148114" y="0"/>
              <a:ext cx="2148000" cy="110580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s-CO" sz="1600" u="none" cap="none" strike="noStrike">
                  <a:solidFill>
                    <a:srgbClr val="CAF53A"/>
                  </a:solidFill>
                  <a:latin typeface="Verdana"/>
                  <a:ea typeface="Verdana"/>
                  <a:cs typeface="Verdana"/>
                  <a:sym typeface="Verdana"/>
                </a:rPr>
                <a:t>2 escenarios de generación</a:t>
              </a:r>
              <a:endParaRPr/>
            </a:p>
          </p:txBody>
        </p:sp>
        <p:sp>
          <p:nvSpPr>
            <p:cNvPr id="1243" name="Google Shape;1243;g2d385f4d273_4_57"/>
            <p:cNvSpPr/>
            <p:nvPr/>
          </p:nvSpPr>
          <p:spPr>
            <a:xfrm rot="10800000">
              <a:off x="114" y="1474620"/>
              <a:ext cx="2148000" cy="1474500"/>
            </a:xfrm>
            <a:prstGeom prst="round1Rect">
              <a:avLst>
                <a:gd fmla="val 16667" name="adj"/>
              </a:avLst>
            </a:prstGeom>
            <a:solidFill>
              <a:srgbClr val="2B4037"/>
            </a:solidFill>
            <a:ln cap="flat" cmpd="sng" w="25400">
              <a:solidFill>
                <a:srgbClr val="CAF5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g2d385f4d273_4_57"/>
            <p:cNvSpPr txBox="1"/>
            <p:nvPr/>
          </p:nvSpPr>
          <p:spPr>
            <a:xfrm>
              <a:off x="0" y="1843200"/>
              <a:ext cx="2148000" cy="110580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s-CO" sz="1600" u="none" cap="none" strike="noStrike">
                  <a:solidFill>
                    <a:srgbClr val="CAF53A"/>
                  </a:solidFill>
                  <a:latin typeface="Verdana"/>
                  <a:ea typeface="Verdana"/>
                  <a:cs typeface="Verdana"/>
                  <a:sym typeface="Verdana"/>
                </a:rPr>
                <a:t>2 escenario de demanda</a:t>
              </a:r>
              <a:endParaRPr/>
            </a:p>
          </p:txBody>
        </p:sp>
        <p:sp>
          <p:nvSpPr>
            <p:cNvPr id="1245" name="Google Shape;1245;g2d385f4d273_4_57"/>
            <p:cNvSpPr/>
            <p:nvPr/>
          </p:nvSpPr>
          <p:spPr>
            <a:xfrm rot="5400000">
              <a:off x="2484978" y="1137810"/>
              <a:ext cx="1474500" cy="2148000"/>
            </a:xfrm>
            <a:prstGeom prst="round1Rect">
              <a:avLst>
                <a:gd fmla="val 16667" name="adj"/>
              </a:avLst>
            </a:prstGeom>
            <a:solidFill>
              <a:srgbClr val="2B4037"/>
            </a:solidFill>
            <a:ln cap="flat" cmpd="sng" w="25400">
              <a:solidFill>
                <a:srgbClr val="CAF5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g2d385f4d273_4_57"/>
            <p:cNvSpPr txBox="1"/>
            <p:nvPr/>
          </p:nvSpPr>
          <p:spPr>
            <a:xfrm>
              <a:off x="2148114" y="1843200"/>
              <a:ext cx="2148000" cy="110580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s-CO" sz="1600" u="none" cap="none" strike="noStrike">
                  <a:solidFill>
                    <a:srgbClr val="CAF53A"/>
                  </a:solidFill>
                  <a:latin typeface="Verdana"/>
                  <a:ea typeface="Verdana"/>
                  <a:cs typeface="Verdana"/>
                  <a:sym typeface="Verdana"/>
                </a:rPr>
                <a:t>8 años</a:t>
              </a:r>
              <a:endParaRPr/>
            </a:p>
          </p:txBody>
        </p:sp>
        <p:sp>
          <p:nvSpPr>
            <p:cNvPr id="1247" name="Google Shape;1247;g2d385f4d273_4_57"/>
            <p:cNvSpPr/>
            <p:nvPr/>
          </p:nvSpPr>
          <p:spPr>
            <a:xfrm>
              <a:off x="1240970" y="870860"/>
              <a:ext cx="1814400" cy="1207500"/>
            </a:xfrm>
            <a:prstGeom prst="roundRect">
              <a:avLst>
                <a:gd fmla="val 16667" name="adj"/>
              </a:avLst>
            </a:prstGeom>
            <a:solidFill>
              <a:srgbClr val="CAF53A"/>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g2d385f4d273_4_57"/>
            <p:cNvSpPr txBox="1"/>
            <p:nvPr/>
          </p:nvSpPr>
          <p:spPr>
            <a:xfrm>
              <a:off x="1299910" y="929800"/>
              <a:ext cx="1696500" cy="10896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es-CO" sz="1800" u="none" cap="none" strike="noStrike">
                  <a:solidFill>
                    <a:srgbClr val="000000"/>
                  </a:solidFill>
                  <a:latin typeface="Verdana"/>
                  <a:ea typeface="Verdana"/>
                  <a:cs typeface="Verdana"/>
                  <a:sym typeface="Verdana"/>
                </a:rPr>
                <a:t>4896 casos analizados</a:t>
              </a:r>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2" name="Shape 1252"/>
        <p:cNvGrpSpPr/>
        <p:nvPr/>
      </p:nvGrpSpPr>
      <p:grpSpPr>
        <a:xfrm>
          <a:off x="0" y="0"/>
          <a:ext cx="0" cy="0"/>
          <a:chOff x="0" y="0"/>
          <a:chExt cx="0" cy="0"/>
        </a:xfrm>
      </p:grpSpPr>
      <p:sp>
        <p:nvSpPr>
          <p:cNvPr id="1253" name="Google Shape;1253;g2d385f4d273_4_118"/>
          <p:cNvSpPr txBox="1"/>
          <p:nvPr/>
        </p:nvSpPr>
        <p:spPr>
          <a:xfrm>
            <a:off x="4141845" y="1244074"/>
            <a:ext cx="12138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i="0" lang="es-CO" sz="6000" u="none" cap="none" strike="noStrike">
                <a:solidFill>
                  <a:srgbClr val="CAF53A"/>
                </a:solidFill>
                <a:latin typeface="Verdana"/>
                <a:ea typeface="Verdana"/>
                <a:cs typeface="Verdana"/>
                <a:sym typeface="Verdana"/>
              </a:rPr>
              <a:t>2.</a:t>
            </a:r>
            <a:endParaRPr b="1" i="0" sz="6000" u="none" cap="none" strike="noStrike">
              <a:solidFill>
                <a:srgbClr val="CAF53A"/>
              </a:solidFill>
              <a:latin typeface="Verdana"/>
              <a:ea typeface="Verdana"/>
              <a:cs typeface="Verdana"/>
              <a:sym typeface="Verdana"/>
            </a:endParaRPr>
          </a:p>
        </p:txBody>
      </p:sp>
      <p:sp>
        <p:nvSpPr>
          <p:cNvPr id="1254" name="Google Shape;1254;g2d385f4d273_4_118"/>
          <p:cNvSpPr/>
          <p:nvPr/>
        </p:nvSpPr>
        <p:spPr>
          <a:xfrm rot="10800000">
            <a:off x="951961" y="1126977"/>
            <a:ext cx="3008578" cy="1972698"/>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255" name="Google Shape;1255;g2d385f4d273_4_118"/>
          <p:cNvPicPr preferRelativeResize="0"/>
          <p:nvPr/>
        </p:nvPicPr>
        <p:blipFill rotWithShape="1">
          <a:blip r:embed="rId4">
            <a:alphaModFix/>
          </a:blip>
          <a:srcRect b="9395" l="0" r="0" t="0"/>
          <a:stretch/>
        </p:blipFill>
        <p:spPr>
          <a:xfrm>
            <a:off x="767271" y="141515"/>
            <a:ext cx="4305469" cy="5001987"/>
          </a:xfrm>
          <a:prstGeom prst="rect">
            <a:avLst/>
          </a:prstGeom>
          <a:noFill/>
          <a:ln>
            <a:noFill/>
          </a:ln>
        </p:spPr>
      </p:pic>
      <p:pic>
        <p:nvPicPr>
          <p:cNvPr id="1256" name="Google Shape;1256;g2d385f4d273_4_118"/>
          <p:cNvPicPr preferRelativeResize="0"/>
          <p:nvPr/>
        </p:nvPicPr>
        <p:blipFill rotWithShape="1">
          <a:blip r:embed="rId5">
            <a:alphaModFix/>
          </a:blip>
          <a:srcRect b="0" l="0" r="0" t="0"/>
          <a:stretch/>
        </p:blipFill>
        <p:spPr>
          <a:xfrm>
            <a:off x="8167034" y="4103676"/>
            <a:ext cx="788816" cy="868702"/>
          </a:xfrm>
          <a:prstGeom prst="rect">
            <a:avLst/>
          </a:prstGeom>
          <a:noFill/>
          <a:ln>
            <a:noFill/>
          </a:ln>
        </p:spPr>
      </p:pic>
      <p:sp>
        <p:nvSpPr>
          <p:cNvPr id="1257" name="Google Shape;1257;g2d385f4d273_4_118"/>
          <p:cNvSpPr txBox="1"/>
          <p:nvPr/>
        </p:nvSpPr>
        <p:spPr>
          <a:xfrm>
            <a:off x="4141844" y="2112217"/>
            <a:ext cx="4958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SOLUCIÓN PROPUESTA</a:t>
            </a:r>
            <a:endParaRPr b="1" i="0" sz="3400" u="none" cap="none" strike="noStrike">
              <a:solidFill>
                <a:schemeClr val="lt1"/>
              </a:solidFill>
              <a:latin typeface="Verdana"/>
              <a:ea typeface="Verdana"/>
              <a:cs typeface="Verdana"/>
              <a:sym typeface="Verdana"/>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1" name="Shape 1261"/>
        <p:cNvGrpSpPr/>
        <p:nvPr/>
      </p:nvGrpSpPr>
      <p:grpSpPr>
        <a:xfrm>
          <a:off x="0" y="0"/>
          <a:ext cx="0" cy="0"/>
          <a:chOff x="0" y="0"/>
          <a:chExt cx="0" cy="0"/>
        </a:xfrm>
      </p:grpSpPr>
      <p:sp>
        <p:nvSpPr>
          <p:cNvPr id="1262" name="Google Shape;1262;g2d385f4d273_4_126"/>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Nuevo Enlace de Intercambio</a:t>
            </a:r>
            <a:endParaRPr b="1" i="0" sz="2300" u="none" cap="none" strike="noStrike">
              <a:solidFill>
                <a:srgbClr val="171717"/>
              </a:solidFill>
              <a:highlight>
                <a:srgbClr val="CAF53A"/>
              </a:highlight>
              <a:latin typeface="Verdana"/>
              <a:ea typeface="Verdana"/>
              <a:cs typeface="Verdana"/>
              <a:sym typeface="Verdana"/>
            </a:endParaRPr>
          </a:p>
        </p:txBody>
      </p:sp>
      <p:pic>
        <p:nvPicPr>
          <p:cNvPr id="1263" name="Google Shape;1263;g2d385f4d273_4_12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grpSp>
        <p:nvGrpSpPr>
          <p:cNvPr id="1264" name="Google Shape;1264;g2d385f4d273_4_126"/>
          <p:cNvGrpSpPr/>
          <p:nvPr/>
        </p:nvGrpSpPr>
        <p:grpSpPr>
          <a:xfrm>
            <a:off x="1524000" y="1861864"/>
            <a:ext cx="6306600" cy="2461942"/>
            <a:chOff x="0" y="381408"/>
            <a:chExt cx="6306600" cy="2461942"/>
          </a:xfrm>
        </p:grpSpPr>
        <p:sp>
          <p:nvSpPr>
            <p:cNvPr id="1265" name="Google Shape;1265;g2d385f4d273_4_126"/>
            <p:cNvSpPr/>
            <p:nvPr/>
          </p:nvSpPr>
          <p:spPr>
            <a:xfrm>
              <a:off x="0" y="381408"/>
              <a:ext cx="6306600" cy="1216800"/>
            </a:xfrm>
            <a:prstGeom prst="roundRect">
              <a:avLst>
                <a:gd fmla="val 16667" name="adj"/>
              </a:avLst>
            </a:prstGeom>
            <a:solidFill>
              <a:srgbClr val="CAF53A"/>
            </a:solidFill>
            <a:ln cap="flat" cmpd="sng" w="25400">
              <a:solidFill>
                <a:srgbClr val="2B40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g2d385f4d273_4_126"/>
            <p:cNvSpPr txBox="1"/>
            <p:nvPr/>
          </p:nvSpPr>
          <p:spPr>
            <a:xfrm>
              <a:off x="59399" y="440807"/>
              <a:ext cx="6187800" cy="10980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1" i="0" lang="es-CO" sz="1800" u="none" cap="none" strike="noStrike">
                  <a:solidFill>
                    <a:srgbClr val="2B4037"/>
                  </a:solidFill>
                  <a:latin typeface="Verdana"/>
                  <a:ea typeface="Verdana"/>
                  <a:cs typeface="Verdana"/>
                  <a:sym typeface="Verdana"/>
                </a:rPr>
                <a:t>Chivor II – Aguaclara – Alcaraván 230 kV.</a:t>
              </a:r>
              <a:endParaRPr/>
            </a:p>
          </p:txBody>
        </p:sp>
        <p:sp>
          <p:nvSpPr>
            <p:cNvPr id="1267" name="Google Shape;1267;g2d385f4d273_4_126"/>
            <p:cNvSpPr/>
            <p:nvPr/>
          </p:nvSpPr>
          <p:spPr>
            <a:xfrm>
              <a:off x="0" y="1699750"/>
              <a:ext cx="6306600" cy="114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g2d385f4d273_4_126"/>
            <p:cNvSpPr txBox="1"/>
            <p:nvPr/>
          </p:nvSpPr>
          <p:spPr>
            <a:xfrm>
              <a:off x="0" y="1699750"/>
              <a:ext cx="6306600" cy="1143600"/>
            </a:xfrm>
            <a:prstGeom prst="rect">
              <a:avLst/>
            </a:prstGeom>
            <a:noFill/>
            <a:ln>
              <a:noFill/>
            </a:ln>
          </p:spPr>
          <p:txBody>
            <a:bodyPr anchorCtr="0" anchor="t" bIns="17775" lIns="200225" spcFirstLastPara="1" rIns="99550" wrap="square" tIns="17775">
              <a:noAutofit/>
            </a:bodyPr>
            <a:lstStyle/>
            <a:p>
              <a:pPr indent="-114300" lvl="1" marL="114300" marR="0" rtl="0" algn="l">
                <a:lnSpc>
                  <a:spcPct val="90000"/>
                </a:lnSpc>
                <a:spcBef>
                  <a:spcPts val="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Aguaclara – Chivor II 1 y 2 230 kV (aprox 28 km).</a:t>
              </a:r>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LT Aguaclara – Alcaraván 1 y 2 230 kV (aprox 105 km).</a:t>
              </a:r>
              <a:endParaRPr/>
            </a:p>
            <a:p>
              <a:pPr indent="-114300" lvl="1" marL="114300" marR="0" rtl="0" algn="l">
                <a:lnSpc>
                  <a:spcPct val="90000"/>
                </a:lnSpc>
                <a:spcBef>
                  <a:spcPts val="280"/>
                </a:spcBef>
                <a:spcAft>
                  <a:spcPts val="0"/>
                </a:spcAft>
                <a:buClr>
                  <a:srgbClr val="000000"/>
                </a:buClr>
                <a:buSzPts val="1400"/>
                <a:buFont typeface="Arial"/>
                <a:buChar char="•"/>
              </a:pPr>
              <a:r>
                <a:rPr b="0" i="0" lang="es-CO" sz="1400" u="none" cap="none" strike="noStrike">
                  <a:solidFill>
                    <a:srgbClr val="2B4037"/>
                  </a:solidFill>
                  <a:latin typeface="Verdana"/>
                  <a:ea typeface="Verdana"/>
                  <a:cs typeface="Verdana"/>
                  <a:sym typeface="Verdana"/>
                </a:rPr>
                <a:t>Subestación interruptor y medio Aguaclara 230/120/13.8 kV, equipada con 2 transformadores de 300 MVA cada uno.</a:t>
              </a:r>
              <a:endParaRPr/>
            </a:p>
            <a:p>
              <a:pPr indent="-25400" lvl="1" marL="114300" marR="0" rtl="0" algn="l">
                <a:lnSpc>
                  <a:spcPct val="90000"/>
                </a:lnSpc>
                <a:spcBef>
                  <a:spcPts val="280"/>
                </a:spcBef>
                <a:spcAft>
                  <a:spcPts val="0"/>
                </a:spcAft>
                <a:buClr>
                  <a:srgbClr val="000000"/>
                </a:buClr>
                <a:buSzPts val="1400"/>
                <a:buFont typeface="Arial"/>
                <a:buNone/>
              </a:pPr>
              <a:r>
                <a:t/>
              </a:r>
              <a:endParaRPr b="0" i="0" sz="1400" u="none" cap="none" strike="noStrike">
                <a:solidFill>
                  <a:srgbClr val="2B4037"/>
                </a:solidFill>
                <a:latin typeface="Verdana"/>
                <a:ea typeface="Verdana"/>
                <a:cs typeface="Verdana"/>
                <a:sym typeface="Verdana"/>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 name="Shape 176"/>
        <p:cNvGrpSpPr/>
        <p:nvPr/>
      </p:nvGrpSpPr>
      <p:grpSpPr>
        <a:xfrm>
          <a:off x="0" y="0"/>
          <a:ext cx="0" cy="0"/>
          <a:chOff x="0" y="0"/>
          <a:chExt cx="0" cy="0"/>
        </a:xfrm>
      </p:grpSpPr>
      <p:sp>
        <p:nvSpPr>
          <p:cNvPr id="177" name="Google Shape;177;p7"/>
          <p:cNvSpPr txBox="1"/>
          <p:nvPr/>
        </p:nvSpPr>
        <p:spPr>
          <a:xfrm>
            <a:off x="4148687" y="2112217"/>
            <a:ext cx="4995313" cy="116952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chemeClr val="lt1"/>
                </a:solidFill>
                <a:latin typeface="Verdana"/>
                <a:ea typeface="Verdana"/>
                <a:cs typeface="Verdana"/>
                <a:sym typeface="Verdana"/>
              </a:rPr>
              <a:t>INFORME GENERAL DE CONVOCATORIAS</a:t>
            </a:r>
            <a:endParaRPr b="1" i="0" sz="3200" u="none" cap="none" strike="noStrike">
              <a:solidFill>
                <a:schemeClr val="lt1"/>
              </a:solidFill>
              <a:latin typeface="Verdana"/>
              <a:ea typeface="Verdana"/>
              <a:cs typeface="Verdana"/>
              <a:sym typeface="Verdana"/>
            </a:endParaRPr>
          </a:p>
        </p:txBody>
      </p:sp>
      <p:sp>
        <p:nvSpPr>
          <p:cNvPr id="178" name="Google Shape;178;p7"/>
          <p:cNvSpPr txBox="1"/>
          <p:nvPr/>
        </p:nvSpPr>
        <p:spPr>
          <a:xfrm>
            <a:off x="4148677" y="865925"/>
            <a:ext cx="17856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lang="es-CO" sz="9600">
                <a:solidFill>
                  <a:srgbClr val="CAF53A"/>
                </a:solidFill>
                <a:latin typeface="Verdana"/>
                <a:ea typeface="Verdana"/>
                <a:cs typeface="Verdana"/>
                <a:sym typeface="Verdana"/>
              </a:rPr>
              <a:t>3</a:t>
            </a:r>
            <a:endParaRPr b="1" i="0" sz="6000" u="none" cap="none" strike="noStrike">
              <a:solidFill>
                <a:srgbClr val="CAF53A"/>
              </a:solidFill>
              <a:latin typeface="Verdana"/>
              <a:ea typeface="Verdana"/>
              <a:cs typeface="Verdana"/>
              <a:sym typeface="Verdana"/>
            </a:endParaRPr>
          </a:p>
        </p:txBody>
      </p:sp>
      <p:sp>
        <p:nvSpPr>
          <p:cNvPr id="179" name="Google Shape;179;p7"/>
          <p:cNvSpPr/>
          <p:nvPr/>
        </p:nvSpPr>
        <p:spPr>
          <a:xfrm rot="10800000">
            <a:off x="948576" y="1124758"/>
            <a:ext cx="3011963" cy="1974917"/>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0" name="Google Shape;180;p7"/>
          <p:cNvPicPr preferRelativeResize="0"/>
          <p:nvPr/>
        </p:nvPicPr>
        <p:blipFill rotWithShape="1">
          <a:blip r:embed="rId4">
            <a:alphaModFix/>
          </a:blip>
          <a:srcRect b="9397" l="0" r="0" t="0"/>
          <a:stretch/>
        </p:blipFill>
        <p:spPr>
          <a:xfrm>
            <a:off x="780546" y="141503"/>
            <a:ext cx="4305473" cy="5001988"/>
          </a:xfrm>
          <a:prstGeom prst="rect">
            <a:avLst/>
          </a:prstGeom>
          <a:noFill/>
          <a:ln>
            <a:noFill/>
          </a:ln>
        </p:spPr>
      </p:pic>
      <p:pic>
        <p:nvPicPr>
          <p:cNvPr id="181" name="Google Shape;181;p7"/>
          <p:cNvPicPr preferRelativeResize="0"/>
          <p:nvPr/>
        </p:nvPicPr>
        <p:blipFill rotWithShape="1">
          <a:blip r:embed="rId5">
            <a:alphaModFix/>
          </a:blip>
          <a:srcRect b="0" l="0" r="0" t="0"/>
          <a:stretch/>
        </p:blipFill>
        <p:spPr>
          <a:xfrm>
            <a:off x="8167034" y="4103676"/>
            <a:ext cx="788818" cy="86869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2" name="Shape 1272"/>
        <p:cNvGrpSpPr/>
        <p:nvPr/>
      </p:nvGrpSpPr>
      <p:grpSpPr>
        <a:xfrm>
          <a:off x="0" y="0"/>
          <a:ext cx="0" cy="0"/>
          <a:chOff x="0" y="0"/>
          <a:chExt cx="0" cy="0"/>
        </a:xfrm>
      </p:grpSpPr>
      <p:pic>
        <p:nvPicPr>
          <p:cNvPr id="1273" name="Google Shape;1273;g2d385f4d273_4_136"/>
          <p:cNvPicPr preferRelativeResize="0"/>
          <p:nvPr/>
        </p:nvPicPr>
        <p:blipFill rotWithShape="1">
          <a:blip r:embed="rId4">
            <a:alphaModFix/>
          </a:blip>
          <a:srcRect b="2555" l="0" r="0" t="2783"/>
          <a:stretch/>
        </p:blipFill>
        <p:spPr>
          <a:xfrm>
            <a:off x="1317516" y="1188231"/>
            <a:ext cx="5917856" cy="3777987"/>
          </a:xfrm>
          <a:prstGeom prst="rect">
            <a:avLst/>
          </a:prstGeom>
          <a:noFill/>
          <a:ln>
            <a:noFill/>
          </a:ln>
        </p:spPr>
      </p:pic>
      <p:sp>
        <p:nvSpPr>
          <p:cNvPr id="1274" name="Google Shape;1274;g2d385f4d273_4_136"/>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Nuevo Enlace</a:t>
            </a:r>
            <a:endParaRPr/>
          </a:p>
        </p:txBody>
      </p:sp>
      <p:pic>
        <p:nvPicPr>
          <p:cNvPr id="1275" name="Google Shape;1275;g2d385f4d273_4_136"/>
          <p:cNvPicPr preferRelativeResize="0"/>
          <p:nvPr/>
        </p:nvPicPr>
        <p:blipFill rotWithShape="1">
          <a:blip r:embed="rId5">
            <a:alphaModFix/>
          </a:blip>
          <a:srcRect b="0" l="0" r="0" t="0"/>
          <a:stretch/>
        </p:blipFill>
        <p:spPr>
          <a:xfrm>
            <a:off x="7997104" y="117979"/>
            <a:ext cx="1016198" cy="1143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9" name="Shape 1279"/>
        <p:cNvGrpSpPr/>
        <p:nvPr/>
      </p:nvGrpSpPr>
      <p:grpSpPr>
        <a:xfrm>
          <a:off x="0" y="0"/>
          <a:ext cx="0" cy="0"/>
          <a:chOff x="0" y="0"/>
          <a:chExt cx="0" cy="0"/>
        </a:xfrm>
      </p:grpSpPr>
      <p:sp>
        <p:nvSpPr>
          <p:cNvPr id="1280" name="Google Shape;1280;g2d385f4d273_4_142"/>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Geografía</a:t>
            </a:r>
            <a:endParaRPr b="1" i="0" sz="2300" u="none" cap="none" strike="noStrike">
              <a:solidFill>
                <a:srgbClr val="171717"/>
              </a:solidFill>
              <a:highlight>
                <a:srgbClr val="CAF53A"/>
              </a:highlight>
              <a:latin typeface="Verdana"/>
              <a:ea typeface="Verdana"/>
              <a:cs typeface="Verdana"/>
              <a:sym typeface="Verdana"/>
            </a:endParaRPr>
          </a:p>
        </p:txBody>
      </p:sp>
      <p:pic>
        <p:nvPicPr>
          <p:cNvPr id="1281" name="Google Shape;1281;g2d385f4d273_4_142"/>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pic>
        <p:nvPicPr>
          <p:cNvPr id="1282" name="Google Shape;1282;g2d385f4d273_4_142"/>
          <p:cNvPicPr preferRelativeResize="0"/>
          <p:nvPr/>
        </p:nvPicPr>
        <p:blipFill rotWithShape="1">
          <a:blip r:embed="rId5">
            <a:alphaModFix/>
          </a:blip>
          <a:srcRect b="0" l="0" r="0" t="0"/>
          <a:stretch/>
        </p:blipFill>
        <p:spPr>
          <a:xfrm>
            <a:off x="2440587" y="967287"/>
            <a:ext cx="5293086" cy="389022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6" name="Shape 1286"/>
        <p:cNvGrpSpPr/>
        <p:nvPr/>
      </p:nvGrpSpPr>
      <p:grpSpPr>
        <a:xfrm>
          <a:off x="0" y="0"/>
          <a:ext cx="0" cy="0"/>
          <a:chOff x="0" y="0"/>
          <a:chExt cx="0" cy="0"/>
        </a:xfrm>
      </p:grpSpPr>
      <p:sp>
        <p:nvSpPr>
          <p:cNvPr id="1287" name="Google Shape;1287;g2d385f4d273_4_148"/>
          <p:cNvSpPr txBox="1"/>
          <p:nvPr/>
        </p:nvSpPr>
        <p:spPr>
          <a:xfrm>
            <a:off x="451586" y="3336105"/>
            <a:ext cx="4958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chemeClr val="lt1"/>
                </a:solidFill>
                <a:latin typeface="Verdana"/>
                <a:ea typeface="Verdana"/>
                <a:cs typeface="Verdana"/>
                <a:sym typeface="Verdana"/>
              </a:rPr>
              <a:t>RESULTADOS ELÉCTRICOS</a:t>
            </a:r>
            <a:endParaRPr b="1" i="0" sz="3400" u="none" cap="none" strike="noStrike">
              <a:solidFill>
                <a:schemeClr val="lt1"/>
              </a:solidFill>
              <a:latin typeface="Verdana"/>
              <a:ea typeface="Verdana"/>
              <a:cs typeface="Verdana"/>
              <a:sym typeface="Verdana"/>
            </a:endParaRPr>
          </a:p>
        </p:txBody>
      </p:sp>
      <p:pic>
        <p:nvPicPr>
          <p:cNvPr id="1288" name="Google Shape;1288;g2d385f4d273_4_148"/>
          <p:cNvPicPr preferRelativeResize="0"/>
          <p:nvPr/>
        </p:nvPicPr>
        <p:blipFill rotWithShape="1">
          <a:blip r:embed="rId4">
            <a:alphaModFix/>
          </a:blip>
          <a:srcRect b="0" l="0" r="0" t="0"/>
          <a:stretch/>
        </p:blipFill>
        <p:spPr>
          <a:xfrm>
            <a:off x="198691" y="217476"/>
            <a:ext cx="788816" cy="868702"/>
          </a:xfrm>
          <a:prstGeom prst="rect">
            <a:avLst/>
          </a:prstGeom>
          <a:noFill/>
          <a:ln>
            <a:noFill/>
          </a:ln>
        </p:spPr>
      </p:pic>
      <p:sp>
        <p:nvSpPr>
          <p:cNvPr id="1289" name="Google Shape;1289;g2d385f4d273_4_148"/>
          <p:cNvSpPr/>
          <p:nvPr/>
        </p:nvSpPr>
        <p:spPr>
          <a:xfrm rot="695005">
            <a:off x="3911839" y="658125"/>
            <a:ext cx="4709061" cy="3145419"/>
          </a:xfrm>
          <a:custGeom>
            <a:rect b="b" l="l" r="r" t="t"/>
            <a:pathLst>
              <a:path extrusionOk="0" h="2505013" w="3820417">
                <a:moveTo>
                  <a:pt x="3231096" y="1326450"/>
                </a:moveTo>
                <a:cubicBezTo>
                  <a:pt x="3137609" y="1326450"/>
                  <a:pt x="3049238" y="1348265"/>
                  <a:pt x="2970704" y="1387016"/>
                </a:cubicBezTo>
                <a:lnTo>
                  <a:pt x="2970704" y="1387016"/>
                </a:lnTo>
                <a:cubicBezTo>
                  <a:pt x="2920808" y="1411647"/>
                  <a:pt x="2874917" y="1443061"/>
                  <a:pt x="2834222" y="1480146"/>
                </a:cubicBezTo>
                <a:cubicBezTo>
                  <a:pt x="2643361" y="1584105"/>
                  <a:pt x="2520404" y="1533018"/>
                  <a:pt x="2453729" y="1477727"/>
                </a:cubicBezTo>
                <a:cubicBezTo>
                  <a:pt x="2340410" y="1363416"/>
                  <a:pt x="2269650" y="1211346"/>
                  <a:pt x="2257315" y="1047297"/>
                </a:cubicBezTo>
                <a:cubicBezTo>
                  <a:pt x="2252397" y="981773"/>
                  <a:pt x="2241449" y="915575"/>
                  <a:pt x="2224830" y="850526"/>
                </a:cubicBezTo>
                <a:cubicBezTo>
                  <a:pt x="2187071" y="702661"/>
                  <a:pt x="2121507" y="566733"/>
                  <a:pt x="2030042" y="446434"/>
                </a:cubicBezTo>
                <a:cubicBezTo>
                  <a:pt x="1941632" y="330180"/>
                  <a:pt x="1832756" y="233282"/>
                  <a:pt x="1706467" y="158397"/>
                </a:cubicBezTo>
                <a:cubicBezTo>
                  <a:pt x="1580178" y="83512"/>
                  <a:pt x="1442942" y="34488"/>
                  <a:pt x="1298527" y="12633"/>
                </a:cubicBezTo>
                <a:cubicBezTo>
                  <a:pt x="1149114" y="-9936"/>
                  <a:pt x="998353" y="-2241"/>
                  <a:pt x="850526" y="35519"/>
                </a:cubicBezTo>
                <a:cubicBezTo>
                  <a:pt x="702661" y="73279"/>
                  <a:pt x="566694" y="138843"/>
                  <a:pt x="446434" y="230307"/>
                </a:cubicBezTo>
                <a:cubicBezTo>
                  <a:pt x="330180" y="318717"/>
                  <a:pt x="233282" y="427594"/>
                  <a:pt x="158397" y="553882"/>
                </a:cubicBezTo>
                <a:cubicBezTo>
                  <a:pt x="83472" y="680132"/>
                  <a:pt x="34448" y="817407"/>
                  <a:pt x="12633" y="961822"/>
                </a:cubicBezTo>
                <a:cubicBezTo>
                  <a:pt x="-9936" y="1111235"/>
                  <a:pt x="-2241" y="1261957"/>
                  <a:pt x="35519" y="1409823"/>
                </a:cubicBezTo>
                <a:cubicBezTo>
                  <a:pt x="73279" y="1557689"/>
                  <a:pt x="138843" y="1693655"/>
                  <a:pt x="230307" y="1813915"/>
                </a:cubicBezTo>
                <a:cubicBezTo>
                  <a:pt x="318717" y="1930169"/>
                  <a:pt x="427594" y="2027068"/>
                  <a:pt x="553882" y="2101953"/>
                </a:cubicBezTo>
                <a:cubicBezTo>
                  <a:pt x="680171" y="2176837"/>
                  <a:pt x="817407" y="2225862"/>
                  <a:pt x="961823" y="2247716"/>
                </a:cubicBezTo>
                <a:cubicBezTo>
                  <a:pt x="1111235" y="2270285"/>
                  <a:pt x="1261957" y="2262590"/>
                  <a:pt x="1409823" y="2224830"/>
                </a:cubicBezTo>
                <a:cubicBezTo>
                  <a:pt x="1557689" y="2187070"/>
                  <a:pt x="1693656" y="2121507"/>
                  <a:pt x="1813915" y="2030042"/>
                </a:cubicBezTo>
                <a:cubicBezTo>
                  <a:pt x="1845250" y="2006205"/>
                  <a:pt x="1875513" y="1980621"/>
                  <a:pt x="1903873" y="1953968"/>
                </a:cubicBezTo>
                <a:cubicBezTo>
                  <a:pt x="1989308" y="1873728"/>
                  <a:pt x="2096400" y="1830296"/>
                  <a:pt x="2202936" y="1789800"/>
                </a:cubicBezTo>
                <a:cubicBezTo>
                  <a:pt x="2507077" y="1674181"/>
                  <a:pt x="2631224" y="1972213"/>
                  <a:pt x="2655815" y="2043726"/>
                </a:cubicBezTo>
                <a:cubicBezTo>
                  <a:pt x="2714279" y="2307648"/>
                  <a:pt x="2949643" y="2505014"/>
                  <a:pt x="3231135" y="2505014"/>
                </a:cubicBezTo>
                <a:cubicBezTo>
                  <a:pt x="3556615" y="2505014"/>
                  <a:pt x="3820417" y="2241172"/>
                  <a:pt x="3820417" y="1915732"/>
                </a:cubicBezTo>
                <a:cubicBezTo>
                  <a:pt x="3820417" y="1590292"/>
                  <a:pt x="3556575" y="1326450"/>
                  <a:pt x="3231135" y="1326450"/>
                </a:cubicBezTo>
                <a:close/>
              </a:path>
            </a:pathLst>
          </a:custGeom>
          <a:solidFill>
            <a:srgbClr val="CAF53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0" name="Google Shape;1290;g2d385f4d273_4_148"/>
          <p:cNvSpPr txBox="1"/>
          <p:nvPr/>
        </p:nvSpPr>
        <p:spPr>
          <a:xfrm>
            <a:off x="4320949" y="576319"/>
            <a:ext cx="29775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0"/>
              <a:buFont typeface="Arial"/>
              <a:buNone/>
            </a:pPr>
            <a:r>
              <a:rPr b="1" i="0" lang="es-CO" sz="13000" u="none" cap="none" strike="noStrike">
                <a:solidFill>
                  <a:schemeClr val="dk1"/>
                </a:solidFill>
                <a:latin typeface="Verdana"/>
                <a:ea typeface="Verdana"/>
                <a:cs typeface="Verdana"/>
                <a:sym typeface="Verdana"/>
              </a:rPr>
              <a:t>3</a:t>
            </a:r>
            <a:endParaRPr b="1" i="0" sz="13000" u="none" cap="none" strike="noStrike">
              <a:solidFill>
                <a:schemeClr val="dk1"/>
              </a:solidFill>
              <a:latin typeface="Verdana"/>
              <a:ea typeface="Verdana"/>
              <a:cs typeface="Verdana"/>
              <a:sym typeface="Verdana"/>
            </a:endParaRPr>
          </a:p>
        </p:txBody>
      </p:sp>
      <p:pic>
        <p:nvPicPr>
          <p:cNvPr id="1291" name="Google Shape;1291;g2d385f4d273_4_148"/>
          <p:cNvPicPr preferRelativeResize="0"/>
          <p:nvPr/>
        </p:nvPicPr>
        <p:blipFill rotWithShape="1">
          <a:blip r:embed="rId5">
            <a:alphaModFix/>
          </a:blip>
          <a:srcRect b="16729" l="0" r="0" t="0"/>
          <a:stretch/>
        </p:blipFill>
        <p:spPr>
          <a:xfrm>
            <a:off x="4473916" y="76202"/>
            <a:ext cx="3666356" cy="5067297"/>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5" name="Shape 1295"/>
        <p:cNvGrpSpPr/>
        <p:nvPr/>
      </p:nvGrpSpPr>
      <p:grpSpPr>
        <a:xfrm>
          <a:off x="0" y="0"/>
          <a:ext cx="0" cy="0"/>
          <a:chOff x="0" y="0"/>
          <a:chExt cx="0" cy="0"/>
        </a:xfrm>
      </p:grpSpPr>
      <p:sp>
        <p:nvSpPr>
          <p:cNvPr id="1296" name="Google Shape;1296;g2d385f4d273_4_156"/>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Red Completa</a:t>
            </a:r>
            <a:endParaRPr/>
          </a:p>
        </p:txBody>
      </p:sp>
      <p:pic>
        <p:nvPicPr>
          <p:cNvPr id="1297" name="Google Shape;1297;g2d385f4d273_4_156"/>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298" name="Google Shape;1298;g2d385f4d273_4_156"/>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Restricciones por tensión en los escenarios analizados:</a:t>
            </a:r>
            <a:endParaRPr/>
          </a:p>
        </p:txBody>
      </p:sp>
      <p:pic>
        <p:nvPicPr>
          <p:cNvPr id="1299" name="Google Shape;1299;g2d385f4d273_4_156"/>
          <p:cNvPicPr preferRelativeResize="0"/>
          <p:nvPr/>
        </p:nvPicPr>
        <p:blipFill rotWithShape="1">
          <a:blip r:embed="rId5">
            <a:alphaModFix/>
          </a:blip>
          <a:srcRect b="3211" l="0" r="0" t="9528"/>
          <a:stretch/>
        </p:blipFill>
        <p:spPr>
          <a:xfrm>
            <a:off x="793443" y="1953768"/>
            <a:ext cx="7557113" cy="289400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3" name="Shape 1303"/>
        <p:cNvGrpSpPr/>
        <p:nvPr/>
      </p:nvGrpSpPr>
      <p:grpSpPr>
        <a:xfrm>
          <a:off x="0" y="0"/>
          <a:ext cx="0" cy="0"/>
          <a:chOff x="0" y="0"/>
          <a:chExt cx="0" cy="0"/>
        </a:xfrm>
      </p:grpSpPr>
      <p:sp>
        <p:nvSpPr>
          <p:cNvPr id="1304" name="Google Shape;1304;g2d385f4d273_4_163"/>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Red Completa</a:t>
            </a:r>
            <a:endParaRPr/>
          </a:p>
        </p:txBody>
      </p:sp>
      <p:pic>
        <p:nvPicPr>
          <p:cNvPr id="1305" name="Google Shape;1305;g2d385f4d273_4_163"/>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06" name="Google Shape;1306;g2d385f4d273_4_163"/>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Restricciones por tensión en el horizonte de tiempo:</a:t>
            </a:r>
            <a:endParaRPr/>
          </a:p>
        </p:txBody>
      </p:sp>
      <p:pic>
        <p:nvPicPr>
          <p:cNvPr descr="Gráfico&#10;&#10;Descripción generada automáticamente" id="1307" name="Google Shape;1307;g2d385f4d273_4_163"/>
          <p:cNvPicPr preferRelativeResize="0"/>
          <p:nvPr/>
        </p:nvPicPr>
        <p:blipFill rotWithShape="1">
          <a:blip r:embed="rId5">
            <a:alphaModFix/>
          </a:blip>
          <a:srcRect b="0" l="0" r="0" t="9297"/>
          <a:stretch/>
        </p:blipFill>
        <p:spPr>
          <a:xfrm>
            <a:off x="898499" y="1953768"/>
            <a:ext cx="7347002" cy="2900048"/>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1" name="Shape 1311"/>
        <p:cNvGrpSpPr/>
        <p:nvPr/>
      </p:nvGrpSpPr>
      <p:grpSpPr>
        <a:xfrm>
          <a:off x="0" y="0"/>
          <a:ext cx="0" cy="0"/>
          <a:chOff x="0" y="0"/>
          <a:chExt cx="0" cy="0"/>
        </a:xfrm>
      </p:grpSpPr>
      <p:sp>
        <p:nvSpPr>
          <p:cNvPr id="1312" name="Google Shape;1312;g2d385f4d273_4_170"/>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Red Completa</a:t>
            </a:r>
            <a:endParaRPr/>
          </a:p>
        </p:txBody>
      </p:sp>
      <p:pic>
        <p:nvPicPr>
          <p:cNvPr id="1313" name="Google Shape;1313;g2d385f4d273_4_170"/>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14" name="Google Shape;1314;g2d385f4d273_4_170"/>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Subestaciones en las cuales se identificaron bajas tensiones:</a:t>
            </a:r>
            <a:endParaRPr/>
          </a:p>
        </p:txBody>
      </p:sp>
      <p:graphicFrame>
        <p:nvGraphicFramePr>
          <p:cNvPr id="1315" name="Google Shape;1315;g2d385f4d273_4_170"/>
          <p:cNvGraphicFramePr/>
          <p:nvPr/>
        </p:nvGraphicFramePr>
        <p:xfrm>
          <a:off x="1524000" y="1837654"/>
          <a:ext cx="3000000" cy="3000000"/>
        </p:xfrm>
        <a:graphic>
          <a:graphicData uri="http://schemas.openxmlformats.org/drawingml/2006/table">
            <a:tbl>
              <a:tblPr bandRow="1" firstRow="1">
                <a:noFill/>
                <a:tableStyleId>{808172E8-F0F2-4FBF-A2F8-2A0E3A84E306}</a:tableStyleId>
              </a:tblPr>
              <a:tblGrid>
                <a:gridCol w="2032000"/>
                <a:gridCol w="2032000"/>
                <a:gridCol w="2032000"/>
              </a:tblGrid>
              <a:tr h="370850">
                <a:tc gridSpan="3">
                  <a:txBody>
                    <a:bodyPr/>
                    <a:lstStyle/>
                    <a:p>
                      <a:pPr indent="0" lvl="0" marL="0" marR="0" rtl="0" algn="ctr">
                        <a:lnSpc>
                          <a:spcPct val="100000"/>
                        </a:lnSpc>
                        <a:spcBef>
                          <a:spcPts val="0"/>
                        </a:spcBef>
                        <a:spcAft>
                          <a:spcPts val="0"/>
                        </a:spcAft>
                        <a:buNone/>
                      </a:pPr>
                      <a:r>
                        <a:rPr lang="es-CO" sz="1600" u="none" cap="none" strike="noStrike">
                          <a:solidFill>
                            <a:srgbClr val="CAF53A"/>
                          </a:solidFill>
                          <a:latin typeface="Verdana"/>
                          <a:ea typeface="Verdana"/>
                          <a:cs typeface="Verdana"/>
                          <a:sym typeface="Verdana"/>
                        </a:rPr>
                        <a:t>Boyacá - Casanare</a:t>
                      </a:r>
                      <a:endParaRPr/>
                    </a:p>
                  </a:txBody>
                  <a:tcPr marT="45725" marB="45725" marR="91450" marL="91450" anchor="ctr">
                    <a:solidFill>
                      <a:srgbClr val="2B4037"/>
                    </a:solidFill>
                  </a:tcPr>
                </a:tc>
                <a:tc hMerge="1"/>
                <a:tc hMerge="1"/>
              </a:tr>
              <a:tr h="370850">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Alto Ricaurte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El Huche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Sidenal 115</a:t>
                      </a:r>
                      <a:endParaRPr/>
                    </a:p>
                  </a:txBody>
                  <a:tcPr marT="7625" marB="0" marR="7625" marL="7625" anchor="ctr">
                    <a:solidFill>
                      <a:srgbClr val="CAF53A"/>
                    </a:solidFill>
                  </a:tcPr>
                </a:tc>
              </a:tr>
              <a:tr h="370850">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Belencito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Holcim 115 kV</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Suamox 115</a:t>
                      </a:r>
                      <a:endParaRPr/>
                    </a:p>
                  </a:txBody>
                  <a:tcPr marT="7625" marB="0" marR="7625" marL="7625" anchor="ctr">
                    <a:solidFill>
                      <a:srgbClr val="CAF53A"/>
                    </a:solidFill>
                  </a:tcPr>
                </a:tc>
              </a:tr>
              <a:tr h="370850">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Boavita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Muiscas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Toquilla 115</a:t>
                      </a:r>
                      <a:endParaRPr/>
                    </a:p>
                  </a:txBody>
                  <a:tcPr marT="7625" marB="0" marR="7625" marL="7625" anchor="ctr">
                    <a:solidFill>
                      <a:srgbClr val="CAF53A"/>
                    </a:solidFill>
                  </a:tcPr>
                </a:tc>
              </a:tr>
              <a:tr h="370850">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Duitama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Paz de Ariporo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Tunja 115</a:t>
                      </a:r>
                      <a:endParaRPr/>
                    </a:p>
                  </a:txBody>
                  <a:tcPr marT="7625" marB="0" marR="7625" marL="7625" anchor="ctr">
                    <a:solidFill>
                      <a:srgbClr val="CAF53A"/>
                    </a:solidFill>
                  </a:tcPr>
                </a:tc>
              </a:tr>
              <a:tr h="370850">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Chiquinquira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Ramada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Yopalosa 115</a:t>
                      </a:r>
                      <a:endParaRPr/>
                    </a:p>
                  </a:txBody>
                  <a:tcPr marT="7625" marB="0" marR="7625" marL="7625" anchor="ctr">
                    <a:solidFill>
                      <a:srgbClr val="CAF53A"/>
                    </a:solidFill>
                  </a:tcPr>
                </a:tc>
              </a:tr>
              <a:tr h="370850">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Cimitarra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b="0" i="0" lang="es-CO" sz="1200" u="none" cap="none" strike="noStrike">
                          <a:solidFill>
                            <a:srgbClr val="2B4037"/>
                          </a:solidFill>
                          <a:latin typeface="Verdana"/>
                          <a:ea typeface="Verdana"/>
                          <a:cs typeface="Verdana"/>
                          <a:sym typeface="Verdana"/>
                        </a:rPr>
                        <a:t>San Antonio 115</a:t>
                      </a:r>
                      <a:endParaRPr/>
                    </a:p>
                  </a:txBody>
                  <a:tcPr marT="7625" marB="0" marR="7625" marL="7625" anchor="ctr">
                    <a:solidFill>
                      <a:srgbClr val="CAF53A"/>
                    </a:solidFill>
                  </a:tcPr>
                </a:tc>
                <a:tc>
                  <a:txBody>
                    <a:bodyPr/>
                    <a:lstStyle/>
                    <a:p>
                      <a:pPr indent="0" lvl="0" marL="0" marR="0" rtl="0" algn="ctr">
                        <a:lnSpc>
                          <a:spcPct val="100000"/>
                        </a:lnSpc>
                        <a:spcBef>
                          <a:spcPts val="0"/>
                        </a:spcBef>
                        <a:spcAft>
                          <a:spcPts val="0"/>
                        </a:spcAft>
                        <a:buNone/>
                      </a:pPr>
                      <a:r>
                        <a:rPr lang="es-CO" sz="1200" u="none" cap="none" strike="noStrike">
                          <a:solidFill>
                            <a:srgbClr val="2B4037"/>
                          </a:solidFill>
                          <a:latin typeface="Verdana"/>
                          <a:ea typeface="Verdana"/>
                          <a:cs typeface="Verdana"/>
                          <a:sym typeface="Verdana"/>
                        </a:rPr>
                        <a:t>San Pablo 115</a:t>
                      </a:r>
                      <a:endParaRPr/>
                    </a:p>
                  </a:txBody>
                  <a:tcPr marT="45725" marB="45725" marR="91450" marL="91450" anchor="ctr">
                    <a:solidFill>
                      <a:srgbClr val="CAF53A"/>
                    </a:solidFill>
                  </a:tcPr>
                </a:tc>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9" name="Shape 1319"/>
        <p:cNvGrpSpPr/>
        <p:nvPr/>
      </p:nvGrpSpPr>
      <p:grpSpPr>
        <a:xfrm>
          <a:off x="0" y="0"/>
          <a:ext cx="0" cy="0"/>
          <a:chOff x="0" y="0"/>
          <a:chExt cx="0" cy="0"/>
        </a:xfrm>
      </p:grpSpPr>
      <p:sp>
        <p:nvSpPr>
          <p:cNvPr id="1320" name="Google Shape;1320;g2d385f4d273_4_177"/>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Red Completa</a:t>
            </a:r>
            <a:endParaRPr b="1" i="0" sz="2300" u="none" cap="none" strike="noStrike">
              <a:solidFill>
                <a:srgbClr val="171717"/>
              </a:solidFill>
              <a:highlight>
                <a:srgbClr val="CAF53A"/>
              </a:highlight>
              <a:latin typeface="Verdana"/>
              <a:ea typeface="Verdana"/>
              <a:cs typeface="Verdana"/>
              <a:sym typeface="Verdana"/>
            </a:endParaRPr>
          </a:p>
        </p:txBody>
      </p:sp>
      <p:pic>
        <p:nvPicPr>
          <p:cNvPr id="1321" name="Google Shape;1321;g2d385f4d273_4_177"/>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22" name="Google Shape;1322;g2d385f4d273_4_177"/>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Restricciones por sobrecarga en los escenarios analizados:</a:t>
            </a:r>
            <a:endParaRPr/>
          </a:p>
        </p:txBody>
      </p:sp>
      <p:pic>
        <p:nvPicPr>
          <p:cNvPr descr="Gráfico, Gráfico en cascada&#10;&#10;Descripción generada automáticamente" id="1323" name="Google Shape;1323;g2d385f4d273_4_177"/>
          <p:cNvPicPr preferRelativeResize="0"/>
          <p:nvPr/>
        </p:nvPicPr>
        <p:blipFill rotWithShape="1">
          <a:blip r:embed="rId5">
            <a:alphaModFix/>
          </a:blip>
          <a:srcRect b="3725" l="0" r="0" t="9431"/>
          <a:stretch/>
        </p:blipFill>
        <p:spPr>
          <a:xfrm>
            <a:off x="701006" y="1953768"/>
            <a:ext cx="7477795" cy="282621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7" name="Shape 1327"/>
        <p:cNvGrpSpPr/>
        <p:nvPr/>
      </p:nvGrpSpPr>
      <p:grpSpPr>
        <a:xfrm>
          <a:off x="0" y="0"/>
          <a:ext cx="0" cy="0"/>
          <a:chOff x="0" y="0"/>
          <a:chExt cx="0" cy="0"/>
        </a:xfrm>
      </p:grpSpPr>
      <p:sp>
        <p:nvSpPr>
          <p:cNvPr id="1328" name="Google Shape;1328;g2d385f4d273_4_184"/>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Cargabilidades – Red Completa</a:t>
            </a:r>
            <a:endParaRPr b="1" i="0" sz="2300" u="none" cap="none" strike="noStrike">
              <a:solidFill>
                <a:srgbClr val="171717"/>
              </a:solidFill>
              <a:highlight>
                <a:srgbClr val="CAF53A"/>
              </a:highlight>
              <a:latin typeface="Verdana"/>
              <a:ea typeface="Verdana"/>
              <a:cs typeface="Verdana"/>
              <a:sym typeface="Verdana"/>
            </a:endParaRPr>
          </a:p>
        </p:txBody>
      </p:sp>
      <p:pic>
        <p:nvPicPr>
          <p:cNvPr id="1329" name="Google Shape;1329;g2d385f4d273_4_184"/>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30" name="Google Shape;1330;g2d385f4d273_4_184"/>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Restricciones por sobrecarga en los elementos analizados:</a:t>
            </a:r>
            <a:endParaRPr/>
          </a:p>
        </p:txBody>
      </p:sp>
      <p:pic>
        <p:nvPicPr>
          <p:cNvPr id="1331" name="Google Shape;1331;g2d385f4d273_4_184"/>
          <p:cNvPicPr preferRelativeResize="0"/>
          <p:nvPr/>
        </p:nvPicPr>
        <p:blipFill rotWithShape="1">
          <a:blip r:embed="rId5">
            <a:alphaModFix/>
          </a:blip>
          <a:srcRect b="0" l="0" r="0" t="0"/>
          <a:stretch/>
        </p:blipFill>
        <p:spPr>
          <a:xfrm>
            <a:off x="337525" y="2143173"/>
            <a:ext cx="8200571" cy="237869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5" name="Shape 1335"/>
        <p:cNvGrpSpPr/>
        <p:nvPr/>
      </p:nvGrpSpPr>
      <p:grpSpPr>
        <a:xfrm>
          <a:off x="0" y="0"/>
          <a:ext cx="0" cy="0"/>
          <a:chOff x="0" y="0"/>
          <a:chExt cx="0" cy="0"/>
        </a:xfrm>
      </p:grpSpPr>
      <p:sp>
        <p:nvSpPr>
          <p:cNvPr id="1336" name="Google Shape;1336;g2d385f4d273_4_191"/>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Contingencia</a:t>
            </a:r>
            <a:endParaRPr/>
          </a:p>
        </p:txBody>
      </p:sp>
      <p:pic>
        <p:nvPicPr>
          <p:cNvPr id="1337" name="Google Shape;1337;g2d385f4d273_4_191"/>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38" name="Google Shape;1338;g2d385f4d273_4_191"/>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Restricciones por tensión en los escenarios analizados:</a:t>
            </a:r>
            <a:endParaRPr/>
          </a:p>
        </p:txBody>
      </p:sp>
      <p:pic>
        <p:nvPicPr>
          <p:cNvPr id="1339" name="Google Shape;1339;g2d385f4d273_4_191"/>
          <p:cNvPicPr preferRelativeResize="0"/>
          <p:nvPr/>
        </p:nvPicPr>
        <p:blipFill rotWithShape="1">
          <a:blip r:embed="rId5">
            <a:alphaModFix/>
          </a:blip>
          <a:srcRect b="0" l="0" r="0" t="0"/>
          <a:stretch/>
        </p:blipFill>
        <p:spPr>
          <a:xfrm>
            <a:off x="687360" y="1830906"/>
            <a:ext cx="7769277" cy="296410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3" name="Shape 1343"/>
        <p:cNvGrpSpPr/>
        <p:nvPr/>
      </p:nvGrpSpPr>
      <p:grpSpPr>
        <a:xfrm>
          <a:off x="0" y="0"/>
          <a:ext cx="0" cy="0"/>
          <a:chOff x="0" y="0"/>
          <a:chExt cx="0" cy="0"/>
        </a:xfrm>
      </p:grpSpPr>
      <p:sp>
        <p:nvSpPr>
          <p:cNvPr id="1344" name="Google Shape;1344;g2d385f4d273_4_198"/>
          <p:cNvSpPr txBox="1"/>
          <p:nvPr/>
        </p:nvSpPr>
        <p:spPr>
          <a:xfrm>
            <a:off x="553172" y="621636"/>
            <a:ext cx="71805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CO" sz="2300" u="none" cap="none" strike="noStrike">
                <a:solidFill>
                  <a:srgbClr val="171717"/>
                </a:solidFill>
                <a:highlight>
                  <a:srgbClr val="CAF53A"/>
                </a:highlight>
                <a:latin typeface="Verdana"/>
                <a:ea typeface="Verdana"/>
                <a:cs typeface="Verdana"/>
                <a:sym typeface="Verdana"/>
              </a:rPr>
              <a:t>Tensiones – Contingencia</a:t>
            </a:r>
            <a:endParaRPr/>
          </a:p>
        </p:txBody>
      </p:sp>
      <p:pic>
        <p:nvPicPr>
          <p:cNvPr id="1345" name="Google Shape;1345;g2d385f4d273_4_198"/>
          <p:cNvPicPr preferRelativeResize="0"/>
          <p:nvPr/>
        </p:nvPicPr>
        <p:blipFill rotWithShape="1">
          <a:blip r:embed="rId4">
            <a:alphaModFix/>
          </a:blip>
          <a:srcRect b="0" l="0" r="0" t="0"/>
          <a:stretch/>
        </p:blipFill>
        <p:spPr>
          <a:xfrm>
            <a:off x="7997104" y="117979"/>
            <a:ext cx="1016198" cy="1143000"/>
          </a:xfrm>
          <a:prstGeom prst="rect">
            <a:avLst/>
          </a:prstGeom>
          <a:noFill/>
          <a:ln>
            <a:noFill/>
          </a:ln>
        </p:spPr>
      </p:pic>
      <p:sp>
        <p:nvSpPr>
          <p:cNvPr id="1346" name="Google Shape;1346;g2d385f4d273_4_198"/>
          <p:cNvSpPr txBox="1"/>
          <p:nvPr/>
        </p:nvSpPr>
        <p:spPr>
          <a:xfrm>
            <a:off x="553172" y="1417200"/>
            <a:ext cx="776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1400" u="none" cap="none" strike="noStrike">
                <a:solidFill>
                  <a:srgbClr val="2B4037"/>
                </a:solidFill>
                <a:latin typeface="Verdana"/>
                <a:ea typeface="Verdana"/>
                <a:cs typeface="Verdana"/>
                <a:sym typeface="Verdana"/>
              </a:rPr>
              <a:t>Restricciones por tensión en el horizonte de tiempo:</a:t>
            </a:r>
            <a:endParaRPr/>
          </a:p>
        </p:txBody>
      </p:sp>
      <p:pic>
        <p:nvPicPr>
          <p:cNvPr id="1347" name="Google Shape;1347;g2d385f4d273_4_198"/>
          <p:cNvPicPr preferRelativeResize="0"/>
          <p:nvPr/>
        </p:nvPicPr>
        <p:blipFill rotWithShape="1">
          <a:blip r:embed="rId5">
            <a:alphaModFix/>
          </a:blip>
          <a:srcRect b="0" l="0" r="0" t="0"/>
          <a:stretch/>
        </p:blipFill>
        <p:spPr>
          <a:xfrm>
            <a:off x="624997" y="1870117"/>
            <a:ext cx="7625629" cy="301847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Paula Alejandra Bautista Aguilar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0x0101000B3BF6DCE1B5A74AB2601ACAC63D38F7</vt:lpwstr>
  </property>
</Properties>
</file>