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6"/>
  </p:notesMasterIdLst>
  <p:sldIdLst>
    <p:sldId id="307" r:id="rId5"/>
    <p:sldId id="312" r:id="rId6"/>
    <p:sldId id="316" r:id="rId7"/>
    <p:sldId id="314" r:id="rId8"/>
    <p:sldId id="313" r:id="rId9"/>
    <p:sldId id="340" r:id="rId10"/>
    <p:sldId id="341" r:id="rId11"/>
    <p:sldId id="342" r:id="rId12"/>
    <p:sldId id="343" r:id="rId13"/>
    <p:sldId id="344" r:id="rId14"/>
    <p:sldId id="264" r:id="rId15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Nunito Sans Black" pitchFamily="2" charset="0"/>
      <p:bold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D635"/>
    <a:srgbClr val="CAF53A"/>
    <a:srgbClr val="2B4037"/>
    <a:srgbClr val="E6FF70"/>
    <a:srgbClr val="FFFFFF"/>
    <a:srgbClr val="DBAD29"/>
    <a:srgbClr val="4F8A21"/>
    <a:srgbClr val="D3F344"/>
    <a:srgbClr val="E1EB3E"/>
    <a:srgbClr val="E3C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7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733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1:notes"/>
          <p:cNvSpPr txBox="1">
            <a:spLocks noGrp="1"/>
          </p:cNvSpPr>
          <p:nvPr>
            <p:ph type="body" idx="1"/>
          </p:nvPr>
        </p:nvSpPr>
        <p:spPr>
          <a:xfrm>
            <a:off x="914400" y="2752725"/>
            <a:ext cx="7315200" cy="22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5963"/>
            <a:ext cx="3429000" cy="1930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348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e27953359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e27953359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47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83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47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6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61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07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52d8e8e1e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152d8e8e1e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2"/>
          <p:cNvSpPr txBox="1">
            <a:spLocks noGrp="1"/>
          </p:cNvSpPr>
          <p:nvPr>
            <p:ph type="title"/>
          </p:nvPr>
        </p:nvSpPr>
        <p:spPr>
          <a:xfrm>
            <a:off x="676027" y="1128841"/>
            <a:ext cx="7791947" cy="20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49" b="0" i="0">
                <a:solidFill>
                  <a:srgbClr val="4E4F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2"/>
          <p:cNvSpPr txBox="1">
            <a:spLocks noGrp="1"/>
          </p:cNvSpPr>
          <p:nvPr>
            <p:ph type="body" idx="1"/>
          </p:nvPr>
        </p:nvSpPr>
        <p:spPr>
          <a:xfrm>
            <a:off x="457200" y="1181692"/>
            <a:ext cx="397764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2"/>
          <p:cNvSpPr txBox="1">
            <a:spLocks noGrp="1"/>
          </p:cNvSpPr>
          <p:nvPr>
            <p:ph type="body" idx="2"/>
          </p:nvPr>
        </p:nvSpPr>
        <p:spPr>
          <a:xfrm>
            <a:off x="4709160" y="1181692"/>
            <a:ext cx="397764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2"/>
          <p:cNvSpPr txBox="1">
            <a:spLocks noGrp="1"/>
          </p:cNvSpPr>
          <p:nvPr>
            <p:ph type="ftr" idx="11"/>
          </p:nvPr>
        </p:nvSpPr>
        <p:spPr>
          <a:xfrm>
            <a:off x="3108960" y="4778146"/>
            <a:ext cx="29260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12"/>
          <p:cNvSpPr txBox="1">
            <a:spLocks noGrp="1"/>
          </p:cNvSpPr>
          <p:nvPr>
            <p:ph type="dt" idx="10"/>
          </p:nvPr>
        </p:nvSpPr>
        <p:spPr>
          <a:xfrm>
            <a:off x="457200" y="4778146"/>
            <a:ext cx="210312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12"/>
          <p:cNvSpPr txBox="1">
            <a:spLocks noGrp="1"/>
          </p:cNvSpPr>
          <p:nvPr>
            <p:ph type="sldNum" idx="12"/>
          </p:nvPr>
        </p:nvSpPr>
        <p:spPr>
          <a:xfrm>
            <a:off x="6583680" y="4778146"/>
            <a:ext cx="210312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sz="1618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55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6"/>
          <p:cNvPicPr preferRelativeResize="0"/>
          <p:nvPr/>
        </p:nvPicPr>
        <p:blipFill rotWithShape="1">
          <a:blip r:embed="rId3">
            <a:alphaModFix/>
          </a:blip>
          <a:srcRect l="6217" t="4226" r="12076" b="12564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324" y="3081751"/>
            <a:ext cx="1329798" cy="14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6;p15">
            <a:extLst>
              <a:ext uri="{FF2B5EF4-FFF2-40B4-BE49-F238E27FC236}">
                <a16:creationId xmlns:a16="http://schemas.microsoft.com/office/drawing/2014/main" id="{B343E578-0AE4-31E6-EFC8-BA9E63546279}"/>
              </a:ext>
            </a:extLst>
          </p:cNvPr>
          <p:cNvSpPr txBox="1"/>
          <p:nvPr/>
        </p:nvSpPr>
        <p:spPr>
          <a:xfrm>
            <a:off x="327379" y="1223129"/>
            <a:ext cx="5418666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RECONFIGURACIÓN SABANALARGA 220 KV</a:t>
            </a:r>
          </a:p>
        </p:txBody>
      </p:sp>
    </p:spTree>
    <p:extLst>
      <p:ext uri="{BB962C8B-B14F-4D97-AF65-F5344CB8AC3E}">
        <p14:creationId xmlns:p14="http://schemas.microsoft.com/office/powerpoint/2010/main" val="38327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221E52B3-C12E-D643-F25E-7A0A6C42E46E}"/>
              </a:ext>
            </a:extLst>
          </p:cNvPr>
          <p:cNvSpPr txBox="1"/>
          <p:nvPr/>
        </p:nvSpPr>
        <p:spPr>
          <a:xfrm>
            <a:off x="1855014" y="387256"/>
            <a:ext cx="543397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E6FF70"/>
                </a:solidFill>
                <a:highlight>
                  <a:srgbClr val="2B4037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Relación Beneficio - Costo</a:t>
            </a:r>
            <a:endParaRPr sz="1600" b="1" dirty="0">
              <a:solidFill>
                <a:srgbClr val="E6FF70"/>
              </a:solidFill>
              <a:highlight>
                <a:srgbClr val="2B4037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10FC90-5459-E0B3-259F-E4577AF75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104" y="3814456"/>
            <a:ext cx="1016198" cy="11430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F56702E-4B41-758D-E997-B49E45606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230901"/>
              </p:ext>
            </p:extLst>
          </p:nvPr>
        </p:nvGraphicFramePr>
        <p:xfrm>
          <a:off x="1288942" y="1707750"/>
          <a:ext cx="6566116" cy="17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529">
                  <a:extLst>
                    <a:ext uri="{9D8B030D-6E8A-4147-A177-3AD203B41FA5}">
                      <a16:colId xmlns:a16="http://schemas.microsoft.com/office/drawing/2014/main" val="3672330759"/>
                    </a:ext>
                  </a:extLst>
                </a:gridCol>
                <a:gridCol w="1641529">
                  <a:extLst>
                    <a:ext uri="{9D8B030D-6E8A-4147-A177-3AD203B41FA5}">
                      <a16:colId xmlns:a16="http://schemas.microsoft.com/office/drawing/2014/main" val="1599132834"/>
                    </a:ext>
                  </a:extLst>
                </a:gridCol>
                <a:gridCol w="1641529">
                  <a:extLst>
                    <a:ext uri="{9D8B030D-6E8A-4147-A177-3AD203B41FA5}">
                      <a16:colId xmlns:a16="http://schemas.microsoft.com/office/drawing/2014/main" val="2902172315"/>
                    </a:ext>
                  </a:extLst>
                </a:gridCol>
                <a:gridCol w="1641529">
                  <a:extLst>
                    <a:ext uri="{9D8B030D-6E8A-4147-A177-3AD203B41FA5}">
                      <a16:colId xmlns:a16="http://schemas.microsoft.com/office/drawing/2014/main" val="372355768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Alternativa 2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falla cada 10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falla cada 20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falla cada 40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9111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Beneficios totales  USD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36.299.798,29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25.181.181,64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9.287.600,08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1522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Costos USD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8.038.009,18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8.038.009,18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8.038.009,18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60492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Relación Beneficio Costo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4,516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3,133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1,155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99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151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l="2097" t="6297" r="2107" b="12861"/>
          <a:stretch/>
        </p:blipFill>
        <p:spPr>
          <a:xfrm>
            <a:off x="0" y="1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6411200" y="4184697"/>
            <a:ext cx="19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</a:t>
            </a:r>
            <a:r>
              <a:rPr lang="es-419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upme</a:t>
            </a:r>
            <a:r>
              <a:rPr lang="es-419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.gov.co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6355087" y="250841"/>
            <a:ext cx="2505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Nunito ExtraBold"/>
                <a:sym typeface="Nunito ExtraBold"/>
              </a:rPr>
              <a:t>¡GRACIAS!</a:t>
            </a:r>
          </a:p>
        </p:txBody>
      </p:sp>
      <p:sp>
        <p:nvSpPr>
          <p:cNvPr id="174" name="Google Shape;174;p30"/>
          <p:cNvSpPr txBox="1"/>
          <p:nvPr/>
        </p:nvSpPr>
        <p:spPr>
          <a:xfrm>
            <a:off x="3775825" y="2479971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00" y="334750"/>
            <a:ext cx="1081375" cy="11919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5;p29">
            <a:extLst>
              <a:ext uri="{FF2B5EF4-FFF2-40B4-BE49-F238E27FC236}">
                <a16:creationId xmlns:a16="http://schemas.microsoft.com/office/drawing/2014/main" id="{FB22F932-713E-CA6D-CD44-70BE56092B13}"/>
              </a:ext>
            </a:extLst>
          </p:cNvPr>
          <p:cNvSpPr txBox="1"/>
          <p:nvPr/>
        </p:nvSpPr>
        <p:spPr>
          <a:xfrm>
            <a:off x="5450512" y="2578715"/>
            <a:ext cx="3883375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@upmecol     UPME Oficial    @upmeoficial</a:t>
            </a:r>
            <a:endParaRPr sz="11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9" name="Google Shape;256;p29">
            <a:extLst>
              <a:ext uri="{FF2B5EF4-FFF2-40B4-BE49-F238E27FC236}">
                <a16:creationId xmlns:a16="http://schemas.microsoft.com/office/drawing/2014/main" id="{5753DE70-6B8B-4790-E6CC-50F7795307B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9582" y="2238034"/>
            <a:ext cx="534509" cy="51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8;p29">
            <a:extLst>
              <a:ext uri="{FF2B5EF4-FFF2-40B4-BE49-F238E27FC236}">
                <a16:creationId xmlns:a16="http://schemas.microsoft.com/office/drawing/2014/main" id="{77E95152-F1CC-4F66-D2EF-299D37C50EB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3781" y="3080105"/>
            <a:ext cx="562891" cy="54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9;p29">
            <a:extLst>
              <a:ext uri="{FF2B5EF4-FFF2-40B4-BE49-F238E27FC236}">
                <a16:creationId xmlns:a16="http://schemas.microsoft.com/office/drawing/2014/main" id="{68D4C669-6F8C-5E64-B33B-FACCE21CC78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8037" y="3105288"/>
            <a:ext cx="562891" cy="5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DC7DE1E-90E9-EBE2-23EC-C4E5F6E25126}"/>
              </a:ext>
            </a:extLst>
          </p:cNvPr>
          <p:cNvSpPr txBox="1"/>
          <p:nvPr/>
        </p:nvSpPr>
        <p:spPr>
          <a:xfrm>
            <a:off x="5939171" y="3562316"/>
            <a:ext cx="25825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@upmeoficial      @upmeoficial</a:t>
            </a:r>
            <a:endParaRPr lang="es-CO" sz="110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046B697-D79B-E174-645C-A5791B4C9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0928" y="2307615"/>
            <a:ext cx="375842" cy="375842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FB8F79F-C6DD-4786-BCA4-1199C1416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30690" y="2315623"/>
            <a:ext cx="367833" cy="3678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6;p15">
            <a:extLst>
              <a:ext uri="{FF2B5EF4-FFF2-40B4-BE49-F238E27FC236}">
                <a16:creationId xmlns:a16="http://schemas.microsoft.com/office/drawing/2014/main" id="{6DB5958A-1F0C-45A0-B472-9B629630FDBD}"/>
              </a:ext>
            </a:extLst>
          </p:cNvPr>
          <p:cNvSpPr txBox="1"/>
          <p:nvPr/>
        </p:nvSpPr>
        <p:spPr>
          <a:xfrm>
            <a:off x="4185385" y="2112217"/>
            <a:ext cx="4958615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PROYECTO PROPUESTO</a:t>
            </a:r>
          </a:p>
        </p:txBody>
      </p:sp>
      <p:sp>
        <p:nvSpPr>
          <p:cNvPr id="5" name="Google Shape;75;p16">
            <a:extLst>
              <a:ext uri="{FF2B5EF4-FFF2-40B4-BE49-F238E27FC236}">
                <a16:creationId xmlns:a16="http://schemas.microsoft.com/office/drawing/2014/main" id="{A00180F1-17FD-4972-85A6-8E8C979401AE}"/>
              </a:ext>
            </a:extLst>
          </p:cNvPr>
          <p:cNvSpPr txBox="1"/>
          <p:nvPr/>
        </p:nvSpPr>
        <p:spPr>
          <a:xfrm>
            <a:off x="4141845" y="1244074"/>
            <a:ext cx="1213928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b="1" dirty="0">
                <a:solidFill>
                  <a:srgbClr val="CAF53A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1.</a:t>
            </a:r>
            <a:endParaRPr sz="6000" b="1" dirty="0">
              <a:solidFill>
                <a:srgbClr val="CAF53A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1A511C68-A750-4D97-800B-8D184D753A58}"/>
              </a:ext>
            </a:extLst>
          </p:cNvPr>
          <p:cNvSpPr/>
          <p:nvPr/>
        </p:nvSpPr>
        <p:spPr>
          <a:xfrm rot="10800000">
            <a:off x="948576" y="1124758"/>
            <a:ext cx="3011963" cy="1974917"/>
          </a:xfrm>
          <a:custGeom>
            <a:avLst/>
            <a:gdLst>
              <a:gd name="connsiteX0" fmla="*/ 3231096 w 3820417"/>
              <a:gd name="connsiteY0" fmla="*/ 1326450 h 2505013"/>
              <a:gd name="connsiteX1" fmla="*/ 2970704 w 3820417"/>
              <a:gd name="connsiteY1" fmla="*/ 1387016 h 2505013"/>
              <a:gd name="connsiteX2" fmla="*/ 2970704 w 3820417"/>
              <a:gd name="connsiteY2" fmla="*/ 1387016 h 2505013"/>
              <a:gd name="connsiteX3" fmla="*/ 2834222 w 3820417"/>
              <a:gd name="connsiteY3" fmla="*/ 1480146 h 2505013"/>
              <a:gd name="connsiteX4" fmla="*/ 2453729 w 3820417"/>
              <a:gd name="connsiteY4" fmla="*/ 1477727 h 2505013"/>
              <a:gd name="connsiteX5" fmla="*/ 2257315 w 3820417"/>
              <a:gd name="connsiteY5" fmla="*/ 1047297 h 2505013"/>
              <a:gd name="connsiteX6" fmla="*/ 2224830 w 3820417"/>
              <a:gd name="connsiteY6" fmla="*/ 850526 h 2505013"/>
              <a:gd name="connsiteX7" fmla="*/ 2030042 w 3820417"/>
              <a:gd name="connsiteY7" fmla="*/ 446434 h 2505013"/>
              <a:gd name="connsiteX8" fmla="*/ 1706467 w 3820417"/>
              <a:gd name="connsiteY8" fmla="*/ 158397 h 2505013"/>
              <a:gd name="connsiteX9" fmla="*/ 1298527 w 3820417"/>
              <a:gd name="connsiteY9" fmla="*/ 12633 h 2505013"/>
              <a:gd name="connsiteX10" fmla="*/ 850526 w 3820417"/>
              <a:gd name="connsiteY10" fmla="*/ 35519 h 2505013"/>
              <a:gd name="connsiteX11" fmla="*/ 446434 w 3820417"/>
              <a:gd name="connsiteY11" fmla="*/ 230307 h 2505013"/>
              <a:gd name="connsiteX12" fmla="*/ 158397 w 3820417"/>
              <a:gd name="connsiteY12" fmla="*/ 553882 h 2505013"/>
              <a:gd name="connsiteX13" fmla="*/ 12633 w 3820417"/>
              <a:gd name="connsiteY13" fmla="*/ 961822 h 2505013"/>
              <a:gd name="connsiteX14" fmla="*/ 35519 w 3820417"/>
              <a:gd name="connsiteY14" fmla="*/ 1409823 h 2505013"/>
              <a:gd name="connsiteX15" fmla="*/ 230307 w 3820417"/>
              <a:gd name="connsiteY15" fmla="*/ 1813915 h 2505013"/>
              <a:gd name="connsiteX16" fmla="*/ 553882 w 3820417"/>
              <a:gd name="connsiteY16" fmla="*/ 2101953 h 2505013"/>
              <a:gd name="connsiteX17" fmla="*/ 961823 w 3820417"/>
              <a:gd name="connsiteY17" fmla="*/ 2247716 h 2505013"/>
              <a:gd name="connsiteX18" fmla="*/ 1409823 w 3820417"/>
              <a:gd name="connsiteY18" fmla="*/ 2224830 h 2505013"/>
              <a:gd name="connsiteX19" fmla="*/ 1813915 w 3820417"/>
              <a:gd name="connsiteY19" fmla="*/ 2030042 h 2505013"/>
              <a:gd name="connsiteX20" fmla="*/ 1903873 w 3820417"/>
              <a:gd name="connsiteY20" fmla="*/ 1953968 h 2505013"/>
              <a:gd name="connsiteX21" fmla="*/ 2202936 w 3820417"/>
              <a:gd name="connsiteY21" fmla="*/ 1789800 h 2505013"/>
              <a:gd name="connsiteX22" fmla="*/ 2655815 w 3820417"/>
              <a:gd name="connsiteY22" fmla="*/ 2043726 h 2505013"/>
              <a:gd name="connsiteX23" fmla="*/ 3231135 w 3820417"/>
              <a:gd name="connsiteY23" fmla="*/ 2505014 h 2505013"/>
              <a:gd name="connsiteX24" fmla="*/ 3820417 w 3820417"/>
              <a:gd name="connsiteY24" fmla="*/ 1915732 h 2505013"/>
              <a:gd name="connsiteX25" fmla="*/ 3231135 w 3820417"/>
              <a:gd name="connsiteY25" fmla="*/ 1326450 h 250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20417" h="2505013">
                <a:moveTo>
                  <a:pt x="3231096" y="1326450"/>
                </a:moveTo>
                <a:cubicBezTo>
                  <a:pt x="3137609" y="1326450"/>
                  <a:pt x="3049238" y="1348265"/>
                  <a:pt x="2970704" y="1387016"/>
                </a:cubicBezTo>
                <a:lnTo>
                  <a:pt x="2970704" y="1387016"/>
                </a:lnTo>
                <a:cubicBezTo>
                  <a:pt x="2920808" y="1411647"/>
                  <a:pt x="2874917" y="1443061"/>
                  <a:pt x="2834222" y="1480146"/>
                </a:cubicBezTo>
                <a:cubicBezTo>
                  <a:pt x="2643361" y="1584105"/>
                  <a:pt x="2520404" y="1533018"/>
                  <a:pt x="2453729" y="1477727"/>
                </a:cubicBezTo>
                <a:cubicBezTo>
                  <a:pt x="2340410" y="1363416"/>
                  <a:pt x="2269650" y="1211346"/>
                  <a:pt x="2257315" y="1047297"/>
                </a:cubicBezTo>
                <a:cubicBezTo>
                  <a:pt x="2252397" y="981773"/>
                  <a:pt x="2241449" y="915575"/>
                  <a:pt x="2224830" y="850526"/>
                </a:cubicBezTo>
                <a:cubicBezTo>
                  <a:pt x="2187071" y="702661"/>
                  <a:pt x="2121507" y="566733"/>
                  <a:pt x="2030042" y="446434"/>
                </a:cubicBezTo>
                <a:cubicBezTo>
                  <a:pt x="1941632" y="330180"/>
                  <a:pt x="1832756" y="233282"/>
                  <a:pt x="1706467" y="158397"/>
                </a:cubicBezTo>
                <a:cubicBezTo>
                  <a:pt x="1580178" y="83512"/>
                  <a:pt x="1442942" y="34488"/>
                  <a:pt x="1298527" y="12633"/>
                </a:cubicBezTo>
                <a:cubicBezTo>
                  <a:pt x="1149114" y="-9936"/>
                  <a:pt x="998353" y="-2241"/>
                  <a:pt x="850526" y="35519"/>
                </a:cubicBezTo>
                <a:cubicBezTo>
                  <a:pt x="702661" y="73279"/>
                  <a:pt x="566694" y="138843"/>
                  <a:pt x="446434" y="230307"/>
                </a:cubicBezTo>
                <a:cubicBezTo>
                  <a:pt x="330180" y="318717"/>
                  <a:pt x="233282" y="427594"/>
                  <a:pt x="158397" y="553882"/>
                </a:cubicBezTo>
                <a:cubicBezTo>
                  <a:pt x="83472" y="680132"/>
                  <a:pt x="34448" y="817407"/>
                  <a:pt x="12633" y="961822"/>
                </a:cubicBezTo>
                <a:cubicBezTo>
                  <a:pt x="-9936" y="1111235"/>
                  <a:pt x="-2241" y="1261957"/>
                  <a:pt x="35519" y="1409823"/>
                </a:cubicBezTo>
                <a:cubicBezTo>
                  <a:pt x="73279" y="1557689"/>
                  <a:pt x="138843" y="1693655"/>
                  <a:pt x="230307" y="1813915"/>
                </a:cubicBezTo>
                <a:cubicBezTo>
                  <a:pt x="318717" y="1930169"/>
                  <a:pt x="427594" y="2027068"/>
                  <a:pt x="553882" y="2101953"/>
                </a:cubicBezTo>
                <a:cubicBezTo>
                  <a:pt x="680171" y="2176837"/>
                  <a:pt x="817407" y="2225862"/>
                  <a:pt x="961823" y="2247716"/>
                </a:cubicBezTo>
                <a:cubicBezTo>
                  <a:pt x="1111235" y="2270285"/>
                  <a:pt x="1261957" y="2262590"/>
                  <a:pt x="1409823" y="2224830"/>
                </a:cubicBezTo>
                <a:cubicBezTo>
                  <a:pt x="1557689" y="2187070"/>
                  <a:pt x="1693656" y="2121507"/>
                  <a:pt x="1813915" y="2030042"/>
                </a:cubicBezTo>
                <a:cubicBezTo>
                  <a:pt x="1845250" y="2006205"/>
                  <a:pt x="1875513" y="1980621"/>
                  <a:pt x="1903873" y="1953968"/>
                </a:cubicBezTo>
                <a:cubicBezTo>
                  <a:pt x="1989308" y="1873728"/>
                  <a:pt x="2096400" y="1830296"/>
                  <a:pt x="2202936" y="1789800"/>
                </a:cubicBezTo>
                <a:cubicBezTo>
                  <a:pt x="2507077" y="1674181"/>
                  <a:pt x="2631224" y="1972213"/>
                  <a:pt x="2655815" y="2043726"/>
                </a:cubicBezTo>
                <a:cubicBezTo>
                  <a:pt x="2714279" y="2307648"/>
                  <a:pt x="2949643" y="2505014"/>
                  <a:pt x="3231135" y="2505014"/>
                </a:cubicBezTo>
                <a:cubicBezTo>
                  <a:pt x="3556615" y="2505014"/>
                  <a:pt x="3820417" y="2241172"/>
                  <a:pt x="3820417" y="1915732"/>
                </a:cubicBezTo>
                <a:cubicBezTo>
                  <a:pt x="3820417" y="1590292"/>
                  <a:pt x="3556575" y="1326450"/>
                  <a:pt x="3231135" y="1326450"/>
                </a:cubicBezTo>
                <a:close/>
              </a:path>
            </a:pathLst>
          </a:custGeom>
          <a:solidFill>
            <a:srgbClr val="CAF53A"/>
          </a:solidFill>
          <a:ln w="3966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18D8ABB-20B3-4C0A-839B-D726ED488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97"/>
          <a:stretch/>
        </p:blipFill>
        <p:spPr>
          <a:xfrm>
            <a:off x="767271" y="141515"/>
            <a:ext cx="4305471" cy="500198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4988480-E2AD-4339-B88F-C783F512F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7034" y="4103676"/>
            <a:ext cx="788818" cy="8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2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11"/>
          <p:cNvPicPr preferRelativeResize="0"/>
          <p:nvPr/>
        </p:nvPicPr>
        <p:blipFill rotWithShape="1">
          <a:blip r:embed="rId3">
            <a:alphaModFix/>
          </a:blip>
          <a:srcRect t="62326"/>
          <a:stretch/>
        </p:blipFill>
        <p:spPr>
          <a:xfrm>
            <a:off x="0" y="3575500"/>
            <a:ext cx="9155625" cy="15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6977" y="4345097"/>
            <a:ext cx="3911553" cy="2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1"/>
          <p:cNvSpPr/>
          <p:nvPr/>
        </p:nvSpPr>
        <p:spPr>
          <a:xfrm>
            <a:off x="3093769" y="552775"/>
            <a:ext cx="424500" cy="424500"/>
          </a:xfrm>
          <a:prstGeom prst="ellipse">
            <a:avLst/>
          </a:prstGeom>
          <a:solidFill>
            <a:srgbClr val="B8F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1"/>
          <p:cNvSpPr txBox="1"/>
          <p:nvPr/>
        </p:nvSpPr>
        <p:spPr>
          <a:xfrm>
            <a:off x="3235270" y="627775"/>
            <a:ext cx="2814961" cy="27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00" rIns="0" bIns="0" anchor="t" anchorCtr="0">
            <a:spAutoFit/>
          </a:bodyPr>
          <a:lstStyle/>
          <a:p>
            <a:pPr marL="11417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8"/>
              <a:buFont typeface="Arial"/>
              <a:buNone/>
            </a:pPr>
            <a:r>
              <a:rPr lang="es-ES" sz="1708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Nunito Sans ExtraBold"/>
                <a:sym typeface="Nunito Sans ExtraBold"/>
              </a:rPr>
              <a:t>Objetivos del proyecto</a:t>
            </a:r>
            <a:endParaRPr sz="1708" b="1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Nunito Sans ExtraBold"/>
              <a:sym typeface="Nunito Sans ExtraBold"/>
            </a:endParaRPr>
          </a:p>
        </p:txBody>
      </p:sp>
      <p:sp>
        <p:nvSpPr>
          <p:cNvPr id="249" name="Google Shape;249;p111"/>
          <p:cNvSpPr/>
          <p:nvPr/>
        </p:nvSpPr>
        <p:spPr>
          <a:xfrm>
            <a:off x="562613" y="1751208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6300" dirty="0">
                <a:solidFill>
                  <a:srgbClr val="B8F6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1</a:t>
            </a:r>
            <a:endParaRPr sz="6300" i="0" u="none" strike="noStrike" cap="none" dirty="0">
              <a:solidFill>
                <a:srgbClr val="B8F6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250" name="Google Shape;250;p111"/>
          <p:cNvSpPr txBox="1">
            <a:spLocks noGrp="1"/>
          </p:cNvSpPr>
          <p:nvPr>
            <p:ph type="title"/>
          </p:nvPr>
        </p:nvSpPr>
        <p:spPr>
          <a:xfrm>
            <a:off x="954137" y="2281676"/>
            <a:ext cx="1907802" cy="56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00" rIns="0" bIns="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Mejorar la confiabilidad operativa de esta subestación</a:t>
            </a:r>
            <a:endParaRPr lang="es-CO" sz="1200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251" name="Google Shape;251;p111"/>
          <p:cNvSpPr/>
          <p:nvPr/>
        </p:nvSpPr>
        <p:spPr>
          <a:xfrm>
            <a:off x="3441998" y="1815707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6300" dirty="0">
                <a:solidFill>
                  <a:srgbClr val="B8F6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2</a:t>
            </a:r>
            <a:endParaRPr sz="6300" i="0" u="none" strike="noStrike" cap="none" dirty="0">
              <a:solidFill>
                <a:srgbClr val="B8F6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253" name="Google Shape;253;p111"/>
          <p:cNvSpPr/>
          <p:nvPr/>
        </p:nvSpPr>
        <p:spPr>
          <a:xfrm>
            <a:off x="6226680" y="1751208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6300" dirty="0">
                <a:solidFill>
                  <a:srgbClr val="B8F6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3</a:t>
            </a:r>
            <a:endParaRPr sz="6300" i="0" u="none" strike="noStrike" cap="none" dirty="0">
              <a:solidFill>
                <a:srgbClr val="B8F6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255" name="Google Shape;255;p111" descr="Google Shape;11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8167" y="310500"/>
            <a:ext cx="1045333" cy="11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0;p111">
            <a:extLst>
              <a:ext uri="{FF2B5EF4-FFF2-40B4-BE49-F238E27FC236}">
                <a16:creationId xmlns:a16="http://schemas.microsoft.com/office/drawing/2014/main" id="{C406C023-752D-A425-95F4-E43D4E5F00C2}"/>
              </a:ext>
            </a:extLst>
          </p:cNvPr>
          <p:cNvSpPr txBox="1">
            <a:spLocks/>
          </p:cNvSpPr>
          <p:nvPr/>
        </p:nvSpPr>
        <p:spPr>
          <a:xfrm>
            <a:off x="3832898" y="2281676"/>
            <a:ext cx="2034785" cy="38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49" b="0" i="0" u="none" strike="noStrike" cap="none">
                <a:solidFill>
                  <a:srgbClr val="4E4F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200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Reducir el nivel de cortocircuito</a:t>
            </a:r>
            <a:endParaRPr lang="es-CO" sz="1200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3" name="Google Shape;250;p111">
            <a:extLst>
              <a:ext uri="{FF2B5EF4-FFF2-40B4-BE49-F238E27FC236}">
                <a16:creationId xmlns:a16="http://schemas.microsoft.com/office/drawing/2014/main" id="{66ADE376-92F5-2F2A-3946-15969F51388C}"/>
              </a:ext>
            </a:extLst>
          </p:cNvPr>
          <p:cNvSpPr txBox="1">
            <a:spLocks/>
          </p:cNvSpPr>
          <p:nvPr/>
        </p:nvSpPr>
        <p:spPr>
          <a:xfrm>
            <a:off x="6639545" y="2245501"/>
            <a:ext cx="1894855" cy="38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49" b="0" i="0" u="none" strike="noStrike" cap="none">
                <a:solidFill>
                  <a:srgbClr val="4E4F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200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Permitir nuevas conexiones</a:t>
            </a:r>
          </a:p>
        </p:txBody>
      </p:sp>
    </p:spTree>
    <p:extLst>
      <p:ext uri="{BB962C8B-B14F-4D97-AF65-F5344CB8AC3E}">
        <p14:creationId xmlns:p14="http://schemas.microsoft.com/office/powerpoint/2010/main" val="381019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49;p111">
            <a:extLst>
              <a:ext uri="{FF2B5EF4-FFF2-40B4-BE49-F238E27FC236}">
                <a16:creationId xmlns:a16="http://schemas.microsoft.com/office/drawing/2014/main" id="{B95B297B-FC97-302F-23CF-3C233B92E103}"/>
              </a:ext>
            </a:extLst>
          </p:cNvPr>
          <p:cNvSpPr/>
          <p:nvPr/>
        </p:nvSpPr>
        <p:spPr>
          <a:xfrm>
            <a:off x="744752" y="796331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3200" dirty="0">
                <a:solidFill>
                  <a:srgbClr val="B8F6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1</a:t>
            </a:r>
            <a:endParaRPr sz="3200" i="0" u="none" strike="noStrike" cap="none" dirty="0">
              <a:solidFill>
                <a:srgbClr val="B8F6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6" name="Google Shape;101;p19">
            <a:extLst>
              <a:ext uri="{FF2B5EF4-FFF2-40B4-BE49-F238E27FC236}">
                <a16:creationId xmlns:a16="http://schemas.microsoft.com/office/drawing/2014/main" id="{4E8BD2BD-CEB4-45C1-9ADE-B3AB071E7DBC}"/>
              </a:ext>
            </a:extLst>
          </p:cNvPr>
          <p:cNvSpPr txBox="1"/>
          <p:nvPr/>
        </p:nvSpPr>
        <p:spPr>
          <a:xfrm>
            <a:off x="202629" y="4586121"/>
            <a:ext cx="64092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dirty="0">
                <a:solidFill>
                  <a:srgbClr val="BFCC04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*Fuente: ISA Transelca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91;p18">
            <a:extLst>
              <a:ext uri="{FF2B5EF4-FFF2-40B4-BE49-F238E27FC236}">
                <a16:creationId xmlns:a16="http://schemas.microsoft.com/office/drawing/2014/main" id="{CAE6ED14-D47D-4C7A-8D67-D20B3DA6864B}"/>
              </a:ext>
            </a:extLst>
          </p:cNvPr>
          <p:cNvSpPr txBox="1"/>
          <p:nvPr/>
        </p:nvSpPr>
        <p:spPr>
          <a:xfrm>
            <a:off x="1855014" y="387256"/>
            <a:ext cx="543397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Alternativas       </a:t>
            </a:r>
            <a:r>
              <a:rPr lang="es" sz="1600" b="1" dirty="0">
                <a:solidFill>
                  <a:srgbClr val="E6FF70"/>
                </a:solidFill>
                <a:highlight>
                  <a:srgbClr val="2B4037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FPO 2027-07-01</a:t>
            </a:r>
            <a:endParaRPr sz="1600" b="1" dirty="0">
              <a:solidFill>
                <a:srgbClr val="E6FF70"/>
              </a:solidFill>
              <a:highlight>
                <a:srgbClr val="2B4037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A7B223E-76C7-4169-978B-907DAD7AD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104" y="3814456"/>
            <a:ext cx="1016198" cy="1143000"/>
          </a:xfrm>
          <a:prstGeom prst="rect">
            <a:avLst/>
          </a:prstGeom>
        </p:spPr>
      </p:pic>
      <p:sp>
        <p:nvSpPr>
          <p:cNvPr id="17" name="Google Shape;251;p111">
            <a:extLst>
              <a:ext uri="{FF2B5EF4-FFF2-40B4-BE49-F238E27FC236}">
                <a16:creationId xmlns:a16="http://schemas.microsoft.com/office/drawing/2014/main" id="{0C69FAC8-3602-C06B-5DEE-B7EE7F50BAEB}"/>
              </a:ext>
            </a:extLst>
          </p:cNvPr>
          <p:cNvSpPr/>
          <p:nvPr/>
        </p:nvSpPr>
        <p:spPr>
          <a:xfrm>
            <a:off x="5277438" y="811024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3200" dirty="0">
                <a:solidFill>
                  <a:srgbClr val="B8F6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2</a:t>
            </a:r>
            <a:endParaRPr sz="3200" i="0" u="none" strike="noStrike" cap="none" dirty="0">
              <a:solidFill>
                <a:srgbClr val="B8F6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ECF0343-B668-DC53-9C6D-C07F40F74979}"/>
              </a:ext>
            </a:extLst>
          </p:cNvPr>
          <p:cNvSpPr txBox="1"/>
          <p:nvPr/>
        </p:nvSpPr>
        <p:spPr>
          <a:xfrm>
            <a:off x="1084906" y="1073686"/>
            <a:ext cx="2474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Seccionamiento D7-D4</a:t>
            </a:r>
            <a:endParaRPr lang="es-CO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9969CE8-D544-369E-A098-8B798DB4FEAC}"/>
              </a:ext>
            </a:extLst>
          </p:cNvPr>
          <p:cNvSpPr txBox="1"/>
          <p:nvPr/>
        </p:nvSpPr>
        <p:spPr>
          <a:xfrm>
            <a:off x="5584906" y="1073686"/>
            <a:ext cx="2474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Seccionamiento D4-D5</a:t>
            </a:r>
            <a:endParaRPr lang="es-CO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B5679D6-41BA-9D31-5F28-A29C7C4DB0CE}"/>
              </a:ext>
            </a:extLst>
          </p:cNvPr>
          <p:cNvGrpSpPr/>
          <p:nvPr/>
        </p:nvGrpSpPr>
        <p:grpSpPr>
          <a:xfrm>
            <a:off x="4643999" y="1312745"/>
            <a:ext cx="4500001" cy="2601250"/>
            <a:chOff x="4643999" y="1312745"/>
            <a:chExt cx="4500001" cy="260125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1DF1AF8-4D15-B193-DA89-247AB46F0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3999" y="1312745"/>
              <a:ext cx="4500001" cy="2601250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D6DA129-949B-D892-3797-820043723121}"/>
                </a:ext>
              </a:extLst>
            </p:cNvPr>
            <p:cNvSpPr txBox="1"/>
            <p:nvPr/>
          </p:nvSpPr>
          <p:spPr>
            <a:xfrm>
              <a:off x="4643999" y="3110929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B1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3946E1C-47A5-A442-23E5-4D95395214C5}"/>
                </a:ext>
              </a:extLst>
            </p:cNvPr>
            <p:cNvSpPr txBox="1"/>
            <p:nvPr/>
          </p:nvSpPr>
          <p:spPr>
            <a:xfrm>
              <a:off x="4657853" y="1769026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B2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A90CB06-ADFB-B79A-0C36-2A604CA53F25}"/>
                </a:ext>
              </a:extLst>
            </p:cNvPr>
            <p:cNvSpPr txBox="1"/>
            <p:nvPr/>
          </p:nvSpPr>
          <p:spPr>
            <a:xfrm>
              <a:off x="7460304" y="3348445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B3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1DC5207-4A72-0D8B-B366-C84E74221405}"/>
                </a:ext>
              </a:extLst>
            </p:cNvPr>
            <p:cNvSpPr txBox="1"/>
            <p:nvPr/>
          </p:nvSpPr>
          <p:spPr>
            <a:xfrm>
              <a:off x="7523208" y="1659770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B4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CB4EF61-C206-D6D6-53D7-2FBAC63804EC}"/>
              </a:ext>
            </a:extLst>
          </p:cNvPr>
          <p:cNvGrpSpPr/>
          <p:nvPr/>
        </p:nvGrpSpPr>
        <p:grpSpPr>
          <a:xfrm>
            <a:off x="2739" y="1328414"/>
            <a:ext cx="4569260" cy="2567311"/>
            <a:chOff x="2739" y="1328414"/>
            <a:chExt cx="4569260" cy="2567311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21DCFC4-FD6E-4952-9741-EC621F35F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9" y="1328414"/>
              <a:ext cx="4497261" cy="2567311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73790E98-3574-1BA5-B807-1E4127F42655}"/>
                </a:ext>
              </a:extLst>
            </p:cNvPr>
            <p:cNvSpPr txBox="1"/>
            <p:nvPr/>
          </p:nvSpPr>
          <p:spPr>
            <a:xfrm>
              <a:off x="49112" y="3110930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B1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A548099-3618-7C23-5B21-3729EC9F92C6}"/>
                </a:ext>
              </a:extLst>
            </p:cNvPr>
            <p:cNvSpPr txBox="1"/>
            <p:nvPr/>
          </p:nvSpPr>
          <p:spPr>
            <a:xfrm>
              <a:off x="21403" y="1775954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B2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C658B67-089D-7C88-2002-DC4E59F18A7C}"/>
                </a:ext>
              </a:extLst>
            </p:cNvPr>
            <p:cNvSpPr txBox="1"/>
            <p:nvPr/>
          </p:nvSpPr>
          <p:spPr>
            <a:xfrm>
              <a:off x="4418482" y="3110928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B3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94B6BAF-70AC-93F5-AC50-DDDF4BD1FEA4}"/>
                </a:ext>
              </a:extLst>
            </p:cNvPr>
            <p:cNvSpPr txBox="1"/>
            <p:nvPr/>
          </p:nvSpPr>
          <p:spPr>
            <a:xfrm>
              <a:off x="4382482" y="1769026"/>
              <a:ext cx="153517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s-CO" sz="800" b="1" dirty="0">
                  <a:solidFill>
                    <a:schemeClr val="accent1">
                      <a:lumMod val="75000"/>
                    </a:schemeClr>
                  </a:solidFill>
                </a:rPr>
                <a:t>B4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4667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6;p15">
            <a:extLst>
              <a:ext uri="{FF2B5EF4-FFF2-40B4-BE49-F238E27FC236}">
                <a16:creationId xmlns:a16="http://schemas.microsoft.com/office/drawing/2014/main" id="{6DB5958A-1F0C-45A0-B472-9B629630FDBD}"/>
              </a:ext>
            </a:extLst>
          </p:cNvPr>
          <p:cNvSpPr txBox="1"/>
          <p:nvPr/>
        </p:nvSpPr>
        <p:spPr>
          <a:xfrm>
            <a:off x="271477" y="3336105"/>
            <a:ext cx="4875488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ANÁLISIS ECONÓMICO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3CD5720-BE71-470E-9145-043A9BCC5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691" y="217476"/>
            <a:ext cx="788818" cy="868699"/>
          </a:xfrm>
          <a:prstGeom prst="rect">
            <a:avLst/>
          </a:prstGeom>
        </p:spPr>
      </p:pic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12111430-FC5F-434F-9549-23EC1DACE061}"/>
              </a:ext>
            </a:extLst>
          </p:cNvPr>
          <p:cNvSpPr/>
          <p:nvPr/>
        </p:nvSpPr>
        <p:spPr>
          <a:xfrm rot="698511">
            <a:off x="3910317" y="659926"/>
            <a:ext cx="4705815" cy="3145093"/>
          </a:xfrm>
          <a:custGeom>
            <a:avLst/>
            <a:gdLst>
              <a:gd name="connsiteX0" fmla="*/ 3231096 w 3820417"/>
              <a:gd name="connsiteY0" fmla="*/ 1326450 h 2505013"/>
              <a:gd name="connsiteX1" fmla="*/ 2970704 w 3820417"/>
              <a:gd name="connsiteY1" fmla="*/ 1387016 h 2505013"/>
              <a:gd name="connsiteX2" fmla="*/ 2970704 w 3820417"/>
              <a:gd name="connsiteY2" fmla="*/ 1387016 h 2505013"/>
              <a:gd name="connsiteX3" fmla="*/ 2834222 w 3820417"/>
              <a:gd name="connsiteY3" fmla="*/ 1480146 h 2505013"/>
              <a:gd name="connsiteX4" fmla="*/ 2453729 w 3820417"/>
              <a:gd name="connsiteY4" fmla="*/ 1477727 h 2505013"/>
              <a:gd name="connsiteX5" fmla="*/ 2257315 w 3820417"/>
              <a:gd name="connsiteY5" fmla="*/ 1047297 h 2505013"/>
              <a:gd name="connsiteX6" fmla="*/ 2224830 w 3820417"/>
              <a:gd name="connsiteY6" fmla="*/ 850526 h 2505013"/>
              <a:gd name="connsiteX7" fmla="*/ 2030042 w 3820417"/>
              <a:gd name="connsiteY7" fmla="*/ 446434 h 2505013"/>
              <a:gd name="connsiteX8" fmla="*/ 1706467 w 3820417"/>
              <a:gd name="connsiteY8" fmla="*/ 158397 h 2505013"/>
              <a:gd name="connsiteX9" fmla="*/ 1298527 w 3820417"/>
              <a:gd name="connsiteY9" fmla="*/ 12633 h 2505013"/>
              <a:gd name="connsiteX10" fmla="*/ 850526 w 3820417"/>
              <a:gd name="connsiteY10" fmla="*/ 35519 h 2505013"/>
              <a:gd name="connsiteX11" fmla="*/ 446434 w 3820417"/>
              <a:gd name="connsiteY11" fmla="*/ 230307 h 2505013"/>
              <a:gd name="connsiteX12" fmla="*/ 158397 w 3820417"/>
              <a:gd name="connsiteY12" fmla="*/ 553882 h 2505013"/>
              <a:gd name="connsiteX13" fmla="*/ 12633 w 3820417"/>
              <a:gd name="connsiteY13" fmla="*/ 961822 h 2505013"/>
              <a:gd name="connsiteX14" fmla="*/ 35519 w 3820417"/>
              <a:gd name="connsiteY14" fmla="*/ 1409823 h 2505013"/>
              <a:gd name="connsiteX15" fmla="*/ 230307 w 3820417"/>
              <a:gd name="connsiteY15" fmla="*/ 1813915 h 2505013"/>
              <a:gd name="connsiteX16" fmla="*/ 553882 w 3820417"/>
              <a:gd name="connsiteY16" fmla="*/ 2101953 h 2505013"/>
              <a:gd name="connsiteX17" fmla="*/ 961823 w 3820417"/>
              <a:gd name="connsiteY17" fmla="*/ 2247716 h 2505013"/>
              <a:gd name="connsiteX18" fmla="*/ 1409823 w 3820417"/>
              <a:gd name="connsiteY18" fmla="*/ 2224830 h 2505013"/>
              <a:gd name="connsiteX19" fmla="*/ 1813915 w 3820417"/>
              <a:gd name="connsiteY19" fmla="*/ 2030042 h 2505013"/>
              <a:gd name="connsiteX20" fmla="*/ 1903873 w 3820417"/>
              <a:gd name="connsiteY20" fmla="*/ 1953968 h 2505013"/>
              <a:gd name="connsiteX21" fmla="*/ 2202936 w 3820417"/>
              <a:gd name="connsiteY21" fmla="*/ 1789800 h 2505013"/>
              <a:gd name="connsiteX22" fmla="*/ 2655815 w 3820417"/>
              <a:gd name="connsiteY22" fmla="*/ 2043726 h 2505013"/>
              <a:gd name="connsiteX23" fmla="*/ 3231135 w 3820417"/>
              <a:gd name="connsiteY23" fmla="*/ 2505014 h 2505013"/>
              <a:gd name="connsiteX24" fmla="*/ 3820417 w 3820417"/>
              <a:gd name="connsiteY24" fmla="*/ 1915732 h 2505013"/>
              <a:gd name="connsiteX25" fmla="*/ 3231135 w 3820417"/>
              <a:gd name="connsiteY25" fmla="*/ 1326450 h 250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20417" h="2505013">
                <a:moveTo>
                  <a:pt x="3231096" y="1326450"/>
                </a:moveTo>
                <a:cubicBezTo>
                  <a:pt x="3137609" y="1326450"/>
                  <a:pt x="3049238" y="1348265"/>
                  <a:pt x="2970704" y="1387016"/>
                </a:cubicBezTo>
                <a:lnTo>
                  <a:pt x="2970704" y="1387016"/>
                </a:lnTo>
                <a:cubicBezTo>
                  <a:pt x="2920808" y="1411647"/>
                  <a:pt x="2874917" y="1443061"/>
                  <a:pt x="2834222" y="1480146"/>
                </a:cubicBezTo>
                <a:cubicBezTo>
                  <a:pt x="2643361" y="1584105"/>
                  <a:pt x="2520404" y="1533018"/>
                  <a:pt x="2453729" y="1477727"/>
                </a:cubicBezTo>
                <a:cubicBezTo>
                  <a:pt x="2340410" y="1363416"/>
                  <a:pt x="2269650" y="1211346"/>
                  <a:pt x="2257315" y="1047297"/>
                </a:cubicBezTo>
                <a:cubicBezTo>
                  <a:pt x="2252397" y="981773"/>
                  <a:pt x="2241449" y="915575"/>
                  <a:pt x="2224830" y="850526"/>
                </a:cubicBezTo>
                <a:cubicBezTo>
                  <a:pt x="2187071" y="702661"/>
                  <a:pt x="2121507" y="566733"/>
                  <a:pt x="2030042" y="446434"/>
                </a:cubicBezTo>
                <a:cubicBezTo>
                  <a:pt x="1941632" y="330180"/>
                  <a:pt x="1832756" y="233282"/>
                  <a:pt x="1706467" y="158397"/>
                </a:cubicBezTo>
                <a:cubicBezTo>
                  <a:pt x="1580178" y="83512"/>
                  <a:pt x="1442942" y="34488"/>
                  <a:pt x="1298527" y="12633"/>
                </a:cubicBezTo>
                <a:cubicBezTo>
                  <a:pt x="1149114" y="-9936"/>
                  <a:pt x="998353" y="-2241"/>
                  <a:pt x="850526" y="35519"/>
                </a:cubicBezTo>
                <a:cubicBezTo>
                  <a:pt x="702661" y="73279"/>
                  <a:pt x="566694" y="138843"/>
                  <a:pt x="446434" y="230307"/>
                </a:cubicBezTo>
                <a:cubicBezTo>
                  <a:pt x="330180" y="318717"/>
                  <a:pt x="233282" y="427594"/>
                  <a:pt x="158397" y="553882"/>
                </a:cubicBezTo>
                <a:cubicBezTo>
                  <a:pt x="83472" y="680132"/>
                  <a:pt x="34448" y="817407"/>
                  <a:pt x="12633" y="961822"/>
                </a:cubicBezTo>
                <a:cubicBezTo>
                  <a:pt x="-9936" y="1111235"/>
                  <a:pt x="-2241" y="1261957"/>
                  <a:pt x="35519" y="1409823"/>
                </a:cubicBezTo>
                <a:cubicBezTo>
                  <a:pt x="73279" y="1557689"/>
                  <a:pt x="138843" y="1693655"/>
                  <a:pt x="230307" y="1813915"/>
                </a:cubicBezTo>
                <a:cubicBezTo>
                  <a:pt x="318717" y="1930169"/>
                  <a:pt x="427594" y="2027068"/>
                  <a:pt x="553882" y="2101953"/>
                </a:cubicBezTo>
                <a:cubicBezTo>
                  <a:pt x="680171" y="2176837"/>
                  <a:pt x="817407" y="2225862"/>
                  <a:pt x="961823" y="2247716"/>
                </a:cubicBezTo>
                <a:cubicBezTo>
                  <a:pt x="1111235" y="2270285"/>
                  <a:pt x="1261957" y="2262590"/>
                  <a:pt x="1409823" y="2224830"/>
                </a:cubicBezTo>
                <a:cubicBezTo>
                  <a:pt x="1557689" y="2187070"/>
                  <a:pt x="1693656" y="2121507"/>
                  <a:pt x="1813915" y="2030042"/>
                </a:cubicBezTo>
                <a:cubicBezTo>
                  <a:pt x="1845250" y="2006205"/>
                  <a:pt x="1875513" y="1980621"/>
                  <a:pt x="1903873" y="1953968"/>
                </a:cubicBezTo>
                <a:cubicBezTo>
                  <a:pt x="1989308" y="1873728"/>
                  <a:pt x="2096400" y="1830296"/>
                  <a:pt x="2202936" y="1789800"/>
                </a:cubicBezTo>
                <a:cubicBezTo>
                  <a:pt x="2507077" y="1674181"/>
                  <a:pt x="2631224" y="1972213"/>
                  <a:pt x="2655815" y="2043726"/>
                </a:cubicBezTo>
                <a:cubicBezTo>
                  <a:pt x="2714279" y="2307648"/>
                  <a:pt x="2949643" y="2505014"/>
                  <a:pt x="3231135" y="2505014"/>
                </a:cubicBezTo>
                <a:cubicBezTo>
                  <a:pt x="3556615" y="2505014"/>
                  <a:pt x="3820417" y="2241172"/>
                  <a:pt x="3820417" y="1915732"/>
                </a:cubicBezTo>
                <a:cubicBezTo>
                  <a:pt x="3820417" y="1590292"/>
                  <a:pt x="3556575" y="1326450"/>
                  <a:pt x="3231135" y="1326450"/>
                </a:cubicBezTo>
                <a:close/>
              </a:path>
            </a:pathLst>
          </a:custGeom>
          <a:solidFill>
            <a:srgbClr val="CAF53A"/>
          </a:solidFill>
          <a:ln w="3966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  <p:sp>
        <p:nvSpPr>
          <p:cNvPr id="10" name="Google Shape;75;p16">
            <a:extLst>
              <a:ext uri="{FF2B5EF4-FFF2-40B4-BE49-F238E27FC236}">
                <a16:creationId xmlns:a16="http://schemas.microsoft.com/office/drawing/2014/main" id="{BCB1A62F-5D00-461A-B696-961256092AFE}"/>
              </a:ext>
            </a:extLst>
          </p:cNvPr>
          <p:cNvSpPr txBox="1"/>
          <p:nvPr/>
        </p:nvSpPr>
        <p:spPr>
          <a:xfrm>
            <a:off x="4320949" y="576319"/>
            <a:ext cx="2977415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2</a:t>
            </a:r>
            <a:endParaRPr sz="13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04FADCA-504B-47EE-94F2-458CD2FD9C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26"/>
          <a:stretch/>
        </p:blipFill>
        <p:spPr>
          <a:xfrm>
            <a:off x="4473916" y="76202"/>
            <a:ext cx="3666354" cy="50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6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219B9F80-78C5-DC93-E70D-B90D2A778097}"/>
              </a:ext>
            </a:extLst>
          </p:cNvPr>
          <p:cNvSpPr txBox="1"/>
          <p:nvPr/>
        </p:nvSpPr>
        <p:spPr>
          <a:xfrm>
            <a:off x="553172" y="621636"/>
            <a:ext cx="718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Análisis </a:t>
            </a:r>
            <a:r>
              <a:rPr lang="es-CO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Beneficio</a:t>
            </a:r>
            <a:r>
              <a:rPr lang="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 Costo</a:t>
            </a:r>
            <a:endParaRPr sz="2300" b="1" dirty="0">
              <a:solidFill>
                <a:schemeClr val="tx2">
                  <a:lumMod val="10000"/>
                </a:schemeClr>
              </a:solidFill>
              <a:highlight>
                <a:srgbClr val="CAF53A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FD70BFD-941D-A751-2935-C635995D1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189756"/>
              </p:ext>
            </p:extLst>
          </p:nvPr>
        </p:nvGraphicFramePr>
        <p:xfrm>
          <a:off x="4502182" y="1367245"/>
          <a:ext cx="3987318" cy="15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318">
                  <a:extLst>
                    <a:ext uri="{9D8B030D-6E8A-4147-A177-3AD203B41FA5}">
                      <a16:colId xmlns:a16="http://schemas.microsoft.com/office/drawing/2014/main" val="124071535"/>
                    </a:ext>
                  </a:extLst>
                </a:gridCol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Beneficios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6970"/>
                  </a:ext>
                </a:extLst>
              </a:tr>
              <a:tr h="60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Valor presente desde 2027 de DNA evitada por</a:t>
                      </a:r>
                      <a:endParaRPr lang="es-CO" sz="1200" b="0" i="0" u="none" strike="noStrike" cap="none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salida subestación </a:t>
                      </a:r>
                      <a:endParaRPr lang="es-CO" sz="1200" b="0" i="0" u="none" strike="noStrike" cap="none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736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Valor presente desde 2027 por reducción de generación de seguridad por mantenimientos futuros</a:t>
                      </a:r>
                      <a:endParaRPr lang="es-CO" sz="1200" b="0" i="0" u="none" strike="noStrike" cap="none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581798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67F9C49-4851-7733-AFF6-735AE6850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972082"/>
              </p:ext>
            </p:extLst>
          </p:nvPr>
        </p:nvGraphicFramePr>
        <p:xfrm>
          <a:off x="1524000" y="3175951"/>
          <a:ext cx="60960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673">
                  <a:extLst>
                    <a:ext uri="{9D8B030D-6E8A-4147-A177-3AD203B41FA5}">
                      <a16:colId xmlns:a16="http://schemas.microsoft.com/office/drawing/2014/main" val="1593648013"/>
                    </a:ext>
                  </a:extLst>
                </a:gridCol>
                <a:gridCol w="2424545">
                  <a:extLst>
                    <a:ext uri="{9D8B030D-6E8A-4147-A177-3AD203B41FA5}">
                      <a16:colId xmlns:a16="http://schemas.microsoft.com/office/drawing/2014/main" val="278650565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3058868127"/>
                    </a:ext>
                  </a:extLst>
                </a:gridCol>
              </a:tblGrid>
              <a:tr h="265091">
                <a:tc gridSpan="3"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Información de entrada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067793"/>
                  </a:ext>
                </a:extLst>
              </a:tr>
              <a:tr h="265091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Fallas esperadas subestación</a:t>
                      </a:r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CRO3</a:t>
                      </a:r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~2200 MW</a:t>
                      </a:r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675685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Tasa de crecimiento de demanda.</a:t>
                      </a:r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Tasa de descuento STN  11,5%</a:t>
                      </a:r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2025-2063</a:t>
                      </a:r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394722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0BFEAAC-2714-449E-8ABE-8BD5F7705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689519"/>
              </p:ext>
            </p:extLst>
          </p:nvPr>
        </p:nvGraphicFramePr>
        <p:xfrm>
          <a:off x="654500" y="1441045"/>
          <a:ext cx="319318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182">
                  <a:extLst>
                    <a:ext uri="{9D8B030D-6E8A-4147-A177-3AD203B41FA5}">
                      <a16:colId xmlns:a16="http://schemas.microsoft.com/office/drawing/2014/main" val="3197519494"/>
                    </a:ext>
                  </a:extLst>
                </a:gridCol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Costos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667036"/>
                  </a:ext>
                </a:extLst>
              </a:tr>
              <a:tr h="60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Presupuesto para cambio de configuración (CAPEX) subestación Sabanalarga 220 kV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59074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Montserrat"/>
                          <a:sym typeface="Montserrat"/>
                        </a:rPr>
                        <a:t>Costos de restricciones generación de seguridad para trabajos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83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55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8DD1F219-3087-F8C1-D412-FFA657A7BB86}"/>
              </a:ext>
            </a:extLst>
          </p:cNvPr>
          <p:cNvSpPr txBox="1"/>
          <p:nvPr/>
        </p:nvSpPr>
        <p:spPr>
          <a:xfrm>
            <a:off x="1855014" y="387256"/>
            <a:ext cx="543397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E6FF70"/>
                </a:solidFill>
                <a:highlight>
                  <a:srgbClr val="2B4037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Costos</a:t>
            </a:r>
            <a:endParaRPr sz="1600" b="1" dirty="0">
              <a:solidFill>
                <a:srgbClr val="E6FF70"/>
              </a:solidFill>
              <a:highlight>
                <a:srgbClr val="2B4037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7904EF-6418-1FF9-88E3-25CFE0680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104" y="3814456"/>
            <a:ext cx="1016198" cy="11430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74DFD9D-24EA-FD1A-FEFA-737FB8C9E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623988"/>
              </p:ext>
            </p:extLst>
          </p:nvPr>
        </p:nvGraphicFramePr>
        <p:xfrm>
          <a:off x="1584800" y="1840230"/>
          <a:ext cx="5974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709">
                  <a:extLst>
                    <a:ext uri="{9D8B030D-6E8A-4147-A177-3AD203B41FA5}">
                      <a16:colId xmlns:a16="http://schemas.microsoft.com/office/drawing/2014/main" val="44414475"/>
                    </a:ext>
                  </a:extLst>
                </a:gridCol>
                <a:gridCol w="2273692">
                  <a:extLst>
                    <a:ext uri="{9D8B030D-6E8A-4147-A177-3AD203B41FA5}">
                      <a16:colId xmlns:a16="http://schemas.microsoft.com/office/drawing/2014/main" val="124071535"/>
                    </a:ext>
                  </a:extLst>
                </a:gridCol>
              </a:tblGrid>
              <a:tr h="263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Ítem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USD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6970"/>
                  </a:ext>
                </a:extLst>
              </a:tr>
              <a:tr h="438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Presupuesto para cambio de configuración (CAPEX) subestación Sabanalarga 220 kV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6.277.376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73603"/>
                  </a:ext>
                </a:extLst>
              </a:tr>
              <a:tr h="438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Montserrat"/>
                          <a:sym typeface="Montserrat"/>
                        </a:rPr>
                        <a:t>Costos de restricciones generación de seguridad para trabajos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572.102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581798"/>
                  </a:ext>
                </a:extLst>
              </a:tr>
              <a:tr h="263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200" b="1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A1</a:t>
                      </a:r>
                      <a:endParaRPr lang="es-CO" sz="1200" b="1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6.849.478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899482"/>
                  </a:ext>
                </a:extLst>
              </a:tr>
              <a:tr h="263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200" b="1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A2*</a:t>
                      </a:r>
                      <a:endParaRPr lang="es-CO" sz="1200" b="1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CO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8.038.009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778416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7D2588D-EEC0-2324-1FF5-BE1D2340B20D}"/>
              </a:ext>
            </a:extLst>
          </p:cNvPr>
          <p:cNvSpPr txBox="1"/>
          <p:nvPr/>
        </p:nvSpPr>
        <p:spPr>
          <a:xfrm>
            <a:off x="5080637" y="3577590"/>
            <a:ext cx="2478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dirty="0">
                <a:latin typeface="Verdana" panose="020B0604030504040204" pitchFamily="34" charset="0"/>
                <a:ea typeface="Verdana" panose="020B0604030504040204" pitchFamily="34" charset="0"/>
              </a:rPr>
              <a:t>Costos A2 es 25% mayor que la A1</a:t>
            </a:r>
          </a:p>
        </p:txBody>
      </p:sp>
    </p:spTree>
    <p:extLst>
      <p:ext uri="{BB962C8B-B14F-4D97-AF65-F5344CB8AC3E}">
        <p14:creationId xmlns:p14="http://schemas.microsoft.com/office/powerpoint/2010/main" val="171432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34F3F26C-D880-F994-2DE3-DAD81CB99C34}"/>
              </a:ext>
            </a:extLst>
          </p:cNvPr>
          <p:cNvSpPr txBox="1"/>
          <p:nvPr/>
        </p:nvSpPr>
        <p:spPr>
          <a:xfrm>
            <a:off x="1855014" y="387256"/>
            <a:ext cx="543397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E6FF70"/>
                </a:solidFill>
                <a:highlight>
                  <a:srgbClr val="2B4037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Beneficios A1 y A2</a:t>
            </a:r>
            <a:endParaRPr sz="1600" b="1" dirty="0">
              <a:solidFill>
                <a:srgbClr val="E6FF70"/>
              </a:solidFill>
              <a:highlight>
                <a:srgbClr val="2B4037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77C1FA-5D6E-FB3D-6C6C-D1E53BB46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104" y="3814456"/>
            <a:ext cx="1016198" cy="11430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4E19382-1978-0F25-4200-8A10353CE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311467"/>
              </p:ext>
            </p:extLst>
          </p:nvPr>
        </p:nvGraphicFramePr>
        <p:xfrm>
          <a:off x="1827529" y="1480572"/>
          <a:ext cx="5488943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943">
                  <a:extLst>
                    <a:ext uri="{9D8B030D-6E8A-4147-A177-3AD203B41FA5}">
                      <a16:colId xmlns:a16="http://schemas.microsoft.com/office/drawing/2014/main" val="4441447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4071535"/>
                    </a:ext>
                  </a:extLst>
                </a:gridCol>
              </a:tblGrid>
              <a:tr h="433636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Ítem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USD  </a:t>
                      </a:r>
                    </a:p>
                    <a:p>
                      <a:pPr algn="ctr"/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(1 Falla cada 10 años)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6970"/>
                  </a:ext>
                </a:extLst>
              </a:tr>
              <a:tr h="6070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Valor presente de DNA evitada por</a:t>
                      </a:r>
                      <a:endParaRPr lang="es-CO" sz="1200" b="0" i="0" u="none" strike="noStrike" cap="none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salida subestación </a:t>
                      </a:r>
                      <a:endParaRPr lang="es-CO" sz="1200" b="0" i="0" u="none" strike="noStrike" cap="none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36.016.264,28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73603"/>
                  </a:ext>
                </a:extLst>
              </a:tr>
              <a:tr h="6070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Valor presente por reducción de generación de seguridad por mantenimientos futuros</a:t>
                      </a:r>
                      <a:endParaRPr lang="es-CO" sz="1200" b="0" i="0" u="none" strike="noStrike" cap="none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283.534,00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581798"/>
                  </a:ext>
                </a:extLst>
              </a:tr>
              <a:tr h="260182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  <a:endParaRPr lang="es-CO" sz="12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36.299.798,287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899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87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59C1B273-5AF2-B6C5-1B4B-5FCD4A932A74}"/>
              </a:ext>
            </a:extLst>
          </p:cNvPr>
          <p:cNvSpPr txBox="1"/>
          <p:nvPr/>
        </p:nvSpPr>
        <p:spPr>
          <a:xfrm>
            <a:off x="1855014" y="387256"/>
            <a:ext cx="543397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E6FF70"/>
                </a:solidFill>
                <a:highlight>
                  <a:srgbClr val="2B4037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Relación Beneficio - Costo</a:t>
            </a:r>
            <a:endParaRPr sz="1600" b="1" dirty="0">
              <a:solidFill>
                <a:srgbClr val="E6FF70"/>
              </a:solidFill>
              <a:highlight>
                <a:srgbClr val="2B4037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8EF2A4-18B8-C49E-4EF7-E79FE039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104" y="3814456"/>
            <a:ext cx="1016198" cy="11430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5CC3556-A7A6-EC27-504F-0A179F08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889480"/>
              </p:ext>
            </p:extLst>
          </p:nvPr>
        </p:nvGraphicFramePr>
        <p:xfrm>
          <a:off x="1288942" y="1707750"/>
          <a:ext cx="6566116" cy="17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529">
                  <a:extLst>
                    <a:ext uri="{9D8B030D-6E8A-4147-A177-3AD203B41FA5}">
                      <a16:colId xmlns:a16="http://schemas.microsoft.com/office/drawing/2014/main" val="3672330759"/>
                    </a:ext>
                  </a:extLst>
                </a:gridCol>
                <a:gridCol w="1641529">
                  <a:extLst>
                    <a:ext uri="{9D8B030D-6E8A-4147-A177-3AD203B41FA5}">
                      <a16:colId xmlns:a16="http://schemas.microsoft.com/office/drawing/2014/main" val="1599132834"/>
                    </a:ext>
                  </a:extLst>
                </a:gridCol>
                <a:gridCol w="1641529">
                  <a:extLst>
                    <a:ext uri="{9D8B030D-6E8A-4147-A177-3AD203B41FA5}">
                      <a16:colId xmlns:a16="http://schemas.microsoft.com/office/drawing/2014/main" val="2902172315"/>
                    </a:ext>
                  </a:extLst>
                </a:gridCol>
                <a:gridCol w="1641529">
                  <a:extLst>
                    <a:ext uri="{9D8B030D-6E8A-4147-A177-3AD203B41FA5}">
                      <a16:colId xmlns:a16="http://schemas.microsoft.com/office/drawing/2014/main" val="372355768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rgbClr val="2B403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Alternativa 1</a:t>
                      </a:r>
                      <a:endParaRPr lang="es-CO" sz="1200" dirty="0">
                        <a:solidFill>
                          <a:srgbClr val="2B403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falla cada 10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falla cada 20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i="0" u="none" strike="noStrike" dirty="0">
                          <a:solidFill>
                            <a:srgbClr val="2B403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falla cada 40 años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D6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9111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b="0" i="0" u="none" strike="noStrik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Beneficios totales  USD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36.299.798,29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25.181.181,64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9.287.600,08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1522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b="0" i="0" u="none" strike="noStrike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Costos USD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6.849.478,11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6.849.478,11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dirty="0">
                          <a:solidFill>
                            <a:schemeClr val="accent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6.849.478,11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60492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Relación Beneficio Costo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5,300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3,676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O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1,356 </a:t>
                      </a:r>
                    </a:p>
                  </a:txBody>
                  <a:tcPr marL="28575" marR="2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5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99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79441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B3BF6DCE1B5A74AB2601ACAC63D38F7" ma:contentTypeVersion="0" ma:contentTypeDescription="Crear nuevo documento." ma:contentTypeScope="" ma:versionID="585a0c0706d9106e9246cdc56b7b129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b4afbcb2487568e4ac3f4426186394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30C478-05B9-47F5-A5CB-22BA4C59135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5694890-4767-40FD-87BB-8539DABA3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3BD235-489E-4712-8F89-D9AC56C700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9399</TotalTime>
  <Words>298</Words>
  <Application>Microsoft Office PowerPoint</Application>
  <PresentationFormat>Presentación en pantalla (16:9)</PresentationFormat>
  <Paragraphs>102</Paragraphs>
  <Slides>11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Nunito Sans Black</vt:lpstr>
      <vt:lpstr>Verdana</vt:lpstr>
      <vt:lpstr>Montserrat</vt:lpstr>
      <vt:lpstr>Simple Light</vt:lpstr>
      <vt:lpstr>Presentación de PowerPoint</vt:lpstr>
      <vt:lpstr>Presentación de PowerPoint</vt:lpstr>
      <vt:lpstr>Mejorar la confiabilidad operativa de esta subestación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WILLIAN FERNANDO VILLAMIL CASTAÑEDA</cp:lastModifiedBy>
  <cp:revision>84</cp:revision>
  <dcterms:modified xsi:type="dcterms:W3CDTF">2024-11-22T13:25:46Z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0x0101000B3BF6DCE1B5A74AB2601ACAC63D38F7</vt:lpwstr>
  </property>
</Properties>
</file>