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Lst>
  <p:sldSz cy="5143500" cx="9144000"/>
  <p:notesSz cx="6858000" cy="9144000"/>
  <p:embeddedFontLst>
    <p:embeddedFont>
      <p:font typeface="Roboto"/>
      <p:regular r:id="rId183"/>
      <p:bold r:id="rId184"/>
      <p:italic r:id="rId185"/>
      <p:boldItalic r:id="rId186"/>
    </p:embeddedFont>
    <p:embeddedFont>
      <p:font typeface="Nunito"/>
      <p:regular r:id="rId187"/>
      <p:bold r:id="rId188"/>
      <p:italic r:id="rId189"/>
      <p:boldItalic r:id="rId190"/>
    </p:embeddedFont>
    <p:embeddedFont>
      <p:font typeface="Montserrat"/>
      <p:regular r:id="rId191"/>
      <p:bold r:id="rId192"/>
      <p:italic r:id="rId193"/>
      <p:boldItalic r:id="rId1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95" roundtripDataSignature="AMtx7mjWzWFAwjj0W5VSYzf219niB27U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9B9578-A5B6-4CEA-ABF8-23C1D7E8E79E}">
  <a:tblStyle styleId="{029B9578-A5B6-4CEA-ABF8-23C1D7E8E79E}"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483FA3E-9F5D-48F3-B5F5-4CF2C5E74F89}"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DFD"/>
          </a:solidFill>
        </a:fill>
      </a:tcStyle>
    </a:wholeTbl>
    <a:band1H>
      <a:tcTxStyle b="off" i="off"/>
      <a:tcStyle>
        <a:fill>
          <a:solidFill>
            <a:srgbClr val="CDD8FB"/>
          </a:solidFill>
        </a:fill>
      </a:tcStyle>
    </a:band1H>
    <a:band2H>
      <a:tcTxStyle b="off" i="off"/>
    </a:band2H>
    <a:band1V>
      <a:tcTxStyle b="off" i="off"/>
      <a:tcStyle>
        <a:fill>
          <a:solidFill>
            <a:srgbClr val="CDD8FB"/>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732A7FB2-372A-48F8-9DC3-423CD9D97F35}"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DAC2471-B6C1-4883-8D68-31BC18A3935F}" styleName="Table_3">
    <a:wholeTbl>
      <a:tcTxStyle b="off" i="off">
        <a:font>
          <a:latin typeface="Arial"/>
          <a:ea typeface="Arial"/>
          <a:cs typeface="Arial"/>
        </a:font>
        <a:srgbClr val="000000"/>
      </a:tcTxStyle>
      <a:tcStyle>
        <a:tcBdr>
          <a:left>
            <a:ln cap="flat" cmpd="sng" w="9525">
              <a:solidFill>
                <a:srgbClr val="196B24"/>
              </a:solidFill>
              <a:prstDash val="solid"/>
              <a:round/>
              <a:headEnd len="sm" w="sm" type="none"/>
              <a:tailEnd len="sm" w="sm" type="none"/>
            </a:ln>
          </a:left>
          <a:right>
            <a:ln cap="flat" cmpd="sng" w="9525">
              <a:solidFill>
                <a:srgbClr val="196B24"/>
              </a:solidFill>
              <a:prstDash val="solid"/>
              <a:round/>
              <a:headEnd len="sm" w="sm" type="none"/>
              <a:tailEnd len="sm" w="sm" type="none"/>
            </a:ln>
          </a:right>
          <a:top>
            <a:ln cap="flat" cmpd="sng" w="9525">
              <a:solidFill>
                <a:srgbClr val="196B24"/>
              </a:solidFill>
              <a:prstDash val="solid"/>
              <a:round/>
              <a:headEnd len="sm" w="sm" type="none"/>
              <a:tailEnd len="sm" w="sm" type="none"/>
            </a:ln>
          </a:top>
          <a:bottom>
            <a:ln cap="flat" cmpd="sng" w="9525">
              <a:solidFill>
                <a:srgbClr val="196B24"/>
              </a:solidFill>
              <a:prstDash val="solid"/>
              <a:round/>
              <a:headEnd len="sm" w="sm" type="none"/>
              <a:tailEnd len="sm" w="sm" type="none"/>
            </a:ln>
          </a:bottom>
          <a:insideH>
            <a:ln cap="flat" cmpd="sng" w="9525">
              <a:solidFill>
                <a:srgbClr val="196B24"/>
              </a:solidFill>
              <a:prstDash val="solid"/>
              <a:round/>
              <a:headEnd len="sm" w="sm" type="none"/>
              <a:tailEnd len="sm" w="sm" type="none"/>
            </a:ln>
          </a:insideH>
          <a:insideV>
            <a:ln cap="flat" cmpd="sng" w="9525">
              <a:solidFill>
                <a:srgbClr val="196B24"/>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2B71D7E-66CD-4077-BCAC-185A3F71D318}" styleName="Table_4">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5A0BAD4-7CEC-48BA-B39E-48EAEE47CA54}" styleName="Table_5">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DFD"/>
          </a:solidFill>
        </a:fill>
      </a:tcStyle>
    </a:wholeTbl>
    <a:band1H>
      <a:tcTxStyle b="off" i="off"/>
      <a:tcStyle>
        <a:fill>
          <a:solidFill>
            <a:srgbClr val="CDD8FB"/>
          </a:solidFill>
        </a:fill>
      </a:tcStyle>
    </a:band1H>
    <a:band2H>
      <a:tcTxStyle b="off" i="off"/>
    </a:band2H>
    <a:band1V>
      <a:tcTxStyle b="off" i="off"/>
      <a:tcStyle>
        <a:fill>
          <a:solidFill>
            <a:srgbClr val="CDD8FB"/>
          </a:solidFill>
        </a:fill>
      </a:tcStyle>
    </a:band1V>
    <a:band2V>
      <a:tcTxStyle b="off" i="off"/>
    </a:band2V>
    <a:lastCol>
      <a:tcTxStyle b="on" i="off">
        <a:font>
          <a:latin typeface="Arial"/>
          <a:ea typeface="Arial"/>
          <a:cs typeface="Arial"/>
        </a:font>
        <a:srgbClr val="FFFFFF"/>
      </a:tcTxStyle>
      <a:tcStyle>
        <a:fill>
          <a:solidFill>
            <a:srgbClr val="4285F4"/>
          </a:solidFill>
        </a:fill>
      </a:tcStyle>
    </a:lastCol>
    <a:firstCol>
      <a:tcTxStyle b="on" i="off">
        <a:font>
          <a:latin typeface="Arial"/>
          <a:ea typeface="Arial"/>
          <a:cs typeface="Arial"/>
        </a:font>
        <a:srgbClr val="FFFFFF"/>
      </a:tcTxStyle>
      <a:tcStyle>
        <a:fill>
          <a:solidFill>
            <a:srgbClr val="4285F4"/>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4285F4"/>
          </a:solidFill>
        </a:fill>
      </a:tcStyle>
    </a:lastRow>
    <a:seCell>
      <a:tcTxStyle b="off" i="off"/>
    </a:seCell>
    <a:swCell>
      <a:tcTxStyle b="off" i="off"/>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4285F4"/>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190" Type="http://schemas.openxmlformats.org/officeDocument/2006/relationships/font" Target="fonts/Nunito-boldItalic.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194" Type="http://schemas.openxmlformats.org/officeDocument/2006/relationships/font" Target="fonts/Montserrat-boldItalic.fntdata"/><Relationship Id="rId43" Type="http://schemas.openxmlformats.org/officeDocument/2006/relationships/slide" Target="slides/slide36.xml"/><Relationship Id="rId193" Type="http://schemas.openxmlformats.org/officeDocument/2006/relationships/font" Target="fonts/Montserrat-italic.fntdata"/><Relationship Id="rId46" Type="http://schemas.openxmlformats.org/officeDocument/2006/relationships/slide" Target="slides/slide39.xml"/><Relationship Id="rId192" Type="http://schemas.openxmlformats.org/officeDocument/2006/relationships/font" Target="fonts/Montserrat-bold.fntdata"/><Relationship Id="rId45" Type="http://schemas.openxmlformats.org/officeDocument/2006/relationships/slide" Target="slides/slide38.xml"/><Relationship Id="rId191" Type="http://schemas.openxmlformats.org/officeDocument/2006/relationships/font" Target="fonts/Montserrat-regular.fntdata"/><Relationship Id="rId48" Type="http://schemas.openxmlformats.org/officeDocument/2006/relationships/slide" Target="slides/slide41.xml"/><Relationship Id="rId187" Type="http://schemas.openxmlformats.org/officeDocument/2006/relationships/font" Target="fonts/Nunito-regular.fntdata"/><Relationship Id="rId47" Type="http://schemas.openxmlformats.org/officeDocument/2006/relationships/slide" Target="slides/slide40.xml"/><Relationship Id="rId186" Type="http://schemas.openxmlformats.org/officeDocument/2006/relationships/font" Target="fonts/Roboto-boldItalic.fntdata"/><Relationship Id="rId185" Type="http://schemas.openxmlformats.org/officeDocument/2006/relationships/font" Target="fonts/Roboto-italic.fntdata"/><Relationship Id="rId49" Type="http://schemas.openxmlformats.org/officeDocument/2006/relationships/slide" Target="slides/slide42.xml"/><Relationship Id="rId184" Type="http://schemas.openxmlformats.org/officeDocument/2006/relationships/font" Target="fonts/Roboto-bold.fntdata"/><Relationship Id="rId189" Type="http://schemas.openxmlformats.org/officeDocument/2006/relationships/font" Target="fonts/Nunito-italic.fntdata"/><Relationship Id="rId188" Type="http://schemas.openxmlformats.org/officeDocument/2006/relationships/font" Target="fonts/Nunito-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183" Type="http://schemas.openxmlformats.org/officeDocument/2006/relationships/font" Target="fonts/Roboto-regular.fntdata"/><Relationship Id="rId32" Type="http://schemas.openxmlformats.org/officeDocument/2006/relationships/slide" Target="slides/slide25.xml"/><Relationship Id="rId182" Type="http://schemas.openxmlformats.org/officeDocument/2006/relationships/slide" Target="slides/slide175.xml"/><Relationship Id="rId35" Type="http://schemas.openxmlformats.org/officeDocument/2006/relationships/slide" Target="slides/slide28.xml"/><Relationship Id="rId181" Type="http://schemas.openxmlformats.org/officeDocument/2006/relationships/slide" Target="slides/slide174.xml"/><Relationship Id="rId34" Type="http://schemas.openxmlformats.org/officeDocument/2006/relationships/slide" Target="slides/slide27.xml"/><Relationship Id="rId180" Type="http://schemas.openxmlformats.org/officeDocument/2006/relationships/slide" Target="slides/slide173.xml"/><Relationship Id="rId37" Type="http://schemas.openxmlformats.org/officeDocument/2006/relationships/slide" Target="slides/slide30.xml"/><Relationship Id="rId176" Type="http://schemas.openxmlformats.org/officeDocument/2006/relationships/slide" Target="slides/slide169.xml"/><Relationship Id="rId36" Type="http://schemas.openxmlformats.org/officeDocument/2006/relationships/slide" Target="slides/slide29.xml"/><Relationship Id="rId175" Type="http://schemas.openxmlformats.org/officeDocument/2006/relationships/slide" Target="slides/slide168.xml"/><Relationship Id="rId39" Type="http://schemas.openxmlformats.org/officeDocument/2006/relationships/slide" Target="slides/slide32.xml"/><Relationship Id="rId174" Type="http://schemas.openxmlformats.org/officeDocument/2006/relationships/slide" Target="slides/slide167.xml"/><Relationship Id="rId38" Type="http://schemas.openxmlformats.org/officeDocument/2006/relationships/slide" Target="slides/slide31.xml"/><Relationship Id="rId173" Type="http://schemas.openxmlformats.org/officeDocument/2006/relationships/slide" Target="slides/slide166.xml"/><Relationship Id="rId179" Type="http://schemas.openxmlformats.org/officeDocument/2006/relationships/slide" Target="slides/slide172.xml"/><Relationship Id="rId178" Type="http://schemas.openxmlformats.org/officeDocument/2006/relationships/slide" Target="slides/slide171.xml"/><Relationship Id="rId177" Type="http://schemas.openxmlformats.org/officeDocument/2006/relationships/slide" Target="slides/slide170.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5" Type="http://customschemas.google.com/relationships/presentationmetadata" Target="metadata"/><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1.xml"/><Relationship Id="rId147" Type="http://schemas.openxmlformats.org/officeDocument/2006/relationships/slide" Target="slides/slide140.xml"/><Relationship Id="rId6" Type="http://schemas.openxmlformats.org/officeDocument/2006/relationships/slideMaster" Target="slideMasters/slideMaster2.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slide" Target="slides/slide165.xml"/><Relationship Id="rId65" Type="http://schemas.openxmlformats.org/officeDocument/2006/relationships/slide" Target="slides/slide58.xml"/><Relationship Id="rId171" Type="http://schemas.openxmlformats.org/officeDocument/2006/relationships/slide" Target="slides/slide164.xml"/><Relationship Id="rId68" Type="http://schemas.openxmlformats.org/officeDocument/2006/relationships/slide" Target="slides/slide61.xml"/><Relationship Id="rId170" Type="http://schemas.openxmlformats.org/officeDocument/2006/relationships/slide" Target="slides/slide163.xml"/><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54" Type="http://schemas.openxmlformats.org/officeDocument/2006/relationships/slide" Target="slides/slide47.xml"/><Relationship Id="rId160" Type="http://schemas.openxmlformats.org/officeDocument/2006/relationships/slide" Target="slides/slide153.xml"/><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121" Type="http://schemas.openxmlformats.org/officeDocument/2006/relationships/slide" Target="slides/slide114.xml"/><Relationship Id="rId120" Type="http://schemas.openxmlformats.org/officeDocument/2006/relationships/slide" Target="slides/slide113.xml"/><Relationship Id="rId125" Type="http://schemas.openxmlformats.org/officeDocument/2006/relationships/slide" Target="slides/slide118.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99" Type="http://schemas.openxmlformats.org/officeDocument/2006/relationships/slide" Target="slides/slide92.xml"/><Relationship Id="rId98" Type="http://schemas.openxmlformats.org/officeDocument/2006/relationships/slide" Target="slides/slide91.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10" Type="http://schemas.openxmlformats.org/officeDocument/2006/relationships/slide" Target="slides/slide103.xml"/><Relationship Id="rId114" Type="http://schemas.openxmlformats.org/officeDocument/2006/relationships/slide" Target="slides/slide107.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d36bbf7f91_0_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g2d36bbf7f91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71c7c3638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d71c7c3638_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d7195ed958_7_3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4" name="Google Shape;1344;g2d7195ed958_7_3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2d7195ed958_7_33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2" name="Google Shape;1352;g2d7195ed958_7_3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2d7195ed958_7_33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0" name="Google Shape;1360;g2d7195ed958_7_3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d7195ed958_7_3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8" name="Google Shape;1368;g2d7195ed958_7_33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2d7195ed958_7_3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6" name="Google Shape;1376;g2d7195ed958_7_3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2d7195ed958_7_3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4" name="Google Shape;1384;g2d7195ed958_7_3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2d7195ed958_7_33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2" name="Google Shape;1392;g2d7195ed958_7_3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2d7195ed958_7_3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0" name="Google Shape;1400;g2d7195ed958_7_3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2d7195ed958_7_33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0" name="Google Shape;1410;g2d7195ed958_7_3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g2d7195ed958_7_33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8" name="Google Shape;1418;g2d7195ed958_7_3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d71c7c3638_2_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g2d71c7c3638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2d7195ed958_7_35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2" name="Google Shape;1582;g2d7195ed958_7_3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g2d7195ed958_7_35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0" name="Google Shape;1590;g2d7195ed958_7_35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2d7195ed958_7_35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0" name="Google Shape;1600;g2d7195ed958_7_35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2d7195ed958_7_35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9" name="Google Shape;1609;g2d7195ed958_7_35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2d7195ed958_7_20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8" name="Google Shape;1618;g2d7195ed958_7_20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2d7195ed958_7_36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7" name="Google Shape;1627;g2d7195ed958_7_3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2d7195ed958_7_20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4" name="Google Shape;1634;g2d7195ed958_7_20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g2d70b418916_3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0" name="Google Shape;1650;g2d70b418916_3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2d70b418916_3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9" name="Google Shape;1659;g2d70b418916_3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2d70b418916_3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6" name="Google Shape;1666;g2d70b418916_3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7195ed958_0_6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d7195ed958_0_6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2d70b418916_3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5" name="Google Shape;1675;g2d70b418916_3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g2d70b418916_3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4" name="Google Shape;1684;g2d70b418916_3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2d70b418916_3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3" name="Google Shape;1693;g2d70b418916_3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g2d70b418916_3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1" name="Google Shape;1701;g2d70b418916_3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2d70b418916_3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9" name="Google Shape;1709;g2d70b418916_3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2d70b418916_3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7" name="Google Shape;1717;g2d70b418916_3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2d70b418916_3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5" name="Google Shape;1725;g2d70b418916_3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g2d70b418916_3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3" name="Google Shape;1733;g2d70b418916_3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2d70b418916_3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1" name="Google Shape;1741;g2d70b418916_3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2d70b418916_3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9" name="Google Shape;1749;g2d70b418916_3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d7195ed958_0_6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g2d7195ed958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2d70b418916_3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7" name="Google Shape;1757;g2d70b418916_3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2d70b418916_3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5" name="Google Shape;1765;g2d70b418916_3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2d70b418916_3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3" name="Google Shape;1773;g2d70b418916_3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2d70b418916_3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1" name="Google Shape;1781;g2d70b418916_3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g2d70b418916_3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9" name="Google Shape;1789;g2d70b418916_3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2d7195ed958_0_6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7" name="Google Shape;1797;g2d7195ed958_0_6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2d7195ed958_0_3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6" name="Google Shape;1806;g2d7195ed958_0_3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2d7195ed958_0_34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8" name="Google Shape;1818;g2d7195ed958_0_3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2d7195ed958_0_3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7" name="Google Shape;1827;g2d7195ed958_0_3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g2d7195ed958_0_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4" name="Google Shape;1834;g2d7195ed958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7195ed958_0_6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2d7195ed958_0_6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g2d7195ed958_0_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2" name="Google Shape;1842;g2d7195ed958_0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2d7195ed958_0_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2" name="Google Shape;1852;g2d7195ed958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2d7195ed958_0_37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0" name="Google Shape;1860;g2d7195ed958_0_3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2d7195ed958_0_3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8" name="Google Shape;1868;g2d7195ed958_0_3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g2d7195ed958_0_3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6" name="Google Shape;1876;g2d7195ed958_0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2d7195ed958_0_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3" name="Google Shape;1883;g2d7195ed958_0_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2d7195ed958_0_4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3" name="Google Shape;1893;g2d7195ed958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2d7195ed958_0_4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3" name="Google Shape;1903;g2d7195ed958_0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2d7195ed958_0_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2" name="Google Shape;1912;g2d7195ed958_0_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2d7195ed958_0_4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1" name="Google Shape;1921;g2d7195ed958_0_4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7195ed958_0_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d7195ed958_0_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g2d7195ed958_0_4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0" name="Google Shape;1930;g2d7195ed958_0_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g2d7195ed958_0_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0" name="Google Shape;1940;g2d7195ed958_0_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g2d7195ed958_0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0" name="Google Shape;1950;g2d7195ed958_0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g2d7195ed958_0_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9" name="Google Shape;1959;g2d7195ed958_0_4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2d7195ed958_0_4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8" name="Google Shape;1968;g2d7195ed958_0_4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2d7195ed958_0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1" name="Google Shape;1981;g2d7195ed958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g2d7195ed958_0_4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4" name="Google Shape;1994;g2d7195ed958_0_4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g2d7195ed958_0_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7" name="Google Shape;2007;g2d7195ed958_0_5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2d7195ed958_0_5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4" name="Google Shape;2014;g2d7195ed958_0_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g2d7195ed958_0_5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3" name="Google Shape;2023;g2d7195ed958_0_5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d7195ed958_0_7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2d7195ed958_0_7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g2d7195ed958_0_5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2" name="Google Shape;2032;g2d7195ed958_0_5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2d7195ed958_0_5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1" name="Google Shape;2041;g2d7195ed958_0_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g2d7195ed958_0_5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0" name="Google Shape;2050;g2d7195ed958_0_5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g2d7195ed958_0_55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9" name="Google Shape;2059;g2d7195ed958_0_5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g2d7195ed958_0_56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8" name="Google Shape;2068;g2d7195ed958_0_5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2d7195ed958_0_5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9" name="Google Shape;2079;g2d7195ed958_0_5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g2d7195ed958_0_58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0" name="Google Shape;2090;g2d7195ed958_0_5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g2d7195ed958_0_59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9" name="Google Shape;2099;g2d7195ed958_0_5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6" name="Shape 2106"/>
        <p:cNvGrpSpPr/>
        <p:nvPr/>
      </p:nvGrpSpPr>
      <p:grpSpPr>
        <a:xfrm>
          <a:off x="0" y="0"/>
          <a:ext cx="0" cy="0"/>
          <a:chOff x="0" y="0"/>
          <a:chExt cx="0" cy="0"/>
        </a:xfrm>
      </p:grpSpPr>
      <p:sp>
        <p:nvSpPr>
          <p:cNvPr id="2107" name="Google Shape;2107;g2d7195ed958_0_60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8" name="Google Shape;2108;g2d7195ed958_0_6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g2d7195ed958_0_6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7" name="Google Shape;2117;g2d7195ed958_0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d7195ed958_0_7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d7195ed958_0_7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3" name="Google Shape;213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2d7195ed958_0_15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1" name="Google Shape;2141;g2d7195ed958_0_15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g2d7236c78fc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9" name="Google Shape;2149;g2d7236c78fc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7" name="Google Shape;215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5" name="Google Shape;216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g2d36bbf7f91_0_18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1" name="Google Shape;2181;g2d36bbf7f91_0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d7195ed958_0_7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g2d7195ed958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d7195ed958_0_7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d7195ed958_0_7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d36bbf7f91_0_6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g2d36bbf7f91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d7195ed958_0_7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2d7195ed958_0_7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d7195ed958_0_7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2d7195ed958_0_7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d7195ed958_0_7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2d7195ed958_0_7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d7195ed958_0_7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d7195ed958_0_7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d7195ed958_0_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g2d7195ed958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d7195ed958_0_7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2d7195ed958_0_7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d7195ed958_0_7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2d7195ed958_0_7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d7195ed958_0_8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2d7195ed958_0_8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7195ed958_0_8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d7195ed958_0_8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d7195ed958_0_86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59" name="Google Shape;359;g2d7195ed958_0_8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d7195ed958_0_8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370" name="Google Shape;370;g2d7195ed958_0_8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d7195ed958_0_8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1200"/>
              </a:spcAft>
              <a:buClr>
                <a:schemeClr val="dk1"/>
              </a:buClr>
              <a:buSzPts val="1100"/>
              <a:buFont typeface="Arial"/>
              <a:buNone/>
            </a:pPr>
            <a:r>
              <a:rPr lang="es-CO" sz="1100">
                <a:solidFill>
                  <a:schemeClr val="dk1"/>
                </a:solidFill>
                <a:highlight>
                  <a:srgbClr val="FFFF00"/>
                </a:highlight>
              </a:rPr>
              <a:t>Estas dificultades se observan en el STR, donde es evidente la dependencia de la única fuente de alimentación desde la subestación Esmeralda 115 kV a través de la línea Esmeralda – Irra 115 kV.</a:t>
            </a:r>
            <a:endParaRPr/>
          </a:p>
        </p:txBody>
      </p:sp>
      <p:sp>
        <p:nvSpPr>
          <p:cNvPr id="379" name="Google Shape;379;g2d7195ed958_0_8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d7195ed958_0_89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1200"/>
              </a:spcAft>
              <a:buClr>
                <a:schemeClr val="dk1"/>
              </a:buClr>
              <a:buSzPts val="1100"/>
              <a:buFont typeface="Arial"/>
              <a:buNone/>
            </a:pPr>
            <a:r>
              <a:rPr lang="es-CO" sz="1100">
                <a:solidFill>
                  <a:schemeClr val="dk1"/>
                </a:solidFill>
                <a:highlight>
                  <a:srgbClr val="FFFF00"/>
                </a:highlight>
              </a:rPr>
              <a:t>Estas dificultades se observan en el STR, donde es evidente la dependencia de la única fuente de alimentación desde la subestación Esmeralda 115 kV a través de la línea Esmeralda – Irra 115 kV.</a:t>
            </a:r>
            <a:endParaRPr/>
          </a:p>
        </p:txBody>
      </p:sp>
      <p:sp>
        <p:nvSpPr>
          <p:cNvPr id="386" name="Google Shape;386;g2d7195ed958_0_8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d7195ed958_0_10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1200"/>
              </a:spcAft>
              <a:buClr>
                <a:schemeClr val="dk1"/>
              </a:buClr>
              <a:buSzPts val="1100"/>
              <a:buFont typeface="Arial"/>
              <a:buNone/>
            </a:pPr>
            <a:r>
              <a:rPr lang="es-CO" sz="1100">
                <a:solidFill>
                  <a:schemeClr val="dk1"/>
                </a:solidFill>
                <a:highlight>
                  <a:srgbClr val="FFFF00"/>
                </a:highlight>
              </a:rPr>
              <a:t>Estas dificultades se observan en el STR, donde es evidente la dependencia de la única fuente de alimentación desde la subestación Esmeralda 115 kV a través de la línea Esmeralda – Irra 115 kV.</a:t>
            </a:r>
            <a:endParaRPr/>
          </a:p>
        </p:txBody>
      </p:sp>
      <p:sp>
        <p:nvSpPr>
          <p:cNvPr id="505" name="Google Shape;505;g2d7195ed958_0_10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d7195ed958_0_10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513" name="Google Shape;513;g2d7195ed958_0_10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d7195ed958_0_10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d7195ed958_0_10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d7195ed958_0_10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d7195ed958_0_10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d7195ed958_0_10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d7195ed958_0_10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d7195ed958_0_10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d7195ed958_0_10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d7195ed958_0_10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d7195ed958_0_10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d7195ed958_0_10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d7195ed958_0_10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7195ed958_0_10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2d7195ed958_0_10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d7195ed958_0_10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d7195ed958_0_10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d7195ed958_0_10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d7195ed958_0_10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d7195ed958_0_10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d7195ed958_0_10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d7195ed958_0_10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d7195ed958_0_10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d7195ed958_0_1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d7195ed958_0_1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d7195ed958_0_1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d7195ed958_0_1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d7195ed958_0_1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d7195ed958_0_1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d7195ed958_0_1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2d7195ed958_0_1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d7195ed958_0_1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d7195ed958_0_1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d7195ed958_0_1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d7195ed958_0_1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d7195ed958_0_1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2d7195ed958_0_1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d7195ed958_0_11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667" name="Google Shape;667;g2d7195ed958_0_1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d7195ed958_0_116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676" name="Google Shape;676;g2d7195ed958_0_1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d7195ed958_0_116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684" name="Google Shape;684;g2d7195ed958_0_1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d7195ed958_0_11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693" name="Google Shape;693;g2d7195ed958_0_1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d7195ed958_0_118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700" name="Google Shape;700;g2d7195ed958_0_1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d7195ed958_0_118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707" name="Google Shape;707;g2d7195ed958_0_1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d7195ed958_0_1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2d7195ed958_0_1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d7195ed958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0" name="Google Shape;730;g2d7195ed95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d7195ed958_0_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7" name="Google Shape;737;g2d7195ed958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d7195ed958_0_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g2d7195ed958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d7195ed958_0_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1200"/>
              </a:spcAft>
              <a:buClr>
                <a:schemeClr val="dk1"/>
              </a:buClr>
              <a:buSzPts val="1100"/>
              <a:buFont typeface="Arial"/>
              <a:buNone/>
            </a:pPr>
            <a:r>
              <a:rPr lang="es-CO" sz="1100">
                <a:solidFill>
                  <a:schemeClr val="dk1"/>
                </a:solidFill>
                <a:highlight>
                  <a:srgbClr val="FFFF00"/>
                </a:highlight>
              </a:rPr>
              <a:t>Estas dificultades se observan en el STR, donde es evidente la dependencia de la única fuente de alimentación desde la subestación Esmeralda 115 kV a través de la línea Esmeralda – Irra 115 kV.</a:t>
            </a:r>
            <a:endParaRPr/>
          </a:p>
        </p:txBody>
      </p:sp>
      <p:sp>
        <p:nvSpPr>
          <p:cNvPr id="758" name="Google Shape;758;g2d7195ed958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d7195ed958_0_3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6" name="Google Shape;766;g2d7195ed958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d7195ed958_0_3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4" name="Google Shape;774;g2d7195ed958_0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d7195ed958_0_4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3" name="Google Shape;783;g2d7195ed958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d7195ed958_0_5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2" name="Google Shape;792;g2d7195ed958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d7195ed958_0_6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9" name="Google Shape;799;g2d7195ed958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d7195ed958_0_26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7" name="Google Shape;807;g2d7195ed958_0_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38ae029f6_4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d38ae029f6_4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d7195ed958_0_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7" name="Google Shape;817;g2d7195ed958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d7195ed958_0_8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5" name="Google Shape;825;g2d7195ed958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d7195ed958_0_8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CO"/>
              <a:t>NC LT Esmeralda-Irra 115 kV</a:t>
            </a:r>
            <a:endParaRPr/>
          </a:p>
        </p:txBody>
      </p:sp>
      <p:sp>
        <p:nvSpPr>
          <p:cNvPr id="833" name="Google Shape;833;g2d7195ed958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d7195ed958_0_9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CO">
                <a:solidFill>
                  <a:schemeClr val="dk1"/>
                </a:solidFill>
              </a:rPr>
              <a:t>NC LT Esmeralda-Irra 115 kV</a:t>
            </a:r>
            <a:endParaRPr/>
          </a:p>
        </p:txBody>
      </p:sp>
      <p:sp>
        <p:nvSpPr>
          <p:cNvPr id="841" name="Google Shape;841;g2d7195ed958_0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d7195ed958_0_10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9" name="Google Shape;849;g2d7195ed958_0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d7195ed958_0_1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7" name="Google Shape;857;g2d7195ed958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d7195ed958_0_1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5" name="Google Shape;865;g2d7195ed95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d7195ed958_0_1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5" name="Google Shape;875;g2d7195ed958_0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d7195ed958_0_13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4" name="Google Shape;884;g2d7195ed958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d7195ed958_0_14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4" name="Google Shape;894;g2d7195ed958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d7195ed958_0_1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4" name="Google Shape;904;g2d7195ed958_0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d7195ed958_0_16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4" name="Google Shape;914;g2d7195ed958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d7195ed958_0_1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4" name="Google Shape;924;g2d7195ed958_0_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d7195ed958_0_1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3" name="Google Shape;933;g2d7195ed958_0_1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d7195ed958_0_18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1" name="Google Shape;941;g2d7195ed958_0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d7195ed958_0_20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9" name="Google Shape;949;g2d7195ed958_0_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d7195ed958_7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g2d7195ed958_7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d7195ed958_7_2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1" name="Google Shape;971;g2d7195ed958_7_2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d7195ed958_7_37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2" name="Google Shape;982;g2d7195ed958_7_3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d7195ed958_7_23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0" name="Google Shape;990;g2d7195ed958_7_2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d71c7c3638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2d71c7c3638_2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d7195ed958_7_2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9" name="Google Shape;1009;g2d7195ed958_7_2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2d7195ed958_7_2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7" name="Google Shape;1097;g2d7195ed958_7_2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d7195ed958_7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7" name="Google Shape;1117;g2d7195ed958_7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d7195ed958_7_27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6" name="Google Shape;1126;g2d7195ed958_7_27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d7195ed958_7_29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1" name="Google Shape;1291;g2d7195ed958_7_29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d7195ed958_7_29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2" name="Google Shape;1302;g2d7195ed958_7_29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2d7195ed958_7_1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1" name="Google Shape;1311;g2d7195ed958_7_1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d7195ed958_7_33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0" name="Google Shape;1320;g2d7195ed958_7_3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d7195ed958_7_33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8" name="Google Shape;1328;g2d7195ed958_7_3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2d7195ed958_7_3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6" name="Google Shape;1336;g2d7195ed958_7_3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9" name="Shape 9"/>
        <p:cNvGrpSpPr/>
        <p:nvPr/>
      </p:nvGrpSpPr>
      <p:grpSpPr>
        <a:xfrm>
          <a:off x="0" y="0"/>
          <a:ext cx="0" cy="0"/>
          <a:chOff x="0" y="0"/>
          <a:chExt cx="0" cy="0"/>
        </a:xfrm>
      </p:grpSpPr>
      <p:sp>
        <p:nvSpPr>
          <p:cNvPr id="10" name="Google Shape;10;g2d36bbf7f91_0_58"/>
          <p:cNvSpPr txBox="1"/>
          <p:nvPr>
            <p:ph type="title"/>
          </p:nvPr>
        </p:nvSpPr>
        <p:spPr>
          <a:xfrm>
            <a:off x="311708" y="744574"/>
            <a:ext cx="8520600" cy="20526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 name="Google Shape;11;g2d36bbf7f91_0_58"/>
          <p:cNvSpPr txBox="1"/>
          <p:nvPr>
            <p:ph idx="1" type="body"/>
          </p:nvPr>
        </p:nvSpPr>
        <p:spPr>
          <a:xfrm>
            <a:off x="311699" y="2834125"/>
            <a:ext cx="8520600" cy="7926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85858"/>
              </a:buClr>
              <a:buSzPts val="2800"/>
              <a:buFont typeface="Arial"/>
              <a:buNone/>
              <a:defRPr sz="2800"/>
            </a:lvl1pPr>
            <a:lvl2pPr indent="-228600" lvl="1" marL="914400" algn="ctr">
              <a:lnSpc>
                <a:spcPct val="100000"/>
              </a:lnSpc>
              <a:spcBef>
                <a:spcPts val="0"/>
              </a:spcBef>
              <a:spcAft>
                <a:spcPts val="0"/>
              </a:spcAft>
              <a:buClr>
                <a:srgbClr val="585858"/>
              </a:buClr>
              <a:buSzPts val="2800"/>
              <a:buFont typeface="Arial"/>
              <a:buNone/>
              <a:defRPr sz="2800"/>
            </a:lvl2pPr>
            <a:lvl3pPr indent="-228600" lvl="2" marL="1371600" algn="ctr">
              <a:lnSpc>
                <a:spcPct val="100000"/>
              </a:lnSpc>
              <a:spcBef>
                <a:spcPts val="0"/>
              </a:spcBef>
              <a:spcAft>
                <a:spcPts val="0"/>
              </a:spcAft>
              <a:buClr>
                <a:srgbClr val="585858"/>
              </a:buClr>
              <a:buSzPts val="2800"/>
              <a:buFont typeface="Arial"/>
              <a:buNone/>
              <a:defRPr sz="2800"/>
            </a:lvl3pPr>
            <a:lvl4pPr indent="-228600" lvl="3" marL="1828800" algn="ctr">
              <a:lnSpc>
                <a:spcPct val="100000"/>
              </a:lnSpc>
              <a:spcBef>
                <a:spcPts val="0"/>
              </a:spcBef>
              <a:spcAft>
                <a:spcPts val="0"/>
              </a:spcAft>
              <a:buClr>
                <a:srgbClr val="585858"/>
              </a:buClr>
              <a:buSzPts val="2800"/>
              <a:buFont typeface="Arial"/>
              <a:buNone/>
              <a:defRPr sz="2800"/>
            </a:lvl4pPr>
            <a:lvl5pPr indent="-228600" lvl="4" marL="2286000" algn="ctr">
              <a:lnSpc>
                <a:spcPct val="100000"/>
              </a:lnSpc>
              <a:spcBef>
                <a:spcPts val="0"/>
              </a:spcBef>
              <a:spcAft>
                <a:spcPts val="0"/>
              </a:spcAft>
              <a:buClr>
                <a:srgbClr val="585858"/>
              </a:buClr>
              <a:buSzPts val="2800"/>
              <a:buFont typeface="Arial"/>
              <a:buNone/>
              <a:defRPr sz="28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 name="Google Shape;12;g2d36bbf7f91_0_58"/>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3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4" name="Google Shape;44;p3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5" name="Google Shape;4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 name="Shape 46"/>
        <p:cNvGrpSpPr/>
        <p:nvPr/>
      </p:nvGrpSpPr>
      <p:grpSpPr>
        <a:xfrm>
          <a:off x="0" y="0"/>
          <a:ext cx="0" cy="0"/>
          <a:chOff x="0" y="0"/>
          <a:chExt cx="0" cy="0"/>
        </a:xfrm>
      </p:grpSpPr>
      <p:sp>
        <p:nvSpPr>
          <p:cNvPr id="47" name="Google Shape;47;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8" name="Google Shape;4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3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2" name="Google Shape;52;p3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3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4" name="Google Shape;5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3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7" name="Google Shape;57;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 name="Shape 58"/>
        <p:cNvGrpSpPr/>
        <p:nvPr/>
      </p:nvGrpSpPr>
      <p:grpSpPr>
        <a:xfrm>
          <a:off x="0" y="0"/>
          <a:ext cx="0" cy="0"/>
          <a:chOff x="0" y="0"/>
          <a:chExt cx="0" cy="0"/>
        </a:xfrm>
      </p:grpSpPr>
      <p:sp>
        <p:nvSpPr>
          <p:cNvPr id="59" name="Google Shape;59;p3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0" name="Google Shape;60;p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1" name="Google Shape;6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2" name="Shape 62"/>
        <p:cNvGrpSpPr/>
        <p:nvPr/>
      </p:nvGrpSpPr>
      <p:grpSpPr>
        <a:xfrm>
          <a:off x="0" y="0"/>
          <a:ext cx="0" cy="0"/>
          <a:chOff x="0" y="0"/>
          <a:chExt cx="0" cy="0"/>
        </a:xfrm>
      </p:grpSpPr>
      <p:sp>
        <p:nvSpPr>
          <p:cNvPr id="63" name="Google Shape;63;g2d7025bc678_0_6"/>
          <p:cNvSpPr txBox="1"/>
          <p:nvPr>
            <p:ph type="title"/>
          </p:nvPr>
        </p:nvSpPr>
        <p:spPr>
          <a:xfrm>
            <a:off x="676027" y="1128841"/>
            <a:ext cx="7791900" cy="207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1349">
                <a:solidFill>
                  <a:srgbClr val="4E4F4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2d7025bc678_0_6"/>
          <p:cNvSpPr txBox="1"/>
          <p:nvPr>
            <p:ph idx="1" type="body"/>
          </p:nvPr>
        </p:nvSpPr>
        <p:spPr>
          <a:xfrm>
            <a:off x="457200" y="1181692"/>
            <a:ext cx="3977700" cy="318600"/>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400"/>
              <a:buNone/>
              <a:defRPr/>
            </a:lvl1pPr>
            <a:lvl2pPr indent="-228600" lvl="1" marL="914400" algn="l">
              <a:lnSpc>
                <a:spcPct val="115000"/>
              </a:lnSpc>
              <a:spcBef>
                <a:spcPts val="0"/>
              </a:spcBef>
              <a:spcAft>
                <a:spcPts val="0"/>
              </a:spcAft>
              <a:buSzPts val="1400"/>
              <a:buNone/>
              <a:defRPr/>
            </a:lvl2pPr>
            <a:lvl3pPr indent="-228600" lvl="2" marL="1371600" algn="l">
              <a:lnSpc>
                <a:spcPct val="115000"/>
              </a:lnSpc>
              <a:spcBef>
                <a:spcPts val="0"/>
              </a:spcBef>
              <a:spcAft>
                <a:spcPts val="0"/>
              </a:spcAft>
              <a:buSzPts val="1400"/>
              <a:buNone/>
              <a:defRPr/>
            </a:lvl3pPr>
            <a:lvl4pPr indent="-228600" lvl="3" marL="1828800" algn="l">
              <a:lnSpc>
                <a:spcPct val="115000"/>
              </a:lnSpc>
              <a:spcBef>
                <a:spcPts val="0"/>
              </a:spcBef>
              <a:spcAft>
                <a:spcPts val="0"/>
              </a:spcAft>
              <a:buSzPts val="1400"/>
              <a:buNone/>
              <a:defRPr/>
            </a:lvl4pPr>
            <a:lvl5pPr indent="-228600" lvl="4" marL="2286000" algn="l">
              <a:lnSpc>
                <a:spcPct val="115000"/>
              </a:lnSpc>
              <a:spcBef>
                <a:spcPts val="0"/>
              </a:spcBef>
              <a:spcAft>
                <a:spcPts val="0"/>
              </a:spcAft>
              <a:buSzPts val="1400"/>
              <a:buNone/>
              <a:defRPr/>
            </a:lvl5pPr>
            <a:lvl6pPr indent="-228600" lvl="5" marL="2743200" algn="l">
              <a:lnSpc>
                <a:spcPct val="115000"/>
              </a:lnSpc>
              <a:spcBef>
                <a:spcPts val="0"/>
              </a:spcBef>
              <a:spcAft>
                <a:spcPts val="0"/>
              </a:spcAft>
              <a:buSzPts val="1400"/>
              <a:buNone/>
              <a:defRPr/>
            </a:lvl6pPr>
            <a:lvl7pPr indent="-228600" lvl="6" marL="3200400" algn="l">
              <a:lnSpc>
                <a:spcPct val="115000"/>
              </a:lnSpc>
              <a:spcBef>
                <a:spcPts val="0"/>
              </a:spcBef>
              <a:spcAft>
                <a:spcPts val="0"/>
              </a:spcAft>
              <a:buSzPts val="1400"/>
              <a:buNone/>
              <a:defRPr/>
            </a:lvl7pPr>
            <a:lvl8pPr indent="-228600" lvl="7" marL="3657600" algn="l">
              <a:lnSpc>
                <a:spcPct val="115000"/>
              </a:lnSpc>
              <a:spcBef>
                <a:spcPts val="0"/>
              </a:spcBef>
              <a:spcAft>
                <a:spcPts val="0"/>
              </a:spcAft>
              <a:buSzPts val="1400"/>
              <a:buNone/>
              <a:defRPr/>
            </a:lvl8pPr>
            <a:lvl9pPr indent="-228600" lvl="8" marL="4114800" algn="l">
              <a:lnSpc>
                <a:spcPct val="115000"/>
              </a:lnSpc>
              <a:spcBef>
                <a:spcPts val="0"/>
              </a:spcBef>
              <a:spcAft>
                <a:spcPts val="0"/>
              </a:spcAft>
              <a:buSzPts val="1400"/>
              <a:buNone/>
              <a:defRPr/>
            </a:lvl9pPr>
          </a:lstStyle>
          <a:p/>
        </p:txBody>
      </p:sp>
      <p:sp>
        <p:nvSpPr>
          <p:cNvPr id="65" name="Google Shape;65;g2d7025bc678_0_6"/>
          <p:cNvSpPr txBox="1"/>
          <p:nvPr>
            <p:ph idx="2" type="body"/>
          </p:nvPr>
        </p:nvSpPr>
        <p:spPr>
          <a:xfrm>
            <a:off x="4709160" y="1181692"/>
            <a:ext cx="3977700" cy="318600"/>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400"/>
              <a:buNone/>
              <a:defRPr/>
            </a:lvl1pPr>
            <a:lvl2pPr indent="-228600" lvl="1" marL="914400" algn="l">
              <a:lnSpc>
                <a:spcPct val="115000"/>
              </a:lnSpc>
              <a:spcBef>
                <a:spcPts val="0"/>
              </a:spcBef>
              <a:spcAft>
                <a:spcPts val="0"/>
              </a:spcAft>
              <a:buSzPts val="1400"/>
              <a:buNone/>
              <a:defRPr/>
            </a:lvl2pPr>
            <a:lvl3pPr indent="-228600" lvl="2" marL="1371600" algn="l">
              <a:lnSpc>
                <a:spcPct val="115000"/>
              </a:lnSpc>
              <a:spcBef>
                <a:spcPts val="0"/>
              </a:spcBef>
              <a:spcAft>
                <a:spcPts val="0"/>
              </a:spcAft>
              <a:buSzPts val="1400"/>
              <a:buNone/>
              <a:defRPr/>
            </a:lvl3pPr>
            <a:lvl4pPr indent="-228600" lvl="3" marL="1828800" algn="l">
              <a:lnSpc>
                <a:spcPct val="115000"/>
              </a:lnSpc>
              <a:spcBef>
                <a:spcPts val="0"/>
              </a:spcBef>
              <a:spcAft>
                <a:spcPts val="0"/>
              </a:spcAft>
              <a:buSzPts val="1400"/>
              <a:buNone/>
              <a:defRPr/>
            </a:lvl4pPr>
            <a:lvl5pPr indent="-228600" lvl="4" marL="2286000" algn="l">
              <a:lnSpc>
                <a:spcPct val="115000"/>
              </a:lnSpc>
              <a:spcBef>
                <a:spcPts val="0"/>
              </a:spcBef>
              <a:spcAft>
                <a:spcPts val="0"/>
              </a:spcAft>
              <a:buSzPts val="1400"/>
              <a:buNone/>
              <a:defRPr/>
            </a:lvl5pPr>
            <a:lvl6pPr indent="-228600" lvl="5" marL="2743200" algn="l">
              <a:lnSpc>
                <a:spcPct val="115000"/>
              </a:lnSpc>
              <a:spcBef>
                <a:spcPts val="0"/>
              </a:spcBef>
              <a:spcAft>
                <a:spcPts val="0"/>
              </a:spcAft>
              <a:buSzPts val="1400"/>
              <a:buNone/>
              <a:defRPr/>
            </a:lvl6pPr>
            <a:lvl7pPr indent="-228600" lvl="6" marL="3200400" algn="l">
              <a:lnSpc>
                <a:spcPct val="115000"/>
              </a:lnSpc>
              <a:spcBef>
                <a:spcPts val="0"/>
              </a:spcBef>
              <a:spcAft>
                <a:spcPts val="0"/>
              </a:spcAft>
              <a:buSzPts val="1400"/>
              <a:buNone/>
              <a:defRPr/>
            </a:lvl7pPr>
            <a:lvl8pPr indent="-228600" lvl="7" marL="3657600" algn="l">
              <a:lnSpc>
                <a:spcPct val="115000"/>
              </a:lnSpc>
              <a:spcBef>
                <a:spcPts val="0"/>
              </a:spcBef>
              <a:spcAft>
                <a:spcPts val="0"/>
              </a:spcAft>
              <a:buSzPts val="1400"/>
              <a:buNone/>
              <a:defRPr/>
            </a:lvl8pPr>
            <a:lvl9pPr indent="-228600" lvl="8" marL="4114800" algn="l">
              <a:lnSpc>
                <a:spcPct val="115000"/>
              </a:lnSpc>
              <a:spcBef>
                <a:spcPts val="0"/>
              </a:spcBef>
              <a:spcAft>
                <a:spcPts val="0"/>
              </a:spcAft>
              <a:buSzPts val="1400"/>
              <a:buNone/>
              <a:defRPr/>
            </a:lvl9pPr>
          </a:lstStyle>
          <a:p/>
        </p:txBody>
      </p:sp>
      <p:sp>
        <p:nvSpPr>
          <p:cNvPr id="66" name="Google Shape;66;g2d7025bc678_0_6"/>
          <p:cNvSpPr txBox="1"/>
          <p:nvPr>
            <p:ph idx="11" type="ftr"/>
          </p:nvPr>
        </p:nvSpPr>
        <p:spPr>
          <a:xfrm>
            <a:off x="3108960" y="4778146"/>
            <a:ext cx="2926200" cy="2154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g2d7025bc678_0_6"/>
          <p:cNvSpPr txBox="1"/>
          <p:nvPr>
            <p:ph idx="10" type="dt"/>
          </p:nvPr>
        </p:nvSpPr>
        <p:spPr>
          <a:xfrm>
            <a:off x="457200" y="4778146"/>
            <a:ext cx="2103000" cy="2154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g2d7025bc678_0_6"/>
          <p:cNvSpPr txBox="1"/>
          <p:nvPr>
            <p:ph idx="12" type="sldNum"/>
          </p:nvPr>
        </p:nvSpPr>
        <p:spPr>
          <a:xfrm>
            <a:off x="6583680" y="4778146"/>
            <a:ext cx="2103000" cy="153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sz="1618">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 name="Shape 73"/>
        <p:cNvGrpSpPr/>
        <p:nvPr/>
      </p:nvGrpSpPr>
      <p:grpSpPr>
        <a:xfrm>
          <a:off x="0" y="0"/>
          <a:ext cx="0" cy="0"/>
          <a:chOff x="0" y="0"/>
          <a:chExt cx="0" cy="0"/>
        </a:xfrm>
      </p:grpSpPr>
      <p:sp>
        <p:nvSpPr>
          <p:cNvPr id="74" name="Google Shape;74;g2d7195ed958_7_36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g2d7195ed958_7_369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6" name="Google Shape;76;g2d7195ed958_7_36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7" name="Shape 77"/>
        <p:cNvGrpSpPr/>
        <p:nvPr/>
      </p:nvGrpSpPr>
      <p:grpSpPr>
        <a:xfrm>
          <a:off x="0" y="0"/>
          <a:ext cx="0" cy="0"/>
          <a:chOff x="0" y="0"/>
          <a:chExt cx="0" cy="0"/>
        </a:xfrm>
      </p:grpSpPr>
      <p:sp>
        <p:nvSpPr>
          <p:cNvPr id="78" name="Google Shape;78;g2d7195ed958_7_369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9" name="Google Shape;79;g2d7195ed958_7_369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0" name="Google Shape;80;g2d7195ed958_7_36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g2d7195ed958_7_37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AND_BODY_1">
    <p:spTree>
      <p:nvGrpSpPr>
        <p:cNvPr id="13" name="Shape 13"/>
        <p:cNvGrpSpPr/>
        <p:nvPr/>
      </p:nvGrpSpPr>
      <p:grpSpPr>
        <a:xfrm>
          <a:off x="0" y="0"/>
          <a:ext cx="0" cy="0"/>
          <a:chOff x="0" y="0"/>
          <a:chExt cx="0" cy="0"/>
        </a:xfrm>
      </p:grpSpPr>
      <p:sp>
        <p:nvSpPr>
          <p:cNvPr id="14" name="Google Shape;14;g2d36bbf7f91_0_118"/>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g2d7195ed958_7_370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5" name="Google Shape;85;g2d7195ed958_7_37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6" name="Shape 86"/>
        <p:cNvGrpSpPr/>
        <p:nvPr/>
      </p:nvGrpSpPr>
      <p:grpSpPr>
        <a:xfrm>
          <a:off x="0" y="0"/>
          <a:ext cx="0" cy="0"/>
          <a:chOff x="0" y="0"/>
          <a:chExt cx="0" cy="0"/>
        </a:xfrm>
      </p:grpSpPr>
      <p:sp>
        <p:nvSpPr>
          <p:cNvPr id="87" name="Google Shape;87;g2d7195ed958_7_37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8" name="Google Shape;88;g2d7195ed958_7_370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9" name="Google Shape;89;g2d7195ed958_7_370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0" name="Google Shape;90;g2d7195ed958_7_37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g2d7195ed958_7_37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3" name="Google Shape;93;g2d7195ed958_7_37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g2d7195ed958_7_371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6" name="Google Shape;96;g2d7195ed958_7_371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7" name="Google Shape;97;g2d7195ed958_7_37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8" name="Shape 98"/>
        <p:cNvGrpSpPr/>
        <p:nvPr/>
      </p:nvGrpSpPr>
      <p:grpSpPr>
        <a:xfrm>
          <a:off x="0" y="0"/>
          <a:ext cx="0" cy="0"/>
          <a:chOff x="0" y="0"/>
          <a:chExt cx="0" cy="0"/>
        </a:xfrm>
      </p:grpSpPr>
      <p:sp>
        <p:nvSpPr>
          <p:cNvPr id="99" name="Google Shape;99;g2d7195ed958_7_371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0" name="Google Shape;100;g2d7195ed958_7_37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1" name="Shape 101"/>
        <p:cNvGrpSpPr/>
        <p:nvPr/>
      </p:nvGrpSpPr>
      <p:grpSpPr>
        <a:xfrm>
          <a:off x="0" y="0"/>
          <a:ext cx="0" cy="0"/>
          <a:chOff x="0" y="0"/>
          <a:chExt cx="0" cy="0"/>
        </a:xfrm>
      </p:grpSpPr>
      <p:sp>
        <p:nvSpPr>
          <p:cNvPr id="102" name="Google Shape;102;g2d7195ed958_7_37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2d7195ed958_7_37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04" name="Google Shape;104;g2d7195ed958_7_37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5" name="Google Shape;105;g2d7195ed958_7_37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6" name="Google Shape;106;g2d7195ed958_7_37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7" name="Shape 107"/>
        <p:cNvGrpSpPr/>
        <p:nvPr/>
      </p:nvGrpSpPr>
      <p:grpSpPr>
        <a:xfrm>
          <a:off x="0" y="0"/>
          <a:ext cx="0" cy="0"/>
          <a:chOff x="0" y="0"/>
          <a:chExt cx="0" cy="0"/>
        </a:xfrm>
      </p:grpSpPr>
      <p:sp>
        <p:nvSpPr>
          <p:cNvPr id="108" name="Google Shape;108;g2d7195ed958_7_37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09" name="Google Shape;109;g2d7195ed958_7_37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0" name="Shape 110"/>
        <p:cNvGrpSpPr/>
        <p:nvPr/>
      </p:nvGrpSpPr>
      <p:grpSpPr>
        <a:xfrm>
          <a:off x="0" y="0"/>
          <a:ext cx="0" cy="0"/>
          <a:chOff x="0" y="0"/>
          <a:chExt cx="0" cy="0"/>
        </a:xfrm>
      </p:grpSpPr>
      <p:sp>
        <p:nvSpPr>
          <p:cNvPr id="111" name="Google Shape;111;g2d7195ed958_7_373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2" name="Google Shape;112;g2d7195ed958_7_373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13" name="Google Shape;113;g2d7195ed958_7_37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 name="Google Shape;1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
        <p:nvSpPr>
          <p:cNvPr id="20" name="Google Shape;2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2">
    <p:spTree>
      <p:nvGrpSpPr>
        <p:cNvPr id="21" name="Shape 21"/>
        <p:cNvGrpSpPr/>
        <p:nvPr/>
      </p:nvGrpSpPr>
      <p:grpSpPr>
        <a:xfrm>
          <a:off x="0" y="0"/>
          <a:ext cx="0" cy="0"/>
          <a:chOff x="0" y="0"/>
          <a:chExt cx="0" cy="0"/>
        </a:xfrm>
      </p:grpSpPr>
      <p:sp>
        <p:nvSpPr>
          <p:cNvPr id="22" name="Google Shape;22;g2d36bbf7f91_0_178"/>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23" name="Shape 23"/>
        <p:cNvGrpSpPr/>
        <p:nvPr/>
      </p:nvGrpSpPr>
      <p:grpSpPr>
        <a:xfrm>
          <a:off x="0" y="0"/>
          <a:ext cx="0" cy="0"/>
          <a:chOff x="0" y="0"/>
          <a:chExt cx="0" cy="0"/>
        </a:xfrm>
      </p:grpSpPr>
      <p:sp>
        <p:nvSpPr>
          <p:cNvPr id="24" name="Google Shape;24;g2d36bbf7f91_0_244"/>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5" name="Google Shape;25;g2d36bbf7f91_0_244"/>
          <p:cNvSpPr txBox="1"/>
          <p:nvPr>
            <p:ph idx="1" type="body"/>
          </p:nvPr>
        </p:nvSpPr>
        <p:spPr>
          <a:xfrm>
            <a:off x="311699" y="1152475"/>
            <a:ext cx="8520600"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6" name="Google Shape;26;g2d36bbf7f91_0_244"/>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9" name="Google Shape;29;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 name="Google Shape;30;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3" name="Google Shape;3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 name="Google Shape;36;p3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p3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8" name="Google Shape;3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1.xml"/><Relationship Id="rId12" Type="http://schemas.openxmlformats.org/officeDocument/2006/relationships/slideLayout" Target="../slideLayouts/slideLayout27.xml"/><Relationship Id="rId1" Type="http://schemas.openxmlformats.org/officeDocument/2006/relationships/image" Target="../media/image19.jp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69" name="Shape 69"/>
        <p:cNvGrpSpPr/>
        <p:nvPr/>
      </p:nvGrpSpPr>
      <p:grpSpPr>
        <a:xfrm>
          <a:off x="0" y="0"/>
          <a:ext cx="0" cy="0"/>
          <a:chOff x="0" y="0"/>
          <a:chExt cx="0" cy="0"/>
        </a:xfrm>
      </p:grpSpPr>
      <p:sp>
        <p:nvSpPr>
          <p:cNvPr id="70" name="Google Shape;70;g2d7195ed958_7_36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1" name="Google Shape;71;g2d7195ed958_7_369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2" name="Google Shape;72;g2d7195ed958_7_36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0.xml"/><Relationship Id="rId3" Type="http://schemas.openxmlformats.org/officeDocument/2006/relationships/image" Target="../media/image7.png"/><Relationship Id="rId4" Type="http://schemas.openxmlformats.org/officeDocument/2006/relationships/image" Target="../media/image10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1.xml"/><Relationship Id="rId3" Type="http://schemas.openxmlformats.org/officeDocument/2006/relationships/image" Target="../media/image7.png"/><Relationship Id="rId4" Type="http://schemas.openxmlformats.org/officeDocument/2006/relationships/image" Target="../media/image10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2.xml"/><Relationship Id="rId3" Type="http://schemas.openxmlformats.org/officeDocument/2006/relationships/image" Target="../media/image7.png"/><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3.xml"/><Relationship Id="rId3" Type="http://schemas.openxmlformats.org/officeDocument/2006/relationships/image" Target="../media/image7.png"/><Relationship Id="rId4" Type="http://schemas.openxmlformats.org/officeDocument/2006/relationships/image" Target="../media/image10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4.xml"/><Relationship Id="rId3" Type="http://schemas.openxmlformats.org/officeDocument/2006/relationships/image" Target="../media/image7.png"/><Relationship Id="rId4" Type="http://schemas.openxmlformats.org/officeDocument/2006/relationships/image" Target="../media/image11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5.xml"/><Relationship Id="rId3" Type="http://schemas.openxmlformats.org/officeDocument/2006/relationships/image" Target="../media/image7.png"/><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6.xml"/><Relationship Id="rId3" Type="http://schemas.openxmlformats.org/officeDocument/2006/relationships/image" Target="../media/image7.png"/><Relationship Id="rId4" Type="http://schemas.openxmlformats.org/officeDocument/2006/relationships/image" Target="../media/image11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7.xml"/><Relationship Id="rId3" Type="http://schemas.openxmlformats.org/officeDocument/2006/relationships/image" Target="../media/image7.png"/><Relationship Id="rId4" Type="http://schemas.openxmlformats.org/officeDocument/2006/relationships/image" Target="../media/image11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8.xml"/><Relationship Id="rId3" Type="http://schemas.openxmlformats.org/officeDocument/2006/relationships/image" Target="../media/image7.png"/><Relationship Id="rId4" Type="http://schemas.openxmlformats.org/officeDocument/2006/relationships/image" Target="../media/image11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9.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3.png"/><Relationship Id="rId5"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0.xml"/><Relationship Id="rId3" Type="http://schemas.openxmlformats.org/officeDocument/2006/relationships/image" Target="../media/image7.png"/><Relationship Id="rId4" Type="http://schemas.openxmlformats.org/officeDocument/2006/relationships/image" Target="../media/image12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1.xml"/><Relationship Id="rId3" Type="http://schemas.openxmlformats.org/officeDocument/2006/relationships/image" Target="../media/image7.png"/><Relationship Id="rId4" Type="http://schemas.openxmlformats.org/officeDocument/2006/relationships/image" Target="../media/image119.png"/><Relationship Id="rId5" Type="http://schemas.openxmlformats.org/officeDocument/2006/relationships/image" Target="../media/image12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2.xml"/><Relationship Id="rId3" Type="http://schemas.openxmlformats.org/officeDocument/2006/relationships/image" Target="../media/image7.png"/><Relationship Id="rId4" Type="http://schemas.openxmlformats.org/officeDocument/2006/relationships/image" Target="../media/image11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3.xml"/><Relationship Id="rId3" Type="http://schemas.openxmlformats.org/officeDocument/2006/relationships/image" Target="../media/image7.png"/><Relationship Id="rId4" Type="http://schemas.openxmlformats.org/officeDocument/2006/relationships/image" Target="../media/image18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137.jpg"/><Relationship Id="rId4" Type="http://schemas.openxmlformats.org/officeDocument/2006/relationships/image" Target="../media/image97.png"/><Relationship Id="rId5" Type="http://schemas.openxmlformats.org/officeDocument/2006/relationships/image" Target="../media/image12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5.xml"/><Relationship Id="rId3" Type="http://schemas.openxmlformats.org/officeDocument/2006/relationships/image" Target="../media/image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28.jpg"/><Relationship Id="rId4" Type="http://schemas.openxmlformats.org/officeDocument/2006/relationships/image" Target="../media/image2.png"/><Relationship Id="rId9"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58.png"/><Relationship Id="rId7" Type="http://schemas.openxmlformats.org/officeDocument/2006/relationships/image" Target="../media/image43.png"/><Relationship Id="rId8" Type="http://schemas.openxmlformats.org/officeDocument/2006/relationships/image" Target="../media/image6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7.png"/><Relationship Id="rId4" Type="http://schemas.openxmlformats.org/officeDocument/2006/relationships/image" Target="../media/image127.png"/><Relationship Id="rId5" Type="http://schemas.openxmlformats.org/officeDocument/2006/relationships/image" Target="../media/image13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7.png"/><Relationship Id="rId4" Type="http://schemas.openxmlformats.org/officeDocument/2006/relationships/image" Target="../media/image12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7.png"/><Relationship Id="rId4" Type="http://schemas.openxmlformats.org/officeDocument/2006/relationships/image" Target="../media/image124.png"/><Relationship Id="rId5" Type="http://schemas.openxmlformats.org/officeDocument/2006/relationships/image" Target="../media/image1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7.png"/><Relationship Id="rId4" Type="http://schemas.openxmlformats.org/officeDocument/2006/relationships/image" Target="../media/image131.png"/><Relationship Id="rId5" Type="http://schemas.openxmlformats.org/officeDocument/2006/relationships/image" Target="../media/image13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7.png"/><Relationship Id="rId4" Type="http://schemas.openxmlformats.org/officeDocument/2006/relationships/image" Target="../media/image125.png"/><Relationship Id="rId5" Type="http://schemas.openxmlformats.org/officeDocument/2006/relationships/image" Target="../media/image12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7.png"/><Relationship Id="rId4" Type="http://schemas.openxmlformats.org/officeDocument/2006/relationships/image" Target="../media/image14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7.png"/><Relationship Id="rId4" Type="http://schemas.openxmlformats.org/officeDocument/2006/relationships/image" Target="../media/image17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7.png"/><Relationship Id="rId4" Type="http://schemas.openxmlformats.org/officeDocument/2006/relationships/image" Target="../media/image13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7.png"/><Relationship Id="rId4" Type="http://schemas.openxmlformats.org/officeDocument/2006/relationships/image" Target="../media/image13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7.png"/><Relationship Id="rId4" Type="http://schemas.openxmlformats.org/officeDocument/2006/relationships/image" Target="../media/image14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7.png"/><Relationship Id="rId4" Type="http://schemas.openxmlformats.org/officeDocument/2006/relationships/image" Target="../media/image17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7.png"/><Relationship Id="rId4" Type="http://schemas.openxmlformats.org/officeDocument/2006/relationships/image" Target="../media/image14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7.png"/><Relationship Id="rId4" Type="http://schemas.openxmlformats.org/officeDocument/2006/relationships/image" Target="../media/image1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31.png"/><Relationship Id="rId5"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7.png"/><Relationship Id="rId4" Type="http://schemas.openxmlformats.org/officeDocument/2006/relationships/image" Target="../media/image14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7.png"/><Relationship Id="rId4" Type="http://schemas.openxmlformats.org/officeDocument/2006/relationships/image" Target="../media/image16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7.png"/><Relationship Id="rId4" Type="http://schemas.openxmlformats.org/officeDocument/2006/relationships/image" Target="../media/image13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7.png"/><Relationship Id="rId4" Type="http://schemas.openxmlformats.org/officeDocument/2006/relationships/image" Target="../media/image13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7.png"/><Relationship Id="rId4" Type="http://schemas.openxmlformats.org/officeDocument/2006/relationships/image" Target="../media/image14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7.png"/><Relationship Id="rId4" Type="http://schemas.openxmlformats.org/officeDocument/2006/relationships/image" Target="../media/image127.png"/><Relationship Id="rId5" Type="http://schemas.openxmlformats.org/officeDocument/2006/relationships/image" Target="../media/image13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image" Target="../media/image63.jpg"/><Relationship Id="rId4" Type="http://schemas.openxmlformats.org/officeDocument/2006/relationships/image" Target="../media/image14.png"/><Relationship Id="rId5" Type="http://schemas.openxmlformats.org/officeDocument/2006/relationships/image" Target="../media/image4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9.jpg"/><Relationship Id="rId4" Type="http://schemas.openxmlformats.org/officeDocument/2006/relationships/image" Target="../media/image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2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8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58.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 Id="rId3" Type="http://schemas.openxmlformats.org/officeDocument/2006/relationships/image" Target="../media/image10.jpg"/><Relationship Id="rId4" Type="http://schemas.openxmlformats.org/officeDocument/2006/relationships/image" Target="../media/image31.png"/><Relationship Id="rId5" Type="http://schemas.openxmlformats.org/officeDocument/2006/relationships/image" Target="../media/image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9.jpg"/><Relationship Id="rId4" Type="http://schemas.openxmlformats.org/officeDocument/2006/relationships/image" Target="../media/image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19.jpg"/><Relationship Id="rId4" Type="http://schemas.openxmlformats.org/officeDocument/2006/relationships/image" Target="../media/image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6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5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5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5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34.png"/><Relationship Id="rId5" Type="http://schemas.openxmlformats.org/officeDocument/2006/relationships/image" Target="../media/image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50.png"/><Relationship Id="rId6" Type="http://schemas.openxmlformats.org/officeDocument/2006/relationships/image" Target="../media/image9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5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6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5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64.png"/><Relationship Id="rId7" Type="http://schemas.openxmlformats.org/officeDocument/2006/relationships/image" Target="../media/image15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61.png"/><Relationship Id="rId7" Type="http://schemas.openxmlformats.org/officeDocument/2006/relationships/image" Target="../media/image17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 Id="rId6" Type="http://schemas.openxmlformats.org/officeDocument/2006/relationships/image" Target="../media/image178.png"/><Relationship Id="rId7" Type="http://schemas.openxmlformats.org/officeDocument/2006/relationships/image" Target="../media/image156.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76.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19.jpg"/><Relationship Id="rId4" Type="http://schemas.openxmlformats.org/officeDocument/2006/relationships/image" Target="../media/image168.png"/><Relationship Id="rId5" Type="http://schemas.openxmlformats.org/officeDocument/2006/relationships/image" Target="../media/image7.png"/><Relationship Id="rId6" Type="http://schemas.openxmlformats.org/officeDocument/2006/relationships/image" Target="../media/image9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19.jpg"/><Relationship Id="rId4" Type="http://schemas.openxmlformats.org/officeDocument/2006/relationships/image" Target="../media/image168.png"/><Relationship Id="rId5" Type="http://schemas.openxmlformats.org/officeDocument/2006/relationships/image" Target="../media/image7.png"/><Relationship Id="rId6"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 Id="rId3" Type="http://schemas.openxmlformats.org/officeDocument/2006/relationships/image" Target="../media/image66.jpg"/><Relationship Id="rId4" Type="http://schemas.openxmlformats.org/officeDocument/2006/relationships/image" Target="../media/image14.png"/><Relationship Id="rId5" Type="http://schemas.openxmlformats.org/officeDocument/2006/relationships/image" Target="../media/image7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4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4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 Id="rId3" Type="http://schemas.openxmlformats.org/officeDocument/2006/relationships/image" Target="../media/image11.jpg"/><Relationship Id="rId4" Type="http://schemas.openxmlformats.org/officeDocument/2006/relationships/image" Target="../media/image13.png"/><Relationship Id="rId5" Type="http://schemas.openxmlformats.org/officeDocument/2006/relationships/image" Target="../media/image7.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19.jpg"/><Relationship Id="rId4" Type="http://schemas.openxmlformats.org/officeDocument/2006/relationships/image" Target="../media/image98.png"/><Relationship Id="rId5" Type="http://schemas.openxmlformats.org/officeDocument/2006/relationships/image" Target="../media/image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9.jpg"/><Relationship Id="rId4" Type="http://schemas.openxmlformats.org/officeDocument/2006/relationships/image" Target="../media/image98.png"/><Relationship Id="rId5" Type="http://schemas.openxmlformats.org/officeDocument/2006/relationships/image" Target="../media/image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01.jpg"/><Relationship Id="rId4" Type="http://schemas.openxmlformats.org/officeDocument/2006/relationships/image" Target="../media/image29.png"/><Relationship Id="rId9" Type="http://schemas.openxmlformats.org/officeDocument/2006/relationships/image" Target="../media/image172.png"/><Relationship Id="rId5" Type="http://schemas.openxmlformats.org/officeDocument/2006/relationships/image" Target="../media/image58.png"/><Relationship Id="rId6" Type="http://schemas.openxmlformats.org/officeDocument/2006/relationships/image" Target="../media/image43.png"/><Relationship Id="rId7" Type="http://schemas.openxmlformats.org/officeDocument/2006/relationships/image" Target="../media/image3.png"/><Relationship Id="rId8" Type="http://schemas.openxmlformats.org/officeDocument/2006/relationships/image" Target="../media/image1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 Id="rId3" Type="http://schemas.openxmlformats.org/officeDocument/2006/relationships/image" Target="../media/image184.jpg"/><Relationship Id="rId4" Type="http://schemas.openxmlformats.org/officeDocument/2006/relationships/image" Target="../media/image171.png"/><Relationship Id="rId5" Type="http://schemas.openxmlformats.org/officeDocument/2006/relationships/image" Target="../media/image2.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19.jpg"/><Relationship Id="rId4" Type="http://schemas.openxmlformats.org/officeDocument/2006/relationships/image" Target="../media/image7.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19.jpg"/><Relationship Id="rId4" Type="http://schemas.openxmlformats.org/officeDocument/2006/relationships/image" Target="../media/image183.png"/><Relationship Id="rId5" Type="http://schemas.openxmlformats.org/officeDocument/2006/relationships/image" Target="../media/image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101.jpg"/><Relationship Id="rId4" Type="http://schemas.openxmlformats.org/officeDocument/2006/relationships/image" Target="../media/image29.png"/><Relationship Id="rId9" Type="http://schemas.openxmlformats.org/officeDocument/2006/relationships/image" Target="../media/image172.png"/><Relationship Id="rId5" Type="http://schemas.openxmlformats.org/officeDocument/2006/relationships/image" Target="../media/image58.png"/><Relationship Id="rId6" Type="http://schemas.openxmlformats.org/officeDocument/2006/relationships/image" Target="../media/image43.png"/><Relationship Id="rId7" Type="http://schemas.openxmlformats.org/officeDocument/2006/relationships/image" Target="../media/image3.png"/><Relationship Id="rId8" Type="http://schemas.openxmlformats.org/officeDocument/2006/relationships/image" Target="../media/image167.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5.xml"/><Relationship Id="rId3" Type="http://schemas.openxmlformats.org/officeDocument/2006/relationships/image" Target="../media/image102.png"/><Relationship Id="rId4" Type="http://schemas.openxmlformats.org/officeDocument/2006/relationships/image" Target="../media/image14.png"/><Relationship Id="rId9"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58.png"/><Relationship Id="rId7" Type="http://schemas.openxmlformats.org/officeDocument/2006/relationships/image" Target="../media/image43.png"/><Relationship Id="rId8" Type="http://schemas.openxmlformats.org/officeDocument/2006/relationships/image" Target="../media/image9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45.png"/><Relationship Id="rId5"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21.png"/><Relationship Id="rId5"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jp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2.png"/><Relationship Id="rId9"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58.png"/><Relationship Id="rId7" Type="http://schemas.openxmlformats.org/officeDocument/2006/relationships/image" Target="../media/image43.png"/><Relationship Id="rId8"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63.jpg"/><Relationship Id="rId4" Type="http://schemas.openxmlformats.org/officeDocument/2006/relationships/image" Target="../media/image14.png"/><Relationship Id="rId5"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9.jp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9.jp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0.jpg"/><Relationship Id="rId4" Type="http://schemas.openxmlformats.org/officeDocument/2006/relationships/image" Target="../media/image31.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0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31.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6.jpg"/><Relationship Id="rId4" Type="http://schemas.openxmlformats.org/officeDocument/2006/relationships/image" Target="../media/image14.png"/><Relationship Id="rId5"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9.jp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1.jpg"/><Relationship Id="rId4" Type="http://schemas.openxmlformats.org/officeDocument/2006/relationships/image" Target="../media/image13.png"/><Relationship Id="rId5"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9.jp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9.jp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9.jp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01.jpg"/><Relationship Id="rId4" Type="http://schemas.openxmlformats.org/officeDocument/2006/relationships/image" Target="../media/image29.png"/><Relationship Id="rId9" Type="http://schemas.openxmlformats.org/officeDocument/2006/relationships/image" Target="../media/image38.png"/><Relationship Id="rId5" Type="http://schemas.openxmlformats.org/officeDocument/2006/relationships/image" Target="../media/image58.png"/><Relationship Id="rId6" Type="http://schemas.openxmlformats.org/officeDocument/2006/relationships/image" Target="../media/image43.png"/><Relationship Id="rId7" Type="http://schemas.openxmlformats.org/officeDocument/2006/relationships/image" Target="../media/image71.png"/><Relationship Id="rId8"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7.jp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3.jpg"/><Relationship Id="rId4" Type="http://schemas.openxmlformats.org/officeDocument/2006/relationships/image" Target="../media/image14.png"/><Relationship Id="rId5"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7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9.jp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10.jpg"/><Relationship Id="rId4" Type="http://schemas.openxmlformats.org/officeDocument/2006/relationships/image" Target="../media/image31.png"/><Relationship Id="rId5"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9.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8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9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8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66.jpg"/><Relationship Id="rId4" Type="http://schemas.openxmlformats.org/officeDocument/2006/relationships/image" Target="../media/image14.png"/><Relationship Id="rId5"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4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image" Target="../media/image45.png"/><Relationship Id="rId5"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4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4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11.jpg"/><Relationship Id="rId4" Type="http://schemas.openxmlformats.org/officeDocument/2006/relationships/image" Target="../media/image13.png"/><Relationship Id="rId5" Type="http://schemas.openxmlformats.org/officeDocument/2006/relationships/image" Target="../media/image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9.jpg"/><Relationship Id="rId4" Type="http://schemas.openxmlformats.org/officeDocument/2006/relationships/image" Target="../media/image98.png"/><Relationship Id="rId5" Type="http://schemas.openxmlformats.org/officeDocument/2006/relationships/image" Target="../media/image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9.jpg"/><Relationship Id="rId4" Type="http://schemas.openxmlformats.org/officeDocument/2006/relationships/image" Target="../media/image98.png"/><Relationship Id="rId5" Type="http://schemas.openxmlformats.org/officeDocument/2006/relationships/image" Target="../media/image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02.png"/><Relationship Id="rId4" Type="http://schemas.openxmlformats.org/officeDocument/2006/relationships/image" Target="../media/image14.png"/><Relationship Id="rId9"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58.png"/><Relationship Id="rId7" Type="http://schemas.openxmlformats.org/officeDocument/2006/relationships/image" Target="../media/image43.png"/><Relationship Id="rId8"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27.jp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7.xml"/><Relationship Id="rId3" Type="http://schemas.openxmlformats.org/officeDocument/2006/relationships/image" Target="../media/image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0.jpg"/><Relationship Id="rId4" Type="http://schemas.openxmlformats.org/officeDocument/2006/relationships/image" Target="../media/image31.png"/><Relationship Id="rId5" Type="http://schemas.openxmlformats.org/officeDocument/2006/relationships/image" Target="../media/image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9.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0.xml"/><Relationship Id="rId3" Type="http://schemas.openxmlformats.org/officeDocument/2006/relationships/image" Target="../media/image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1.xml"/><Relationship Id="rId3" Type="http://schemas.openxmlformats.org/officeDocument/2006/relationships/image" Target="../media/image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25.jpg"/><Relationship Id="rId4" Type="http://schemas.openxmlformats.org/officeDocument/2006/relationships/image" Target="../media/image45.png"/><Relationship Id="rId5" Type="http://schemas.openxmlformats.org/officeDocument/2006/relationships/image" Target="../media/image9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3.xml"/><Relationship Id="rId3" Type="http://schemas.openxmlformats.org/officeDocument/2006/relationships/image" Target="../media/image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4.xml"/><Relationship Id="rId3" Type="http://schemas.openxmlformats.org/officeDocument/2006/relationships/image" Target="../media/image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5.xml"/><Relationship Id="rId3" Type="http://schemas.openxmlformats.org/officeDocument/2006/relationships/image" Target="../media/image7.png"/><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36.jpg"/><Relationship Id="rId4" Type="http://schemas.openxmlformats.org/officeDocument/2006/relationships/image" Target="../media/image97.png"/><Relationship Id="rId5" Type="http://schemas.openxmlformats.org/officeDocument/2006/relationships/image" Target="../media/image3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7.xml"/><Relationship Id="rId3" Type="http://schemas.openxmlformats.org/officeDocument/2006/relationships/image" Target="../media/image7.png"/><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8.xml"/><Relationship Id="rId3" Type="http://schemas.openxmlformats.org/officeDocument/2006/relationships/image" Target="../media/image7.png"/><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9.xml"/><Relationship Id="rId3" Type="http://schemas.openxmlformats.org/officeDocument/2006/relationships/image" Target="../media/image7.png"/><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g2d71c7c3638_2_15"/>
          <p:cNvPicPr preferRelativeResize="0"/>
          <p:nvPr/>
        </p:nvPicPr>
        <p:blipFill rotWithShape="1">
          <a:blip r:embed="rId3">
            <a:alphaModFix/>
          </a:blip>
          <a:srcRect b="0" l="0" r="0" t="0"/>
          <a:stretch/>
        </p:blipFill>
        <p:spPr>
          <a:xfrm>
            <a:off x="152400" y="0"/>
            <a:ext cx="8873049" cy="51435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g2d7195ed958_7_3328"/>
          <p:cNvSpPr txBox="1"/>
          <p:nvPr/>
        </p:nvSpPr>
        <p:spPr>
          <a:xfrm>
            <a:off x="324572" y="49134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a:t>
            </a:r>
            <a:endParaRPr b="0" i="0" sz="1400" u="none" cap="none" strike="noStrike">
              <a:solidFill>
                <a:srgbClr val="000000"/>
              </a:solidFill>
              <a:latin typeface="Arial"/>
              <a:ea typeface="Arial"/>
              <a:cs typeface="Arial"/>
              <a:sym typeface="Arial"/>
            </a:endParaRPr>
          </a:p>
        </p:txBody>
      </p:sp>
      <p:pic>
        <p:nvPicPr>
          <p:cNvPr id="1347" name="Google Shape;1347;g2d7195ed958_7_3328"/>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48" name="Google Shape;1348;g2d7195ed958_7_3328"/>
          <p:cNvSpPr txBox="1"/>
          <p:nvPr/>
        </p:nvSpPr>
        <p:spPr>
          <a:xfrm>
            <a:off x="324572" y="110709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Número de restricciones de tensión por subestación:</a:t>
            </a:r>
            <a:endParaRPr b="0" i="0" sz="1400" u="none" cap="none" strike="noStrike">
              <a:solidFill>
                <a:srgbClr val="000000"/>
              </a:solidFill>
              <a:latin typeface="Arial"/>
              <a:ea typeface="Arial"/>
              <a:cs typeface="Arial"/>
              <a:sym typeface="Arial"/>
            </a:endParaRPr>
          </a:p>
        </p:txBody>
      </p:sp>
      <p:pic>
        <p:nvPicPr>
          <p:cNvPr id="1349" name="Google Shape;1349;g2d7195ed958_7_3328"/>
          <p:cNvPicPr preferRelativeResize="0"/>
          <p:nvPr/>
        </p:nvPicPr>
        <p:blipFill rotWithShape="1">
          <a:blip r:embed="rId4">
            <a:alphaModFix/>
          </a:blip>
          <a:srcRect b="0" l="0" r="0" t="0"/>
          <a:stretch/>
        </p:blipFill>
        <p:spPr>
          <a:xfrm>
            <a:off x="1755424" y="1708969"/>
            <a:ext cx="4907700" cy="27432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g2d7195ed958_7_3335"/>
          <p:cNvSpPr txBox="1"/>
          <p:nvPr/>
        </p:nvSpPr>
        <p:spPr>
          <a:xfrm>
            <a:off x="324572" y="49134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a:t>
            </a:r>
            <a:endParaRPr b="0" i="0" sz="1400" u="none" cap="none" strike="noStrike">
              <a:solidFill>
                <a:srgbClr val="000000"/>
              </a:solidFill>
              <a:latin typeface="Arial"/>
              <a:ea typeface="Arial"/>
              <a:cs typeface="Arial"/>
              <a:sym typeface="Arial"/>
            </a:endParaRPr>
          </a:p>
        </p:txBody>
      </p:sp>
      <p:pic>
        <p:nvPicPr>
          <p:cNvPr id="1355" name="Google Shape;1355;g2d7195ed958_7_333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56" name="Google Shape;1356;g2d7195ed958_7_3335"/>
          <p:cNvSpPr txBox="1"/>
          <p:nvPr/>
        </p:nvSpPr>
        <p:spPr>
          <a:xfrm>
            <a:off x="324572" y="110709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Número de restricciones de tensión por contingencia:</a:t>
            </a:r>
            <a:endParaRPr b="0" i="0" sz="1400" u="none" cap="none" strike="noStrike">
              <a:solidFill>
                <a:srgbClr val="000000"/>
              </a:solidFill>
              <a:latin typeface="Arial"/>
              <a:ea typeface="Arial"/>
              <a:cs typeface="Arial"/>
              <a:sym typeface="Arial"/>
            </a:endParaRPr>
          </a:p>
        </p:txBody>
      </p:sp>
      <p:pic>
        <p:nvPicPr>
          <p:cNvPr id="1357" name="Google Shape;1357;g2d7195ed958_7_3335"/>
          <p:cNvPicPr preferRelativeResize="0"/>
          <p:nvPr/>
        </p:nvPicPr>
        <p:blipFill rotWithShape="1">
          <a:blip r:embed="rId4">
            <a:alphaModFix/>
          </a:blip>
          <a:srcRect b="0" l="0" r="0" t="0"/>
          <a:stretch/>
        </p:blipFill>
        <p:spPr>
          <a:xfrm>
            <a:off x="2211892" y="1568756"/>
            <a:ext cx="4572600" cy="27432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g2d7195ed958_7_3342"/>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Red Completa</a:t>
            </a:r>
            <a:endParaRPr b="1" i="0" sz="2300" u="none" cap="none" strike="noStrike">
              <a:solidFill>
                <a:srgbClr val="171717"/>
              </a:solidFill>
              <a:highlight>
                <a:srgbClr val="CAF53A"/>
              </a:highlight>
              <a:latin typeface="Verdana"/>
              <a:ea typeface="Verdana"/>
              <a:cs typeface="Verdana"/>
              <a:sym typeface="Verdana"/>
            </a:endParaRPr>
          </a:p>
        </p:txBody>
      </p:sp>
      <p:pic>
        <p:nvPicPr>
          <p:cNvPr id="1363" name="Google Shape;1363;g2d7195ed958_7_3342"/>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64" name="Google Shape;1364;g2d7195ed958_7_3342"/>
          <p:cNvSpPr txBox="1"/>
          <p:nvPr/>
        </p:nvSpPr>
        <p:spPr>
          <a:xfrm>
            <a:off x="892385" y="1573421"/>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Cargabilidades en elementos del SIN:</a:t>
            </a:r>
            <a:endParaRPr b="0" i="0" sz="1400" u="none" cap="none" strike="noStrike">
              <a:solidFill>
                <a:srgbClr val="000000"/>
              </a:solidFill>
              <a:latin typeface="Arial"/>
              <a:ea typeface="Arial"/>
              <a:cs typeface="Arial"/>
              <a:sym typeface="Arial"/>
            </a:endParaRPr>
          </a:p>
        </p:txBody>
      </p:sp>
      <p:pic>
        <p:nvPicPr>
          <p:cNvPr descr="A graph of a chart&#10;&#10;Description automatically generated with medium confidence" id="1365" name="Google Shape;1365;g2d7195ed958_7_3342"/>
          <p:cNvPicPr preferRelativeResize="0"/>
          <p:nvPr/>
        </p:nvPicPr>
        <p:blipFill rotWithShape="1">
          <a:blip r:embed="rId4">
            <a:alphaModFix/>
          </a:blip>
          <a:srcRect b="0" l="0" r="0" t="10634"/>
          <a:stretch/>
        </p:blipFill>
        <p:spPr>
          <a:xfrm>
            <a:off x="311754" y="1981741"/>
            <a:ext cx="8701547" cy="2791624"/>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g2d7195ed958_7_3349"/>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71" name="Google Shape;1371;g2d7195ed958_7_3349"/>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descr="A chart with different colored lines&#10;&#10;Description automatically generated with medium confidence" id="1372" name="Google Shape;1372;g2d7195ed958_7_3349"/>
          <p:cNvPicPr preferRelativeResize="0"/>
          <p:nvPr/>
        </p:nvPicPr>
        <p:blipFill rotWithShape="1">
          <a:blip r:embed="rId4">
            <a:alphaModFix/>
          </a:blip>
          <a:srcRect b="0" l="0" r="0" t="10369"/>
          <a:stretch/>
        </p:blipFill>
        <p:spPr>
          <a:xfrm>
            <a:off x="165919" y="1723488"/>
            <a:ext cx="8812160" cy="2964629"/>
          </a:xfrm>
          <a:prstGeom prst="rect">
            <a:avLst/>
          </a:prstGeom>
          <a:noFill/>
          <a:ln>
            <a:noFill/>
          </a:ln>
        </p:spPr>
      </p:pic>
      <p:sp>
        <p:nvSpPr>
          <p:cNvPr id="1373" name="Google Shape;1373;g2d7195ed958_7_3349"/>
          <p:cNvSpPr txBox="1"/>
          <p:nvPr/>
        </p:nvSpPr>
        <p:spPr>
          <a:xfrm>
            <a:off x="687359" y="1416456"/>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Cargabilidades en elementos del SIN: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g2d7195ed958_7_335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79" name="Google Shape;1379;g2d7195ed958_7_3356"/>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80" name="Google Shape;1380;g2d7195ed958_7_3356"/>
          <p:cNvSpPr txBox="1"/>
          <p:nvPr/>
        </p:nvSpPr>
        <p:spPr>
          <a:xfrm>
            <a:off x="553172" y="1268948"/>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Evolución de restricciones en el horizonte en evaluación:</a:t>
            </a:r>
            <a:endParaRPr b="0" i="0" sz="1400" u="none" cap="none" strike="noStrike">
              <a:solidFill>
                <a:srgbClr val="000000"/>
              </a:solidFill>
              <a:latin typeface="Arial"/>
              <a:ea typeface="Arial"/>
              <a:cs typeface="Arial"/>
              <a:sym typeface="Arial"/>
            </a:endParaRPr>
          </a:p>
        </p:txBody>
      </p:sp>
      <p:pic>
        <p:nvPicPr>
          <p:cNvPr id="1381" name="Google Shape;1381;g2d7195ed958_7_3356"/>
          <p:cNvPicPr preferRelativeResize="0"/>
          <p:nvPr/>
        </p:nvPicPr>
        <p:blipFill rotWithShape="1">
          <a:blip r:embed="rId4">
            <a:alphaModFix/>
          </a:blip>
          <a:srcRect b="0" l="0" r="0" t="0"/>
          <a:stretch/>
        </p:blipFill>
        <p:spPr>
          <a:xfrm>
            <a:off x="1168138" y="1774390"/>
            <a:ext cx="6539400" cy="27432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g2d7195ed958_7_336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87" name="Google Shape;1387;g2d7195ed958_7_3363"/>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88" name="Google Shape;1388;g2d7195ed958_7_3363"/>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Restricciones agrupadas por elemento sobrecargado:</a:t>
            </a:r>
            <a:endParaRPr b="0" i="0" sz="1400" u="none" cap="none" strike="noStrike">
              <a:solidFill>
                <a:srgbClr val="000000"/>
              </a:solidFill>
              <a:latin typeface="Arial"/>
              <a:ea typeface="Arial"/>
              <a:cs typeface="Arial"/>
              <a:sym typeface="Arial"/>
            </a:endParaRPr>
          </a:p>
        </p:txBody>
      </p:sp>
      <p:pic>
        <p:nvPicPr>
          <p:cNvPr id="1389" name="Google Shape;1389;g2d7195ed958_7_3363"/>
          <p:cNvPicPr preferRelativeResize="0"/>
          <p:nvPr/>
        </p:nvPicPr>
        <p:blipFill rotWithShape="1">
          <a:blip r:embed="rId4">
            <a:alphaModFix/>
          </a:blip>
          <a:srcRect b="0" l="0" r="0" t="0"/>
          <a:stretch/>
        </p:blipFill>
        <p:spPr>
          <a:xfrm>
            <a:off x="2002735" y="1881198"/>
            <a:ext cx="4648800" cy="28437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g2d7195ed958_7_3370"/>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95" name="Google Shape;1395;g2d7195ed958_7_3370"/>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96" name="Google Shape;1396;g2d7195ed958_7_3370"/>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Restricciones agrupadas por contingencia evaluada:</a:t>
            </a:r>
            <a:endParaRPr b="0" i="0" sz="1400" u="none" cap="none" strike="noStrike">
              <a:solidFill>
                <a:srgbClr val="000000"/>
              </a:solidFill>
              <a:latin typeface="Arial"/>
              <a:ea typeface="Arial"/>
              <a:cs typeface="Arial"/>
              <a:sym typeface="Arial"/>
            </a:endParaRPr>
          </a:p>
        </p:txBody>
      </p:sp>
      <p:pic>
        <p:nvPicPr>
          <p:cNvPr id="1397" name="Google Shape;1397;g2d7195ed958_7_3370"/>
          <p:cNvPicPr preferRelativeResize="0"/>
          <p:nvPr/>
        </p:nvPicPr>
        <p:blipFill rotWithShape="1">
          <a:blip r:embed="rId4">
            <a:alphaModFix/>
          </a:blip>
          <a:srcRect b="0" l="0" r="0" t="0"/>
          <a:stretch/>
        </p:blipFill>
        <p:spPr>
          <a:xfrm>
            <a:off x="2157872" y="1881198"/>
            <a:ext cx="4560000" cy="27432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g2d7195ed958_7_3377"/>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Cortocircuito</a:t>
            </a:r>
            <a:endParaRPr b="1" i="0" sz="2300" u="none" cap="none" strike="noStrike">
              <a:solidFill>
                <a:srgbClr val="171717"/>
              </a:solidFill>
              <a:highlight>
                <a:srgbClr val="CAF53A"/>
              </a:highlight>
              <a:latin typeface="Verdana"/>
              <a:ea typeface="Verdana"/>
              <a:cs typeface="Verdana"/>
              <a:sym typeface="Verdana"/>
            </a:endParaRPr>
          </a:p>
        </p:txBody>
      </p:sp>
      <p:pic>
        <p:nvPicPr>
          <p:cNvPr id="1403" name="Google Shape;1403;g2d7195ed958_7_337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404" name="Google Shape;1404;g2d7195ed958_7_3377"/>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Subestaciones con altos niveles de corto:</a:t>
            </a:r>
            <a:endParaRPr b="0" i="0" sz="1400" u="none" cap="none" strike="noStrike">
              <a:solidFill>
                <a:srgbClr val="000000"/>
              </a:solidFill>
              <a:latin typeface="Arial"/>
              <a:ea typeface="Arial"/>
              <a:cs typeface="Arial"/>
              <a:sym typeface="Arial"/>
            </a:endParaRPr>
          </a:p>
        </p:txBody>
      </p:sp>
      <p:grpSp>
        <p:nvGrpSpPr>
          <p:cNvPr id="1405" name="Google Shape;1405;g2d7195ed958_7_3377"/>
          <p:cNvGrpSpPr/>
          <p:nvPr/>
        </p:nvGrpSpPr>
        <p:grpSpPr>
          <a:xfrm>
            <a:off x="925258" y="1867760"/>
            <a:ext cx="7293483" cy="2654104"/>
            <a:chOff x="925257" y="2371417"/>
            <a:chExt cx="7293483" cy="2654104"/>
          </a:xfrm>
        </p:grpSpPr>
        <p:pic>
          <p:nvPicPr>
            <p:cNvPr descr="A graph of a bar chart&#10;&#10;Description automatically generated with medium confidence" id="1406" name="Google Shape;1406;g2d7195ed958_7_3377"/>
            <p:cNvPicPr preferRelativeResize="0"/>
            <p:nvPr/>
          </p:nvPicPr>
          <p:blipFill rotWithShape="1">
            <a:blip r:embed="rId4">
              <a:alphaModFix/>
            </a:blip>
            <a:srcRect b="0" l="0" r="0" t="94015"/>
            <a:stretch/>
          </p:blipFill>
          <p:spPr>
            <a:xfrm>
              <a:off x="925257" y="4717743"/>
              <a:ext cx="7293483" cy="307778"/>
            </a:xfrm>
            <a:prstGeom prst="rect">
              <a:avLst/>
            </a:prstGeom>
            <a:noFill/>
            <a:ln>
              <a:noFill/>
            </a:ln>
          </p:spPr>
        </p:pic>
        <p:pic>
          <p:nvPicPr>
            <p:cNvPr descr="A graph of a bar chart&#10;&#10;Description automatically generated with medium confidence" id="1407" name="Google Shape;1407;g2d7195ed958_7_3377"/>
            <p:cNvPicPr preferRelativeResize="0"/>
            <p:nvPr/>
          </p:nvPicPr>
          <p:blipFill rotWithShape="1">
            <a:blip r:embed="rId4">
              <a:alphaModFix/>
            </a:blip>
            <a:srcRect b="49390" l="1613" r="0" t="4990"/>
            <a:stretch/>
          </p:blipFill>
          <p:spPr>
            <a:xfrm>
              <a:off x="1043248" y="2371417"/>
              <a:ext cx="7175491" cy="2346325"/>
            </a:xfrm>
            <a:prstGeom prst="rect">
              <a:avLst/>
            </a:prstGeom>
            <a:noFill/>
            <a:ln>
              <a:noFill/>
            </a:ln>
          </p:spPr>
        </p:pic>
      </p:gr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g2d7195ed958_7_338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Cortocircuito</a:t>
            </a:r>
            <a:endParaRPr b="1" i="0" sz="2300" u="none" cap="none" strike="noStrike">
              <a:solidFill>
                <a:srgbClr val="171717"/>
              </a:solidFill>
              <a:highlight>
                <a:srgbClr val="CAF53A"/>
              </a:highlight>
              <a:latin typeface="Verdana"/>
              <a:ea typeface="Verdana"/>
              <a:cs typeface="Verdana"/>
              <a:sym typeface="Verdana"/>
            </a:endParaRPr>
          </a:p>
        </p:txBody>
      </p:sp>
      <p:pic>
        <p:nvPicPr>
          <p:cNvPr id="1413" name="Google Shape;1413;g2d7195ed958_7_3386"/>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descr="A graph of a bar chart&#10;&#10;Description automatically generated with medium confidence" id="1414" name="Google Shape;1414;g2d7195ed958_7_3386"/>
          <p:cNvPicPr preferRelativeResize="0"/>
          <p:nvPr/>
        </p:nvPicPr>
        <p:blipFill rotWithShape="1">
          <a:blip r:embed="rId4">
            <a:alphaModFix/>
          </a:blip>
          <a:srcRect b="0" l="1263" r="0" t="50000"/>
          <a:stretch/>
        </p:blipFill>
        <p:spPr>
          <a:xfrm>
            <a:off x="971449" y="1950114"/>
            <a:ext cx="7201100" cy="2571750"/>
          </a:xfrm>
          <a:prstGeom prst="rect">
            <a:avLst/>
          </a:prstGeom>
          <a:noFill/>
          <a:ln>
            <a:noFill/>
          </a:ln>
        </p:spPr>
      </p:pic>
      <p:sp>
        <p:nvSpPr>
          <p:cNvPr id="1415" name="Google Shape;1415;g2d7195ed958_7_3386"/>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Subestaciones con altos niveles de corto: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pic>
        <p:nvPicPr>
          <p:cNvPr id="1420" name="Google Shape;1420;g2d7195ed958_7_3393"/>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421" name="Google Shape;1421;g2d7195ed958_7_3393"/>
          <p:cNvSpPr txBox="1"/>
          <p:nvPr/>
        </p:nvSpPr>
        <p:spPr>
          <a:xfrm>
            <a:off x="149225" y="70102"/>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Unifilar Caso de Estudio N-1-1</a:t>
            </a:r>
            <a:endParaRPr b="1" i="0" sz="2300" u="none" cap="none" strike="noStrike">
              <a:solidFill>
                <a:srgbClr val="171717"/>
              </a:solidFill>
              <a:highlight>
                <a:srgbClr val="CAF53A"/>
              </a:highlight>
              <a:latin typeface="Verdana"/>
              <a:ea typeface="Verdana"/>
              <a:cs typeface="Verdana"/>
              <a:sym typeface="Verdana"/>
            </a:endParaRPr>
          </a:p>
        </p:txBody>
      </p:sp>
      <p:sp>
        <p:nvSpPr>
          <p:cNvPr id="1422" name="Google Shape;1422;g2d7195ed958_7_3393"/>
          <p:cNvSpPr txBox="1"/>
          <p:nvPr/>
        </p:nvSpPr>
        <p:spPr>
          <a:xfrm>
            <a:off x="5483660" y="340532"/>
            <a:ext cx="42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8.8 km</a:t>
            </a:r>
            <a:endParaRPr b="0" i="0" sz="1400" u="none" cap="none" strike="noStrike">
              <a:solidFill>
                <a:srgbClr val="000000"/>
              </a:solidFill>
              <a:latin typeface="Arial"/>
              <a:ea typeface="Arial"/>
              <a:cs typeface="Arial"/>
              <a:sym typeface="Arial"/>
            </a:endParaRPr>
          </a:p>
        </p:txBody>
      </p:sp>
      <p:cxnSp>
        <p:nvCxnSpPr>
          <p:cNvPr id="1423" name="Google Shape;1423;g2d7195ed958_7_3393"/>
          <p:cNvCxnSpPr/>
          <p:nvPr/>
        </p:nvCxnSpPr>
        <p:spPr>
          <a:xfrm>
            <a:off x="5187543" y="1064342"/>
            <a:ext cx="1083600" cy="13500"/>
          </a:xfrm>
          <a:prstGeom prst="straightConnector1">
            <a:avLst/>
          </a:prstGeom>
          <a:noFill/>
          <a:ln cap="flat" cmpd="sng" w="12700">
            <a:solidFill>
              <a:srgbClr val="0C5ADB"/>
            </a:solidFill>
            <a:prstDash val="dash"/>
            <a:round/>
            <a:headEnd len="sm" w="sm" type="none"/>
            <a:tailEnd len="sm" w="sm" type="none"/>
          </a:ln>
        </p:spPr>
      </p:cxnSp>
      <p:cxnSp>
        <p:nvCxnSpPr>
          <p:cNvPr id="1424" name="Google Shape;1424;g2d7195ed958_7_3393"/>
          <p:cNvCxnSpPr/>
          <p:nvPr/>
        </p:nvCxnSpPr>
        <p:spPr>
          <a:xfrm>
            <a:off x="2207260" y="821359"/>
            <a:ext cx="1045800" cy="0"/>
          </a:xfrm>
          <a:prstGeom prst="straightConnector1">
            <a:avLst/>
          </a:prstGeom>
          <a:noFill/>
          <a:ln cap="flat" cmpd="sng" w="38100">
            <a:solidFill>
              <a:srgbClr val="7AD635"/>
            </a:solidFill>
            <a:prstDash val="solid"/>
            <a:round/>
            <a:headEnd len="sm" w="sm" type="none"/>
            <a:tailEnd len="sm" w="sm" type="none"/>
          </a:ln>
        </p:spPr>
      </p:cxnSp>
      <p:cxnSp>
        <p:nvCxnSpPr>
          <p:cNvPr id="1425" name="Google Shape;1425;g2d7195ed958_7_3393"/>
          <p:cNvCxnSpPr/>
          <p:nvPr/>
        </p:nvCxnSpPr>
        <p:spPr>
          <a:xfrm>
            <a:off x="2207260" y="1486708"/>
            <a:ext cx="699900" cy="0"/>
          </a:xfrm>
          <a:prstGeom prst="straightConnector1">
            <a:avLst/>
          </a:prstGeom>
          <a:noFill/>
          <a:ln cap="flat" cmpd="sng" w="38100">
            <a:solidFill>
              <a:srgbClr val="FF0000"/>
            </a:solidFill>
            <a:prstDash val="solid"/>
            <a:round/>
            <a:headEnd len="sm" w="sm" type="none"/>
            <a:tailEnd len="sm" w="sm" type="none"/>
          </a:ln>
        </p:spPr>
      </p:cxnSp>
      <p:cxnSp>
        <p:nvCxnSpPr>
          <p:cNvPr id="1426" name="Google Shape;1426;g2d7195ed958_7_3393"/>
          <p:cNvCxnSpPr/>
          <p:nvPr/>
        </p:nvCxnSpPr>
        <p:spPr>
          <a:xfrm>
            <a:off x="2207260" y="2166158"/>
            <a:ext cx="699900" cy="0"/>
          </a:xfrm>
          <a:prstGeom prst="straightConnector1">
            <a:avLst/>
          </a:prstGeom>
          <a:noFill/>
          <a:ln cap="flat" cmpd="sng" w="38100">
            <a:solidFill>
              <a:srgbClr val="FF0000"/>
            </a:solidFill>
            <a:prstDash val="solid"/>
            <a:round/>
            <a:headEnd len="sm" w="sm" type="none"/>
            <a:tailEnd len="sm" w="sm" type="none"/>
          </a:ln>
        </p:spPr>
      </p:cxnSp>
      <p:cxnSp>
        <p:nvCxnSpPr>
          <p:cNvPr id="1427" name="Google Shape;1427;g2d7195ed958_7_3393"/>
          <p:cNvCxnSpPr/>
          <p:nvPr/>
        </p:nvCxnSpPr>
        <p:spPr>
          <a:xfrm>
            <a:off x="2207260" y="2959908"/>
            <a:ext cx="699900" cy="0"/>
          </a:xfrm>
          <a:prstGeom prst="straightConnector1">
            <a:avLst/>
          </a:prstGeom>
          <a:noFill/>
          <a:ln cap="flat" cmpd="sng" w="38100">
            <a:solidFill>
              <a:srgbClr val="FF0000"/>
            </a:solidFill>
            <a:prstDash val="solid"/>
            <a:round/>
            <a:headEnd len="sm" w="sm" type="none"/>
            <a:tailEnd len="sm" w="sm" type="none"/>
          </a:ln>
        </p:spPr>
      </p:cxnSp>
      <p:cxnSp>
        <p:nvCxnSpPr>
          <p:cNvPr id="1428" name="Google Shape;1428;g2d7195ed958_7_3393"/>
          <p:cNvCxnSpPr/>
          <p:nvPr/>
        </p:nvCxnSpPr>
        <p:spPr>
          <a:xfrm>
            <a:off x="2207260" y="3588558"/>
            <a:ext cx="1715700" cy="0"/>
          </a:xfrm>
          <a:prstGeom prst="straightConnector1">
            <a:avLst/>
          </a:prstGeom>
          <a:noFill/>
          <a:ln cap="flat" cmpd="sng" w="38100">
            <a:solidFill>
              <a:srgbClr val="FF0000"/>
            </a:solidFill>
            <a:prstDash val="solid"/>
            <a:round/>
            <a:headEnd len="sm" w="sm" type="none"/>
            <a:tailEnd len="sm" w="sm" type="none"/>
          </a:ln>
        </p:spPr>
      </p:cxnSp>
      <p:cxnSp>
        <p:nvCxnSpPr>
          <p:cNvPr id="1429" name="Google Shape;1429;g2d7195ed958_7_3393"/>
          <p:cNvCxnSpPr/>
          <p:nvPr/>
        </p:nvCxnSpPr>
        <p:spPr>
          <a:xfrm>
            <a:off x="2207260" y="4287058"/>
            <a:ext cx="699900" cy="0"/>
          </a:xfrm>
          <a:prstGeom prst="straightConnector1">
            <a:avLst/>
          </a:prstGeom>
          <a:noFill/>
          <a:ln cap="flat" cmpd="sng" w="38100">
            <a:solidFill>
              <a:srgbClr val="FF0000"/>
            </a:solidFill>
            <a:prstDash val="solid"/>
            <a:round/>
            <a:headEnd len="sm" w="sm" type="none"/>
            <a:tailEnd len="sm" w="sm" type="none"/>
          </a:ln>
        </p:spPr>
      </p:cxnSp>
      <p:grpSp>
        <p:nvGrpSpPr>
          <p:cNvPr id="1430" name="Google Shape;1430;g2d7195ed958_7_3393"/>
          <p:cNvGrpSpPr/>
          <p:nvPr/>
        </p:nvGrpSpPr>
        <p:grpSpPr>
          <a:xfrm>
            <a:off x="2323608" y="802405"/>
            <a:ext cx="213632" cy="665254"/>
            <a:chOff x="2083315" y="595726"/>
            <a:chExt cx="213632" cy="665254"/>
          </a:xfrm>
        </p:grpSpPr>
        <p:grpSp>
          <p:nvGrpSpPr>
            <p:cNvPr id="1431" name="Google Shape;1431;g2d7195ed958_7_3393"/>
            <p:cNvGrpSpPr/>
            <p:nvPr/>
          </p:nvGrpSpPr>
          <p:grpSpPr>
            <a:xfrm>
              <a:off x="2083315" y="847726"/>
              <a:ext cx="213632" cy="206705"/>
              <a:chOff x="2083315" y="847726"/>
              <a:chExt cx="213632" cy="206705"/>
            </a:xfrm>
          </p:grpSpPr>
          <p:sp>
            <p:nvSpPr>
              <p:cNvPr id="1432" name="Google Shape;1432;g2d7195ed958_7_3393"/>
              <p:cNvSpPr/>
              <p:nvPr/>
            </p:nvSpPr>
            <p:spPr>
              <a:xfrm>
                <a:off x="2083315" y="84772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33" name="Google Shape;1433;g2d7195ed958_7_3393"/>
              <p:cNvSpPr/>
              <p:nvPr/>
            </p:nvSpPr>
            <p:spPr>
              <a:xfrm>
                <a:off x="2168247" y="84772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34" name="Google Shape;1434;g2d7195ed958_7_3393"/>
              <p:cNvSpPr/>
              <p:nvPr/>
            </p:nvSpPr>
            <p:spPr>
              <a:xfrm>
                <a:off x="2125781" y="93053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cxnSp>
          <p:nvCxnSpPr>
            <p:cNvPr id="1435" name="Google Shape;1435;g2d7195ed958_7_3393"/>
            <p:cNvCxnSpPr>
              <a:stCxn id="1432" idx="0"/>
            </p:cNvCxnSpPr>
            <p:nvPr/>
          </p:nvCxnSpPr>
          <p:spPr>
            <a:xfrm flipH="1" rot="10800000">
              <a:off x="2147665" y="59572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436" name="Google Shape;1436;g2d7195ed958_7_3393"/>
            <p:cNvCxnSpPr/>
            <p:nvPr/>
          </p:nvCxnSpPr>
          <p:spPr>
            <a:xfrm flipH="1" rot="10800000">
              <a:off x="2190075" y="1054280"/>
              <a:ext cx="3300" cy="206700"/>
            </a:xfrm>
            <a:prstGeom prst="straightConnector1">
              <a:avLst/>
            </a:prstGeom>
            <a:noFill/>
            <a:ln cap="flat" cmpd="sng" w="12700">
              <a:solidFill>
                <a:srgbClr val="FF0000"/>
              </a:solidFill>
              <a:prstDash val="solid"/>
              <a:round/>
              <a:headEnd len="sm" w="sm" type="none"/>
              <a:tailEnd len="sm" w="sm" type="none"/>
            </a:ln>
          </p:spPr>
        </p:cxnSp>
      </p:grpSp>
      <p:cxnSp>
        <p:nvCxnSpPr>
          <p:cNvPr id="1437" name="Google Shape;1437;g2d7195ed958_7_3393"/>
          <p:cNvCxnSpPr/>
          <p:nvPr/>
        </p:nvCxnSpPr>
        <p:spPr>
          <a:xfrm flipH="1">
            <a:off x="2545134" y="1486708"/>
            <a:ext cx="18600" cy="2800500"/>
          </a:xfrm>
          <a:prstGeom prst="straightConnector1">
            <a:avLst/>
          </a:prstGeom>
          <a:noFill/>
          <a:ln cap="flat" cmpd="sng" w="12700">
            <a:solidFill>
              <a:srgbClr val="FF0000"/>
            </a:solidFill>
            <a:prstDash val="solid"/>
            <a:round/>
            <a:headEnd len="sm" w="sm" type="none"/>
            <a:tailEnd len="sm" w="sm" type="none"/>
          </a:ln>
        </p:spPr>
      </p:cxnSp>
      <p:cxnSp>
        <p:nvCxnSpPr>
          <p:cNvPr id="1438" name="Google Shape;1438;g2d7195ed958_7_3393"/>
          <p:cNvCxnSpPr/>
          <p:nvPr/>
        </p:nvCxnSpPr>
        <p:spPr>
          <a:xfrm>
            <a:off x="3223260" y="2918130"/>
            <a:ext cx="699900" cy="0"/>
          </a:xfrm>
          <a:prstGeom prst="straightConnector1">
            <a:avLst/>
          </a:prstGeom>
          <a:noFill/>
          <a:ln cap="flat" cmpd="sng" w="38100">
            <a:solidFill>
              <a:srgbClr val="7AD635"/>
            </a:solidFill>
            <a:prstDash val="solid"/>
            <a:round/>
            <a:headEnd len="sm" w="sm" type="none"/>
            <a:tailEnd len="sm" w="sm" type="none"/>
          </a:ln>
        </p:spPr>
      </p:cxnSp>
      <p:sp>
        <p:nvSpPr>
          <p:cNvPr id="1439" name="Google Shape;1439;g2d7195ed958_7_3393"/>
          <p:cNvSpPr/>
          <p:nvPr/>
        </p:nvSpPr>
        <p:spPr>
          <a:xfrm>
            <a:off x="3408680" y="3170225"/>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0" name="Google Shape;1440;g2d7195ed958_7_3393"/>
          <p:cNvSpPr/>
          <p:nvPr/>
        </p:nvSpPr>
        <p:spPr>
          <a:xfrm>
            <a:off x="3493612" y="3170225"/>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1" name="Google Shape;1441;g2d7195ed958_7_3393"/>
          <p:cNvSpPr/>
          <p:nvPr/>
        </p:nvSpPr>
        <p:spPr>
          <a:xfrm>
            <a:off x="3451146" y="3253030"/>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442" name="Google Shape;1442;g2d7195ed958_7_3393"/>
          <p:cNvCxnSpPr>
            <a:stCxn id="1439" idx="0"/>
          </p:cNvCxnSpPr>
          <p:nvPr/>
        </p:nvCxnSpPr>
        <p:spPr>
          <a:xfrm flipH="1" rot="10800000">
            <a:off x="3473030" y="2918225"/>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443" name="Google Shape;1443;g2d7195ed958_7_3393"/>
          <p:cNvCxnSpPr/>
          <p:nvPr/>
        </p:nvCxnSpPr>
        <p:spPr>
          <a:xfrm flipH="1" rot="10800000">
            <a:off x="3515440" y="3376779"/>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444" name="Google Shape;1444;g2d7195ed958_7_3393"/>
          <p:cNvCxnSpPr/>
          <p:nvPr/>
        </p:nvCxnSpPr>
        <p:spPr>
          <a:xfrm>
            <a:off x="3229849" y="4287058"/>
            <a:ext cx="699900" cy="0"/>
          </a:xfrm>
          <a:prstGeom prst="straightConnector1">
            <a:avLst/>
          </a:prstGeom>
          <a:noFill/>
          <a:ln cap="flat" cmpd="sng" w="38100">
            <a:solidFill>
              <a:srgbClr val="FF0000"/>
            </a:solidFill>
            <a:prstDash val="solid"/>
            <a:round/>
            <a:headEnd len="sm" w="sm" type="none"/>
            <a:tailEnd len="sm" w="sm" type="none"/>
          </a:ln>
        </p:spPr>
      </p:cxnSp>
      <p:cxnSp>
        <p:nvCxnSpPr>
          <p:cNvPr id="1445" name="Google Shape;1445;g2d7195ed958_7_3393"/>
          <p:cNvCxnSpPr/>
          <p:nvPr/>
        </p:nvCxnSpPr>
        <p:spPr>
          <a:xfrm>
            <a:off x="4245610" y="4287058"/>
            <a:ext cx="699900" cy="0"/>
          </a:xfrm>
          <a:prstGeom prst="straightConnector1">
            <a:avLst/>
          </a:prstGeom>
          <a:noFill/>
          <a:ln cap="flat" cmpd="sng" w="38100">
            <a:solidFill>
              <a:srgbClr val="FF0000"/>
            </a:solidFill>
            <a:prstDash val="solid"/>
            <a:round/>
            <a:headEnd len="sm" w="sm" type="none"/>
            <a:tailEnd len="sm" w="sm" type="none"/>
          </a:ln>
        </p:spPr>
      </p:cxnSp>
      <p:cxnSp>
        <p:nvCxnSpPr>
          <p:cNvPr id="1446" name="Google Shape;1446;g2d7195ed958_7_3393"/>
          <p:cNvCxnSpPr/>
          <p:nvPr/>
        </p:nvCxnSpPr>
        <p:spPr>
          <a:xfrm>
            <a:off x="2541906" y="4287058"/>
            <a:ext cx="0" cy="151500"/>
          </a:xfrm>
          <a:prstGeom prst="straightConnector1">
            <a:avLst/>
          </a:prstGeom>
          <a:noFill/>
          <a:ln cap="flat" cmpd="sng" w="12700">
            <a:solidFill>
              <a:srgbClr val="FF0000"/>
            </a:solidFill>
            <a:prstDash val="solid"/>
            <a:round/>
            <a:headEnd len="sm" w="sm" type="none"/>
            <a:tailEnd len="sm" w="sm" type="none"/>
          </a:ln>
        </p:spPr>
      </p:cxnSp>
      <p:cxnSp>
        <p:nvCxnSpPr>
          <p:cNvPr id="1447" name="Google Shape;1447;g2d7195ed958_7_3393"/>
          <p:cNvCxnSpPr/>
          <p:nvPr/>
        </p:nvCxnSpPr>
        <p:spPr>
          <a:xfrm>
            <a:off x="2541906" y="4432094"/>
            <a:ext cx="819300" cy="0"/>
          </a:xfrm>
          <a:prstGeom prst="straightConnector1">
            <a:avLst/>
          </a:prstGeom>
          <a:noFill/>
          <a:ln cap="flat" cmpd="sng" w="12700">
            <a:solidFill>
              <a:srgbClr val="FF0000"/>
            </a:solidFill>
            <a:prstDash val="solid"/>
            <a:round/>
            <a:headEnd len="sm" w="sm" type="none"/>
            <a:tailEnd len="sm" w="sm" type="none"/>
          </a:ln>
        </p:spPr>
      </p:cxnSp>
      <p:cxnSp>
        <p:nvCxnSpPr>
          <p:cNvPr id="1448" name="Google Shape;1448;g2d7195ed958_7_3393"/>
          <p:cNvCxnSpPr/>
          <p:nvPr/>
        </p:nvCxnSpPr>
        <p:spPr>
          <a:xfrm>
            <a:off x="3361254" y="4287057"/>
            <a:ext cx="0" cy="151500"/>
          </a:xfrm>
          <a:prstGeom prst="straightConnector1">
            <a:avLst/>
          </a:prstGeom>
          <a:noFill/>
          <a:ln cap="flat" cmpd="sng" w="12700">
            <a:solidFill>
              <a:srgbClr val="FF0000"/>
            </a:solidFill>
            <a:prstDash val="solid"/>
            <a:round/>
            <a:headEnd len="sm" w="sm" type="none"/>
            <a:tailEnd len="sm" w="sm" type="none"/>
          </a:ln>
        </p:spPr>
      </p:cxnSp>
      <p:cxnSp>
        <p:nvCxnSpPr>
          <p:cNvPr id="1449" name="Google Shape;1449;g2d7195ed958_7_3393"/>
          <p:cNvCxnSpPr/>
          <p:nvPr/>
        </p:nvCxnSpPr>
        <p:spPr>
          <a:xfrm>
            <a:off x="3677245" y="4290738"/>
            <a:ext cx="0" cy="151500"/>
          </a:xfrm>
          <a:prstGeom prst="straightConnector1">
            <a:avLst/>
          </a:prstGeom>
          <a:noFill/>
          <a:ln cap="flat" cmpd="sng" w="12700">
            <a:solidFill>
              <a:srgbClr val="FF0000"/>
            </a:solidFill>
            <a:prstDash val="solid"/>
            <a:round/>
            <a:headEnd len="sm" w="sm" type="none"/>
            <a:tailEnd len="sm" w="sm" type="none"/>
          </a:ln>
        </p:spPr>
      </p:cxnSp>
      <p:cxnSp>
        <p:nvCxnSpPr>
          <p:cNvPr id="1450" name="Google Shape;1450;g2d7195ed958_7_3393"/>
          <p:cNvCxnSpPr/>
          <p:nvPr/>
        </p:nvCxnSpPr>
        <p:spPr>
          <a:xfrm>
            <a:off x="3677245" y="4435774"/>
            <a:ext cx="819300" cy="0"/>
          </a:xfrm>
          <a:prstGeom prst="straightConnector1">
            <a:avLst/>
          </a:prstGeom>
          <a:noFill/>
          <a:ln cap="flat" cmpd="sng" w="12700">
            <a:solidFill>
              <a:srgbClr val="FF0000"/>
            </a:solidFill>
            <a:prstDash val="solid"/>
            <a:round/>
            <a:headEnd len="sm" w="sm" type="none"/>
            <a:tailEnd len="sm" w="sm" type="none"/>
          </a:ln>
        </p:spPr>
      </p:cxnSp>
      <p:cxnSp>
        <p:nvCxnSpPr>
          <p:cNvPr id="1451" name="Google Shape;1451;g2d7195ed958_7_3393"/>
          <p:cNvCxnSpPr/>
          <p:nvPr/>
        </p:nvCxnSpPr>
        <p:spPr>
          <a:xfrm>
            <a:off x="4496593" y="4290737"/>
            <a:ext cx="0" cy="151500"/>
          </a:xfrm>
          <a:prstGeom prst="straightConnector1">
            <a:avLst/>
          </a:prstGeom>
          <a:noFill/>
          <a:ln cap="flat" cmpd="sng" w="12700">
            <a:solidFill>
              <a:srgbClr val="FF0000"/>
            </a:solidFill>
            <a:prstDash val="solid"/>
            <a:round/>
            <a:headEnd len="sm" w="sm" type="none"/>
            <a:tailEnd len="sm" w="sm" type="none"/>
          </a:ln>
        </p:spPr>
      </p:cxnSp>
      <p:cxnSp>
        <p:nvCxnSpPr>
          <p:cNvPr id="1452" name="Google Shape;1452;g2d7195ed958_7_3393"/>
          <p:cNvCxnSpPr/>
          <p:nvPr/>
        </p:nvCxnSpPr>
        <p:spPr>
          <a:xfrm>
            <a:off x="4752223" y="4280453"/>
            <a:ext cx="0" cy="151500"/>
          </a:xfrm>
          <a:prstGeom prst="straightConnector1">
            <a:avLst/>
          </a:prstGeom>
          <a:noFill/>
          <a:ln cap="flat" cmpd="sng" w="12700">
            <a:solidFill>
              <a:srgbClr val="FF0000"/>
            </a:solidFill>
            <a:prstDash val="solid"/>
            <a:round/>
            <a:headEnd len="sm" w="sm" type="none"/>
            <a:tailEnd len="sm" w="sm" type="none"/>
          </a:ln>
        </p:spPr>
      </p:cxnSp>
      <p:cxnSp>
        <p:nvCxnSpPr>
          <p:cNvPr id="1453" name="Google Shape;1453;g2d7195ed958_7_3393"/>
          <p:cNvCxnSpPr/>
          <p:nvPr/>
        </p:nvCxnSpPr>
        <p:spPr>
          <a:xfrm>
            <a:off x="4752223" y="4425489"/>
            <a:ext cx="1584000" cy="0"/>
          </a:xfrm>
          <a:prstGeom prst="straightConnector1">
            <a:avLst/>
          </a:prstGeom>
          <a:noFill/>
          <a:ln cap="flat" cmpd="sng" w="12700">
            <a:solidFill>
              <a:srgbClr val="FF0000"/>
            </a:solidFill>
            <a:prstDash val="solid"/>
            <a:round/>
            <a:headEnd len="sm" w="sm" type="none"/>
            <a:tailEnd len="sm" w="sm" type="none"/>
          </a:ln>
        </p:spPr>
      </p:cxnSp>
      <p:cxnSp>
        <p:nvCxnSpPr>
          <p:cNvPr id="1454" name="Google Shape;1454;g2d7195ed958_7_3393"/>
          <p:cNvCxnSpPr/>
          <p:nvPr/>
        </p:nvCxnSpPr>
        <p:spPr>
          <a:xfrm>
            <a:off x="6338650" y="4273848"/>
            <a:ext cx="0" cy="151500"/>
          </a:xfrm>
          <a:prstGeom prst="straightConnector1">
            <a:avLst/>
          </a:prstGeom>
          <a:noFill/>
          <a:ln cap="flat" cmpd="sng" w="12700">
            <a:solidFill>
              <a:srgbClr val="FF0000"/>
            </a:solidFill>
            <a:prstDash val="solid"/>
            <a:round/>
            <a:headEnd len="sm" w="sm" type="none"/>
            <a:tailEnd len="sm" w="sm" type="none"/>
          </a:ln>
        </p:spPr>
      </p:cxnSp>
      <p:cxnSp>
        <p:nvCxnSpPr>
          <p:cNvPr id="1455" name="Google Shape;1455;g2d7195ed958_7_3393"/>
          <p:cNvCxnSpPr/>
          <p:nvPr/>
        </p:nvCxnSpPr>
        <p:spPr>
          <a:xfrm rot="10800000">
            <a:off x="3472974" y="1135230"/>
            <a:ext cx="0" cy="1782900"/>
          </a:xfrm>
          <a:prstGeom prst="straightConnector1">
            <a:avLst/>
          </a:prstGeom>
          <a:noFill/>
          <a:ln cap="flat" cmpd="sng" w="12700">
            <a:solidFill>
              <a:srgbClr val="7AD635"/>
            </a:solidFill>
            <a:prstDash val="solid"/>
            <a:round/>
            <a:headEnd len="sm" w="sm" type="none"/>
            <a:tailEnd len="sm" w="sm" type="none"/>
          </a:ln>
        </p:spPr>
      </p:cxnSp>
      <p:cxnSp>
        <p:nvCxnSpPr>
          <p:cNvPr id="1456" name="Google Shape;1456;g2d7195ed958_7_3393"/>
          <p:cNvCxnSpPr/>
          <p:nvPr/>
        </p:nvCxnSpPr>
        <p:spPr>
          <a:xfrm>
            <a:off x="2929255" y="821359"/>
            <a:ext cx="0" cy="314100"/>
          </a:xfrm>
          <a:prstGeom prst="straightConnector1">
            <a:avLst/>
          </a:prstGeom>
          <a:noFill/>
          <a:ln cap="flat" cmpd="sng" w="12700">
            <a:solidFill>
              <a:srgbClr val="7AD635"/>
            </a:solidFill>
            <a:prstDash val="solid"/>
            <a:round/>
            <a:headEnd len="sm" w="sm" type="none"/>
            <a:tailEnd len="sm" w="sm" type="none"/>
          </a:ln>
        </p:spPr>
      </p:cxnSp>
      <p:cxnSp>
        <p:nvCxnSpPr>
          <p:cNvPr id="1457" name="Google Shape;1457;g2d7195ed958_7_3393"/>
          <p:cNvCxnSpPr/>
          <p:nvPr/>
        </p:nvCxnSpPr>
        <p:spPr>
          <a:xfrm rot="10800000">
            <a:off x="2929374" y="1135365"/>
            <a:ext cx="543600" cy="0"/>
          </a:xfrm>
          <a:prstGeom prst="straightConnector1">
            <a:avLst/>
          </a:prstGeom>
          <a:noFill/>
          <a:ln cap="flat" cmpd="sng" w="12700">
            <a:solidFill>
              <a:srgbClr val="7AD635"/>
            </a:solidFill>
            <a:prstDash val="solid"/>
            <a:round/>
            <a:headEnd len="sm" w="sm" type="none"/>
            <a:tailEnd len="sm" w="sm" type="none"/>
          </a:ln>
        </p:spPr>
      </p:cxnSp>
      <p:sp>
        <p:nvSpPr>
          <p:cNvPr id="1458" name="Google Shape;1458;g2d7195ed958_7_3393"/>
          <p:cNvSpPr/>
          <p:nvPr/>
        </p:nvSpPr>
        <p:spPr>
          <a:xfrm>
            <a:off x="3675182" y="3158729"/>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59" name="Google Shape;1459;g2d7195ed958_7_3393"/>
          <p:cNvSpPr/>
          <p:nvPr/>
        </p:nvSpPr>
        <p:spPr>
          <a:xfrm>
            <a:off x="3760114" y="3158729"/>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0" name="Google Shape;1460;g2d7195ed958_7_3393"/>
          <p:cNvSpPr/>
          <p:nvPr/>
        </p:nvSpPr>
        <p:spPr>
          <a:xfrm>
            <a:off x="3717648" y="3241534"/>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461" name="Google Shape;1461;g2d7195ed958_7_3393"/>
          <p:cNvCxnSpPr>
            <a:stCxn id="1458" idx="0"/>
          </p:cNvCxnSpPr>
          <p:nvPr/>
        </p:nvCxnSpPr>
        <p:spPr>
          <a:xfrm flipH="1" rot="10800000">
            <a:off x="3739532" y="2906729"/>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462" name="Google Shape;1462;g2d7195ed958_7_3393"/>
          <p:cNvCxnSpPr/>
          <p:nvPr/>
        </p:nvCxnSpPr>
        <p:spPr>
          <a:xfrm flipH="1" rot="10800000">
            <a:off x="3781942" y="3365283"/>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463" name="Google Shape;1463;g2d7195ed958_7_3393"/>
          <p:cNvCxnSpPr/>
          <p:nvPr/>
        </p:nvCxnSpPr>
        <p:spPr>
          <a:xfrm>
            <a:off x="5255774" y="3578400"/>
            <a:ext cx="699900" cy="5100"/>
          </a:xfrm>
          <a:prstGeom prst="straightConnector1">
            <a:avLst/>
          </a:prstGeom>
          <a:noFill/>
          <a:ln cap="flat" cmpd="sng" w="38100">
            <a:solidFill>
              <a:srgbClr val="FF0000"/>
            </a:solidFill>
            <a:prstDash val="solid"/>
            <a:round/>
            <a:headEnd len="sm" w="sm" type="none"/>
            <a:tailEnd len="sm" w="sm" type="none"/>
          </a:ln>
        </p:spPr>
      </p:cxnSp>
      <p:cxnSp>
        <p:nvCxnSpPr>
          <p:cNvPr id="1464" name="Google Shape;1464;g2d7195ed958_7_3393"/>
          <p:cNvCxnSpPr/>
          <p:nvPr/>
        </p:nvCxnSpPr>
        <p:spPr>
          <a:xfrm>
            <a:off x="5255774" y="2913051"/>
            <a:ext cx="699900" cy="0"/>
          </a:xfrm>
          <a:prstGeom prst="straightConnector1">
            <a:avLst/>
          </a:prstGeom>
          <a:noFill/>
          <a:ln cap="flat" cmpd="sng" w="38100">
            <a:solidFill>
              <a:srgbClr val="7AD635"/>
            </a:solidFill>
            <a:prstDash val="solid"/>
            <a:round/>
            <a:headEnd len="sm" w="sm" type="none"/>
            <a:tailEnd len="sm" w="sm" type="none"/>
          </a:ln>
        </p:spPr>
      </p:cxnSp>
      <p:sp>
        <p:nvSpPr>
          <p:cNvPr id="1465" name="Google Shape;1465;g2d7195ed958_7_3393"/>
          <p:cNvSpPr/>
          <p:nvPr/>
        </p:nvSpPr>
        <p:spPr>
          <a:xfrm>
            <a:off x="5582282" y="314971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6" name="Google Shape;1466;g2d7195ed958_7_3393"/>
          <p:cNvSpPr/>
          <p:nvPr/>
        </p:nvSpPr>
        <p:spPr>
          <a:xfrm>
            <a:off x="5667214" y="314971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7" name="Google Shape;1467;g2d7195ed958_7_3393"/>
          <p:cNvSpPr/>
          <p:nvPr/>
        </p:nvSpPr>
        <p:spPr>
          <a:xfrm>
            <a:off x="5624748" y="323252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468" name="Google Shape;1468;g2d7195ed958_7_3393"/>
          <p:cNvCxnSpPr>
            <a:stCxn id="1465" idx="0"/>
          </p:cNvCxnSpPr>
          <p:nvPr/>
        </p:nvCxnSpPr>
        <p:spPr>
          <a:xfrm flipH="1" rot="10800000">
            <a:off x="5646632" y="289771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469" name="Google Shape;1469;g2d7195ed958_7_3393"/>
          <p:cNvCxnSpPr/>
          <p:nvPr/>
        </p:nvCxnSpPr>
        <p:spPr>
          <a:xfrm flipH="1" rot="10800000">
            <a:off x="5689042" y="3356270"/>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470" name="Google Shape;1470;g2d7195ed958_7_3393"/>
          <p:cNvCxnSpPr/>
          <p:nvPr/>
        </p:nvCxnSpPr>
        <p:spPr>
          <a:xfrm rot="10800000">
            <a:off x="5505488" y="2761551"/>
            <a:ext cx="0" cy="151500"/>
          </a:xfrm>
          <a:prstGeom prst="straightConnector1">
            <a:avLst/>
          </a:prstGeom>
          <a:noFill/>
          <a:ln cap="flat" cmpd="sng" w="9525">
            <a:solidFill>
              <a:srgbClr val="7AD635"/>
            </a:solidFill>
            <a:prstDash val="solid"/>
            <a:round/>
            <a:headEnd len="sm" w="sm" type="none"/>
            <a:tailEnd len="sm" w="sm" type="none"/>
          </a:ln>
        </p:spPr>
      </p:cxnSp>
      <p:cxnSp>
        <p:nvCxnSpPr>
          <p:cNvPr id="1471" name="Google Shape;1471;g2d7195ed958_7_3393"/>
          <p:cNvCxnSpPr/>
          <p:nvPr/>
        </p:nvCxnSpPr>
        <p:spPr>
          <a:xfrm rot="10800000">
            <a:off x="3739388" y="2761410"/>
            <a:ext cx="1766100" cy="0"/>
          </a:xfrm>
          <a:prstGeom prst="straightConnector1">
            <a:avLst/>
          </a:prstGeom>
          <a:noFill/>
          <a:ln cap="flat" cmpd="sng" w="12700">
            <a:solidFill>
              <a:srgbClr val="7AD635"/>
            </a:solidFill>
            <a:prstDash val="solid"/>
            <a:round/>
            <a:headEnd len="sm" w="sm" type="none"/>
            <a:tailEnd len="sm" w="sm" type="none"/>
          </a:ln>
        </p:spPr>
      </p:cxnSp>
      <p:cxnSp>
        <p:nvCxnSpPr>
          <p:cNvPr id="1472" name="Google Shape;1472;g2d7195ed958_7_3393"/>
          <p:cNvCxnSpPr/>
          <p:nvPr/>
        </p:nvCxnSpPr>
        <p:spPr>
          <a:xfrm rot="10800000">
            <a:off x="3739476" y="2761551"/>
            <a:ext cx="0" cy="151500"/>
          </a:xfrm>
          <a:prstGeom prst="straightConnector1">
            <a:avLst/>
          </a:prstGeom>
          <a:noFill/>
          <a:ln cap="flat" cmpd="sng" w="12700">
            <a:solidFill>
              <a:srgbClr val="7AD635"/>
            </a:solidFill>
            <a:prstDash val="solid"/>
            <a:round/>
            <a:headEnd len="sm" w="sm" type="none"/>
            <a:tailEnd len="sm" w="sm" type="none"/>
          </a:ln>
        </p:spPr>
      </p:cxnSp>
      <p:cxnSp>
        <p:nvCxnSpPr>
          <p:cNvPr id="1473" name="Google Shape;1473;g2d7195ed958_7_3393"/>
          <p:cNvCxnSpPr/>
          <p:nvPr/>
        </p:nvCxnSpPr>
        <p:spPr>
          <a:xfrm>
            <a:off x="4783890" y="821359"/>
            <a:ext cx="699900" cy="0"/>
          </a:xfrm>
          <a:prstGeom prst="straightConnector1">
            <a:avLst/>
          </a:prstGeom>
          <a:noFill/>
          <a:ln cap="flat" cmpd="sng" w="38100">
            <a:solidFill>
              <a:srgbClr val="7AD635"/>
            </a:solidFill>
            <a:prstDash val="solid"/>
            <a:round/>
            <a:headEnd len="sm" w="sm" type="none"/>
            <a:tailEnd len="sm" w="sm" type="none"/>
          </a:ln>
        </p:spPr>
      </p:cxnSp>
      <p:cxnSp>
        <p:nvCxnSpPr>
          <p:cNvPr id="1474" name="Google Shape;1474;g2d7195ed958_7_3393"/>
          <p:cNvCxnSpPr/>
          <p:nvPr/>
        </p:nvCxnSpPr>
        <p:spPr>
          <a:xfrm>
            <a:off x="5921216" y="813739"/>
            <a:ext cx="699900" cy="0"/>
          </a:xfrm>
          <a:prstGeom prst="straightConnector1">
            <a:avLst/>
          </a:prstGeom>
          <a:noFill/>
          <a:ln cap="flat" cmpd="sng" w="38100">
            <a:solidFill>
              <a:srgbClr val="7AD635"/>
            </a:solidFill>
            <a:prstDash val="solid"/>
            <a:round/>
            <a:headEnd len="sm" w="sm" type="none"/>
            <a:tailEnd len="sm" w="sm" type="none"/>
          </a:ln>
        </p:spPr>
      </p:cxnSp>
      <p:cxnSp>
        <p:nvCxnSpPr>
          <p:cNvPr id="1475" name="Google Shape;1475;g2d7195ed958_7_3393"/>
          <p:cNvCxnSpPr/>
          <p:nvPr/>
        </p:nvCxnSpPr>
        <p:spPr>
          <a:xfrm rot="10800000">
            <a:off x="6139929" y="672905"/>
            <a:ext cx="0" cy="151500"/>
          </a:xfrm>
          <a:prstGeom prst="straightConnector1">
            <a:avLst/>
          </a:prstGeom>
          <a:noFill/>
          <a:ln cap="flat" cmpd="sng" w="12700">
            <a:solidFill>
              <a:srgbClr val="7AD635"/>
            </a:solidFill>
            <a:prstDash val="solid"/>
            <a:round/>
            <a:headEnd len="sm" w="sm" type="none"/>
            <a:tailEnd len="sm" w="sm" type="none"/>
          </a:ln>
        </p:spPr>
      </p:cxnSp>
      <p:cxnSp>
        <p:nvCxnSpPr>
          <p:cNvPr id="1476" name="Google Shape;1476;g2d7195ed958_7_3393"/>
          <p:cNvCxnSpPr/>
          <p:nvPr/>
        </p:nvCxnSpPr>
        <p:spPr>
          <a:xfrm rot="10800000">
            <a:off x="5320629" y="679369"/>
            <a:ext cx="819300" cy="0"/>
          </a:xfrm>
          <a:prstGeom prst="straightConnector1">
            <a:avLst/>
          </a:prstGeom>
          <a:noFill/>
          <a:ln cap="flat" cmpd="sng" w="12700">
            <a:solidFill>
              <a:srgbClr val="7AD635"/>
            </a:solidFill>
            <a:prstDash val="solid"/>
            <a:round/>
            <a:headEnd len="sm" w="sm" type="none"/>
            <a:tailEnd len="sm" w="sm" type="none"/>
          </a:ln>
        </p:spPr>
      </p:cxnSp>
      <p:cxnSp>
        <p:nvCxnSpPr>
          <p:cNvPr id="1477" name="Google Shape;1477;g2d7195ed958_7_3393"/>
          <p:cNvCxnSpPr/>
          <p:nvPr/>
        </p:nvCxnSpPr>
        <p:spPr>
          <a:xfrm rot="10800000">
            <a:off x="5320581" y="672906"/>
            <a:ext cx="0" cy="151500"/>
          </a:xfrm>
          <a:prstGeom prst="straightConnector1">
            <a:avLst/>
          </a:prstGeom>
          <a:noFill/>
          <a:ln cap="flat" cmpd="sng" w="12700">
            <a:solidFill>
              <a:srgbClr val="7AD635"/>
            </a:solidFill>
            <a:prstDash val="solid"/>
            <a:round/>
            <a:headEnd len="sm" w="sm" type="none"/>
            <a:tailEnd len="sm" w="sm" type="none"/>
          </a:ln>
        </p:spPr>
      </p:cxnSp>
      <p:cxnSp>
        <p:nvCxnSpPr>
          <p:cNvPr id="1478" name="Google Shape;1478;g2d7195ed958_7_3393"/>
          <p:cNvCxnSpPr/>
          <p:nvPr/>
        </p:nvCxnSpPr>
        <p:spPr>
          <a:xfrm rot="10800000">
            <a:off x="5654714" y="1135230"/>
            <a:ext cx="0" cy="1782900"/>
          </a:xfrm>
          <a:prstGeom prst="straightConnector1">
            <a:avLst/>
          </a:prstGeom>
          <a:noFill/>
          <a:ln cap="flat" cmpd="sng" w="12700">
            <a:solidFill>
              <a:srgbClr val="7AD635"/>
            </a:solidFill>
            <a:prstDash val="solid"/>
            <a:round/>
            <a:headEnd len="sm" w="sm" type="none"/>
            <a:tailEnd len="sm" w="sm" type="none"/>
          </a:ln>
        </p:spPr>
      </p:cxnSp>
      <p:cxnSp>
        <p:nvCxnSpPr>
          <p:cNvPr id="1479" name="Google Shape;1479;g2d7195ed958_7_3393"/>
          <p:cNvCxnSpPr/>
          <p:nvPr/>
        </p:nvCxnSpPr>
        <p:spPr>
          <a:xfrm rot="10800000">
            <a:off x="5792628" y="1130151"/>
            <a:ext cx="0" cy="1782900"/>
          </a:xfrm>
          <a:prstGeom prst="straightConnector1">
            <a:avLst/>
          </a:prstGeom>
          <a:noFill/>
          <a:ln cap="flat" cmpd="sng" w="12700">
            <a:solidFill>
              <a:srgbClr val="FFC000"/>
            </a:solidFill>
            <a:prstDash val="solid"/>
            <a:round/>
            <a:headEnd len="sm" w="sm" type="none"/>
            <a:tailEnd len="sm" w="sm" type="none"/>
          </a:ln>
        </p:spPr>
      </p:cxnSp>
      <p:cxnSp>
        <p:nvCxnSpPr>
          <p:cNvPr id="1480" name="Google Shape;1480;g2d7195ed958_7_3393"/>
          <p:cNvCxnSpPr/>
          <p:nvPr/>
        </p:nvCxnSpPr>
        <p:spPr>
          <a:xfrm>
            <a:off x="5110995" y="816280"/>
            <a:ext cx="0" cy="314100"/>
          </a:xfrm>
          <a:prstGeom prst="straightConnector1">
            <a:avLst/>
          </a:prstGeom>
          <a:noFill/>
          <a:ln cap="flat" cmpd="sng" w="12700">
            <a:solidFill>
              <a:srgbClr val="7AD635"/>
            </a:solidFill>
            <a:prstDash val="solid"/>
            <a:round/>
            <a:headEnd len="sm" w="sm" type="none"/>
            <a:tailEnd len="sm" w="sm" type="none"/>
          </a:ln>
        </p:spPr>
      </p:cxnSp>
      <p:cxnSp>
        <p:nvCxnSpPr>
          <p:cNvPr id="1481" name="Google Shape;1481;g2d7195ed958_7_3393"/>
          <p:cNvCxnSpPr/>
          <p:nvPr/>
        </p:nvCxnSpPr>
        <p:spPr>
          <a:xfrm rot="10800000">
            <a:off x="5111114" y="1130286"/>
            <a:ext cx="543600" cy="0"/>
          </a:xfrm>
          <a:prstGeom prst="straightConnector1">
            <a:avLst/>
          </a:prstGeom>
          <a:noFill/>
          <a:ln cap="flat" cmpd="sng" w="12700">
            <a:solidFill>
              <a:srgbClr val="7AD635"/>
            </a:solidFill>
            <a:prstDash val="solid"/>
            <a:round/>
            <a:headEnd len="sm" w="sm" type="none"/>
            <a:tailEnd len="sm" w="sm" type="none"/>
          </a:ln>
        </p:spPr>
      </p:cxnSp>
      <p:cxnSp>
        <p:nvCxnSpPr>
          <p:cNvPr id="1482" name="Google Shape;1482;g2d7195ed958_7_3393"/>
          <p:cNvCxnSpPr/>
          <p:nvPr/>
        </p:nvCxnSpPr>
        <p:spPr>
          <a:xfrm>
            <a:off x="6336861" y="821359"/>
            <a:ext cx="0" cy="314100"/>
          </a:xfrm>
          <a:prstGeom prst="straightConnector1">
            <a:avLst/>
          </a:prstGeom>
          <a:noFill/>
          <a:ln cap="flat" cmpd="sng" w="12700">
            <a:solidFill>
              <a:srgbClr val="FFC000"/>
            </a:solidFill>
            <a:prstDash val="solid"/>
            <a:round/>
            <a:headEnd len="sm" w="sm" type="none"/>
            <a:tailEnd len="sm" w="sm" type="none"/>
          </a:ln>
        </p:spPr>
      </p:cxnSp>
      <p:cxnSp>
        <p:nvCxnSpPr>
          <p:cNvPr id="1483" name="Google Shape;1483;g2d7195ed958_7_3393"/>
          <p:cNvCxnSpPr/>
          <p:nvPr/>
        </p:nvCxnSpPr>
        <p:spPr>
          <a:xfrm rot="10800000">
            <a:off x="5792747" y="1130286"/>
            <a:ext cx="543600" cy="0"/>
          </a:xfrm>
          <a:prstGeom prst="straightConnector1">
            <a:avLst/>
          </a:prstGeom>
          <a:noFill/>
          <a:ln cap="flat" cmpd="sng" w="9525">
            <a:solidFill>
              <a:srgbClr val="FFC000"/>
            </a:solidFill>
            <a:prstDash val="solid"/>
            <a:round/>
            <a:headEnd len="sm" w="sm" type="none"/>
            <a:tailEnd len="sm" w="sm" type="none"/>
          </a:ln>
        </p:spPr>
      </p:cxnSp>
      <p:cxnSp>
        <p:nvCxnSpPr>
          <p:cNvPr id="1484" name="Google Shape;1484;g2d7195ed958_7_3393"/>
          <p:cNvCxnSpPr/>
          <p:nvPr/>
        </p:nvCxnSpPr>
        <p:spPr>
          <a:xfrm>
            <a:off x="6271101" y="4267881"/>
            <a:ext cx="699900" cy="5100"/>
          </a:xfrm>
          <a:prstGeom prst="straightConnector1">
            <a:avLst/>
          </a:prstGeom>
          <a:noFill/>
          <a:ln cap="flat" cmpd="sng" w="38100">
            <a:solidFill>
              <a:srgbClr val="FF0000"/>
            </a:solidFill>
            <a:prstDash val="solid"/>
            <a:round/>
            <a:headEnd len="sm" w="sm" type="none"/>
            <a:tailEnd len="sm" w="sm" type="none"/>
          </a:ln>
        </p:spPr>
      </p:cxnSp>
      <p:cxnSp>
        <p:nvCxnSpPr>
          <p:cNvPr id="1485" name="Google Shape;1485;g2d7195ed958_7_3393"/>
          <p:cNvCxnSpPr/>
          <p:nvPr/>
        </p:nvCxnSpPr>
        <p:spPr>
          <a:xfrm>
            <a:off x="6271101" y="3602532"/>
            <a:ext cx="699900" cy="0"/>
          </a:xfrm>
          <a:prstGeom prst="straightConnector1">
            <a:avLst/>
          </a:prstGeom>
          <a:noFill/>
          <a:ln cap="flat" cmpd="sng" w="38100">
            <a:solidFill>
              <a:srgbClr val="7AD635"/>
            </a:solidFill>
            <a:prstDash val="solid"/>
            <a:round/>
            <a:headEnd len="sm" w="sm" type="none"/>
            <a:tailEnd len="sm" w="sm" type="none"/>
          </a:ln>
        </p:spPr>
      </p:cxnSp>
      <p:sp>
        <p:nvSpPr>
          <p:cNvPr id="1486" name="Google Shape;1486;g2d7195ed958_7_3393"/>
          <p:cNvSpPr/>
          <p:nvPr/>
        </p:nvSpPr>
        <p:spPr>
          <a:xfrm>
            <a:off x="6456521" y="3854627"/>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7" name="Google Shape;1487;g2d7195ed958_7_3393"/>
          <p:cNvSpPr/>
          <p:nvPr/>
        </p:nvSpPr>
        <p:spPr>
          <a:xfrm>
            <a:off x="6541453" y="3854627"/>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8" name="Google Shape;1488;g2d7195ed958_7_3393"/>
          <p:cNvSpPr/>
          <p:nvPr/>
        </p:nvSpPr>
        <p:spPr>
          <a:xfrm>
            <a:off x="6498987" y="3937432"/>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489" name="Google Shape;1489;g2d7195ed958_7_3393"/>
          <p:cNvCxnSpPr>
            <a:stCxn id="1486" idx="0"/>
          </p:cNvCxnSpPr>
          <p:nvPr/>
        </p:nvCxnSpPr>
        <p:spPr>
          <a:xfrm flipH="1" rot="10800000">
            <a:off x="6520871" y="3602627"/>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490" name="Google Shape;1490;g2d7195ed958_7_3393"/>
          <p:cNvCxnSpPr/>
          <p:nvPr/>
        </p:nvCxnSpPr>
        <p:spPr>
          <a:xfrm flipH="1" rot="10800000">
            <a:off x="6563281" y="4061181"/>
            <a:ext cx="3300" cy="206700"/>
          </a:xfrm>
          <a:prstGeom prst="straightConnector1">
            <a:avLst/>
          </a:prstGeom>
          <a:noFill/>
          <a:ln cap="flat" cmpd="sng" w="12700">
            <a:solidFill>
              <a:srgbClr val="FF0000"/>
            </a:solidFill>
            <a:prstDash val="solid"/>
            <a:round/>
            <a:headEnd len="sm" w="sm" type="none"/>
            <a:tailEnd len="sm" w="sm" type="none"/>
          </a:ln>
        </p:spPr>
      </p:cxnSp>
      <p:sp>
        <p:nvSpPr>
          <p:cNvPr id="1491" name="Google Shape;1491;g2d7195ed958_7_3393"/>
          <p:cNvSpPr/>
          <p:nvPr/>
        </p:nvSpPr>
        <p:spPr>
          <a:xfrm>
            <a:off x="6723023" y="3843131"/>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2" name="Google Shape;1492;g2d7195ed958_7_3393"/>
          <p:cNvSpPr/>
          <p:nvPr/>
        </p:nvSpPr>
        <p:spPr>
          <a:xfrm>
            <a:off x="6807955" y="3843131"/>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3" name="Google Shape;1493;g2d7195ed958_7_3393"/>
          <p:cNvSpPr/>
          <p:nvPr/>
        </p:nvSpPr>
        <p:spPr>
          <a:xfrm>
            <a:off x="6765489" y="3925936"/>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494" name="Google Shape;1494;g2d7195ed958_7_3393"/>
          <p:cNvCxnSpPr>
            <a:stCxn id="1491" idx="0"/>
          </p:cNvCxnSpPr>
          <p:nvPr/>
        </p:nvCxnSpPr>
        <p:spPr>
          <a:xfrm flipH="1" rot="10800000">
            <a:off x="6787373" y="3591131"/>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495" name="Google Shape;1495;g2d7195ed958_7_3393"/>
          <p:cNvCxnSpPr/>
          <p:nvPr/>
        </p:nvCxnSpPr>
        <p:spPr>
          <a:xfrm flipH="1" rot="10800000">
            <a:off x="6829783" y="4049685"/>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496" name="Google Shape;1496;g2d7195ed958_7_3393"/>
          <p:cNvCxnSpPr/>
          <p:nvPr/>
        </p:nvCxnSpPr>
        <p:spPr>
          <a:xfrm rot="10800000">
            <a:off x="6520815" y="813732"/>
            <a:ext cx="0" cy="2788800"/>
          </a:xfrm>
          <a:prstGeom prst="straightConnector1">
            <a:avLst/>
          </a:prstGeom>
          <a:noFill/>
          <a:ln cap="flat" cmpd="sng" w="12700">
            <a:solidFill>
              <a:srgbClr val="7AD635"/>
            </a:solidFill>
            <a:prstDash val="solid"/>
            <a:round/>
            <a:headEnd len="sm" w="sm" type="none"/>
            <a:tailEnd len="sm" w="sm" type="none"/>
          </a:ln>
        </p:spPr>
      </p:cxnSp>
      <p:cxnSp>
        <p:nvCxnSpPr>
          <p:cNvPr id="1497" name="Google Shape;1497;g2d7195ed958_7_3393"/>
          <p:cNvCxnSpPr/>
          <p:nvPr/>
        </p:nvCxnSpPr>
        <p:spPr>
          <a:xfrm>
            <a:off x="3675182" y="3938764"/>
            <a:ext cx="2016900" cy="0"/>
          </a:xfrm>
          <a:prstGeom prst="straightConnector1">
            <a:avLst/>
          </a:prstGeom>
          <a:noFill/>
          <a:ln cap="flat" cmpd="sng" w="12700">
            <a:solidFill>
              <a:srgbClr val="FF0000"/>
            </a:solidFill>
            <a:prstDash val="lgDashDot"/>
            <a:round/>
            <a:headEnd len="sm" w="sm" type="none"/>
            <a:tailEnd len="sm" w="sm" type="none"/>
          </a:ln>
        </p:spPr>
      </p:cxnSp>
      <p:cxnSp>
        <p:nvCxnSpPr>
          <p:cNvPr id="1498" name="Google Shape;1498;g2d7195ed958_7_3393"/>
          <p:cNvCxnSpPr/>
          <p:nvPr/>
        </p:nvCxnSpPr>
        <p:spPr>
          <a:xfrm>
            <a:off x="5689042" y="3578171"/>
            <a:ext cx="0" cy="359400"/>
          </a:xfrm>
          <a:prstGeom prst="straightConnector1">
            <a:avLst/>
          </a:prstGeom>
          <a:noFill/>
          <a:ln cap="flat" cmpd="sng" w="12700">
            <a:solidFill>
              <a:srgbClr val="FF0000"/>
            </a:solidFill>
            <a:prstDash val="lgDashDot"/>
            <a:round/>
            <a:headEnd len="sm" w="sm" type="none"/>
            <a:tailEnd len="sm" w="sm" type="none"/>
          </a:ln>
        </p:spPr>
      </p:cxnSp>
      <p:cxnSp>
        <p:nvCxnSpPr>
          <p:cNvPr id="1499" name="Google Shape;1499;g2d7195ed958_7_3393"/>
          <p:cNvCxnSpPr/>
          <p:nvPr/>
        </p:nvCxnSpPr>
        <p:spPr>
          <a:xfrm>
            <a:off x="3675182" y="3937432"/>
            <a:ext cx="0" cy="342900"/>
          </a:xfrm>
          <a:prstGeom prst="straightConnector1">
            <a:avLst/>
          </a:prstGeom>
          <a:noFill/>
          <a:ln cap="flat" cmpd="sng" w="12700">
            <a:solidFill>
              <a:srgbClr val="FF0000"/>
            </a:solidFill>
            <a:prstDash val="dashDot"/>
            <a:round/>
            <a:headEnd len="sm" w="sm" type="none"/>
            <a:tailEnd len="sm" w="sm" type="none"/>
          </a:ln>
        </p:spPr>
      </p:cxnSp>
      <p:sp>
        <p:nvSpPr>
          <p:cNvPr id="1500" name="Google Shape;1500;g2d7195ed958_7_3393"/>
          <p:cNvSpPr txBox="1"/>
          <p:nvPr/>
        </p:nvSpPr>
        <p:spPr>
          <a:xfrm>
            <a:off x="1611352" y="724782"/>
            <a:ext cx="678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Urabá 220</a:t>
            </a:r>
            <a:endParaRPr b="0" i="0" sz="1400" u="none" cap="none" strike="noStrike">
              <a:solidFill>
                <a:srgbClr val="000000"/>
              </a:solidFill>
              <a:latin typeface="Arial"/>
              <a:ea typeface="Arial"/>
              <a:cs typeface="Arial"/>
              <a:sym typeface="Arial"/>
            </a:endParaRPr>
          </a:p>
        </p:txBody>
      </p:sp>
      <p:sp>
        <p:nvSpPr>
          <p:cNvPr id="1501" name="Google Shape;1501;g2d7195ed958_7_3393"/>
          <p:cNvSpPr txBox="1"/>
          <p:nvPr/>
        </p:nvSpPr>
        <p:spPr>
          <a:xfrm>
            <a:off x="1601563" y="1383395"/>
            <a:ext cx="678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Urabá 110</a:t>
            </a:r>
            <a:endParaRPr b="0" i="0" sz="1400" u="none" cap="none" strike="noStrike">
              <a:solidFill>
                <a:srgbClr val="000000"/>
              </a:solidFill>
              <a:latin typeface="Arial"/>
              <a:ea typeface="Arial"/>
              <a:cs typeface="Arial"/>
              <a:sym typeface="Arial"/>
            </a:endParaRPr>
          </a:p>
        </p:txBody>
      </p:sp>
      <p:sp>
        <p:nvSpPr>
          <p:cNvPr id="1502" name="Google Shape;1502;g2d7195ed958_7_3393"/>
          <p:cNvSpPr txBox="1"/>
          <p:nvPr/>
        </p:nvSpPr>
        <p:spPr>
          <a:xfrm>
            <a:off x="1436131" y="2049800"/>
            <a:ext cx="837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Apartado 110</a:t>
            </a:r>
            <a:endParaRPr b="0" i="0" sz="1400" u="none" cap="none" strike="noStrike">
              <a:solidFill>
                <a:srgbClr val="000000"/>
              </a:solidFill>
              <a:latin typeface="Arial"/>
              <a:ea typeface="Arial"/>
              <a:cs typeface="Arial"/>
              <a:sym typeface="Arial"/>
            </a:endParaRPr>
          </a:p>
        </p:txBody>
      </p:sp>
      <p:sp>
        <p:nvSpPr>
          <p:cNvPr id="1503" name="Google Shape;1503;g2d7195ed958_7_3393"/>
          <p:cNvSpPr txBox="1"/>
          <p:nvPr/>
        </p:nvSpPr>
        <p:spPr>
          <a:xfrm>
            <a:off x="1452607" y="3480165"/>
            <a:ext cx="8097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Lagunas 110</a:t>
            </a:r>
            <a:endParaRPr b="0" i="0" sz="1400" u="none" cap="none" strike="noStrike">
              <a:solidFill>
                <a:srgbClr val="000000"/>
              </a:solidFill>
              <a:latin typeface="Arial"/>
              <a:ea typeface="Arial"/>
              <a:cs typeface="Arial"/>
              <a:sym typeface="Arial"/>
            </a:endParaRPr>
          </a:p>
        </p:txBody>
      </p:sp>
      <p:sp>
        <p:nvSpPr>
          <p:cNvPr id="1504" name="Google Shape;1504;g2d7195ed958_7_3393"/>
          <p:cNvSpPr txBox="1"/>
          <p:nvPr/>
        </p:nvSpPr>
        <p:spPr>
          <a:xfrm>
            <a:off x="1430057" y="4179335"/>
            <a:ext cx="813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Chorodo 110</a:t>
            </a:r>
            <a:endParaRPr b="0" i="0" sz="1400" u="none" cap="none" strike="noStrike">
              <a:solidFill>
                <a:srgbClr val="000000"/>
              </a:solidFill>
              <a:latin typeface="Arial"/>
              <a:ea typeface="Arial"/>
              <a:cs typeface="Arial"/>
              <a:sym typeface="Arial"/>
            </a:endParaRPr>
          </a:p>
        </p:txBody>
      </p:sp>
      <p:sp>
        <p:nvSpPr>
          <p:cNvPr id="1505" name="Google Shape;1505;g2d7195ed958_7_3393"/>
          <p:cNvSpPr txBox="1"/>
          <p:nvPr/>
        </p:nvSpPr>
        <p:spPr>
          <a:xfrm>
            <a:off x="2541711" y="4034300"/>
            <a:ext cx="11979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Sta. fe Antioquia 110</a:t>
            </a:r>
            <a:endParaRPr b="0" i="0" sz="1400" u="none" cap="none" strike="noStrike">
              <a:solidFill>
                <a:srgbClr val="000000"/>
              </a:solidFill>
              <a:latin typeface="Arial"/>
              <a:ea typeface="Arial"/>
              <a:cs typeface="Arial"/>
              <a:sym typeface="Arial"/>
            </a:endParaRPr>
          </a:p>
        </p:txBody>
      </p:sp>
      <p:sp>
        <p:nvSpPr>
          <p:cNvPr id="1506" name="Google Shape;1506;g2d7195ed958_7_3393"/>
          <p:cNvSpPr txBox="1"/>
          <p:nvPr/>
        </p:nvSpPr>
        <p:spPr>
          <a:xfrm>
            <a:off x="4091731" y="4061345"/>
            <a:ext cx="1068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San Jerónimo 110</a:t>
            </a:r>
            <a:endParaRPr b="0" i="0" sz="1400" u="none" cap="none" strike="noStrike">
              <a:solidFill>
                <a:srgbClr val="000000"/>
              </a:solidFill>
              <a:latin typeface="Arial"/>
              <a:ea typeface="Arial"/>
              <a:cs typeface="Arial"/>
              <a:sym typeface="Arial"/>
            </a:endParaRPr>
          </a:p>
        </p:txBody>
      </p:sp>
      <p:sp>
        <p:nvSpPr>
          <p:cNvPr id="1507" name="Google Shape;1507;g2d7195ed958_7_3393"/>
          <p:cNvSpPr txBox="1"/>
          <p:nvPr/>
        </p:nvSpPr>
        <p:spPr>
          <a:xfrm>
            <a:off x="6448121" y="4295522"/>
            <a:ext cx="885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Occidente 110</a:t>
            </a:r>
            <a:endParaRPr b="0" i="0" sz="1400" u="none" cap="none" strike="noStrike">
              <a:solidFill>
                <a:srgbClr val="000000"/>
              </a:solidFill>
              <a:latin typeface="Arial"/>
              <a:ea typeface="Arial"/>
              <a:cs typeface="Arial"/>
              <a:sym typeface="Arial"/>
            </a:endParaRPr>
          </a:p>
        </p:txBody>
      </p:sp>
      <p:sp>
        <p:nvSpPr>
          <p:cNvPr id="1508" name="Google Shape;1508;g2d7195ed958_7_3393"/>
          <p:cNvSpPr txBox="1"/>
          <p:nvPr/>
        </p:nvSpPr>
        <p:spPr>
          <a:xfrm>
            <a:off x="4761766" y="3378253"/>
            <a:ext cx="8916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Guárcama 110</a:t>
            </a:r>
            <a:endParaRPr b="0" i="0" sz="1400" u="none" cap="none" strike="noStrike">
              <a:solidFill>
                <a:srgbClr val="000000"/>
              </a:solidFill>
              <a:latin typeface="Arial"/>
              <a:ea typeface="Arial"/>
              <a:cs typeface="Arial"/>
              <a:sym typeface="Arial"/>
            </a:endParaRPr>
          </a:p>
        </p:txBody>
      </p:sp>
      <p:sp>
        <p:nvSpPr>
          <p:cNvPr id="1509" name="Google Shape;1509;g2d7195ed958_7_3393"/>
          <p:cNvSpPr txBox="1"/>
          <p:nvPr/>
        </p:nvSpPr>
        <p:spPr>
          <a:xfrm>
            <a:off x="4746152" y="2910955"/>
            <a:ext cx="8916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Guárcama 220</a:t>
            </a:r>
            <a:endParaRPr b="0" i="0" sz="1400" u="none" cap="none" strike="noStrike">
              <a:solidFill>
                <a:srgbClr val="000000"/>
              </a:solidFill>
              <a:latin typeface="Arial"/>
              <a:ea typeface="Arial"/>
              <a:cs typeface="Arial"/>
              <a:sym typeface="Arial"/>
            </a:endParaRPr>
          </a:p>
        </p:txBody>
      </p:sp>
      <p:sp>
        <p:nvSpPr>
          <p:cNvPr id="1510" name="Google Shape;1510;g2d7195ed958_7_3393"/>
          <p:cNvSpPr txBox="1"/>
          <p:nvPr/>
        </p:nvSpPr>
        <p:spPr>
          <a:xfrm>
            <a:off x="3772867" y="2934998"/>
            <a:ext cx="8097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Lagunas 220</a:t>
            </a:r>
            <a:endParaRPr b="0" i="0" sz="1400" u="none" cap="none" strike="noStrike">
              <a:solidFill>
                <a:srgbClr val="000000"/>
              </a:solidFill>
              <a:latin typeface="Arial"/>
              <a:ea typeface="Arial"/>
              <a:cs typeface="Arial"/>
              <a:sym typeface="Arial"/>
            </a:endParaRPr>
          </a:p>
        </p:txBody>
      </p:sp>
      <p:sp>
        <p:nvSpPr>
          <p:cNvPr id="1511" name="Google Shape;1511;g2d7195ed958_7_3393"/>
          <p:cNvSpPr txBox="1"/>
          <p:nvPr/>
        </p:nvSpPr>
        <p:spPr>
          <a:xfrm>
            <a:off x="6544956" y="807486"/>
            <a:ext cx="9189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Guadalupe 220</a:t>
            </a:r>
            <a:endParaRPr b="0" i="0" sz="1400" u="none" cap="none" strike="noStrike">
              <a:solidFill>
                <a:srgbClr val="000000"/>
              </a:solidFill>
              <a:latin typeface="Arial"/>
              <a:ea typeface="Arial"/>
              <a:cs typeface="Arial"/>
              <a:sym typeface="Arial"/>
            </a:endParaRPr>
          </a:p>
        </p:txBody>
      </p:sp>
      <p:sp>
        <p:nvSpPr>
          <p:cNvPr id="1512" name="Google Shape;1512;g2d7195ed958_7_3393"/>
          <p:cNvSpPr txBox="1"/>
          <p:nvPr/>
        </p:nvSpPr>
        <p:spPr>
          <a:xfrm>
            <a:off x="4223477" y="821359"/>
            <a:ext cx="765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El Salto 220</a:t>
            </a:r>
            <a:endParaRPr b="0" i="0" sz="1400" u="none" cap="none" strike="noStrike">
              <a:solidFill>
                <a:srgbClr val="000000"/>
              </a:solidFill>
              <a:latin typeface="Arial"/>
              <a:ea typeface="Arial"/>
              <a:cs typeface="Arial"/>
              <a:sym typeface="Arial"/>
            </a:endParaRPr>
          </a:p>
        </p:txBody>
      </p:sp>
      <p:sp>
        <p:nvSpPr>
          <p:cNvPr id="1513" name="Google Shape;1513;g2d7195ed958_7_3393"/>
          <p:cNvSpPr txBox="1"/>
          <p:nvPr/>
        </p:nvSpPr>
        <p:spPr>
          <a:xfrm>
            <a:off x="6520815" y="3400509"/>
            <a:ext cx="885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Occidente 220</a:t>
            </a:r>
            <a:endParaRPr b="0" i="0" sz="1400" u="none" cap="none" strike="noStrike">
              <a:solidFill>
                <a:srgbClr val="000000"/>
              </a:solidFill>
              <a:latin typeface="Arial"/>
              <a:ea typeface="Arial"/>
              <a:cs typeface="Arial"/>
              <a:sym typeface="Arial"/>
            </a:endParaRPr>
          </a:p>
        </p:txBody>
      </p:sp>
      <p:sp>
        <p:nvSpPr>
          <p:cNvPr id="1514" name="Google Shape;1514;g2d7195ed958_7_3393"/>
          <p:cNvSpPr txBox="1"/>
          <p:nvPr/>
        </p:nvSpPr>
        <p:spPr>
          <a:xfrm>
            <a:off x="3458051" y="1760823"/>
            <a:ext cx="4476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150 km</a:t>
            </a:r>
            <a:endParaRPr b="0" i="0" sz="1400" u="none" cap="none" strike="noStrike">
              <a:solidFill>
                <a:srgbClr val="000000"/>
              </a:solidFill>
              <a:latin typeface="Arial"/>
              <a:ea typeface="Arial"/>
              <a:cs typeface="Arial"/>
              <a:sym typeface="Arial"/>
            </a:endParaRPr>
          </a:p>
        </p:txBody>
      </p:sp>
      <p:sp>
        <p:nvSpPr>
          <p:cNvPr id="1515" name="Google Shape;1515;g2d7195ed958_7_3393"/>
          <p:cNvSpPr txBox="1"/>
          <p:nvPr/>
        </p:nvSpPr>
        <p:spPr>
          <a:xfrm>
            <a:off x="2503424" y="2475824"/>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67.94 km</a:t>
            </a:r>
            <a:endParaRPr b="0" i="0" sz="1400" u="none" cap="none" strike="noStrike">
              <a:solidFill>
                <a:srgbClr val="000000"/>
              </a:solidFill>
              <a:latin typeface="Arial"/>
              <a:ea typeface="Arial"/>
              <a:cs typeface="Arial"/>
              <a:sym typeface="Arial"/>
            </a:endParaRPr>
          </a:p>
        </p:txBody>
      </p:sp>
      <p:sp>
        <p:nvSpPr>
          <p:cNvPr id="1516" name="Google Shape;1516;g2d7195ed958_7_3393"/>
          <p:cNvSpPr txBox="1"/>
          <p:nvPr/>
        </p:nvSpPr>
        <p:spPr>
          <a:xfrm>
            <a:off x="2484439" y="3186325"/>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49.8 km</a:t>
            </a:r>
            <a:endParaRPr b="0" i="0" sz="1400" u="none" cap="none" strike="noStrike">
              <a:solidFill>
                <a:srgbClr val="000000"/>
              </a:solidFill>
              <a:latin typeface="Arial"/>
              <a:ea typeface="Arial"/>
              <a:cs typeface="Arial"/>
              <a:sym typeface="Arial"/>
            </a:endParaRPr>
          </a:p>
        </p:txBody>
      </p:sp>
      <p:sp>
        <p:nvSpPr>
          <p:cNvPr id="1517" name="Google Shape;1517;g2d7195ed958_7_3393"/>
          <p:cNvSpPr txBox="1"/>
          <p:nvPr/>
        </p:nvSpPr>
        <p:spPr>
          <a:xfrm>
            <a:off x="2539933" y="1744087"/>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22 km</a:t>
            </a:r>
            <a:endParaRPr b="0" i="0" sz="1400" u="none" cap="none" strike="noStrike">
              <a:solidFill>
                <a:srgbClr val="000000"/>
              </a:solidFill>
              <a:latin typeface="Arial"/>
              <a:ea typeface="Arial"/>
              <a:cs typeface="Arial"/>
              <a:sym typeface="Arial"/>
            </a:endParaRPr>
          </a:p>
        </p:txBody>
      </p:sp>
      <p:cxnSp>
        <p:nvCxnSpPr>
          <p:cNvPr id="1518" name="Google Shape;1518;g2d7195ed958_7_3393"/>
          <p:cNvCxnSpPr/>
          <p:nvPr/>
        </p:nvCxnSpPr>
        <p:spPr>
          <a:xfrm flipH="1">
            <a:off x="2365332" y="3602532"/>
            <a:ext cx="8400" cy="684600"/>
          </a:xfrm>
          <a:prstGeom prst="straightConnector1">
            <a:avLst/>
          </a:prstGeom>
          <a:noFill/>
          <a:ln cap="flat" cmpd="sng" w="12700">
            <a:solidFill>
              <a:srgbClr val="FF0000"/>
            </a:solidFill>
            <a:prstDash val="solid"/>
            <a:round/>
            <a:headEnd len="sm" w="sm" type="none"/>
            <a:tailEnd len="sm" w="sm" type="none"/>
          </a:ln>
        </p:spPr>
      </p:cxnSp>
      <p:sp>
        <p:nvSpPr>
          <p:cNvPr id="1519" name="Google Shape;1519;g2d7195ed958_7_3393"/>
          <p:cNvSpPr txBox="1"/>
          <p:nvPr/>
        </p:nvSpPr>
        <p:spPr>
          <a:xfrm>
            <a:off x="2553629" y="3808816"/>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28.8 km</a:t>
            </a:r>
            <a:endParaRPr b="0" i="0" sz="1400" u="none" cap="none" strike="noStrike">
              <a:solidFill>
                <a:srgbClr val="000000"/>
              </a:solidFill>
              <a:latin typeface="Arial"/>
              <a:ea typeface="Arial"/>
              <a:cs typeface="Arial"/>
              <a:sym typeface="Arial"/>
            </a:endParaRPr>
          </a:p>
        </p:txBody>
      </p:sp>
      <p:sp>
        <p:nvSpPr>
          <p:cNvPr id="1520" name="Google Shape;1520;g2d7195ed958_7_3393"/>
          <p:cNvSpPr txBox="1"/>
          <p:nvPr/>
        </p:nvSpPr>
        <p:spPr>
          <a:xfrm>
            <a:off x="3799814" y="4419908"/>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17.95 km</a:t>
            </a:r>
            <a:endParaRPr b="0" i="0" sz="1400" u="none" cap="none" strike="noStrike">
              <a:solidFill>
                <a:srgbClr val="000000"/>
              </a:solidFill>
              <a:latin typeface="Arial"/>
              <a:ea typeface="Arial"/>
              <a:cs typeface="Arial"/>
              <a:sym typeface="Arial"/>
            </a:endParaRPr>
          </a:p>
        </p:txBody>
      </p:sp>
      <p:sp>
        <p:nvSpPr>
          <p:cNvPr id="1521" name="Google Shape;1521;g2d7195ed958_7_3393"/>
          <p:cNvSpPr txBox="1"/>
          <p:nvPr/>
        </p:nvSpPr>
        <p:spPr>
          <a:xfrm>
            <a:off x="2767043" y="4425489"/>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48.1 km</a:t>
            </a:r>
            <a:endParaRPr b="0" i="0" sz="1400" u="none" cap="none" strike="noStrike">
              <a:solidFill>
                <a:srgbClr val="000000"/>
              </a:solidFill>
              <a:latin typeface="Arial"/>
              <a:ea typeface="Arial"/>
              <a:cs typeface="Arial"/>
              <a:sym typeface="Arial"/>
            </a:endParaRPr>
          </a:p>
        </p:txBody>
      </p:sp>
      <p:sp>
        <p:nvSpPr>
          <p:cNvPr id="1522" name="Google Shape;1522;g2d7195ed958_7_3393"/>
          <p:cNvSpPr txBox="1"/>
          <p:nvPr/>
        </p:nvSpPr>
        <p:spPr>
          <a:xfrm>
            <a:off x="5314612" y="4436452"/>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20.62 km</a:t>
            </a:r>
            <a:endParaRPr b="0" i="0" sz="1400" u="none" cap="none" strike="noStrike">
              <a:solidFill>
                <a:srgbClr val="000000"/>
              </a:solidFill>
              <a:latin typeface="Arial"/>
              <a:ea typeface="Arial"/>
              <a:cs typeface="Arial"/>
              <a:sym typeface="Arial"/>
            </a:endParaRPr>
          </a:p>
        </p:txBody>
      </p:sp>
      <p:sp>
        <p:nvSpPr>
          <p:cNvPr id="1523" name="Google Shape;1523;g2d7195ed958_7_3393"/>
          <p:cNvSpPr txBox="1"/>
          <p:nvPr/>
        </p:nvSpPr>
        <p:spPr>
          <a:xfrm>
            <a:off x="6456521" y="2166158"/>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81.2 km</a:t>
            </a:r>
            <a:endParaRPr b="0" i="0" sz="1400" u="none" cap="none" strike="noStrike">
              <a:solidFill>
                <a:srgbClr val="000000"/>
              </a:solidFill>
              <a:latin typeface="Arial"/>
              <a:ea typeface="Arial"/>
              <a:cs typeface="Arial"/>
              <a:sym typeface="Arial"/>
            </a:endParaRPr>
          </a:p>
        </p:txBody>
      </p:sp>
      <p:sp>
        <p:nvSpPr>
          <p:cNvPr id="1524" name="Google Shape;1524;g2d7195ed958_7_3393"/>
          <p:cNvSpPr txBox="1"/>
          <p:nvPr/>
        </p:nvSpPr>
        <p:spPr>
          <a:xfrm>
            <a:off x="5189997" y="1742539"/>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63 km</a:t>
            </a:r>
            <a:endParaRPr b="0" i="0" sz="1400" u="none" cap="none" strike="noStrike">
              <a:solidFill>
                <a:srgbClr val="000000"/>
              </a:solidFill>
              <a:latin typeface="Arial"/>
              <a:ea typeface="Arial"/>
              <a:cs typeface="Arial"/>
              <a:sym typeface="Arial"/>
            </a:endParaRPr>
          </a:p>
        </p:txBody>
      </p:sp>
      <p:sp>
        <p:nvSpPr>
          <p:cNvPr id="1525" name="Google Shape;1525;g2d7195ed958_7_3393"/>
          <p:cNvSpPr txBox="1"/>
          <p:nvPr/>
        </p:nvSpPr>
        <p:spPr>
          <a:xfrm>
            <a:off x="5821124" y="1763160"/>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68 km</a:t>
            </a:r>
            <a:endParaRPr b="0" i="0" sz="1400" u="none" cap="none" strike="noStrike">
              <a:solidFill>
                <a:srgbClr val="000000"/>
              </a:solidFill>
              <a:latin typeface="Arial"/>
              <a:ea typeface="Arial"/>
              <a:cs typeface="Arial"/>
              <a:sym typeface="Arial"/>
            </a:endParaRPr>
          </a:p>
        </p:txBody>
      </p:sp>
      <p:grpSp>
        <p:nvGrpSpPr>
          <p:cNvPr id="1526" name="Google Shape;1526;g2d7195ed958_7_3393"/>
          <p:cNvGrpSpPr/>
          <p:nvPr/>
        </p:nvGrpSpPr>
        <p:grpSpPr>
          <a:xfrm>
            <a:off x="2616676" y="830557"/>
            <a:ext cx="213632" cy="665254"/>
            <a:chOff x="2083315" y="595726"/>
            <a:chExt cx="213632" cy="665254"/>
          </a:xfrm>
        </p:grpSpPr>
        <p:grpSp>
          <p:nvGrpSpPr>
            <p:cNvPr id="1527" name="Google Shape;1527;g2d7195ed958_7_3393"/>
            <p:cNvGrpSpPr/>
            <p:nvPr/>
          </p:nvGrpSpPr>
          <p:grpSpPr>
            <a:xfrm>
              <a:off x="2083315" y="847726"/>
              <a:ext cx="213632" cy="206705"/>
              <a:chOff x="2083315" y="847726"/>
              <a:chExt cx="213632" cy="206705"/>
            </a:xfrm>
          </p:grpSpPr>
          <p:sp>
            <p:nvSpPr>
              <p:cNvPr id="1528" name="Google Shape;1528;g2d7195ed958_7_3393"/>
              <p:cNvSpPr/>
              <p:nvPr/>
            </p:nvSpPr>
            <p:spPr>
              <a:xfrm>
                <a:off x="2083315" y="84772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29" name="Google Shape;1529;g2d7195ed958_7_3393"/>
              <p:cNvSpPr/>
              <p:nvPr/>
            </p:nvSpPr>
            <p:spPr>
              <a:xfrm>
                <a:off x="2168247" y="84772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0" name="Google Shape;1530;g2d7195ed958_7_3393"/>
              <p:cNvSpPr/>
              <p:nvPr/>
            </p:nvSpPr>
            <p:spPr>
              <a:xfrm>
                <a:off x="2125781" y="93053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cxnSp>
          <p:nvCxnSpPr>
            <p:cNvPr id="1531" name="Google Shape;1531;g2d7195ed958_7_3393"/>
            <p:cNvCxnSpPr>
              <a:stCxn id="1528" idx="0"/>
            </p:cNvCxnSpPr>
            <p:nvPr/>
          </p:nvCxnSpPr>
          <p:spPr>
            <a:xfrm flipH="1" rot="10800000">
              <a:off x="2147665" y="59572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532" name="Google Shape;1532;g2d7195ed958_7_3393"/>
            <p:cNvCxnSpPr/>
            <p:nvPr/>
          </p:nvCxnSpPr>
          <p:spPr>
            <a:xfrm flipH="1" rot="10800000">
              <a:off x="2190075" y="1054280"/>
              <a:ext cx="3300" cy="206700"/>
            </a:xfrm>
            <a:prstGeom prst="straightConnector1">
              <a:avLst/>
            </a:prstGeom>
            <a:noFill/>
            <a:ln cap="flat" cmpd="sng" w="12700">
              <a:solidFill>
                <a:srgbClr val="FF0000"/>
              </a:solidFill>
              <a:prstDash val="solid"/>
              <a:round/>
              <a:headEnd len="sm" w="sm" type="none"/>
              <a:tailEnd len="sm" w="sm" type="none"/>
            </a:ln>
          </p:spPr>
        </p:cxnSp>
      </p:grpSp>
      <p:sp>
        <p:nvSpPr>
          <p:cNvPr id="1533" name="Google Shape;1533;g2d7195ed958_7_3393"/>
          <p:cNvSpPr txBox="1"/>
          <p:nvPr/>
        </p:nvSpPr>
        <p:spPr>
          <a:xfrm>
            <a:off x="1577939" y="1016285"/>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150 MVA</a:t>
            </a:r>
            <a:endParaRPr b="0" i="0" sz="1400" u="none" cap="none" strike="noStrike">
              <a:solidFill>
                <a:srgbClr val="000000"/>
              </a:solidFill>
              <a:latin typeface="Arial"/>
              <a:ea typeface="Arial"/>
              <a:cs typeface="Arial"/>
              <a:sym typeface="Arial"/>
            </a:endParaRPr>
          </a:p>
        </p:txBody>
      </p:sp>
      <p:sp>
        <p:nvSpPr>
          <p:cNvPr id="1534" name="Google Shape;1534;g2d7195ed958_7_3393"/>
          <p:cNvSpPr txBox="1"/>
          <p:nvPr/>
        </p:nvSpPr>
        <p:spPr>
          <a:xfrm>
            <a:off x="3842924" y="3178045"/>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180 MVA</a:t>
            </a:r>
            <a:endParaRPr b="0" i="0" sz="1400" u="none" cap="none" strike="noStrike">
              <a:solidFill>
                <a:srgbClr val="000000"/>
              </a:solidFill>
              <a:latin typeface="Arial"/>
              <a:ea typeface="Arial"/>
              <a:cs typeface="Arial"/>
              <a:sym typeface="Arial"/>
            </a:endParaRPr>
          </a:p>
        </p:txBody>
      </p:sp>
      <p:sp>
        <p:nvSpPr>
          <p:cNvPr id="1535" name="Google Shape;1535;g2d7195ed958_7_3393"/>
          <p:cNvSpPr txBox="1"/>
          <p:nvPr/>
        </p:nvSpPr>
        <p:spPr>
          <a:xfrm>
            <a:off x="4802860" y="3162624"/>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1 x 180 MVA</a:t>
            </a:r>
            <a:endParaRPr b="0" i="0" sz="1400" u="none" cap="none" strike="noStrike">
              <a:solidFill>
                <a:srgbClr val="000000"/>
              </a:solidFill>
              <a:latin typeface="Arial"/>
              <a:ea typeface="Arial"/>
              <a:cs typeface="Arial"/>
              <a:sym typeface="Arial"/>
            </a:endParaRPr>
          </a:p>
        </p:txBody>
      </p:sp>
      <p:sp>
        <p:nvSpPr>
          <p:cNvPr id="1536" name="Google Shape;1536;g2d7195ed958_7_3393"/>
          <p:cNvSpPr txBox="1"/>
          <p:nvPr/>
        </p:nvSpPr>
        <p:spPr>
          <a:xfrm>
            <a:off x="6912334" y="3825517"/>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180 MVA</a:t>
            </a:r>
            <a:endParaRPr b="0" i="0" sz="1400" u="none" cap="none" strike="noStrike">
              <a:solidFill>
                <a:srgbClr val="000000"/>
              </a:solidFill>
              <a:latin typeface="Arial"/>
              <a:ea typeface="Arial"/>
              <a:cs typeface="Arial"/>
              <a:sym typeface="Arial"/>
            </a:endParaRPr>
          </a:p>
        </p:txBody>
      </p:sp>
      <p:sp>
        <p:nvSpPr>
          <p:cNvPr id="1537" name="Google Shape;1537;g2d7195ed958_7_3393"/>
          <p:cNvSpPr txBox="1"/>
          <p:nvPr/>
        </p:nvSpPr>
        <p:spPr>
          <a:xfrm>
            <a:off x="4455002" y="2532826"/>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82 km</a:t>
            </a:r>
            <a:endParaRPr b="0" i="0" sz="1400" u="none" cap="none" strike="noStrike">
              <a:solidFill>
                <a:srgbClr val="000000"/>
              </a:solidFill>
              <a:latin typeface="Arial"/>
              <a:ea typeface="Arial"/>
              <a:cs typeface="Arial"/>
              <a:sym typeface="Arial"/>
            </a:endParaRPr>
          </a:p>
        </p:txBody>
      </p:sp>
      <p:sp>
        <p:nvSpPr>
          <p:cNvPr id="1538" name="Google Shape;1538;g2d7195ed958_7_3393"/>
          <p:cNvSpPr txBox="1"/>
          <p:nvPr/>
        </p:nvSpPr>
        <p:spPr>
          <a:xfrm>
            <a:off x="4459435" y="3748964"/>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50 km</a:t>
            </a:r>
            <a:endParaRPr b="0" i="0" sz="1400" u="none" cap="none" strike="noStrike">
              <a:solidFill>
                <a:srgbClr val="000000"/>
              </a:solidFill>
              <a:latin typeface="Arial"/>
              <a:ea typeface="Arial"/>
              <a:cs typeface="Arial"/>
              <a:sym typeface="Arial"/>
            </a:endParaRPr>
          </a:p>
        </p:txBody>
      </p:sp>
      <p:cxnSp>
        <p:nvCxnSpPr>
          <p:cNvPr id="1539" name="Google Shape;1539;g2d7195ed958_7_3393"/>
          <p:cNvCxnSpPr/>
          <p:nvPr/>
        </p:nvCxnSpPr>
        <p:spPr>
          <a:xfrm flipH="1">
            <a:off x="2297909" y="3503820"/>
            <a:ext cx="8400" cy="882000"/>
          </a:xfrm>
          <a:prstGeom prst="straightConnector1">
            <a:avLst/>
          </a:prstGeom>
          <a:noFill/>
          <a:ln cap="flat" cmpd="sng" w="12700">
            <a:solidFill>
              <a:srgbClr val="0C5ADB"/>
            </a:solidFill>
            <a:prstDash val="dash"/>
            <a:round/>
            <a:headEnd len="sm" w="sm" type="none"/>
            <a:tailEnd len="sm" w="sm" type="none"/>
          </a:ln>
        </p:spPr>
      </p:cxnSp>
      <p:cxnSp>
        <p:nvCxnSpPr>
          <p:cNvPr id="1540" name="Google Shape;1540;g2d7195ed958_7_3393"/>
          <p:cNvCxnSpPr/>
          <p:nvPr/>
        </p:nvCxnSpPr>
        <p:spPr>
          <a:xfrm flipH="1">
            <a:off x="2440612" y="3505413"/>
            <a:ext cx="8400" cy="882000"/>
          </a:xfrm>
          <a:prstGeom prst="straightConnector1">
            <a:avLst/>
          </a:prstGeom>
          <a:noFill/>
          <a:ln cap="flat" cmpd="sng" w="12700">
            <a:solidFill>
              <a:srgbClr val="0C5ADB"/>
            </a:solidFill>
            <a:prstDash val="dash"/>
            <a:round/>
            <a:headEnd len="sm" w="sm" type="none"/>
            <a:tailEnd len="sm" w="sm" type="none"/>
          </a:ln>
        </p:spPr>
      </p:cxnSp>
      <p:cxnSp>
        <p:nvCxnSpPr>
          <p:cNvPr id="1541" name="Google Shape;1541;g2d7195ed958_7_3393"/>
          <p:cNvCxnSpPr/>
          <p:nvPr/>
        </p:nvCxnSpPr>
        <p:spPr>
          <a:xfrm flipH="1" rot="10800000">
            <a:off x="2302553" y="3488153"/>
            <a:ext cx="157500" cy="1200"/>
          </a:xfrm>
          <a:prstGeom prst="straightConnector1">
            <a:avLst/>
          </a:prstGeom>
          <a:noFill/>
          <a:ln cap="flat" cmpd="sng" w="12700">
            <a:solidFill>
              <a:srgbClr val="0C5ADB"/>
            </a:solidFill>
            <a:prstDash val="dash"/>
            <a:round/>
            <a:headEnd len="sm" w="sm" type="none"/>
            <a:tailEnd len="sm" w="sm" type="none"/>
          </a:ln>
        </p:spPr>
      </p:cxnSp>
      <p:cxnSp>
        <p:nvCxnSpPr>
          <p:cNvPr id="1542" name="Google Shape;1542;g2d7195ed958_7_3393"/>
          <p:cNvCxnSpPr/>
          <p:nvPr/>
        </p:nvCxnSpPr>
        <p:spPr>
          <a:xfrm flipH="1" rot="10800000">
            <a:off x="2296264" y="4402370"/>
            <a:ext cx="157500" cy="1200"/>
          </a:xfrm>
          <a:prstGeom prst="straightConnector1">
            <a:avLst/>
          </a:prstGeom>
          <a:noFill/>
          <a:ln cap="flat" cmpd="sng" w="12700">
            <a:solidFill>
              <a:srgbClr val="0C5ADB"/>
            </a:solidFill>
            <a:prstDash val="dash"/>
            <a:round/>
            <a:headEnd len="sm" w="sm" type="none"/>
            <a:tailEnd len="sm" w="sm" type="none"/>
          </a:ln>
        </p:spPr>
      </p:cxnSp>
      <p:cxnSp>
        <p:nvCxnSpPr>
          <p:cNvPr id="1543" name="Google Shape;1543;g2d7195ed958_7_3393"/>
          <p:cNvCxnSpPr/>
          <p:nvPr/>
        </p:nvCxnSpPr>
        <p:spPr>
          <a:xfrm flipH="1">
            <a:off x="2862757" y="754405"/>
            <a:ext cx="1500" cy="458100"/>
          </a:xfrm>
          <a:prstGeom prst="straightConnector1">
            <a:avLst/>
          </a:prstGeom>
          <a:noFill/>
          <a:ln cap="flat" cmpd="sng" w="12700">
            <a:solidFill>
              <a:srgbClr val="0C5ADB"/>
            </a:solidFill>
            <a:prstDash val="dash"/>
            <a:round/>
            <a:headEnd len="sm" w="sm" type="none"/>
            <a:tailEnd len="sm" w="sm" type="none"/>
          </a:ln>
        </p:spPr>
      </p:cxnSp>
      <p:cxnSp>
        <p:nvCxnSpPr>
          <p:cNvPr id="1544" name="Google Shape;1544;g2d7195ed958_7_3393"/>
          <p:cNvCxnSpPr/>
          <p:nvPr/>
        </p:nvCxnSpPr>
        <p:spPr>
          <a:xfrm flipH="1" rot="10800000">
            <a:off x="2864108" y="739522"/>
            <a:ext cx="157500" cy="1200"/>
          </a:xfrm>
          <a:prstGeom prst="straightConnector1">
            <a:avLst/>
          </a:prstGeom>
          <a:noFill/>
          <a:ln cap="flat" cmpd="sng" w="12700">
            <a:solidFill>
              <a:srgbClr val="0C5ADB"/>
            </a:solidFill>
            <a:prstDash val="dash"/>
            <a:round/>
            <a:headEnd len="sm" w="sm" type="none"/>
            <a:tailEnd len="sm" w="sm" type="none"/>
          </a:ln>
        </p:spPr>
      </p:cxnSp>
      <p:cxnSp>
        <p:nvCxnSpPr>
          <p:cNvPr id="1545" name="Google Shape;1545;g2d7195ed958_7_3393"/>
          <p:cNvCxnSpPr/>
          <p:nvPr/>
        </p:nvCxnSpPr>
        <p:spPr>
          <a:xfrm>
            <a:off x="3009197" y="754217"/>
            <a:ext cx="300" cy="328200"/>
          </a:xfrm>
          <a:prstGeom prst="straightConnector1">
            <a:avLst/>
          </a:prstGeom>
          <a:noFill/>
          <a:ln cap="flat" cmpd="sng" w="12700">
            <a:solidFill>
              <a:srgbClr val="0C5ADB"/>
            </a:solidFill>
            <a:prstDash val="dash"/>
            <a:round/>
            <a:headEnd len="sm" w="sm" type="none"/>
            <a:tailEnd len="sm" w="sm" type="none"/>
          </a:ln>
        </p:spPr>
      </p:cxnSp>
      <p:cxnSp>
        <p:nvCxnSpPr>
          <p:cNvPr id="1546" name="Google Shape;1546;g2d7195ed958_7_3393"/>
          <p:cNvCxnSpPr/>
          <p:nvPr/>
        </p:nvCxnSpPr>
        <p:spPr>
          <a:xfrm>
            <a:off x="3009197" y="1075512"/>
            <a:ext cx="544200" cy="5100"/>
          </a:xfrm>
          <a:prstGeom prst="straightConnector1">
            <a:avLst/>
          </a:prstGeom>
          <a:noFill/>
          <a:ln cap="flat" cmpd="sng" w="12700">
            <a:solidFill>
              <a:srgbClr val="0C5ADB"/>
            </a:solidFill>
            <a:prstDash val="dash"/>
            <a:round/>
            <a:headEnd len="sm" w="sm" type="none"/>
            <a:tailEnd len="sm" w="sm" type="none"/>
          </a:ln>
        </p:spPr>
      </p:cxnSp>
      <p:cxnSp>
        <p:nvCxnSpPr>
          <p:cNvPr id="1547" name="Google Shape;1547;g2d7195ed958_7_3393"/>
          <p:cNvCxnSpPr/>
          <p:nvPr/>
        </p:nvCxnSpPr>
        <p:spPr>
          <a:xfrm>
            <a:off x="2858148" y="1188439"/>
            <a:ext cx="544200" cy="5100"/>
          </a:xfrm>
          <a:prstGeom prst="straightConnector1">
            <a:avLst/>
          </a:prstGeom>
          <a:noFill/>
          <a:ln cap="flat" cmpd="sng" w="12700">
            <a:solidFill>
              <a:srgbClr val="0C5ADB"/>
            </a:solidFill>
            <a:prstDash val="dash"/>
            <a:round/>
            <a:headEnd len="sm" w="sm" type="none"/>
            <a:tailEnd len="sm" w="sm" type="none"/>
          </a:ln>
        </p:spPr>
      </p:cxnSp>
      <p:cxnSp>
        <p:nvCxnSpPr>
          <p:cNvPr id="1548" name="Google Shape;1548;g2d7195ed958_7_3393"/>
          <p:cNvCxnSpPr/>
          <p:nvPr/>
        </p:nvCxnSpPr>
        <p:spPr>
          <a:xfrm flipH="1">
            <a:off x="3399825" y="1183944"/>
            <a:ext cx="600" cy="1661100"/>
          </a:xfrm>
          <a:prstGeom prst="straightConnector1">
            <a:avLst/>
          </a:prstGeom>
          <a:noFill/>
          <a:ln cap="flat" cmpd="sng" w="12700">
            <a:solidFill>
              <a:srgbClr val="0C5ADB"/>
            </a:solidFill>
            <a:prstDash val="dash"/>
            <a:round/>
            <a:headEnd len="sm" w="sm" type="none"/>
            <a:tailEnd len="sm" w="sm" type="none"/>
          </a:ln>
        </p:spPr>
      </p:cxnSp>
      <p:cxnSp>
        <p:nvCxnSpPr>
          <p:cNvPr id="1549" name="Google Shape;1549;g2d7195ed958_7_3393"/>
          <p:cNvCxnSpPr/>
          <p:nvPr/>
        </p:nvCxnSpPr>
        <p:spPr>
          <a:xfrm>
            <a:off x="3536566" y="1074332"/>
            <a:ext cx="6300" cy="1632000"/>
          </a:xfrm>
          <a:prstGeom prst="straightConnector1">
            <a:avLst/>
          </a:prstGeom>
          <a:noFill/>
          <a:ln cap="flat" cmpd="sng" w="12700">
            <a:solidFill>
              <a:srgbClr val="0C5ADB"/>
            </a:solidFill>
            <a:prstDash val="dash"/>
            <a:round/>
            <a:headEnd len="sm" w="sm" type="none"/>
            <a:tailEnd len="sm" w="sm" type="none"/>
          </a:ln>
        </p:spPr>
      </p:cxnSp>
      <p:cxnSp>
        <p:nvCxnSpPr>
          <p:cNvPr id="1550" name="Google Shape;1550;g2d7195ed958_7_3393"/>
          <p:cNvCxnSpPr/>
          <p:nvPr/>
        </p:nvCxnSpPr>
        <p:spPr>
          <a:xfrm>
            <a:off x="3535577" y="2702064"/>
            <a:ext cx="2032800" cy="5100"/>
          </a:xfrm>
          <a:prstGeom prst="straightConnector1">
            <a:avLst/>
          </a:prstGeom>
          <a:noFill/>
          <a:ln cap="flat" cmpd="sng" w="12700">
            <a:solidFill>
              <a:srgbClr val="0C5ADB"/>
            </a:solidFill>
            <a:prstDash val="dash"/>
            <a:round/>
            <a:headEnd len="sm" w="sm" type="none"/>
            <a:tailEnd len="sm" w="sm" type="none"/>
          </a:ln>
        </p:spPr>
      </p:cxnSp>
      <p:cxnSp>
        <p:nvCxnSpPr>
          <p:cNvPr id="1551" name="Google Shape;1551;g2d7195ed958_7_3393"/>
          <p:cNvCxnSpPr/>
          <p:nvPr/>
        </p:nvCxnSpPr>
        <p:spPr>
          <a:xfrm flipH="1" rot="10800000">
            <a:off x="3164595" y="2839520"/>
            <a:ext cx="265200" cy="3000"/>
          </a:xfrm>
          <a:prstGeom prst="straightConnector1">
            <a:avLst/>
          </a:prstGeom>
          <a:noFill/>
          <a:ln cap="flat" cmpd="sng" w="12700">
            <a:solidFill>
              <a:srgbClr val="0C5ADB"/>
            </a:solidFill>
            <a:prstDash val="dash"/>
            <a:round/>
            <a:headEnd len="sm" w="sm" type="none"/>
            <a:tailEnd len="sm" w="sm" type="none"/>
          </a:ln>
        </p:spPr>
      </p:cxnSp>
      <p:cxnSp>
        <p:nvCxnSpPr>
          <p:cNvPr id="1552" name="Google Shape;1552;g2d7195ed958_7_3393"/>
          <p:cNvCxnSpPr/>
          <p:nvPr/>
        </p:nvCxnSpPr>
        <p:spPr>
          <a:xfrm flipH="1">
            <a:off x="3170670" y="2834870"/>
            <a:ext cx="600" cy="161400"/>
          </a:xfrm>
          <a:prstGeom prst="straightConnector1">
            <a:avLst/>
          </a:prstGeom>
          <a:noFill/>
          <a:ln cap="flat" cmpd="sng" w="12700">
            <a:solidFill>
              <a:srgbClr val="0C5ADB"/>
            </a:solidFill>
            <a:prstDash val="dash"/>
            <a:round/>
            <a:headEnd len="sm" w="sm" type="none"/>
            <a:tailEnd len="sm" w="sm" type="none"/>
          </a:ln>
        </p:spPr>
      </p:cxnSp>
      <p:cxnSp>
        <p:nvCxnSpPr>
          <p:cNvPr id="1553" name="Google Shape;1553;g2d7195ed958_7_3393"/>
          <p:cNvCxnSpPr/>
          <p:nvPr/>
        </p:nvCxnSpPr>
        <p:spPr>
          <a:xfrm flipH="1" rot="10800000">
            <a:off x="3164995" y="2988802"/>
            <a:ext cx="208200" cy="600"/>
          </a:xfrm>
          <a:prstGeom prst="straightConnector1">
            <a:avLst/>
          </a:prstGeom>
          <a:noFill/>
          <a:ln cap="flat" cmpd="sng" w="12700">
            <a:solidFill>
              <a:srgbClr val="0C5ADB"/>
            </a:solidFill>
            <a:prstDash val="dash"/>
            <a:round/>
            <a:headEnd len="sm" w="sm" type="none"/>
            <a:tailEnd len="sm" w="sm" type="none"/>
          </a:ln>
        </p:spPr>
      </p:cxnSp>
      <p:cxnSp>
        <p:nvCxnSpPr>
          <p:cNvPr id="1554" name="Google Shape;1554;g2d7195ed958_7_3393"/>
          <p:cNvCxnSpPr/>
          <p:nvPr/>
        </p:nvCxnSpPr>
        <p:spPr>
          <a:xfrm flipH="1">
            <a:off x="3367665" y="2981723"/>
            <a:ext cx="8400" cy="700500"/>
          </a:xfrm>
          <a:prstGeom prst="straightConnector1">
            <a:avLst/>
          </a:prstGeom>
          <a:noFill/>
          <a:ln cap="flat" cmpd="sng" w="12700">
            <a:solidFill>
              <a:srgbClr val="0C5ADB"/>
            </a:solidFill>
            <a:prstDash val="dash"/>
            <a:round/>
            <a:headEnd len="sm" w="sm" type="none"/>
            <a:tailEnd len="sm" w="sm" type="none"/>
          </a:ln>
        </p:spPr>
      </p:cxnSp>
      <p:cxnSp>
        <p:nvCxnSpPr>
          <p:cNvPr id="1555" name="Google Shape;1555;g2d7195ed958_7_3393"/>
          <p:cNvCxnSpPr/>
          <p:nvPr/>
        </p:nvCxnSpPr>
        <p:spPr>
          <a:xfrm>
            <a:off x="3362100" y="3686569"/>
            <a:ext cx="1150800" cy="5400"/>
          </a:xfrm>
          <a:prstGeom prst="straightConnector1">
            <a:avLst/>
          </a:prstGeom>
          <a:noFill/>
          <a:ln cap="flat" cmpd="sng" w="12700">
            <a:solidFill>
              <a:srgbClr val="0C5ADB"/>
            </a:solidFill>
            <a:prstDash val="dash"/>
            <a:round/>
            <a:headEnd len="sm" w="sm" type="none"/>
            <a:tailEnd len="sm" w="sm" type="none"/>
          </a:ln>
        </p:spPr>
      </p:cxnSp>
      <p:cxnSp>
        <p:nvCxnSpPr>
          <p:cNvPr id="1556" name="Google Shape;1556;g2d7195ed958_7_3393"/>
          <p:cNvCxnSpPr/>
          <p:nvPr/>
        </p:nvCxnSpPr>
        <p:spPr>
          <a:xfrm>
            <a:off x="4516275" y="3376852"/>
            <a:ext cx="0" cy="321900"/>
          </a:xfrm>
          <a:prstGeom prst="straightConnector1">
            <a:avLst/>
          </a:prstGeom>
          <a:noFill/>
          <a:ln cap="flat" cmpd="sng" w="12700">
            <a:solidFill>
              <a:srgbClr val="0C5ADB"/>
            </a:solidFill>
            <a:prstDash val="dash"/>
            <a:round/>
            <a:headEnd len="sm" w="sm" type="none"/>
            <a:tailEnd len="sm" w="sm" type="none"/>
          </a:ln>
        </p:spPr>
      </p:cxnSp>
      <p:cxnSp>
        <p:nvCxnSpPr>
          <p:cNvPr id="1557" name="Google Shape;1557;g2d7195ed958_7_3393"/>
          <p:cNvCxnSpPr/>
          <p:nvPr/>
        </p:nvCxnSpPr>
        <p:spPr>
          <a:xfrm flipH="1">
            <a:off x="5573074" y="1190932"/>
            <a:ext cx="1200" cy="1522200"/>
          </a:xfrm>
          <a:prstGeom prst="straightConnector1">
            <a:avLst/>
          </a:prstGeom>
          <a:noFill/>
          <a:ln cap="flat" cmpd="sng" w="12700">
            <a:solidFill>
              <a:srgbClr val="0C5ADB"/>
            </a:solidFill>
            <a:prstDash val="dash"/>
            <a:round/>
            <a:headEnd len="sm" w="sm" type="none"/>
            <a:tailEnd len="sm" w="sm" type="none"/>
          </a:ln>
        </p:spPr>
      </p:cxnSp>
      <p:cxnSp>
        <p:nvCxnSpPr>
          <p:cNvPr id="1558" name="Google Shape;1558;g2d7195ed958_7_3393"/>
          <p:cNvCxnSpPr/>
          <p:nvPr/>
        </p:nvCxnSpPr>
        <p:spPr>
          <a:xfrm>
            <a:off x="4510129" y="3401108"/>
            <a:ext cx="1530600" cy="12300"/>
          </a:xfrm>
          <a:prstGeom prst="straightConnector1">
            <a:avLst/>
          </a:prstGeom>
          <a:noFill/>
          <a:ln cap="flat" cmpd="sng" w="12700">
            <a:solidFill>
              <a:srgbClr val="0C5ADB"/>
            </a:solidFill>
            <a:prstDash val="dash"/>
            <a:round/>
            <a:headEnd len="sm" w="sm" type="none"/>
            <a:tailEnd len="sm" w="sm" type="none"/>
          </a:ln>
        </p:spPr>
      </p:cxnSp>
      <p:cxnSp>
        <p:nvCxnSpPr>
          <p:cNvPr id="1559" name="Google Shape;1559;g2d7195ed958_7_3393"/>
          <p:cNvCxnSpPr/>
          <p:nvPr/>
        </p:nvCxnSpPr>
        <p:spPr>
          <a:xfrm>
            <a:off x="6039957" y="2838680"/>
            <a:ext cx="600" cy="574500"/>
          </a:xfrm>
          <a:prstGeom prst="straightConnector1">
            <a:avLst/>
          </a:prstGeom>
          <a:noFill/>
          <a:ln cap="flat" cmpd="sng" w="12700">
            <a:solidFill>
              <a:srgbClr val="0C5ADB"/>
            </a:solidFill>
            <a:prstDash val="dash"/>
            <a:round/>
            <a:headEnd len="sm" w="sm" type="none"/>
            <a:tailEnd len="sm" w="sm" type="none"/>
          </a:ln>
        </p:spPr>
      </p:cxnSp>
      <p:cxnSp>
        <p:nvCxnSpPr>
          <p:cNvPr id="1560" name="Google Shape;1560;g2d7195ed958_7_3393"/>
          <p:cNvCxnSpPr/>
          <p:nvPr/>
        </p:nvCxnSpPr>
        <p:spPr>
          <a:xfrm flipH="1" rot="10800000">
            <a:off x="5886374" y="2825730"/>
            <a:ext cx="156000" cy="1200"/>
          </a:xfrm>
          <a:prstGeom prst="straightConnector1">
            <a:avLst/>
          </a:prstGeom>
          <a:noFill/>
          <a:ln cap="flat" cmpd="sng" w="12700">
            <a:solidFill>
              <a:srgbClr val="0C5ADB"/>
            </a:solidFill>
            <a:prstDash val="dash"/>
            <a:round/>
            <a:headEnd len="sm" w="sm" type="none"/>
            <a:tailEnd len="sm" w="sm" type="none"/>
          </a:ln>
        </p:spPr>
      </p:cxnSp>
      <p:cxnSp>
        <p:nvCxnSpPr>
          <p:cNvPr id="1561" name="Google Shape;1561;g2d7195ed958_7_3393"/>
          <p:cNvCxnSpPr/>
          <p:nvPr/>
        </p:nvCxnSpPr>
        <p:spPr>
          <a:xfrm flipH="1">
            <a:off x="5882494" y="1190932"/>
            <a:ext cx="1500" cy="1640400"/>
          </a:xfrm>
          <a:prstGeom prst="straightConnector1">
            <a:avLst/>
          </a:prstGeom>
          <a:noFill/>
          <a:ln cap="flat" cmpd="sng" w="12700">
            <a:solidFill>
              <a:srgbClr val="0C5ADB"/>
            </a:solidFill>
            <a:prstDash val="dash"/>
            <a:round/>
            <a:headEnd len="sm" w="sm" type="none"/>
            <a:tailEnd len="sm" w="sm" type="none"/>
          </a:ln>
        </p:spPr>
      </p:cxnSp>
      <p:cxnSp>
        <p:nvCxnSpPr>
          <p:cNvPr id="1562" name="Google Shape;1562;g2d7195ed958_7_3393"/>
          <p:cNvCxnSpPr/>
          <p:nvPr/>
        </p:nvCxnSpPr>
        <p:spPr>
          <a:xfrm>
            <a:off x="5062222" y="1199122"/>
            <a:ext cx="532200" cy="0"/>
          </a:xfrm>
          <a:prstGeom prst="straightConnector1">
            <a:avLst/>
          </a:prstGeom>
          <a:noFill/>
          <a:ln cap="flat" cmpd="sng" w="12700">
            <a:solidFill>
              <a:srgbClr val="0C5ADB"/>
            </a:solidFill>
            <a:prstDash val="dash"/>
            <a:round/>
            <a:headEnd len="sm" w="sm" type="none"/>
            <a:tailEnd len="sm" w="sm" type="none"/>
          </a:ln>
        </p:spPr>
      </p:cxnSp>
      <p:cxnSp>
        <p:nvCxnSpPr>
          <p:cNvPr id="1563" name="Google Shape;1563;g2d7195ed958_7_3393"/>
          <p:cNvCxnSpPr/>
          <p:nvPr/>
        </p:nvCxnSpPr>
        <p:spPr>
          <a:xfrm flipH="1">
            <a:off x="5055203" y="778705"/>
            <a:ext cx="1500" cy="458100"/>
          </a:xfrm>
          <a:prstGeom prst="straightConnector1">
            <a:avLst/>
          </a:prstGeom>
          <a:noFill/>
          <a:ln cap="flat" cmpd="sng" w="12700">
            <a:solidFill>
              <a:srgbClr val="0C5ADB"/>
            </a:solidFill>
            <a:prstDash val="dash"/>
            <a:round/>
            <a:headEnd len="sm" w="sm" type="none"/>
            <a:tailEnd len="sm" w="sm" type="none"/>
          </a:ln>
        </p:spPr>
      </p:cxnSp>
      <p:cxnSp>
        <p:nvCxnSpPr>
          <p:cNvPr id="1564" name="Google Shape;1564;g2d7195ed958_7_3393"/>
          <p:cNvCxnSpPr/>
          <p:nvPr/>
        </p:nvCxnSpPr>
        <p:spPr>
          <a:xfrm>
            <a:off x="5876859" y="1197963"/>
            <a:ext cx="532200" cy="0"/>
          </a:xfrm>
          <a:prstGeom prst="straightConnector1">
            <a:avLst/>
          </a:prstGeom>
          <a:noFill/>
          <a:ln cap="flat" cmpd="sng" w="12700">
            <a:solidFill>
              <a:srgbClr val="0C5ADB"/>
            </a:solidFill>
            <a:prstDash val="dash"/>
            <a:round/>
            <a:headEnd len="sm" w="sm" type="none"/>
            <a:tailEnd len="sm" w="sm" type="none"/>
          </a:ln>
        </p:spPr>
      </p:cxnSp>
      <p:cxnSp>
        <p:nvCxnSpPr>
          <p:cNvPr id="1565" name="Google Shape;1565;g2d7195ed958_7_3393"/>
          <p:cNvCxnSpPr/>
          <p:nvPr/>
        </p:nvCxnSpPr>
        <p:spPr>
          <a:xfrm flipH="1">
            <a:off x="6399898" y="776800"/>
            <a:ext cx="1500" cy="458100"/>
          </a:xfrm>
          <a:prstGeom prst="straightConnector1">
            <a:avLst/>
          </a:prstGeom>
          <a:noFill/>
          <a:ln cap="flat" cmpd="sng" w="12700">
            <a:solidFill>
              <a:srgbClr val="0C5ADB"/>
            </a:solidFill>
            <a:prstDash val="dash"/>
            <a:round/>
            <a:headEnd len="sm" w="sm" type="none"/>
            <a:tailEnd len="sm" w="sm" type="none"/>
          </a:ln>
        </p:spPr>
      </p:cxnSp>
      <p:cxnSp>
        <p:nvCxnSpPr>
          <p:cNvPr id="1566" name="Google Shape;1566;g2d7195ed958_7_3393"/>
          <p:cNvCxnSpPr/>
          <p:nvPr/>
        </p:nvCxnSpPr>
        <p:spPr>
          <a:xfrm>
            <a:off x="5049522" y="757293"/>
            <a:ext cx="152400" cy="1200"/>
          </a:xfrm>
          <a:prstGeom prst="straightConnector1">
            <a:avLst/>
          </a:prstGeom>
          <a:noFill/>
          <a:ln cap="flat" cmpd="sng" w="12700">
            <a:solidFill>
              <a:srgbClr val="0C5ADB"/>
            </a:solidFill>
            <a:prstDash val="dash"/>
            <a:round/>
            <a:headEnd len="sm" w="sm" type="none"/>
            <a:tailEnd len="sm" w="sm" type="none"/>
          </a:ln>
        </p:spPr>
      </p:cxnSp>
      <p:cxnSp>
        <p:nvCxnSpPr>
          <p:cNvPr id="1567" name="Google Shape;1567;g2d7195ed958_7_3393"/>
          <p:cNvCxnSpPr/>
          <p:nvPr/>
        </p:nvCxnSpPr>
        <p:spPr>
          <a:xfrm flipH="1">
            <a:off x="5189654" y="751236"/>
            <a:ext cx="300" cy="317700"/>
          </a:xfrm>
          <a:prstGeom prst="straightConnector1">
            <a:avLst/>
          </a:prstGeom>
          <a:noFill/>
          <a:ln cap="flat" cmpd="sng" w="12700">
            <a:solidFill>
              <a:srgbClr val="0C5ADB"/>
            </a:solidFill>
            <a:prstDash val="dash"/>
            <a:round/>
            <a:headEnd len="sm" w="sm" type="none"/>
            <a:tailEnd len="sm" w="sm" type="none"/>
          </a:ln>
        </p:spPr>
      </p:cxnSp>
      <p:cxnSp>
        <p:nvCxnSpPr>
          <p:cNvPr id="1568" name="Google Shape;1568;g2d7195ed958_7_3393"/>
          <p:cNvCxnSpPr/>
          <p:nvPr/>
        </p:nvCxnSpPr>
        <p:spPr>
          <a:xfrm>
            <a:off x="6260185" y="757748"/>
            <a:ext cx="152400" cy="1200"/>
          </a:xfrm>
          <a:prstGeom prst="straightConnector1">
            <a:avLst/>
          </a:prstGeom>
          <a:noFill/>
          <a:ln cap="flat" cmpd="sng" w="12700">
            <a:solidFill>
              <a:srgbClr val="0C5ADB"/>
            </a:solidFill>
            <a:prstDash val="dash"/>
            <a:round/>
            <a:headEnd len="sm" w="sm" type="none"/>
            <a:tailEnd len="sm" w="sm" type="none"/>
          </a:ln>
        </p:spPr>
      </p:cxnSp>
      <p:cxnSp>
        <p:nvCxnSpPr>
          <p:cNvPr id="1569" name="Google Shape;1569;g2d7195ed958_7_3393"/>
          <p:cNvCxnSpPr/>
          <p:nvPr/>
        </p:nvCxnSpPr>
        <p:spPr>
          <a:xfrm>
            <a:off x="6265430" y="773727"/>
            <a:ext cx="3300" cy="304200"/>
          </a:xfrm>
          <a:prstGeom prst="straightConnector1">
            <a:avLst/>
          </a:prstGeom>
          <a:noFill/>
          <a:ln cap="flat" cmpd="sng" w="12700">
            <a:solidFill>
              <a:srgbClr val="0C5ADB"/>
            </a:solidFill>
            <a:prstDash val="dash"/>
            <a:round/>
            <a:headEnd len="sm" w="sm" type="none"/>
            <a:tailEnd len="sm" w="sm" type="none"/>
          </a:ln>
        </p:spPr>
      </p:cxnSp>
      <p:sp>
        <p:nvSpPr>
          <p:cNvPr id="1570" name="Google Shape;1570;g2d7195ed958_7_3393"/>
          <p:cNvSpPr/>
          <p:nvPr/>
        </p:nvSpPr>
        <p:spPr>
          <a:xfrm>
            <a:off x="7514530" y="1883636"/>
            <a:ext cx="93600" cy="86100"/>
          </a:xfrm>
          <a:prstGeom prst="rect">
            <a:avLst/>
          </a:prstGeom>
          <a:solidFill>
            <a:srgbClr val="7AD635"/>
          </a:solidFill>
          <a:ln cap="flat" cmpd="sng" w="381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1" name="Google Shape;1571;g2d7195ed958_7_3393"/>
          <p:cNvSpPr/>
          <p:nvPr/>
        </p:nvSpPr>
        <p:spPr>
          <a:xfrm>
            <a:off x="7522150" y="2119856"/>
            <a:ext cx="93600" cy="86100"/>
          </a:xfrm>
          <a:prstGeom prst="rect">
            <a:avLst/>
          </a:prstGeom>
          <a:solidFill>
            <a:srgbClr val="FFC000"/>
          </a:solidFill>
          <a:ln cap="flat" cmpd="sng" w="381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2" name="Google Shape;1572;g2d7195ed958_7_3393"/>
          <p:cNvSpPr txBox="1"/>
          <p:nvPr/>
        </p:nvSpPr>
        <p:spPr>
          <a:xfrm>
            <a:off x="7658324" y="2058456"/>
            <a:ext cx="3579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CO" sz="800" u="none" cap="none" strike="noStrike">
                <a:solidFill>
                  <a:schemeClr val="dk1"/>
                </a:solidFill>
                <a:latin typeface="Arial"/>
                <a:ea typeface="Arial"/>
                <a:cs typeface="Arial"/>
                <a:sym typeface="Arial"/>
              </a:rPr>
              <a:t>A1</a:t>
            </a:r>
            <a:endParaRPr b="0" i="0" sz="1400" u="none" cap="none" strike="noStrike">
              <a:solidFill>
                <a:srgbClr val="000000"/>
              </a:solidFill>
              <a:latin typeface="Arial"/>
              <a:ea typeface="Arial"/>
              <a:cs typeface="Arial"/>
              <a:sym typeface="Arial"/>
            </a:endParaRPr>
          </a:p>
        </p:txBody>
      </p:sp>
      <p:sp>
        <p:nvSpPr>
          <p:cNvPr id="1573" name="Google Shape;1573;g2d7195ed958_7_3393"/>
          <p:cNvSpPr txBox="1"/>
          <p:nvPr/>
        </p:nvSpPr>
        <p:spPr>
          <a:xfrm>
            <a:off x="7662412" y="1834356"/>
            <a:ext cx="312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CO" sz="800" u="none" cap="none" strike="noStrike">
                <a:solidFill>
                  <a:schemeClr val="dk1"/>
                </a:solidFill>
                <a:latin typeface="Arial"/>
                <a:ea typeface="Arial"/>
                <a:cs typeface="Arial"/>
                <a:sym typeface="Arial"/>
              </a:rPr>
              <a:t>A2</a:t>
            </a:r>
            <a:endParaRPr b="0" i="0" sz="1400" u="none" cap="none" strike="noStrike">
              <a:solidFill>
                <a:srgbClr val="000000"/>
              </a:solidFill>
              <a:latin typeface="Arial"/>
              <a:ea typeface="Arial"/>
              <a:cs typeface="Arial"/>
              <a:sym typeface="Arial"/>
            </a:endParaRPr>
          </a:p>
        </p:txBody>
      </p:sp>
      <p:sp>
        <p:nvSpPr>
          <p:cNvPr id="1574" name="Google Shape;1574;g2d7195ed958_7_3393"/>
          <p:cNvSpPr txBox="1"/>
          <p:nvPr/>
        </p:nvSpPr>
        <p:spPr>
          <a:xfrm>
            <a:off x="1364333" y="2867497"/>
            <a:ext cx="9141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Caucheras 110</a:t>
            </a:r>
            <a:endParaRPr b="0" i="0" sz="1400" u="none" cap="none" strike="noStrike">
              <a:solidFill>
                <a:srgbClr val="000000"/>
              </a:solidFill>
              <a:latin typeface="Arial"/>
              <a:ea typeface="Arial"/>
              <a:cs typeface="Arial"/>
              <a:sym typeface="Arial"/>
            </a:endParaRPr>
          </a:p>
        </p:txBody>
      </p:sp>
      <p:sp>
        <p:nvSpPr>
          <p:cNvPr id="1575" name="Google Shape;1575;g2d7195ed958_7_3393"/>
          <p:cNvSpPr/>
          <p:nvPr/>
        </p:nvSpPr>
        <p:spPr>
          <a:xfrm>
            <a:off x="5821042" y="315987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6" name="Google Shape;1576;g2d7195ed958_7_3393"/>
          <p:cNvSpPr/>
          <p:nvPr/>
        </p:nvSpPr>
        <p:spPr>
          <a:xfrm>
            <a:off x="5905974" y="315987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7" name="Google Shape;1577;g2d7195ed958_7_3393"/>
          <p:cNvSpPr/>
          <p:nvPr/>
        </p:nvSpPr>
        <p:spPr>
          <a:xfrm>
            <a:off x="5863508" y="324268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578" name="Google Shape;1578;g2d7195ed958_7_3393"/>
          <p:cNvCxnSpPr>
            <a:stCxn id="1575" idx="0"/>
          </p:cNvCxnSpPr>
          <p:nvPr/>
        </p:nvCxnSpPr>
        <p:spPr>
          <a:xfrm flipH="1" rot="10800000">
            <a:off x="5885392" y="290787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579" name="Google Shape;1579;g2d7195ed958_7_3393"/>
          <p:cNvCxnSpPr/>
          <p:nvPr/>
        </p:nvCxnSpPr>
        <p:spPr>
          <a:xfrm flipH="1" rot="10800000">
            <a:off x="5927802" y="3366430"/>
            <a:ext cx="3300" cy="206700"/>
          </a:xfrm>
          <a:prstGeom prst="straightConnector1">
            <a:avLst/>
          </a:prstGeom>
          <a:noFill/>
          <a:ln cap="flat" cmpd="sng" w="12700">
            <a:solidFill>
              <a:srgbClr val="FF0000"/>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g2d71c7c3638_2_6"/>
          <p:cNvSpPr txBox="1"/>
          <p:nvPr/>
        </p:nvSpPr>
        <p:spPr>
          <a:xfrm>
            <a:off x="151924" y="1986411"/>
            <a:ext cx="4958700" cy="17547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3400"/>
              <a:buFont typeface="Verdana"/>
              <a:buNone/>
            </a:pPr>
            <a:r>
              <a:rPr b="1" i="0" lang="es-CO" sz="3400" u="none" cap="none" strike="noStrike">
                <a:solidFill>
                  <a:srgbClr val="000000"/>
                </a:solidFill>
                <a:latin typeface="Verdana"/>
                <a:ea typeface="Verdana"/>
                <a:cs typeface="Verdana"/>
                <a:sym typeface="Verdana"/>
              </a:rPr>
              <a:t>PRESENTACIÓN OBRAS DE EXPANSIÓN </a:t>
            </a:r>
            <a:endParaRPr b="0" i="0" sz="1400" u="none" cap="none" strike="noStrike">
              <a:solidFill>
                <a:srgbClr val="000000"/>
              </a:solidFill>
              <a:latin typeface="Arial"/>
              <a:ea typeface="Arial"/>
              <a:cs typeface="Arial"/>
              <a:sym typeface="Arial"/>
            </a:endParaRPr>
          </a:p>
        </p:txBody>
      </p:sp>
      <p:sp>
        <p:nvSpPr>
          <p:cNvPr id="193" name="Google Shape;193;g2d71c7c3638_2_6"/>
          <p:cNvSpPr txBox="1"/>
          <p:nvPr/>
        </p:nvSpPr>
        <p:spPr>
          <a:xfrm>
            <a:off x="151925" y="2221700"/>
            <a:ext cx="1451700" cy="16623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20000"/>
              <a:buFont typeface="Verdana"/>
              <a:buNone/>
            </a:pPr>
            <a:r>
              <a:rPr b="1" i="0" lang="es-CO" sz="9600" u="none" cap="none" strike="noStrike">
                <a:solidFill>
                  <a:srgbClr val="CAF53A"/>
                </a:solidFill>
                <a:latin typeface="Verdana"/>
                <a:ea typeface="Verdana"/>
                <a:cs typeface="Verdana"/>
                <a:sym typeface="Verdana"/>
              </a:rPr>
              <a:t>4</a:t>
            </a:r>
            <a:endParaRPr b="0" i="0" sz="9600" u="none" cap="none" strike="noStrike">
              <a:solidFill>
                <a:srgbClr val="000000"/>
              </a:solidFill>
              <a:latin typeface="Arial"/>
              <a:ea typeface="Arial"/>
              <a:cs typeface="Arial"/>
              <a:sym typeface="Arial"/>
            </a:endParaRPr>
          </a:p>
        </p:txBody>
      </p:sp>
      <p:sp>
        <p:nvSpPr>
          <p:cNvPr id="194" name="Google Shape;194;g2d71c7c3638_2_6"/>
          <p:cNvSpPr/>
          <p:nvPr/>
        </p:nvSpPr>
        <p:spPr>
          <a:xfrm rot="245242">
            <a:off x="-1168809" y="3519431"/>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2" id="195" name="Google Shape;195;g2d71c7c3638_2_6"/>
          <p:cNvPicPr preferRelativeResize="0"/>
          <p:nvPr/>
        </p:nvPicPr>
        <p:blipFill rotWithShape="1">
          <a:blip r:embed="rId4">
            <a:alphaModFix/>
          </a:blip>
          <a:srcRect b="0" l="0" r="0" t="0"/>
          <a:stretch/>
        </p:blipFill>
        <p:spPr>
          <a:xfrm>
            <a:off x="4485837" y="1781501"/>
            <a:ext cx="4673930" cy="3386792"/>
          </a:xfrm>
          <a:prstGeom prst="rect">
            <a:avLst/>
          </a:prstGeom>
          <a:noFill/>
          <a:ln>
            <a:noFill/>
          </a:ln>
        </p:spPr>
      </p:pic>
      <p:pic>
        <p:nvPicPr>
          <p:cNvPr descr="Imagen 8" id="196" name="Google Shape;196;g2d71c7c3638_2_6"/>
          <p:cNvPicPr preferRelativeResize="0"/>
          <p:nvPr/>
        </p:nvPicPr>
        <p:blipFill rotWithShape="1">
          <a:blip r:embed="rId5">
            <a:alphaModFix/>
          </a:blip>
          <a:srcRect b="0" l="0" r="0" t="0"/>
          <a:stretch/>
        </p:blipFill>
        <p:spPr>
          <a:xfrm>
            <a:off x="151936" y="98317"/>
            <a:ext cx="1016198" cy="11430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g2d7195ed958_7_3557"/>
          <p:cNvSpPr txBox="1"/>
          <p:nvPr/>
        </p:nvSpPr>
        <p:spPr>
          <a:xfrm>
            <a:off x="553172" y="621636"/>
            <a:ext cx="7180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s-CO" sz="2000" u="none" cap="none" strike="noStrike">
                <a:solidFill>
                  <a:srgbClr val="171717"/>
                </a:solidFill>
                <a:highlight>
                  <a:srgbClr val="CAF53A"/>
                </a:highlight>
                <a:latin typeface="Verdana"/>
                <a:ea typeface="Verdana"/>
                <a:cs typeface="Verdana"/>
                <a:sym typeface="Verdana"/>
              </a:rPr>
              <a:t>Tensiones – N-1-1 (Occidente-Antioquia 110)</a:t>
            </a:r>
            <a:endParaRPr b="0" i="0" sz="1400" u="none" cap="none" strike="noStrike">
              <a:solidFill>
                <a:srgbClr val="000000"/>
              </a:solidFill>
              <a:latin typeface="Arial"/>
              <a:ea typeface="Arial"/>
              <a:cs typeface="Arial"/>
              <a:sym typeface="Arial"/>
            </a:endParaRPr>
          </a:p>
        </p:txBody>
      </p:sp>
      <p:pic>
        <p:nvPicPr>
          <p:cNvPr id="1585" name="Google Shape;1585;g2d7195ed958_7_355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586" name="Google Shape;1586;g2d7195ed958_7_3557"/>
          <p:cNvSpPr txBox="1"/>
          <p:nvPr/>
        </p:nvSpPr>
        <p:spPr>
          <a:xfrm>
            <a:off x="553170" y="124806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Restricciones por tensión en el horizonte de tiempo analizado:</a:t>
            </a:r>
            <a:endParaRPr b="0" i="0" sz="1400" u="none" cap="none" strike="noStrike">
              <a:solidFill>
                <a:srgbClr val="000000"/>
              </a:solidFill>
              <a:latin typeface="Arial"/>
              <a:ea typeface="Arial"/>
              <a:cs typeface="Arial"/>
              <a:sym typeface="Arial"/>
            </a:endParaRPr>
          </a:p>
        </p:txBody>
      </p:sp>
      <p:pic>
        <p:nvPicPr>
          <p:cNvPr descr="A graph with lines and dots&#10;&#10;Description automatically generated with medium confidence" id="1587" name="Google Shape;1587;g2d7195ed958_7_3557"/>
          <p:cNvPicPr preferRelativeResize="0"/>
          <p:nvPr/>
        </p:nvPicPr>
        <p:blipFill rotWithShape="1">
          <a:blip r:embed="rId4">
            <a:alphaModFix/>
          </a:blip>
          <a:srcRect b="0" l="0" r="0" t="0"/>
          <a:stretch/>
        </p:blipFill>
        <p:spPr>
          <a:xfrm>
            <a:off x="208515" y="1911273"/>
            <a:ext cx="8804786" cy="2831121"/>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g2d7195ed958_7_3564"/>
          <p:cNvSpPr txBox="1"/>
          <p:nvPr/>
        </p:nvSpPr>
        <p:spPr>
          <a:xfrm>
            <a:off x="324572" y="491346"/>
            <a:ext cx="7180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000"/>
              <a:buFont typeface="Arial"/>
              <a:buNone/>
            </a:pPr>
            <a:r>
              <a:rPr b="1" i="0" lang="es-CO" sz="2000" u="none" cap="none" strike="noStrike">
                <a:solidFill>
                  <a:srgbClr val="171717"/>
                </a:solidFill>
                <a:highlight>
                  <a:srgbClr val="CAF53A"/>
                </a:highlight>
                <a:latin typeface="Verdana"/>
                <a:ea typeface="Verdana"/>
                <a:cs typeface="Verdana"/>
                <a:sym typeface="Verdana"/>
              </a:rPr>
              <a:t>Tensiones – N-1-1 (Occidente-Antioquia 110)</a:t>
            </a:r>
            <a:endParaRPr b="1" i="0" sz="2300" u="none" cap="none" strike="noStrike">
              <a:solidFill>
                <a:srgbClr val="171717"/>
              </a:solidFill>
              <a:highlight>
                <a:srgbClr val="CAF53A"/>
              </a:highlight>
              <a:latin typeface="Verdana"/>
              <a:ea typeface="Verdana"/>
              <a:cs typeface="Verdana"/>
              <a:sym typeface="Verdana"/>
            </a:endParaRPr>
          </a:p>
        </p:txBody>
      </p:sp>
      <p:pic>
        <p:nvPicPr>
          <p:cNvPr id="1593" name="Google Shape;1593;g2d7195ed958_7_356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594" name="Google Shape;1594;g2d7195ed958_7_3564"/>
          <p:cNvSpPr txBox="1"/>
          <p:nvPr/>
        </p:nvSpPr>
        <p:spPr>
          <a:xfrm>
            <a:off x="324572" y="110709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Número de restricciones de tensión por contingencia:</a:t>
            </a:r>
            <a:endParaRPr b="0" i="0" sz="1400" u="none" cap="none" strike="noStrike">
              <a:solidFill>
                <a:srgbClr val="000000"/>
              </a:solidFill>
              <a:latin typeface="Arial"/>
              <a:ea typeface="Arial"/>
              <a:cs typeface="Arial"/>
              <a:sym typeface="Arial"/>
            </a:endParaRPr>
          </a:p>
        </p:txBody>
      </p:sp>
      <p:grpSp>
        <p:nvGrpSpPr>
          <p:cNvPr id="1595" name="Google Shape;1595;g2d7195ed958_7_3564"/>
          <p:cNvGrpSpPr/>
          <p:nvPr/>
        </p:nvGrpSpPr>
        <p:grpSpPr>
          <a:xfrm>
            <a:off x="164122" y="1695626"/>
            <a:ext cx="8815731" cy="3212553"/>
            <a:chOff x="0" y="1810372"/>
            <a:chExt cx="9144000" cy="3474157"/>
          </a:xfrm>
        </p:grpSpPr>
        <p:pic>
          <p:nvPicPr>
            <p:cNvPr id="1596" name="Google Shape;1596;g2d7195ed958_7_3564"/>
            <p:cNvPicPr preferRelativeResize="0"/>
            <p:nvPr/>
          </p:nvPicPr>
          <p:blipFill rotWithShape="1">
            <a:blip r:embed="rId4">
              <a:alphaModFix/>
            </a:blip>
            <a:srcRect b="0" l="0" r="0" t="0"/>
            <a:stretch/>
          </p:blipFill>
          <p:spPr>
            <a:xfrm>
              <a:off x="0" y="1810372"/>
              <a:ext cx="9144000" cy="1522756"/>
            </a:xfrm>
            <a:prstGeom prst="rect">
              <a:avLst/>
            </a:prstGeom>
            <a:noFill/>
            <a:ln>
              <a:noFill/>
            </a:ln>
          </p:spPr>
        </p:pic>
        <p:pic>
          <p:nvPicPr>
            <p:cNvPr id="1597" name="Google Shape;1597;g2d7195ed958_7_3564"/>
            <p:cNvPicPr preferRelativeResize="0"/>
            <p:nvPr/>
          </p:nvPicPr>
          <p:blipFill rotWithShape="1">
            <a:blip r:embed="rId5">
              <a:alphaModFix/>
            </a:blip>
            <a:srcRect b="0" l="0" r="0" t="0"/>
            <a:stretch/>
          </p:blipFill>
          <p:spPr>
            <a:xfrm>
              <a:off x="269864" y="3333128"/>
              <a:ext cx="8874135" cy="1951401"/>
            </a:xfrm>
            <a:prstGeom prst="rect">
              <a:avLst/>
            </a:prstGeom>
            <a:noFill/>
            <a:ln>
              <a:noFill/>
            </a:ln>
          </p:spPr>
        </p:pic>
      </p:gr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g2d7195ed958_7_3573"/>
          <p:cNvSpPr txBox="1"/>
          <p:nvPr/>
        </p:nvSpPr>
        <p:spPr>
          <a:xfrm>
            <a:off x="553172" y="621636"/>
            <a:ext cx="7180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s-CO" sz="2000" u="none" cap="none" strike="noStrike">
                <a:solidFill>
                  <a:srgbClr val="171717"/>
                </a:solidFill>
                <a:highlight>
                  <a:srgbClr val="CAF53A"/>
                </a:highlight>
                <a:latin typeface="Verdana"/>
                <a:ea typeface="Verdana"/>
                <a:cs typeface="Verdana"/>
                <a:sym typeface="Verdana"/>
              </a:rPr>
              <a:t>Tensiones – N-1-1 (TR Urabá 220/110)</a:t>
            </a:r>
            <a:endParaRPr b="0" i="0" sz="1400" u="none" cap="none" strike="noStrike">
              <a:solidFill>
                <a:srgbClr val="000000"/>
              </a:solidFill>
              <a:latin typeface="Arial"/>
              <a:ea typeface="Arial"/>
              <a:cs typeface="Arial"/>
              <a:sym typeface="Arial"/>
            </a:endParaRPr>
          </a:p>
        </p:txBody>
      </p:sp>
      <p:pic>
        <p:nvPicPr>
          <p:cNvPr id="1603" name="Google Shape;1603;g2d7195ed958_7_3573"/>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604" name="Google Shape;1604;g2d7195ed958_7_3573"/>
          <p:cNvSpPr txBox="1"/>
          <p:nvPr/>
        </p:nvSpPr>
        <p:spPr>
          <a:xfrm>
            <a:off x="553170" y="124806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Restricciones por tensión en el horizonte de tiempo analizado:</a:t>
            </a:r>
            <a:endParaRPr b="0" i="0" sz="1400" u="none" cap="none" strike="noStrike">
              <a:solidFill>
                <a:srgbClr val="000000"/>
              </a:solidFill>
              <a:latin typeface="Arial"/>
              <a:ea typeface="Arial"/>
              <a:cs typeface="Arial"/>
              <a:sym typeface="Arial"/>
            </a:endParaRPr>
          </a:p>
        </p:txBody>
      </p:sp>
      <p:sp>
        <p:nvSpPr>
          <p:cNvPr id="1605" name="Google Shape;1605;g2d7195ed958_7_3573"/>
          <p:cNvSpPr txBox="1"/>
          <p:nvPr/>
        </p:nvSpPr>
        <p:spPr>
          <a:xfrm>
            <a:off x="1191754" y="4457547"/>
            <a:ext cx="7130700" cy="523200"/>
          </a:xfrm>
          <a:prstGeom prst="rect">
            <a:avLst/>
          </a:prstGeom>
          <a:solidFill>
            <a:srgbClr val="BBCC0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000000"/>
                </a:solidFill>
                <a:latin typeface="Arial"/>
                <a:ea typeface="Arial"/>
                <a:cs typeface="Arial"/>
                <a:sym typeface="Arial"/>
              </a:rPr>
              <a:t>Se presenta colapso de tensiones ante la salida de los dos transformadores de la subestación Urabá 220/110 kV</a:t>
            </a:r>
            <a:endParaRPr b="0" i="0" sz="1400" u="none" cap="none" strike="noStrike">
              <a:solidFill>
                <a:srgbClr val="000000"/>
              </a:solidFill>
              <a:latin typeface="Arial"/>
              <a:ea typeface="Arial"/>
              <a:cs typeface="Arial"/>
              <a:sym typeface="Arial"/>
            </a:endParaRPr>
          </a:p>
        </p:txBody>
      </p:sp>
      <p:pic>
        <p:nvPicPr>
          <p:cNvPr descr="A graph with a line and a line&#10;&#10;Description automatically generated with medium confidence" id="1606" name="Google Shape;1606;g2d7195ed958_7_3573"/>
          <p:cNvPicPr preferRelativeResize="0"/>
          <p:nvPr/>
        </p:nvPicPr>
        <p:blipFill rotWithShape="1">
          <a:blip r:embed="rId4">
            <a:alphaModFix/>
          </a:blip>
          <a:srcRect b="0" l="0" r="0" t="0"/>
          <a:stretch/>
        </p:blipFill>
        <p:spPr>
          <a:xfrm>
            <a:off x="821552" y="1555838"/>
            <a:ext cx="7500897" cy="29017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g2d7195ed958_7_3581"/>
          <p:cNvSpPr txBox="1"/>
          <p:nvPr/>
        </p:nvSpPr>
        <p:spPr>
          <a:xfrm>
            <a:off x="324572" y="491346"/>
            <a:ext cx="7180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000"/>
              <a:buFont typeface="Arial"/>
              <a:buNone/>
            </a:pPr>
            <a:r>
              <a:rPr b="1" i="0" lang="es-CO" sz="2000" u="none" cap="none" strike="noStrike">
                <a:solidFill>
                  <a:srgbClr val="171717"/>
                </a:solidFill>
                <a:highlight>
                  <a:srgbClr val="CAF53A"/>
                </a:highlight>
                <a:latin typeface="Verdana"/>
                <a:ea typeface="Verdana"/>
                <a:cs typeface="Verdana"/>
                <a:sym typeface="Verdana"/>
              </a:rPr>
              <a:t>Tensiones – N-1-1 (TR Urabá 220/110)</a:t>
            </a:r>
            <a:endParaRPr b="1" i="0" sz="2300" u="none" cap="none" strike="noStrike">
              <a:solidFill>
                <a:srgbClr val="171717"/>
              </a:solidFill>
              <a:highlight>
                <a:srgbClr val="CAF53A"/>
              </a:highlight>
              <a:latin typeface="Verdana"/>
              <a:ea typeface="Verdana"/>
              <a:cs typeface="Verdana"/>
              <a:sym typeface="Verdana"/>
            </a:endParaRPr>
          </a:p>
        </p:txBody>
      </p:sp>
      <p:pic>
        <p:nvPicPr>
          <p:cNvPr id="1612" name="Google Shape;1612;g2d7195ed958_7_3581"/>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613" name="Google Shape;1613;g2d7195ed958_7_3581"/>
          <p:cNvSpPr txBox="1"/>
          <p:nvPr/>
        </p:nvSpPr>
        <p:spPr>
          <a:xfrm>
            <a:off x="324572" y="110709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Número de restricciones de tensión por contingencia:</a:t>
            </a:r>
            <a:endParaRPr b="0" i="0" sz="1400" u="none" cap="none" strike="noStrike">
              <a:solidFill>
                <a:srgbClr val="000000"/>
              </a:solidFill>
              <a:latin typeface="Arial"/>
              <a:ea typeface="Arial"/>
              <a:cs typeface="Arial"/>
              <a:sym typeface="Arial"/>
            </a:endParaRPr>
          </a:p>
        </p:txBody>
      </p:sp>
      <p:pic>
        <p:nvPicPr>
          <p:cNvPr id="1614" name="Google Shape;1614;g2d7195ed958_7_3581"/>
          <p:cNvPicPr preferRelativeResize="0"/>
          <p:nvPr/>
        </p:nvPicPr>
        <p:blipFill rotWithShape="1">
          <a:blip r:embed="rId4">
            <a:alphaModFix/>
          </a:blip>
          <a:srcRect b="19773" l="0" r="0" t="0"/>
          <a:stretch/>
        </p:blipFill>
        <p:spPr>
          <a:xfrm>
            <a:off x="449384" y="1658351"/>
            <a:ext cx="8245231" cy="2619081"/>
          </a:xfrm>
          <a:prstGeom prst="rect">
            <a:avLst/>
          </a:prstGeom>
          <a:noFill/>
          <a:ln>
            <a:noFill/>
          </a:ln>
        </p:spPr>
      </p:pic>
      <p:cxnSp>
        <p:nvCxnSpPr>
          <p:cNvPr id="1615" name="Google Shape;1615;g2d7195ed958_7_3581"/>
          <p:cNvCxnSpPr/>
          <p:nvPr/>
        </p:nvCxnSpPr>
        <p:spPr>
          <a:xfrm>
            <a:off x="1834275" y="4277425"/>
            <a:ext cx="6689400" cy="270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9" name="Shape 1619"/>
        <p:cNvGrpSpPr/>
        <p:nvPr/>
      </p:nvGrpSpPr>
      <p:grpSpPr>
        <a:xfrm>
          <a:off x="0" y="0"/>
          <a:ext cx="0" cy="0"/>
          <a:chOff x="0" y="0"/>
          <a:chExt cx="0" cy="0"/>
        </a:xfrm>
      </p:grpSpPr>
      <p:pic>
        <p:nvPicPr>
          <p:cNvPr id="1620" name="Google Shape;1620;g2d7195ed958_7_2007"/>
          <p:cNvPicPr preferRelativeResize="0"/>
          <p:nvPr/>
        </p:nvPicPr>
        <p:blipFill rotWithShape="1">
          <a:blip r:embed="rId4">
            <a:alphaModFix/>
          </a:blip>
          <a:srcRect b="0" l="0" r="0" t="0"/>
          <a:stretch/>
        </p:blipFill>
        <p:spPr>
          <a:xfrm>
            <a:off x="8176276" y="217476"/>
            <a:ext cx="788816" cy="868702"/>
          </a:xfrm>
          <a:prstGeom prst="rect">
            <a:avLst/>
          </a:prstGeom>
          <a:noFill/>
          <a:ln>
            <a:noFill/>
          </a:ln>
        </p:spPr>
      </p:pic>
      <p:sp>
        <p:nvSpPr>
          <p:cNvPr id="1621" name="Google Shape;1621;g2d7195ed958_7_2007"/>
          <p:cNvSpPr/>
          <p:nvPr/>
        </p:nvSpPr>
        <p:spPr>
          <a:xfrm rot="-3624837">
            <a:off x="1918626" y="-919772"/>
            <a:ext cx="4700753" cy="3146715"/>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2" name="Google Shape;1622;g2d7195ed958_7_2007"/>
          <p:cNvPicPr preferRelativeResize="0"/>
          <p:nvPr/>
        </p:nvPicPr>
        <p:blipFill rotWithShape="1">
          <a:blip r:embed="rId5">
            <a:alphaModFix/>
          </a:blip>
          <a:srcRect b="23047" l="0" r="0" t="0"/>
          <a:stretch/>
        </p:blipFill>
        <p:spPr>
          <a:xfrm>
            <a:off x="1990898" y="0"/>
            <a:ext cx="2561819" cy="5143500"/>
          </a:xfrm>
          <a:prstGeom prst="rect">
            <a:avLst/>
          </a:prstGeom>
          <a:noFill/>
          <a:ln>
            <a:noFill/>
          </a:ln>
        </p:spPr>
      </p:pic>
      <p:sp>
        <p:nvSpPr>
          <p:cNvPr id="1623" name="Google Shape;1623;g2d7195ed958_7_2007"/>
          <p:cNvSpPr txBox="1"/>
          <p:nvPr/>
        </p:nvSpPr>
        <p:spPr>
          <a:xfrm>
            <a:off x="3271808" y="277127"/>
            <a:ext cx="2977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i="0" lang="es-CO" sz="13000" u="none" cap="none" strike="noStrike">
                <a:solidFill>
                  <a:schemeClr val="dk1"/>
                </a:solidFill>
                <a:latin typeface="Verdana"/>
                <a:ea typeface="Verdana"/>
                <a:cs typeface="Verdana"/>
                <a:sym typeface="Verdana"/>
              </a:rPr>
              <a:t>4</a:t>
            </a:r>
            <a:endParaRPr b="1" i="0" sz="13000" u="none" cap="none" strike="noStrike">
              <a:solidFill>
                <a:schemeClr val="dk1"/>
              </a:solidFill>
              <a:latin typeface="Verdana"/>
              <a:ea typeface="Verdana"/>
              <a:cs typeface="Verdana"/>
              <a:sym typeface="Verdana"/>
            </a:endParaRPr>
          </a:p>
        </p:txBody>
      </p:sp>
      <p:sp>
        <p:nvSpPr>
          <p:cNvPr id="1624" name="Google Shape;1624;g2d7195ed958_7_2007"/>
          <p:cNvSpPr txBox="1"/>
          <p:nvPr/>
        </p:nvSpPr>
        <p:spPr>
          <a:xfrm>
            <a:off x="4760515" y="2918222"/>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RESULTADOS ECONÓMICOS</a:t>
            </a:r>
            <a:endParaRPr b="1" i="0" sz="3400" u="none" cap="none" strike="noStrike">
              <a:solidFill>
                <a:schemeClr val="lt1"/>
              </a:solidFill>
              <a:latin typeface="Verdana"/>
              <a:ea typeface="Verdana"/>
              <a:cs typeface="Verdana"/>
              <a:sym typeface="Verdana"/>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g2d7195ed958_7_3684"/>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Relación Beneficio/Costo</a:t>
            </a:r>
            <a:endParaRPr b="0" i="0" sz="1400" u="none" cap="none" strike="noStrike">
              <a:solidFill>
                <a:srgbClr val="000000"/>
              </a:solidFill>
              <a:latin typeface="Arial"/>
              <a:ea typeface="Arial"/>
              <a:cs typeface="Arial"/>
              <a:sym typeface="Arial"/>
            </a:endParaRPr>
          </a:p>
        </p:txBody>
      </p:sp>
      <p:pic>
        <p:nvPicPr>
          <p:cNvPr id="1630" name="Google Shape;1630;g2d7195ed958_7_368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graphicFrame>
        <p:nvGraphicFramePr>
          <p:cNvPr id="1631" name="Google Shape;1631;g2d7195ed958_7_3684"/>
          <p:cNvGraphicFramePr/>
          <p:nvPr/>
        </p:nvGraphicFramePr>
        <p:xfrm>
          <a:off x="1095422" y="2015490"/>
          <a:ext cx="3000000" cy="3000000"/>
        </p:xfrm>
        <a:graphic>
          <a:graphicData uri="http://schemas.openxmlformats.org/drawingml/2006/table">
            <a:tbl>
              <a:tblPr bandRow="1" firstRow="1">
                <a:noFill/>
                <a:tableStyleId>{F483FA3E-9F5D-48F3-B5F5-4CF2C5E74F89}</a:tableStyleId>
              </a:tblPr>
              <a:tblGrid>
                <a:gridCol w="1524000"/>
                <a:gridCol w="1524000"/>
                <a:gridCol w="1524000"/>
                <a:gridCol w="1524000"/>
              </a:tblGrid>
              <a:tr h="370850">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BBCC03"/>
                          </a:solidFill>
                        </a:rPr>
                        <a:t>Alternativa</a:t>
                      </a:r>
                      <a:endParaRPr sz="1400" u="none" cap="none" strike="noStrike"/>
                    </a:p>
                  </a:txBody>
                  <a:tcPr marT="45725" marB="45725" marR="91450" marL="91450">
                    <a:solidFill>
                      <a:srgbClr val="2B403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BBCC03"/>
                          </a:solidFill>
                        </a:rPr>
                        <a:t>Beneficios (USD)</a:t>
                      </a:r>
                      <a:endParaRPr sz="1400" u="none" cap="none" strike="noStrike"/>
                    </a:p>
                  </a:txBody>
                  <a:tcPr marT="45725" marB="45725" marR="91450" marL="91450">
                    <a:solidFill>
                      <a:srgbClr val="2B403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BBCC03"/>
                          </a:solidFill>
                        </a:rPr>
                        <a:t>Costos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BBCC03"/>
                          </a:solidFill>
                        </a:rPr>
                        <a:t>(USD)</a:t>
                      </a:r>
                      <a:endParaRPr sz="1400" u="none" cap="none" strike="noStrike"/>
                    </a:p>
                  </a:txBody>
                  <a:tcPr marT="45725" marB="45725" marR="91450" marL="91450">
                    <a:solidFill>
                      <a:srgbClr val="2B403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BBCC03"/>
                          </a:solidFill>
                        </a:rPr>
                        <a:t>B/C</a:t>
                      </a:r>
                      <a:endParaRPr sz="1400" u="none" cap="none" strike="noStrike"/>
                    </a:p>
                  </a:txBody>
                  <a:tcPr marT="45725" marB="45725" marR="91450" marL="91450">
                    <a:solidFill>
                      <a:srgbClr val="2B4037"/>
                    </a:solidFill>
                  </a:tcP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1</a:t>
                      </a:r>
                      <a:endParaRPr sz="1400" u="none" cap="none" strike="noStrike"/>
                    </a:p>
                  </a:txBody>
                  <a:tcPr marT="45725" marB="45725" marR="91450" marL="91450">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$248.597.723</a:t>
                      </a:r>
                      <a:endParaRPr sz="1400" u="none" cap="none" strike="noStrike"/>
                    </a:p>
                  </a:txBody>
                  <a:tcPr marT="45725" marB="45725" marR="91450" marL="91450">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$45.406.894</a:t>
                      </a:r>
                      <a:endParaRPr sz="1400" u="none" cap="none" strike="noStrike"/>
                    </a:p>
                  </a:txBody>
                  <a:tcPr marT="45725" marB="45725" marR="91450" marL="91450">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5,475</a:t>
                      </a:r>
                      <a:endParaRPr sz="1400" u="none" cap="none" strike="noStrike"/>
                    </a:p>
                  </a:txBody>
                  <a:tcPr marT="45725" marB="45725" marR="91450" marL="91450">
                    <a:solidFill>
                      <a:srgbClr val="CAF53A"/>
                    </a:solidFill>
                  </a:tcP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2</a:t>
                      </a:r>
                      <a:endParaRPr sz="1400" u="none" cap="none" strike="noStrike"/>
                    </a:p>
                  </a:txBody>
                  <a:tcPr marT="45725" marB="45725" marR="91450" marL="91450">
                    <a:solidFill>
                      <a:srgbClr val="CAF53A"/>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lang="es-CO" sz="1400" u="none" cap="none" strike="noStrike"/>
                        <a:t>$248.597.723</a:t>
                      </a:r>
                      <a:endParaRPr sz="1400" u="none" cap="none" strike="noStrike"/>
                    </a:p>
                  </a:txBody>
                  <a:tcPr marT="45725" marB="45725" marR="91450" marL="91450">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$44.964.466</a:t>
                      </a:r>
                      <a:endParaRPr sz="1400" u="none" cap="none" strike="noStrike"/>
                    </a:p>
                  </a:txBody>
                  <a:tcPr marT="45725" marB="45725" marR="91450" marL="91450">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5,529	</a:t>
                      </a:r>
                      <a:endParaRPr sz="1400" u="none" cap="none" strike="noStrike"/>
                    </a:p>
                  </a:txBody>
                  <a:tcPr marT="45725" marB="45725" marR="91450" marL="91450">
                    <a:solidFill>
                      <a:srgbClr val="CAF53A"/>
                    </a:solidFill>
                  </a:tcPr>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pic>
        <p:nvPicPr>
          <p:cNvPr id="1636" name="Google Shape;1636;g2d7195ed958_7_2021"/>
          <p:cNvPicPr preferRelativeResize="0"/>
          <p:nvPr/>
        </p:nvPicPr>
        <p:blipFill rotWithShape="1">
          <a:blip r:embed="rId3">
            <a:alphaModFix/>
          </a:blip>
          <a:srcRect b="12861" l="2096" r="2105" t="6297"/>
          <a:stretch/>
        </p:blipFill>
        <p:spPr>
          <a:xfrm>
            <a:off x="0" y="1"/>
            <a:ext cx="9144003" cy="5143504"/>
          </a:xfrm>
          <a:prstGeom prst="rect">
            <a:avLst/>
          </a:prstGeom>
          <a:noFill/>
          <a:ln>
            <a:noFill/>
          </a:ln>
        </p:spPr>
      </p:pic>
      <p:sp>
        <p:nvSpPr>
          <p:cNvPr id="1637" name="Google Shape;1637;g2d7195ed958_7_2021"/>
          <p:cNvSpPr txBox="1"/>
          <p:nvPr/>
        </p:nvSpPr>
        <p:spPr>
          <a:xfrm>
            <a:off x="6411200" y="4184697"/>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lt1"/>
                </a:solidFill>
                <a:latin typeface="Montserrat"/>
                <a:ea typeface="Montserrat"/>
                <a:cs typeface="Montserrat"/>
                <a:sym typeface="Montserrat"/>
              </a:rPr>
              <a:t>www.</a:t>
            </a:r>
            <a:r>
              <a:rPr b="1" i="0" lang="es-CO" sz="1400" u="none" cap="none" strike="noStrike">
                <a:solidFill>
                  <a:schemeClr val="lt1"/>
                </a:solidFill>
                <a:latin typeface="Montserrat"/>
                <a:ea typeface="Montserrat"/>
                <a:cs typeface="Montserrat"/>
                <a:sym typeface="Montserrat"/>
              </a:rPr>
              <a:t>upme</a:t>
            </a:r>
            <a:r>
              <a:rPr b="0" i="0" lang="es-CO" sz="1400" u="none" cap="none" strike="noStrike">
                <a:solidFill>
                  <a:schemeClr val="lt1"/>
                </a:solidFill>
                <a:latin typeface="Montserrat"/>
                <a:ea typeface="Montserrat"/>
                <a:cs typeface="Montserrat"/>
                <a:sym typeface="Montserrat"/>
              </a:rPr>
              <a:t>.gov.co</a:t>
            </a:r>
            <a:endParaRPr b="0" i="0" sz="1400" u="none" cap="none" strike="noStrike">
              <a:solidFill>
                <a:schemeClr val="lt1"/>
              </a:solidFill>
              <a:latin typeface="Montserrat"/>
              <a:ea typeface="Montserrat"/>
              <a:cs typeface="Montserrat"/>
              <a:sym typeface="Montserrat"/>
            </a:endParaRPr>
          </a:p>
        </p:txBody>
      </p:sp>
      <p:sp>
        <p:nvSpPr>
          <p:cNvPr id="1638" name="Google Shape;1638;g2d7195ed958_7_2021"/>
          <p:cNvSpPr txBox="1"/>
          <p:nvPr/>
        </p:nvSpPr>
        <p:spPr>
          <a:xfrm>
            <a:off x="6355087" y="250841"/>
            <a:ext cx="25059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800"/>
              <a:buFont typeface="Arial"/>
              <a:buNone/>
            </a:pPr>
            <a:r>
              <a:rPr b="1" i="0" lang="es-CO" sz="2800" u="none" cap="none" strike="noStrike">
                <a:solidFill>
                  <a:schemeClr val="lt1"/>
                </a:solidFill>
                <a:latin typeface="Verdana"/>
                <a:ea typeface="Verdana"/>
                <a:cs typeface="Verdana"/>
                <a:sym typeface="Verdana"/>
              </a:rPr>
              <a:t>¡GRACIAS!</a:t>
            </a:r>
            <a:endParaRPr b="0" i="0" sz="1400" u="none" cap="none" strike="noStrike">
              <a:solidFill>
                <a:srgbClr val="000000"/>
              </a:solidFill>
              <a:latin typeface="Arial"/>
              <a:ea typeface="Arial"/>
              <a:cs typeface="Arial"/>
              <a:sym typeface="Arial"/>
            </a:endParaRPr>
          </a:p>
        </p:txBody>
      </p:sp>
      <p:sp>
        <p:nvSpPr>
          <p:cNvPr id="1639" name="Google Shape;1639;g2d7195ed958_7_2021"/>
          <p:cNvSpPr txBox="1"/>
          <p:nvPr/>
        </p:nvSpPr>
        <p:spPr>
          <a:xfrm>
            <a:off x="3775825" y="2479971"/>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0" name="Google Shape;1640;g2d7195ed958_7_2021"/>
          <p:cNvPicPr preferRelativeResize="0"/>
          <p:nvPr/>
        </p:nvPicPr>
        <p:blipFill rotWithShape="1">
          <a:blip r:embed="rId4">
            <a:alphaModFix/>
          </a:blip>
          <a:srcRect b="0" l="0" r="0" t="0"/>
          <a:stretch/>
        </p:blipFill>
        <p:spPr>
          <a:xfrm>
            <a:off x="367400" y="334750"/>
            <a:ext cx="1081375" cy="1191977"/>
          </a:xfrm>
          <a:prstGeom prst="rect">
            <a:avLst/>
          </a:prstGeom>
          <a:noFill/>
          <a:ln>
            <a:noFill/>
          </a:ln>
        </p:spPr>
      </p:pic>
      <p:sp>
        <p:nvSpPr>
          <p:cNvPr id="1641" name="Google Shape;1641;g2d7195ed958_7_2021"/>
          <p:cNvSpPr txBox="1"/>
          <p:nvPr/>
        </p:nvSpPr>
        <p:spPr>
          <a:xfrm>
            <a:off x="5450512" y="2578715"/>
            <a:ext cx="3883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@upmecol     UPME Oficial    @upmeoficial</a:t>
            </a:r>
            <a:endParaRPr b="1" i="0" sz="1100" u="none" cap="none" strike="noStrike">
              <a:solidFill>
                <a:schemeClr val="lt1"/>
              </a:solidFill>
              <a:latin typeface="Verdana"/>
              <a:ea typeface="Verdana"/>
              <a:cs typeface="Verdana"/>
              <a:sym typeface="Verdana"/>
            </a:endParaRPr>
          </a:p>
        </p:txBody>
      </p:sp>
      <p:pic>
        <p:nvPicPr>
          <p:cNvPr id="1642" name="Google Shape;1642;g2d7195ed958_7_2021"/>
          <p:cNvPicPr preferRelativeResize="0"/>
          <p:nvPr/>
        </p:nvPicPr>
        <p:blipFill rotWithShape="1">
          <a:blip r:embed="rId5">
            <a:alphaModFix/>
          </a:blip>
          <a:srcRect b="0" l="0" r="0" t="0"/>
          <a:stretch/>
        </p:blipFill>
        <p:spPr>
          <a:xfrm>
            <a:off x="5889582" y="2238034"/>
            <a:ext cx="534509" cy="518463"/>
          </a:xfrm>
          <a:prstGeom prst="rect">
            <a:avLst/>
          </a:prstGeom>
          <a:noFill/>
          <a:ln>
            <a:noFill/>
          </a:ln>
        </p:spPr>
      </p:pic>
      <p:pic>
        <p:nvPicPr>
          <p:cNvPr id="1643" name="Google Shape;1643;g2d7195ed958_7_2021"/>
          <p:cNvPicPr preferRelativeResize="0"/>
          <p:nvPr/>
        </p:nvPicPr>
        <p:blipFill rotWithShape="1">
          <a:blip r:embed="rId6">
            <a:alphaModFix/>
          </a:blip>
          <a:srcRect b="0" l="0" r="0" t="0"/>
          <a:stretch/>
        </p:blipFill>
        <p:spPr>
          <a:xfrm>
            <a:off x="6273781" y="3080105"/>
            <a:ext cx="562891" cy="545985"/>
          </a:xfrm>
          <a:prstGeom prst="rect">
            <a:avLst/>
          </a:prstGeom>
          <a:noFill/>
          <a:ln>
            <a:noFill/>
          </a:ln>
        </p:spPr>
      </p:pic>
      <p:pic>
        <p:nvPicPr>
          <p:cNvPr id="1644" name="Google Shape;1644;g2d7195ed958_7_2021"/>
          <p:cNvPicPr preferRelativeResize="0"/>
          <p:nvPr/>
        </p:nvPicPr>
        <p:blipFill rotWithShape="1">
          <a:blip r:embed="rId7">
            <a:alphaModFix/>
          </a:blip>
          <a:srcRect b="0" l="0" r="0" t="0"/>
          <a:stretch/>
        </p:blipFill>
        <p:spPr>
          <a:xfrm>
            <a:off x="7608037" y="3105288"/>
            <a:ext cx="562891" cy="545978"/>
          </a:xfrm>
          <a:prstGeom prst="rect">
            <a:avLst/>
          </a:prstGeom>
          <a:noFill/>
          <a:ln>
            <a:noFill/>
          </a:ln>
        </p:spPr>
      </p:pic>
      <p:sp>
        <p:nvSpPr>
          <p:cNvPr id="1645" name="Google Shape;1645;g2d7195ed958_7_2021"/>
          <p:cNvSpPr txBox="1"/>
          <p:nvPr/>
        </p:nvSpPr>
        <p:spPr>
          <a:xfrm>
            <a:off x="5939171" y="3562316"/>
            <a:ext cx="2582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1646" name="Google Shape;1646;g2d7195ed958_7_2021"/>
          <p:cNvPicPr preferRelativeResize="0"/>
          <p:nvPr/>
        </p:nvPicPr>
        <p:blipFill rotWithShape="1">
          <a:blip r:embed="rId8">
            <a:alphaModFix/>
          </a:blip>
          <a:srcRect b="0" l="0" r="0" t="0"/>
          <a:stretch/>
        </p:blipFill>
        <p:spPr>
          <a:xfrm>
            <a:off x="8170928" y="2307615"/>
            <a:ext cx="375844" cy="375844"/>
          </a:xfrm>
          <a:prstGeom prst="rect">
            <a:avLst/>
          </a:prstGeom>
          <a:noFill/>
          <a:ln>
            <a:noFill/>
          </a:ln>
        </p:spPr>
      </p:pic>
      <p:pic>
        <p:nvPicPr>
          <p:cNvPr id="1647" name="Google Shape;1647;g2d7195ed958_7_2021"/>
          <p:cNvPicPr preferRelativeResize="0"/>
          <p:nvPr/>
        </p:nvPicPr>
        <p:blipFill rotWithShape="1">
          <a:blip r:embed="rId9">
            <a:alphaModFix/>
          </a:blip>
          <a:srcRect b="0" l="0" r="0" t="0"/>
          <a:stretch/>
        </p:blipFill>
        <p:spPr>
          <a:xfrm>
            <a:off x="7030690" y="2315623"/>
            <a:ext cx="367831" cy="367831"/>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sp>
        <p:nvSpPr>
          <p:cNvPr id="1652" name="Google Shape;1652;g2d70b418916_3_2"/>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653" name="Google Shape;1653;g2d70b418916_3_2"/>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654" name="Google Shape;1654;g2d70b418916_3_2"/>
          <p:cNvPicPr preferRelativeResize="0"/>
          <p:nvPr/>
        </p:nvPicPr>
        <p:blipFill rotWithShape="1">
          <a:blip r:embed="rId4">
            <a:alphaModFix/>
          </a:blip>
          <a:srcRect b="0" l="0" r="0" t="0"/>
          <a:stretch/>
        </p:blipFill>
        <p:spPr>
          <a:xfrm>
            <a:off x="0" y="-772"/>
            <a:ext cx="9144000" cy="5145047"/>
          </a:xfrm>
          <a:prstGeom prst="rect">
            <a:avLst/>
          </a:prstGeom>
          <a:noFill/>
          <a:ln>
            <a:noFill/>
          </a:ln>
        </p:spPr>
      </p:pic>
      <p:sp>
        <p:nvSpPr>
          <p:cNvPr id="1655" name="Google Shape;1655;g2d70b418916_3_2"/>
          <p:cNvSpPr txBox="1"/>
          <p:nvPr/>
        </p:nvSpPr>
        <p:spPr>
          <a:xfrm>
            <a:off x="119875" y="367725"/>
            <a:ext cx="6619200" cy="2739900"/>
          </a:xfrm>
          <a:prstGeom prst="rect">
            <a:avLst/>
          </a:prstGeom>
          <a:noFill/>
          <a:ln>
            <a:noFill/>
          </a:ln>
        </p:spPr>
        <p:txBody>
          <a:bodyPr anchorCtr="0" anchor="t" bIns="91400" lIns="91400" spcFirstLastPara="1" rIns="91400" wrap="square" tIns="91400">
            <a:spAutoFit/>
          </a:bodyPr>
          <a:lstStyle/>
          <a:p>
            <a:pPr indent="0" lvl="0" marL="0" marR="0" rtl="0" algn="l">
              <a:lnSpc>
                <a:spcPct val="80000"/>
              </a:lnSpc>
              <a:spcBef>
                <a:spcPts val="0"/>
              </a:spcBef>
              <a:spcAft>
                <a:spcPts val="0"/>
              </a:spcAft>
              <a:buClr>
                <a:schemeClr val="dk1"/>
              </a:buClr>
              <a:buSzPts val="1100"/>
              <a:buFont typeface="Arial"/>
              <a:buNone/>
            </a:pPr>
            <a:r>
              <a:rPr b="1" i="0" lang="es-CO" sz="4400" u="none" cap="none" strike="noStrike">
                <a:solidFill>
                  <a:srgbClr val="FFFFFF"/>
                </a:solidFill>
                <a:latin typeface="Verdana"/>
                <a:ea typeface="Verdana"/>
                <a:cs typeface="Verdana"/>
                <a:sym typeface="Verdana"/>
              </a:rPr>
              <a:t>BAHÍAS TRANSFORMACIÓN  SAHAGÚN 500 kV</a:t>
            </a:r>
            <a:endParaRPr b="1" i="0" sz="4400" u="none" cap="none" strike="noStrike">
              <a:solidFill>
                <a:srgbClr val="FFFFFF"/>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400"/>
              <a:buFont typeface="Verdana"/>
              <a:buNone/>
            </a:pPr>
            <a:r>
              <a:rPr b="1" i="0" lang="es-CO" sz="3400" u="none" cap="none" strike="noStrike">
                <a:solidFill>
                  <a:srgbClr val="000000"/>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p:txBody>
      </p:sp>
      <p:pic>
        <p:nvPicPr>
          <p:cNvPr id="1656" name="Google Shape;1656;g2d70b418916_3_2"/>
          <p:cNvPicPr preferRelativeResize="0"/>
          <p:nvPr/>
        </p:nvPicPr>
        <p:blipFill rotWithShape="1">
          <a:blip r:embed="rId5">
            <a:alphaModFix/>
          </a:blip>
          <a:srcRect b="0" l="0" r="0" t="0"/>
          <a:stretch/>
        </p:blipFill>
        <p:spPr>
          <a:xfrm>
            <a:off x="8052400" y="0"/>
            <a:ext cx="1091750" cy="120192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g2d70b418916_3_19"/>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662" name="Google Shape;1662;g2d70b418916_3_19"/>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663" name="Google Shape;1663;g2d70b418916_3_19"/>
          <p:cNvPicPr preferRelativeResize="0"/>
          <p:nvPr/>
        </p:nvPicPr>
        <p:blipFill rotWithShape="1">
          <a:blip r:embed="rId4">
            <a:alphaModFix/>
          </a:blip>
          <a:srcRect b="0" l="0" r="0" t="0"/>
          <a:stretch/>
        </p:blipFill>
        <p:spPr>
          <a:xfrm>
            <a:off x="812363" y="782892"/>
            <a:ext cx="7519276" cy="357772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g2d70b418916_3_27"/>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669" name="Google Shape;1669;g2d70b418916_3_2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670" name="Google Shape;1670;g2d70b418916_3_27"/>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Antecedentes</a:t>
            </a:r>
            <a:endParaRPr b="1" i="0" sz="2300" u="none" cap="none" strike="noStrike">
              <a:solidFill>
                <a:schemeClr val="dk1"/>
              </a:solidFill>
              <a:latin typeface="Montserrat"/>
              <a:ea typeface="Montserrat"/>
              <a:cs typeface="Montserrat"/>
              <a:sym typeface="Montserrat"/>
            </a:endParaRPr>
          </a:p>
        </p:txBody>
      </p:sp>
      <p:pic>
        <p:nvPicPr>
          <p:cNvPr id="1671" name="Google Shape;1671;g2d70b418916_3_27"/>
          <p:cNvPicPr preferRelativeResize="0"/>
          <p:nvPr/>
        </p:nvPicPr>
        <p:blipFill rotWithShape="1">
          <a:blip r:embed="rId4">
            <a:alphaModFix/>
          </a:blip>
          <a:srcRect b="0" l="0" r="0" t="0"/>
          <a:stretch/>
        </p:blipFill>
        <p:spPr>
          <a:xfrm>
            <a:off x="291450" y="1498912"/>
            <a:ext cx="4420950" cy="2665075"/>
          </a:xfrm>
          <a:prstGeom prst="rect">
            <a:avLst/>
          </a:prstGeom>
          <a:noFill/>
          <a:ln>
            <a:noFill/>
          </a:ln>
        </p:spPr>
      </p:pic>
      <p:pic>
        <p:nvPicPr>
          <p:cNvPr id="1672" name="Google Shape;1672;g2d70b418916_3_27"/>
          <p:cNvPicPr preferRelativeResize="0"/>
          <p:nvPr/>
        </p:nvPicPr>
        <p:blipFill rotWithShape="1">
          <a:blip r:embed="rId5">
            <a:alphaModFix/>
          </a:blip>
          <a:srcRect b="0" l="0" r="0" t="0"/>
          <a:stretch/>
        </p:blipFill>
        <p:spPr>
          <a:xfrm>
            <a:off x="4926225" y="1691412"/>
            <a:ext cx="4087076" cy="2280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2d7195ed958_0_680"/>
          <p:cNvPicPr preferRelativeResize="0"/>
          <p:nvPr/>
        </p:nvPicPr>
        <p:blipFill rotWithShape="1">
          <a:blip r:embed="rId3">
            <a:alphaModFix/>
          </a:blip>
          <a:srcRect b="12562" l="6217" r="12076" t="4226"/>
          <a:stretch/>
        </p:blipFill>
        <p:spPr>
          <a:xfrm>
            <a:off x="0" y="0"/>
            <a:ext cx="9144003" cy="5143502"/>
          </a:xfrm>
          <a:prstGeom prst="rect">
            <a:avLst/>
          </a:prstGeom>
          <a:noFill/>
          <a:ln>
            <a:noFill/>
          </a:ln>
        </p:spPr>
      </p:pic>
      <p:pic>
        <p:nvPicPr>
          <p:cNvPr id="202" name="Google Shape;202;g2d7195ed958_0_680"/>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203" name="Google Shape;203;g2d7195ed958_0_680"/>
          <p:cNvSpPr txBox="1"/>
          <p:nvPr/>
        </p:nvSpPr>
        <p:spPr>
          <a:xfrm>
            <a:off x="643324" y="397934"/>
            <a:ext cx="49431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800"/>
              <a:buFont typeface="Arial"/>
              <a:buNone/>
            </a:pPr>
            <a:r>
              <a:rPr b="1" i="0" lang="es-CO" sz="4400" u="none" cap="none" strike="noStrike">
                <a:solidFill>
                  <a:schemeClr val="lt1"/>
                </a:solidFill>
                <a:latin typeface="Verdana"/>
                <a:ea typeface="Verdana"/>
                <a:cs typeface="Verdana"/>
                <a:sym typeface="Verdana"/>
              </a:rPr>
              <a:t>NUEVA SUBESTACIÓN CORZO 500 kV Y LÍNEAS ASOCIADAS</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g2d70b418916_3_34"/>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678" name="Google Shape;1678;g2d70b418916_3_3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679" name="Google Shape;1679;g2d70b418916_3_34"/>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Antecedentes</a:t>
            </a:r>
            <a:endParaRPr b="1" i="0" sz="2300" u="none" cap="none" strike="noStrike">
              <a:solidFill>
                <a:schemeClr val="dk1"/>
              </a:solidFill>
              <a:latin typeface="Montserrat"/>
              <a:ea typeface="Montserrat"/>
              <a:cs typeface="Montserrat"/>
              <a:sym typeface="Montserrat"/>
            </a:endParaRPr>
          </a:p>
        </p:txBody>
      </p:sp>
      <p:pic>
        <p:nvPicPr>
          <p:cNvPr id="1680" name="Google Shape;1680;g2d70b418916_3_34"/>
          <p:cNvPicPr preferRelativeResize="0"/>
          <p:nvPr/>
        </p:nvPicPr>
        <p:blipFill rotWithShape="1">
          <a:blip r:embed="rId4">
            <a:alphaModFix/>
          </a:blip>
          <a:srcRect b="0" l="0" r="0" t="0"/>
          <a:stretch/>
        </p:blipFill>
        <p:spPr>
          <a:xfrm>
            <a:off x="312800" y="1273363"/>
            <a:ext cx="4322820" cy="3717750"/>
          </a:xfrm>
          <a:prstGeom prst="rect">
            <a:avLst/>
          </a:prstGeom>
          <a:noFill/>
          <a:ln>
            <a:noFill/>
          </a:ln>
        </p:spPr>
      </p:pic>
      <p:pic>
        <p:nvPicPr>
          <p:cNvPr id="1681" name="Google Shape;1681;g2d70b418916_3_34"/>
          <p:cNvPicPr preferRelativeResize="0"/>
          <p:nvPr/>
        </p:nvPicPr>
        <p:blipFill rotWithShape="1">
          <a:blip r:embed="rId5">
            <a:alphaModFix/>
          </a:blip>
          <a:srcRect b="0" l="0" r="0" t="0"/>
          <a:stretch/>
        </p:blipFill>
        <p:spPr>
          <a:xfrm>
            <a:off x="4969820" y="1343367"/>
            <a:ext cx="3467807" cy="3577722"/>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g2d70b418916_3_42"/>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687" name="Google Shape;1687;g2d70b418916_3_42"/>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688" name="Google Shape;1688;g2d70b418916_3_42"/>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Antecedentes</a:t>
            </a:r>
            <a:endParaRPr b="1" i="0" sz="2300" u="none" cap="none" strike="noStrike">
              <a:solidFill>
                <a:schemeClr val="dk1"/>
              </a:solidFill>
              <a:latin typeface="Montserrat"/>
              <a:ea typeface="Montserrat"/>
              <a:cs typeface="Montserrat"/>
              <a:sym typeface="Montserrat"/>
            </a:endParaRPr>
          </a:p>
        </p:txBody>
      </p:sp>
      <p:pic>
        <p:nvPicPr>
          <p:cNvPr id="1689" name="Google Shape;1689;g2d70b418916_3_42"/>
          <p:cNvPicPr preferRelativeResize="0"/>
          <p:nvPr/>
        </p:nvPicPr>
        <p:blipFill rotWithShape="1">
          <a:blip r:embed="rId4">
            <a:alphaModFix/>
          </a:blip>
          <a:srcRect b="0" l="0" r="0" t="0"/>
          <a:stretch/>
        </p:blipFill>
        <p:spPr>
          <a:xfrm>
            <a:off x="227250" y="1273350"/>
            <a:ext cx="4592514" cy="3717750"/>
          </a:xfrm>
          <a:prstGeom prst="rect">
            <a:avLst/>
          </a:prstGeom>
          <a:noFill/>
          <a:ln>
            <a:noFill/>
          </a:ln>
        </p:spPr>
      </p:pic>
      <p:pic>
        <p:nvPicPr>
          <p:cNvPr id="1690" name="Google Shape;1690;g2d70b418916_3_42"/>
          <p:cNvPicPr preferRelativeResize="0"/>
          <p:nvPr/>
        </p:nvPicPr>
        <p:blipFill rotWithShape="1">
          <a:blip r:embed="rId5">
            <a:alphaModFix/>
          </a:blip>
          <a:srcRect b="0" l="0" r="0" t="0"/>
          <a:stretch/>
        </p:blipFill>
        <p:spPr>
          <a:xfrm>
            <a:off x="5049714" y="1346567"/>
            <a:ext cx="3648330" cy="357132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g2d70b418916_3_59"/>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696" name="Google Shape;1696;g2d70b418916_3_59"/>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697" name="Google Shape;1697;g2d70b418916_3_59"/>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Alcance obras</a:t>
            </a:r>
            <a:endParaRPr b="1" i="0" sz="2300" u="none" cap="none" strike="noStrike">
              <a:solidFill>
                <a:schemeClr val="dk1"/>
              </a:solidFill>
              <a:latin typeface="Montserrat"/>
              <a:ea typeface="Montserrat"/>
              <a:cs typeface="Montserrat"/>
              <a:sym typeface="Montserrat"/>
            </a:endParaRPr>
          </a:p>
        </p:txBody>
      </p:sp>
      <p:pic>
        <p:nvPicPr>
          <p:cNvPr id="1698" name="Google Shape;1698;g2d70b418916_3_59"/>
          <p:cNvPicPr preferRelativeResize="0"/>
          <p:nvPr/>
        </p:nvPicPr>
        <p:blipFill rotWithShape="1">
          <a:blip r:embed="rId4">
            <a:alphaModFix/>
          </a:blip>
          <a:srcRect b="0" l="0" r="0" t="0"/>
          <a:stretch/>
        </p:blipFill>
        <p:spPr>
          <a:xfrm>
            <a:off x="748250" y="1260975"/>
            <a:ext cx="7647499" cy="371774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sp>
        <p:nvSpPr>
          <p:cNvPr id="1703" name="Google Shape;1703;g2d70b418916_3_68"/>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04" name="Google Shape;1704;g2d70b418916_3_68"/>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05" name="Google Shape;1705;g2d70b418916_3_68"/>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Alcance obras</a:t>
            </a:r>
            <a:endParaRPr b="1" i="0" sz="2300" u="none" cap="none" strike="noStrike">
              <a:solidFill>
                <a:schemeClr val="dk1"/>
              </a:solidFill>
              <a:latin typeface="Montserrat"/>
              <a:ea typeface="Montserrat"/>
              <a:cs typeface="Montserrat"/>
              <a:sym typeface="Montserrat"/>
            </a:endParaRPr>
          </a:p>
        </p:txBody>
      </p:sp>
      <p:pic>
        <p:nvPicPr>
          <p:cNvPr id="1706" name="Google Shape;1706;g2d70b418916_3_68"/>
          <p:cNvPicPr preferRelativeResize="0"/>
          <p:nvPr/>
        </p:nvPicPr>
        <p:blipFill rotWithShape="1">
          <a:blip r:embed="rId4">
            <a:alphaModFix/>
          </a:blip>
          <a:srcRect b="0" l="0" r="0" t="0"/>
          <a:stretch/>
        </p:blipFill>
        <p:spPr>
          <a:xfrm>
            <a:off x="909438" y="1260975"/>
            <a:ext cx="7325119" cy="3717749"/>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g2d70b418916_3_75"/>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12" name="Google Shape;1712;g2d70b418916_3_7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13" name="Google Shape;1713;g2d70b418916_3_75"/>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Alcance obras</a:t>
            </a:r>
            <a:endParaRPr b="1" i="0" sz="2300" u="none" cap="none" strike="noStrike">
              <a:solidFill>
                <a:schemeClr val="dk1"/>
              </a:solidFill>
              <a:latin typeface="Montserrat"/>
              <a:ea typeface="Montserrat"/>
              <a:cs typeface="Montserrat"/>
              <a:sym typeface="Montserrat"/>
            </a:endParaRPr>
          </a:p>
        </p:txBody>
      </p:sp>
      <p:pic>
        <p:nvPicPr>
          <p:cNvPr id="1714" name="Google Shape;1714;g2d70b418916_3_75"/>
          <p:cNvPicPr preferRelativeResize="0"/>
          <p:nvPr/>
        </p:nvPicPr>
        <p:blipFill rotWithShape="1">
          <a:blip r:embed="rId4">
            <a:alphaModFix/>
          </a:blip>
          <a:srcRect b="0" l="0" r="0" t="0"/>
          <a:stretch/>
        </p:blipFill>
        <p:spPr>
          <a:xfrm>
            <a:off x="996225" y="1260975"/>
            <a:ext cx="6991302" cy="3717751"/>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g2d70b418916_3_84"/>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20" name="Google Shape;1720;g2d70b418916_3_8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21" name="Google Shape;1721;g2d70b418916_3_84"/>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Alcance obras</a:t>
            </a:r>
            <a:endParaRPr b="1" i="0" sz="2300" u="none" cap="none" strike="noStrike">
              <a:solidFill>
                <a:schemeClr val="dk1"/>
              </a:solidFill>
              <a:latin typeface="Montserrat"/>
              <a:ea typeface="Montserrat"/>
              <a:cs typeface="Montserrat"/>
              <a:sym typeface="Montserrat"/>
            </a:endParaRPr>
          </a:p>
        </p:txBody>
      </p:sp>
      <p:pic>
        <p:nvPicPr>
          <p:cNvPr id="1722" name="Google Shape;1722;g2d70b418916_3_84"/>
          <p:cNvPicPr preferRelativeResize="0"/>
          <p:nvPr/>
        </p:nvPicPr>
        <p:blipFill rotWithShape="1">
          <a:blip r:embed="rId4">
            <a:alphaModFix/>
          </a:blip>
          <a:srcRect b="0" l="0" r="0" t="0"/>
          <a:stretch/>
        </p:blipFill>
        <p:spPr>
          <a:xfrm>
            <a:off x="756688" y="1260975"/>
            <a:ext cx="7630632" cy="371775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g2d70b418916_3_92"/>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28" name="Google Shape;1728;g2d70b418916_3_92"/>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29" name="Google Shape;1729;g2d70b418916_3_92"/>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de los análisis</a:t>
            </a:r>
            <a:endParaRPr b="1" i="0" sz="2300" u="none" cap="none" strike="noStrike">
              <a:solidFill>
                <a:schemeClr val="dk1"/>
              </a:solidFill>
              <a:latin typeface="Montserrat"/>
              <a:ea typeface="Montserrat"/>
              <a:cs typeface="Montserrat"/>
              <a:sym typeface="Montserrat"/>
            </a:endParaRPr>
          </a:p>
        </p:txBody>
      </p:sp>
      <p:pic>
        <p:nvPicPr>
          <p:cNvPr id="1730" name="Google Shape;1730;g2d70b418916_3_92"/>
          <p:cNvPicPr preferRelativeResize="0"/>
          <p:nvPr/>
        </p:nvPicPr>
        <p:blipFill rotWithShape="1">
          <a:blip r:embed="rId4">
            <a:alphaModFix/>
          </a:blip>
          <a:srcRect b="0" l="0" r="0" t="0"/>
          <a:stretch/>
        </p:blipFill>
        <p:spPr>
          <a:xfrm>
            <a:off x="559575" y="1260979"/>
            <a:ext cx="7864589" cy="3577722"/>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sp>
        <p:nvSpPr>
          <p:cNvPr id="1735" name="Google Shape;1735;g2d70b418916_3_100"/>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36" name="Google Shape;1736;g2d70b418916_3_100"/>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37" name="Google Shape;1737;g2d70b418916_3_100"/>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 consideraciones</a:t>
            </a:r>
            <a:endParaRPr b="1" i="0" sz="2300" u="none" cap="none" strike="noStrike">
              <a:solidFill>
                <a:schemeClr val="dk1"/>
              </a:solidFill>
              <a:latin typeface="Montserrat"/>
              <a:ea typeface="Montserrat"/>
              <a:cs typeface="Montserrat"/>
              <a:sym typeface="Montserrat"/>
            </a:endParaRPr>
          </a:p>
        </p:txBody>
      </p:sp>
      <p:pic>
        <p:nvPicPr>
          <p:cNvPr id="1738" name="Google Shape;1738;g2d70b418916_3_100"/>
          <p:cNvPicPr preferRelativeResize="0"/>
          <p:nvPr/>
        </p:nvPicPr>
        <p:blipFill rotWithShape="1">
          <a:blip r:embed="rId4">
            <a:alphaModFix/>
          </a:blip>
          <a:srcRect b="0" l="0" r="0" t="0"/>
          <a:stretch/>
        </p:blipFill>
        <p:spPr>
          <a:xfrm>
            <a:off x="1131188" y="1269625"/>
            <a:ext cx="6881631" cy="371775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g2d70b418916_3_107"/>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44" name="Google Shape;1744;g2d70b418916_3_10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45" name="Google Shape;1745;g2d70b418916_3_107"/>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 tensiones red completa</a:t>
            </a:r>
            <a:endParaRPr b="1" i="0" sz="2300" u="none" cap="none" strike="noStrike">
              <a:solidFill>
                <a:schemeClr val="dk1"/>
              </a:solidFill>
              <a:latin typeface="Montserrat"/>
              <a:ea typeface="Montserrat"/>
              <a:cs typeface="Montserrat"/>
              <a:sym typeface="Montserrat"/>
            </a:endParaRPr>
          </a:p>
        </p:txBody>
      </p:sp>
      <p:pic>
        <p:nvPicPr>
          <p:cNvPr id="1746" name="Google Shape;1746;g2d70b418916_3_107"/>
          <p:cNvPicPr preferRelativeResize="0"/>
          <p:nvPr/>
        </p:nvPicPr>
        <p:blipFill rotWithShape="1">
          <a:blip r:embed="rId4">
            <a:alphaModFix/>
          </a:blip>
          <a:srcRect b="0" l="0" r="0" t="0"/>
          <a:stretch/>
        </p:blipFill>
        <p:spPr>
          <a:xfrm>
            <a:off x="902963" y="1260975"/>
            <a:ext cx="7338071" cy="3717751"/>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g2d70b418916_3_130"/>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52" name="Google Shape;1752;g2d70b418916_3_130"/>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753" name="Google Shape;1753;g2d70b418916_3_130"/>
          <p:cNvPicPr preferRelativeResize="0"/>
          <p:nvPr/>
        </p:nvPicPr>
        <p:blipFill rotWithShape="1">
          <a:blip r:embed="rId4">
            <a:alphaModFix/>
          </a:blip>
          <a:srcRect b="0" l="0" r="0" t="0"/>
          <a:stretch/>
        </p:blipFill>
        <p:spPr>
          <a:xfrm>
            <a:off x="950275" y="1260975"/>
            <a:ext cx="7243458" cy="3717750"/>
          </a:xfrm>
          <a:prstGeom prst="rect">
            <a:avLst/>
          </a:prstGeom>
          <a:noFill/>
          <a:ln>
            <a:noFill/>
          </a:ln>
        </p:spPr>
      </p:pic>
      <p:sp>
        <p:nvSpPr>
          <p:cNvPr id="1754" name="Google Shape;1754;g2d70b418916_3_130"/>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 tensiones contingencia N-1</a:t>
            </a:r>
            <a:endParaRPr b="1" i="0" sz="23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g2d7195ed958_0_686"/>
          <p:cNvSpPr txBox="1"/>
          <p:nvPr/>
        </p:nvSpPr>
        <p:spPr>
          <a:xfrm>
            <a:off x="593100" y="2017767"/>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PROPUESTA CORZO 500/115 kV</a:t>
            </a:r>
            <a:endParaRPr b="1" i="0" sz="3400" u="none" cap="none" strike="noStrike">
              <a:solidFill>
                <a:schemeClr val="lt1"/>
              </a:solidFill>
              <a:latin typeface="Verdana"/>
              <a:ea typeface="Verdana"/>
              <a:cs typeface="Verdana"/>
              <a:sym typeface="Verdana"/>
            </a:endParaRPr>
          </a:p>
        </p:txBody>
      </p:sp>
      <p:sp>
        <p:nvSpPr>
          <p:cNvPr id="209" name="Google Shape;209;g2d7195ed958_0_686"/>
          <p:cNvSpPr txBox="1"/>
          <p:nvPr/>
        </p:nvSpPr>
        <p:spPr>
          <a:xfrm>
            <a:off x="6667782" y="386566"/>
            <a:ext cx="29775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1</a:t>
            </a:r>
            <a:endParaRPr b="1" i="0" sz="20000" u="none" cap="none" strike="noStrike">
              <a:solidFill>
                <a:srgbClr val="CAF53A"/>
              </a:solidFill>
              <a:latin typeface="Verdana"/>
              <a:ea typeface="Verdana"/>
              <a:cs typeface="Verdana"/>
              <a:sym typeface="Verdana"/>
            </a:endParaRPr>
          </a:p>
        </p:txBody>
      </p:sp>
      <p:pic>
        <p:nvPicPr>
          <p:cNvPr id="210" name="Google Shape;210;g2d7195ed958_0_686"/>
          <p:cNvPicPr preferRelativeResize="0"/>
          <p:nvPr/>
        </p:nvPicPr>
        <p:blipFill rotWithShape="1">
          <a:blip r:embed="rId4">
            <a:alphaModFix/>
          </a:blip>
          <a:srcRect b="7525" l="0" r="0" t="0"/>
          <a:stretch/>
        </p:blipFill>
        <p:spPr>
          <a:xfrm>
            <a:off x="4721876" y="1065510"/>
            <a:ext cx="3692782" cy="4077991"/>
          </a:xfrm>
          <a:prstGeom prst="rect">
            <a:avLst/>
          </a:prstGeom>
          <a:noFill/>
          <a:ln>
            <a:noFill/>
          </a:ln>
        </p:spPr>
      </p:pic>
      <p:pic>
        <p:nvPicPr>
          <p:cNvPr id="211" name="Google Shape;211;g2d7195ed958_0_686"/>
          <p:cNvPicPr preferRelativeResize="0"/>
          <p:nvPr/>
        </p:nvPicPr>
        <p:blipFill rotWithShape="1">
          <a:blip r:embed="rId5">
            <a:alphaModFix/>
          </a:blip>
          <a:srcRect b="0" l="0" r="0" t="0"/>
          <a:stretch/>
        </p:blipFill>
        <p:spPr>
          <a:xfrm>
            <a:off x="198691" y="217476"/>
            <a:ext cx="788816" cy="868702"/>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g2d70b418916_3_137"/>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60" name="Google Shape;1760;g2d70b418916_3_13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61" name="Google Shape;1761;g2d70b418916_3_137"/>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 cargabilidad red completa</a:t>
            </a:r>
            <a:endParaRPr b="1" i="0" sz="2300" u="none" cap="none" strike="noStrike">
              <a:solidFill>
                <a:schemeClr val="dk1"/>
              </a:solidFill>
              <a:latin typeface="Montserrat"/>
              <a:ea typeface="Montserrat"/>
              <a:cs typeface="Montserrat"/>
              <a:sym typeface="Montserrat"/>
            </a:endParaRPr>
          </a:p>
        </p:txBody>
      </p:sp>
      <p:pic>
        <p:nvPicPr>
          <p:cNvPr id="1762" name="Google Shape;1762;g2d70b418916_3_137"/>
          <p:cNvPicPr preferRelativeResize="0"/>
          <p:nvPr/>
        </p:nvPicPr>
        <p:blipFill rotWithShape="1">
          <a:blip r:embed="rId4">
            <a:alphaModFix/>
          </a:blip>
          <a:srcRect b="0" l="0" r="0" t="0"/>
          <a:stretch/>
        </p:blipFill>
        <p:spPr>
          <a:xfrm>
            <a:off x="939775" y="1260975"/>
            <a:ext cx="7264454" cy="371775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g2d70b418916_3_147"/>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68" name="Google Shape;1768;g2d70b418916_3_14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69" name="Google Shape;1769;g2d70b418916_3_147"/>
          <p:cNvSpPr txBox="1"/>
          <p:nvPr/>
        </p:nvSpPr>
        <p:spPr>
          <a:xfrm>
            <a:off x="825525" y="582150"/>
            <a:ext cx="72855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 cargabilidad contingencia N-1</a:t>
            </a:r>
            <a:endParaRPr b="1" i="0" sz="2300" u="none" cap="none" strike="noStrike">
              <a:solidFill>
                <a:schemeClr val="dk1"/>
              </a:solidFill>
              <a:latin typeface="Montserrat"/>
              <a:ea typeface="Montserrat"/>
              <a:cs typeface="Montserrat"/>
              <a:sym typeface="Montserrat"/>
            </a:endParaRPr>
          </a:p>
        </p:txBody>
      </p:sp>
      <p:pic>
        <p:nvPicPr>
          <p:cNvPr id="1770" name="Google Shape;1770;g2d70b418916_3_147"/>
          <p:cNvPicPr preferRelativeResize="0"/>
          <p:nvPr/>
        </p:nvPicPr>
        <p:blipFill rotWithShape="1">
          <a:blip r:embed="rId4">
            <a:alphaModFix/>
          </a:blip>
          <a:srcRect b="0" l="0" r="0" t="0"/>
          <a:stretch/>
        </p:blipFill>
        <p:spPr>
          <a:xfrm>
            <a:off x="1033088" y="1260975"/>
            <a:ext cx="7077832" cy="3717751"/>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4" name="Shape 1774"/>
        <p:cNvGrpSpPr/>
        <p:nvPr/>
      </p:nvGrpSpPr>
      <p:grpSpPr>
        <a:xfrm>
          <a:off x="0" y="0"/>
          <a:ext cx="0" cy="0"/>
          <a:chOff x="0" y="0"/>
          <a:chExt cx="0" cy="0"/>
        </a:xfrm>
      </p:grpSpPr>
      <p:sp>
        <p:nvSpPr>
          <p:cNvPr id="1775" name="Google Shape;1775;g2d70b418916_3_155"/>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76" name="Google Shape;1776;g2d70b418916_3_15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777" name="Google Shape;1777;g2d70b418916_3_155"/>
          <p:cNvPicPr preferRelativeResize="0"/>
          <p:nvPr/>
        </p:nvPicPr>
        <p:blipFill rotWithShape="1">
          <a:blip r:embed="rId4">
            <a:alphaModFix/>
          </a:blip>
          <a:srcRect b="0" l="0" r="0" t="0"/>
          <a:stretch/>
        </p:blipFill>
        <p:spPr>
          <a:xfrm>
            <a:off x="991075" y="1260975"/>
            <a:ext cx="7001598" cy="3717750"/>
          </a:xfrm>
          <a:prstGeom prst="rect">
            <a:avLst/>
          </a:prstGeom>
          <a:noFill/>
          <a:ln>
            <a:noFill/>
          </a:ln>
        </p:spPr>
      </p:pic>
      <p:sp>
        <p:nvSpPr>
          <p:cNvPr id="1778" name="Google Shape;1778;g2d70b418916_3_155"/>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 nivel de cortocircuito</a:t>
            </a:r>
            <a:endParaRPr b="1" i="0" sz="23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g2d70b418916_3_165"/>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84" name="Google Shape;1784;g2d70b418916_3_16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85" name="Google Shape;1785;g2d70b418916_3_165"/>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Resultados - económicos</a:t>
            </a:r>
            <a:endParaRPr b="1" i="0" sz="2300" u="none" cap="none" strike="noStrike">
              <a:solidFill>
                <a:schemeClr val="dk1"/>
              </a:solidFill>
              <a:latin typeface="Montserrat"/>
              <a:ea typeface="Montserrat"/>
              <a:cs typeface="Montserrat"/>
              <a:sym typeface="Montserrat"/>
            </a:endParaRPr>
          </a:p>
        </p:txBody>
      </p:sp>
      <p:pic>
        <p:nvPicPr>
          <p:cNvPr id="1786" name="Google Shape;1786;g2d70b418916_3_165"/>
          <p:cNvPicPr preferRelativeResize="0"/>
          <p:nvPr/>
        </p:nvPicPr>
        <p:blipFill rotWithShape="1">
          <a:blip r:embed="rId4">
            <a:alphaModFix/>
          </a:blip>
          <a:srcRect b="0" l="0" r="0" t="0"/>
          <a:stretch/>
        </p:blipFill>
        <p:spPr>
          <a:xfrm>
            <a:off x="1633575" y="1260975"/>
            <a:ext cx="5716610" cy="37177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0" name="Shape 1790"/>
        <p:cNvGrpSpPr/>
        <p:nvPr/>
      </p:nvGrpSpPr>
      <p:grpSpPr>
        <a:xfrm>
          <a:off x="0" y="0"/>
          <a:ext cx="0" cy="0"/>
          <a:chOff x="0" y="0"/>
          <a:chExt cx="0" cy="0"/>
        </a:xfrm>
      </p:grpSpPr>
      <p:sp>
        <p:nvSpPr>
          <p:cNvPr id="1791" name="Google Shape;1791;g2d70b418916_3_173"/>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792" name="Google Shape;1792;g2d70b418916_3_173"/>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793" name="Google Shape;1793;g2d70b418916_3_173"/>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i="0" lang="es-CO" sz="2300" u="none" cap="none" strike="noStrike">
                <a:solidFill>
                  <a:srgbClr val="181818"/>
                </a:solidFill>
                <a:latin typeface="Verdana"/>
                <a:ea typeface="Verdana"/>
                <a:cs typeface="Verdana"/>
                <a:sym typeface="Verdana"/>
              </a:rPr>
              <a:t>Conclusiones y recomendaciones</a:t>
            </a:r>
            <a:endParaRPr b="1" i="0" sz="2300" u="none" cap="none" strike="noStrike">
              <a:solidFill>
                <a:schemeClr val="dk1"/>
              </a:solidFill>
              <a:latin typeface="Montserrat"/>
              <a:ea typeface="Montserrat"/>
              <a:cs typeface="Montserrat"/>
              <a:sym typeface="Montserrat"/>
            </a:endParaRPr>
          </a:p>
        </p:txBody>
      </p:sp>
      <p:pic>
        <p:nvPicPr>
          <p:cNvPr id="1794" name="Google Shape;1794;g2d70b418916_3_173"/>
          <p:cNvPicPr preferRelativeResize="0"/>
          <p:nvPr/>
        </p:nvPicPr>
        <p:blipFill rotWithShape="1">
          <a:blip r:embed="rId4">
            <a:alphaModFix/>
          </a:blip>
          <a:srcRect b="0" l="0" r="0" t="0"/>
          <a:stretch/>
        </p:blipFill>
        <p:spPr>
          <a:xfrm>
            <a:off x="152400" y="1424079"/>
            <a:ext cx="8839200" cy="3017291"/>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g2d7195ed958_0_672"/>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800" name="Google Shape;1800;g2d7195ed958_0_672"/>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801" name="Google Shape;1801;g2d7195ed958_0_672"/>
          <p:cNvPicPr preferRelativeResize="0"/>
          <p:nvPr/>
        </p:nvPicPr>
        <p:blipFill rotWithShape="1">
          <a:blip r:embed="rId4">
            <a:alphaModFix/>
          </a:blip>
          <a:srcRect b="0" l="0" r="0" t="0"/>
          <a:stretch/>
        </p:blipFill>
        <p:spPr>
          <a:xfrm>
            <a:off x="0" y="-772"/>
            <a:ext cx="9144000" cy="5145047"/>
          </a:xfrm>
          <a:prstGeom prst="rect">
            <a:avLst/>
          </a:prstGeom>
          <a:noFill/>
          <a:ln>
            <a:noFill/>
          </a:ln>
        </p:spPr>
      </p:pic>
      <p:sp>
        <p:nvSpPr>
          <p:cNvPr id="1802" name="Google Shape;1802;g2d7195ed958_0_672"/>
          <p:cNvSpPr txBox="1"/>
          <p:nvPr/>
        </p:nvSpPr>
        <p:spPr>
          <a:xfrm>
            <a:off x="119875" y="367725"/>
            <a:ext cx="5937600" cy="4525200"/>
          </a:xfrm>
          <a:prstGeom prst="rect">
            <a:avLst/>
          </a:prstGeom>
          <a:noFill/>
          <a:ln>
            <a:noFill/>
          </a:ln>
        </p:spPr>
        <p:txBody>
          <a:bodyPr anchorCtr="0" anchor="t" bIns="91400" lIns="91400" spcFirstLastPara="1" rIns="91400" wrap="square" tIns="91400">
            <a:spAutoFit/>
          </a:bodyPr>
          <a:lstStyle/>
          <a:p>
            <a:pPr indent="0" lvl="0" marL="0" marR="0" rtl="0" algn="l">
              <a:lnSpc>
                <a:spcPct val="80000"/>
              </a:lnSpc>
              <a:spcBef>
                <a:spcPts val="0"/>
              </a:spcBef>
              <a:spcAft>
                <a:spcPts val="0"/>
              </a:spcAft>
              <a:buClr>
                <a:schemeClr val="dk1"/>
              </a:buClr>
              <a:buSzPts val="1100"/>
              <a:buFont typeface="Arial"/>
              <a:buNone/>
            </a:pPr>
            <a:r>
              <a:rPr b="1" i="0" lang="es-CO" sz="4000" u="none" cap="none" strike="noStrike">
                <a:solidFill>
                  <a:srgbClr val="FFFFFF"/>
                </a:solidFill>
                <a:latin typeface="Verdana"/>
                <a:ea typeface="Verdana"/>
                <a:cs typeface="Verdana"/>
                <a:sym typeface="Verdana"/>
              </a:rPr>
              <a:t>Nueva Subestación CARLOSAMA  230/115 kV y obras asociadas</a:t>
            </a:r>
            <a:endParaRPr b="1" i="0" sz="4000" u="none" cap="none" strike="noStrike">
              <a:solidFill>
                <a:srgbClr val="FFFFFF"/>
              </a:solidFill>
              <a:latin typeface="Verdana"/>
              <a:ea typeface="Verdana"/>
              <a:cs typeface="Verdana"/>
              <a:sym typeface="Verdana"/>
            </a:endParaRPr>
          </a:p>
          <a:p>
            <a:pPr indent="0" lvl="0" marL="0" marR="0" rtl="0" algn="l">
              <a:lnSpc>
                <a:spcPct val="80000"/>
              </a:lnSpc>
              <a:spcBef>
                <a:spcPts val="0"/>
              </a:spcBef>
              <a:spcAft>
                <a:spcPts val="0"/>
              </a:spcAft>
              <a:buClr>
                <a:schemeClr val="dk1"/>
              </a:buClr>
              <a:buSzPts val="1100"/>
              <a:buFont typeface="Arial"/>
              <a:buNone/>
            </a:pPr>
            <a:r>
              <a:t/>
            </a:r>
            <a:endParaRPr b="1" i="0" sz="4400" u="none" cap="none" strike="noStrike">
              <a:solidFill>
                <a:srgbClr val="FFFFFF"/>
              </a:solidFill>
              <a:latin typeface="Verdana"/>
              <a:ea typeface="Verdana"/>
              <a:cs typeface="Verdana"/>
              <a:sym typeface="Verdana"/>
            </a:endParaRPr>
          </a:p>
          <a:p>
            <a:pPr indent="0" lvl="0" marL="0" marR="0" rtl="0" algn="l">
              <a:lnSpc>
                <a:spcPct val="80000"/>
              </a:lnSpc>
              <a:spcBef>
                <a:spcPts val="0"/>
              </a:spcBef>
              <a:spcAft>
                <a:spcPts val="0"/>
              </a:spcAft>
              <a:buClr>
                <a:schemeClr val="dk1"/>
              </a:buClr>
              <a:buSzPts val="1100"/>
              <a:buFont typeface="Arial"/>
              <a:buNone/>
            </a:pPr>
            <a:r>
              <a:t/>
            </a:r>
            <a:endParaRPr b="1" i="0" sz="4400" u="none" cap="none" strike="noStrike">
              <a:solidFill>
                <a:srgbClr val="FFFFFF"/>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400"/>
              <a:buFont typeface="Verdana"/>
              <a:buNone/>
            </a:pPr>
            <a:r>
              <a:rPr b="1" i="0" lang="es-CO" sz="3400" u="none" cap="none" strike="noStrike">
                <a:solidFill>
                  <a:srgbClr val="000000"/>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p:txBody>
      </p:sp>
      <p:pic>
        <p:nvPicPr>
          <p:cNvPr id="1803" name="Google Shape;1803;g2d7195ed958_0_672"/>
          <p:cNvPicPr preferRelativeResize="0"/>
          <p:nvPr/>
        </p:nvPicPr>
        <p:blipFill rotWithShape="1">
          <a:blip r:embed="rId5">
            <a:alphaModFix/>
          </a:blip>
          <a:srcRect b="0" l="0" r="0" t="0"/>
          <a:stretch/>
        </p:blipFill>
        <p:spPr>
          <a:xfrm>
            <a:off x="8052400" y="0"/>
            <a:ext cx="1091750" cy="120192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7" name="Shape 1807"/>
        <p:cNvGrpSpPr/>
        <p:nvPr/>
      </p:nvGrpSpPr>
      <p:grpSpPr>
        <a:xfrm>
          <a:off x="0" y="0"/>
          <a:ext cx="0" cy="0"/>
          <a:chOff x="0" y="0"/>
          <a:chExt cx="0" cy="0"/>
        </a:xfrm>
      </p:grpSpPr>
      <p:sp>
        <p:nvSpPr>
          <p:cNvPr id="1808" name="Google Shape;1808;g2d7195ed958_0_331"/>
          <p:cNvSpPr txBox="1"/>
          <p:nvPr/>
        </p:nvSpPr>
        <p:spPr>
          <a:xfrm>
            <a:off x="505449" y="644195"/>
            <a:ext cx="2729700" cy="646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3000"/>
              <a:buFont typeface="Verdana"/>
              <a:buNone/>
            </a:pPr>
            <a:r>
              <a:rPr b="1" i="0" lang="es-CO" sz="3000" u="none" cap="none" strike="noStrike">
                <a:solidFill>
                  <a:srgbClr val="181818"/>
                </a:solidFill>
                <a:latin typeface="Verdana"/>
                <a:ea typeface="Verdana"/>
                <a:cs typeface="Verdana"/>
                <a:sym typeface="Verdana"/>
              </a:rPr>
              <a:t>AGENDA</a:t>
            </a:r>
            <a:endParaRPr b="0" i="0" sz="1400" u="none" cap="none" strike="noStrike">
              <a:solidFill>
                <a:srgbClr val="000000"/>
              </a:solidFill>
              <a:latin typeface="Arial"/>
              <a:ea typeface="Arial"/>
              <a:cs typeface="Arial"/>
              <a:sym typeface="Arial"/>
            </a:endParaRPr>
          </a:p>
        </p:txBody>
      </p:sp>
      <p:sp>
        <p:nvSpPr>
          <p:cNvPr id="1809" name="Google Shape;1809;g2d7195ed958_0_331"/>
          <p:cNvSpPr txBox="1"/>
          <p:nvPr/>
        </p:nvSpPr>
        <p:spPr>
          <a:xfrm>
            <a:off x="1154695" y="1382200"/>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810" name="Google Shape;1810;g2d7195ed958_0_331"/>
          <p:cNvSpPr txBox="1"/>
          <p:nvPr/>
        </p:nvSpPr>
        <p:spPr>
          <a:xfrm>
            <a:off x="1154695" y="2009937"/>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811" name="Google Shape;1811;g2d7195ed958_0_331"/>
          <p:cNvSpPr txBox="1"/>
          <p:nvPr/>
        </p:nvSpPr>
        <p:spPr>
          <a:xfrm>
            <a:off x="1154695" y="2601916"/>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812" name="Google Shape;1812;g2d7195ed958_0_331"/>
          <p:cNvSpPr txBox="1"/>
          <p:nvPr/>
        </p:nvSpPr>
        <p:spPr>
          <a:xfrm>
            <a:off x="1154695" y="3198934"/>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4</a:t>
            </a:r>
            <a:endParaRPr b="0" i="0" sz="1400" u="none" cap="none" strike="noStrike">
              <a:solidFill>
                <a:srgbClr val="000000"/>
              </a:solidFill>
              <a:latin typeface="Arial"/>
              <a:ea typeface="Arial"/>
              <a:cs typeface="Arial"/>
              <a:sym typeface="Arial"/>
            </a:endParaRPr>
          </a:p>
        </p:txBody>
      </p:sp>
      <p:sp>
        <p:nvSpPr>
          <p:cNvPr id="1813" name="Google Shape;1813;g2d7195ed958_0_331"/>
          <p:cNvSpPr txBox="1"/>
          <p:nvPr/>
        </p:nvSpPr>
        <p:spPr>
          <a:xfrm>
            <a:off x="1223097" y="1559324"/>
            <a:ext cx="6697800" cy="2516700"/>
          </a:xfrm>
          <a:prstGeom prst="rect">
            <a:avLst/>
          </a:prstGeom>
          <a:noFill/>
          <a:ln>
            <a:noFill/>
          </a:ln>
        </p:spPr>
        <p:txBody>
          <a:bodyPr anchorCtr="0" anchor="t" bIns="91400" lIns="91400" spcFirstLastPara="1" rIns="91400" wrap="square" tIns="91400">
            <a:spAutoFit/>
          </a:bodyPr>
          <a:lstStyle/>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Introducción</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Evaluación eléctrica</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Evaluación económica</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Conclusiones</a:t>
            </a:r>
            <a:endParaRPr b="1" i="0" sz="1500" u="none" cap="none" strike="noStrike">
              <a:solidFill>
                <a:srgbClr val="575757"/>
              </a:solidFill>
              <a:latin typeface="Verdana"/>
              <a:ea typeface="Verdana"/>
              <a:cs typeface="Verdana"/>
              <a:sym typeface="Verdana"/>
            </a:endParaRPr>
          </a:p>
          <a:p>
            <a:pPr indent="133350" lvl="0" marL="0" marR="0" rtl="0" algn="l">
              <a:lnSpc>
                <a:spcPct val="130000"/>
              </a:lnSpc>
              <a:spcBef>
                <a:spcPts val="0"/>
              </a:spcBef>
              <a:spcAft>
                <a:spcPts val="0"/>
              </a:spcAft>
              <a:buClr>
                <a:srgbClr val="585858"/>
              </a:buClr>
              <a:buSzPts val="1500"/>
              <a:buFont typeface="Verdana"/>
              <a:buNone/>
            </a:pPr>
            <a:r>
              <a:t/>
            </a:r>
            <a:endParaRPr b="1" i="0" sz="1500" u="none" cap="none" strike="noStrike">
              <a:solidFill>
                <a:srgbClr val="585858"/>
              </a:solidFill>
              <a:latin typeface="Verdana"/>
              <a:ea typeface="Verdana"/>
              <a:cs typeface="Verdana"/>
              <a:sym typeface="Verdana"/>
            </a:endParaRPr>
          </a:p>
        </p:txBody>
      </p:sp>
      <p:pic>
        <p:nvPicPr>
          <p:cNvPr descr="Imagen 2" id="1814" name="Google Shape;1814;g2d7195ed958_0_331"/>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Imagen 71" id="1815" name="Google Shape;1815;g2d7195ed958_0_331"/>
          <p:cNvPicPr preferRelativeResize="0"/>
          <p:nvPr/>
        </p:nvPicPr>
        <p:blipFill rotWithShape="1">
          <a:blip r:embed="rId5">
            <a:alphaModFix/>
          </a:blip>
          <a:srcRect b="0" l="0" r="0" t="0"/>
          <a:stretch/>
        </p:blipFill>
        <p:spPr>
          <a:xfrm>
            <a:off x="6196024" y="3657875"/>
            <a:ext cx="2902374" cy="13129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9" name="Shape 1819"/>
        <p:cNvGrpSpPr/>
        <p:nvPr/>
      </p:nvGrpSpPr>
      <p:grpSpPr>
        <a:xfrm>
          <a:off x="0" y="0"/>
          <a:ext cx="0" cy="0"/>
          <a:chOff x="0" y="0"/>
          <a:chExt cx="0" cy="0"/>
        </a:xfrm>
      </p:grpSpPr>
      <p:sp>
        <p:nvSpPr>
          <p:cNvPr id="1820" name="Google Shape;1820;g2d7195ed958_0_342"/>
          <p:cNvSpPr txBox="1"/>
          <p:nvPr/>
        </p:nvSpPr>
        <p:spPr>
          <a:xfrm>
            <a:off x="584508" y="2131408"/>
            <a:ext cx="6570300" cy="708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INTRODUCCIÓN </a:t>
            </a:r>
            <a:endParaRPr b="0" i="0" sz="1400" u="none" cap="none" strike="noStrike">
              <a:solidFill>
                <a:srgbClr val="000000"/>
              </a:solidFill>
              <a:latin typeface="Arial"/>
              <a:ea typeface="Arial"/>
              <a:cs typeface="Arial"/>
              <a:sym typeface="Arial"/>
            </a:endParaRPr>
          </a:p>
        </p:txBody>
      </p:sp>
      <p:sp>
        <p:nvSpPr>
          <p:cNvPr id="1821" name="Google Shape;1821;g2d7195ed958_0_342"/>
          <p:cNvSpPr txBox="1"/>
          <p:nvPr/>
        </p:nvSpPr>
        <p:spPr>
          <a:xfrm>
            <a:off x="309329" y="648689"/>
            <a:ext cx="2038800" cy="17238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10000"/>
              <a:buFont typeface="Verdana"/>
              <a:buNone/>
            </a:pPr>
            <a:r>
              <a:rPr b="1" i="0" lang="es-CO" sz="10000" u="none" cap="none" strike="noStrike">
                <a:solidFill>
                  <a:srgbClr val="CAF53A"/>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822" name="Google Shape;1822;g2d7195ed958_0_342"/>
          <p:cNvSpPr/>
          <p:nvPr/>
        </p:nvSpPr>
        <p:spPr>
          <a:xfrm rot="7879213">
            <a:off x="4281500" y="2515758"/>
            <a:ext cx="3281523" cy="2156152"/>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áfico 8" id="1823" name="Google Shape;1823;g2d7195ed958_0_342"/>
          <p:cNvPicPr preferRelativeResize="0"/>
          <p:nvPr/>
        </p:nvPicPr>
        <p:blipFill rotWithShape="1">
          <a:blip r:embed="rId4">
            <a:alphaModFix/>
          </a:blip>
          <a:srcRect b="0" l="0" r="0" t="0"/>
          <a:stretch/>
        </p:blipFill>
        <p:spPr>
          <a:xfrm>
            <a:off x="225300" y="4103675"/>
            <a:ext cx="788816" cy="868702"/>
          </a:xfrm>
          <a:prstGeom prst="rect">
            <a:avLst/>
          </a:prstGeom>
          <a:noFill/>
          <a:ln>
            <a:noFill/>
          </a:ln>
        </p:spPr>
      </p:pic>
      <p:pic>
        <p:nvPicPr>
          <p:cNvPr descr="Imagen 2" id="1824" name="Google Shape;1824;g2d7195ed958_0_342"/>
          <p:cNvPicPr preferRelativeResize="0"/>
          <p:nvPr/>
        </p:nvPicPr>
        <p:blipFill rotWithShape="1">
          <a:blip r:embed="rId5">
            <a:alphaModFix/>
          </a:blip>
          <a:srcRect b="0" l="0" r="0" t="0"/>
          <a:stretch/>
        </p:blipFill>
        <p:spPr>
          <a:xfrm>
            <a:off x="4636711" y="1835722"/>
            <a:ext cx="2330824" cy="3005716"/>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8" name="Shape 1828"/>
        <p:cNvGrpSpPr/>
        <p:nvPr/>
      </p:nvGrpSpPr>
      <p:grpSpPr>
        <a:xfrm>
          <a:off x="0" y="0"/>
          <a:ext cx="0" cy="0"/>
          <a:chOff x="0" y="0"/>
          <a:chExt cx="0" cy="0"/>
        </a:xfrm>
      </p:grpSpPr>
      <p:sp>
        <p:nvSpPr>
          <p:cNvPr id="1829" name="Google Shape;1829;g2d7195ed958_0_350"/>
          <p:cNvSpPr txBox="1"/>
          <p:nvPr/>
        </p:nvSpPr>
        <p:spPr>
          <a:xfrm>
            <a:off x="553178" y="1362975"/>
            <a:ext cx="7672200" cy="3201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63636"/>
                </a:solidFill>
                <a:latin typeface="Nunito"/>
                <a:ea typeface="Nunito"/>
                <a:cs typeface="Nunito"/>
                <a:sym typeface="Nunito"/>
              </a:rPr>
              <a:t>Se presenta el análisis del proyecto denominado “Nueva Subestación Carlosama 230 / 115 kV – 150 MVA”, el cual fue recomendado por el Operador de Red CEDENAR, con el fin de mejorar alta cargabilidad en elementos e igualmente mejorar la confiabilidad del sistema. Esto con el fin de mejorar integralmente las condiciones calidad, seguridad y confiabilidad en la prestación del servicio de energía en la zona suroccidental del área de cobertura atendida por CEDENAR.</a:t>
            </a:r>
            <a:endParaRPr b="0" i="0" sz="1400" u="none" cap="none" strike="noStrike">
              <a:solidFill>
                <a:srgbClr val="363636"/>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363636"/>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63636"/>
                </a:solidFill>
                <a:latin typeface="Nunito"/>
                <a:ea typeface="Nunito"/>
                <a:cs typeface="Nunito"/>
                <a:sym typeface="Nunito"/>
              </a:rPr>
              <a:t>Adicionalmente, se realiza un análisis a la propuesta inicial del OR (Alternativa 2) por recomendación de XM, considerando:  </a:t>
            </a:r>
            <a:endParaRPr b="0" i="0" sz="1400" u="none" cap="none" strike="noStrike">
              <a:solidFill>
                <a:srgbClr val="363636"/>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363636"/>
              </a:solidFill>
              <a:latin typeface="Nunito"/>
              <a:ea typeface="Nunito"/>
              <a:cs typeface="Nunito"/>
              <a:sym typeface="Nunito"/>
            </a:endParaRPr>
          </a:p>
          <a:p>
            <a:pPr indent="-317500" lvl="0" marL="457200" marR="0" rtl="0" algn="just">
              <a:lnSpc>
                <a:spcPct val="100000"/>
              </a:lnSpc>
              <a:spcBef>
                <a:spcPts val="0"/>
              </a:spcBef>
              <a:spcAft>
                <a:spcPts val="0"/>
              </a:spcAft>
              <a:buClr>
                <a:srgbClr val="363636"/>
              </a:buClr>
              <a:buSzPts val="1400"/>
              <a:buFont typeface="Nunito"/>
              <a:buChar char="●"/>
            </a:pPr>
            <a:r>
              <a:rPr b="0" i="0" lang="es-CO" sz="1400" u="none" cap="none" strike="noStrike">
                <a:solidFill>
                  <a:srgbClr val="363636"/>
                </a:solidFill>
                <a:latin typeface="Nunito"/>
                <a:ea typeface="Nunito"/>
                <a:cs typeface="Nunito"/>
                <a:sym typeface="Nunito"/>
              </a:rPr>
              <a:t>Un transformador (150 MVA) adicional en la subestación Carlosama 230/115 kV.</a:t>
            </a:r>
            <a:endParaRPr b="0" i="0" sz="1400" u="none" cap="none" strike="noStrike">
              <a:solidFill>
                <a:srgbClr val="363636"/>
              </a:solidFill>
              <a:latin typeface="Nunito"/>
              <a:ea typeface="Nunito"/>
              <a:cs typeface="Nunito"/>
              <a:sym typeface="Nunito"/>
            </a:endParaRPr>
          </a:p>
          <a:p>
            <a:pPr indent="-317500" lvl="0" marL="457200" marR="0" rtl="0" algn="just">
              <a:lnSpc>
                <a:spcPct val="100000"/>
              </a:lnSpc>
              <a:spcBef>
                <a:spcPts val="0"/>
              </a:spcBef>
              <a:spcAft>
                <a:spcPts val="0"/>
              </a:spcAft>
              <a:buClr>
                <a:srgbClr val="363636"/>
              </a:buClr>
              <a:buSzPts val="1400"/>
              <a:buFont typeface="Nunito"/>
              <a:buChar char="●"/>
            </a:pPr>
            <a:r>
              <a:rPr b="0" i="0" lang="es-CO" sz="1400" u="none" cap="none" strike="noStrike">
                <a:solidFill>
                  <a:srgbClr val="363636"/>
                </a:solidFill>
                <a:latin typeface="Nunito"/>
                <a:ea typeface="Nunito"/>
                <a:cs typeface="Nunito"/>
                <a:sym typeface="Nunito"/>
              </a:rPr>
              <a:t>Actualización del esquema de separación de áreas en Pimampiro 230 kV.</a:t>
            </a:r>
            <a:endParaRPr b="0" i="0" sz="1400" u="none" cap="none" strike="noStrike">
              <a:solidFill>
                <a:srgbClr val="363636"/>
              </a:solidFill>
              <a:latin typeface="Nunito"/>
              <a:ea typeface="Nunito"/>
              <a:cs typeface="Nunito"/>
              <a:sym typeface="Nunito"/>
            </a:endParaRPr>
          </a:p>
          <a:p>
            <a:pPr indent="-317500" lvl="0" marL="457200" marR="0" rtl="0" algn="just">
              <a:lnSpc>
                <a:spcPct val="100000"/>
              </a:lnSpc>
              <a:spcBef>
                <a:spcPts val="0"/>
              </a:spcBef>
              <a:spcAft>
                <a:spcPts val="0"/>
              </a:spcAft>
              <a:buClr>
                <a:srgbClr val="363636"/>
              </a:buClr>
              <a:buSzPts val="1400"/>
              <a:buFont typeface="Nunito"/>
              <a:buChar char="●"/>
            </a:pPr>
            <a:r>
              <a:rPr b="0" i="0" lang="es-CO" sz="1400" u="none" cap="none" strike="noStrike">
                <a:solidFill>
                  <a:srgbClr val="363636"/>
                </a:solidFill>
                <a:latin typeface="Nunito"/>
                <a:ea typeface="Nunito"/>
                <a:cs typeface="Nunito"/>
                <a:sym typeface="Nunito"/>
              </a:rPr>
              <a:t>Análisis contingencia N-1-1.</a:t>
            </a:r>
            <a:endParaRPr b="0" i="0" sz="1400" u="none" cap="none" strike="noStrike">
              <a:solidFill>
                <a:srgbClr val="363636"/>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363636"/>
              </a:solidFill>
              <a:latin typeface="Nunito"/>
              <a:ea typeface="Nunito"/>
              <a:cs typeface="Nunito"/>
              <a:sym typeface="Nunito"/>
            </a:endParaRPr>
          </a:p>
        </p:txBody>
      </p:sp>
      <p:pic>
        <p:nvPicPr>
          <p:cNvPr id="1830" name="Google Shape;1830;g2d7195ed958_0_35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31" name="Google Shape;1831;g2d7195ed958_0_350"/>
          <p:cNvSpPr txBox="1"/>
          <p:nvPr/>
        </p:nvSpPr>
        <p:spPr>
          <a:xfrm>
            <a:off x="584075" y="589150"/>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Introducción</a:t>
            </a:r>
            <a:endParaRPr b="1" i="0" sz="2400" u="none" cap="none" strike="noStrike">
              <a:solidFill>
                <a:srgbClr val="BFCC04"/>
              </a:solidFill>
              <a:latin typeface="Montserrat"/>
              <a:ea typeface="Montserrat"/>
              <a:cs typeface="Montserrat"/>
              <a:sym typeface="Montserrat"/>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5" name="Shape 1835"/>
        <p:cNvGrpSpPr/>
        <p:nvPr/>
      </p:nvGrpSpPr>
      <p:grpSpPr>
        <a:xfrm>
          <a:off x="0" y="0"/>
          <a:ext cx="0" cy="0"/>
          <a:chOff x="0" y="0"/>
          <a:chExt cx="0" cy="0"/>
        </a:xfrm>
      </p:grpSpPr>
      <p:pic>
        <p:nvPicPr>
          <p:cNvPr id="1836" name="Google Shape;1836;g2d7195ed958_0_35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37" name="Google Shape;1837;g2d7195ed958_0_356"/>
          <p:cNvSpPr/>
          <p:nvPr/>
        </p:nvSpPr>
        <p:spPr>
          <a:xfrm>
            <a:off x="644222" y="464918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Figura 1. Diagrama unifilar del proyecto Nueva Subestación Carlosama 230/115 kV - 150 MVA. </a:t>
            </a:r>
            <a:endParaRPr b="1" i="0" sz="10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Fuente: Estudio CEDENAR </a:t>
            </a:r>
            <a:endParaRPr b="1" i="0" sz="1000" u="none" cap="none" strike="noStrike">
              <a:solidFill>
                <a:srgbClr val="595959"/>
              </a:solidFill>
              <a:latin typeface="Nunito"/>
              <a:ea typeface="Nunito"/>
              <a:cs typeface="Nunito"/>
              <a:sym typeface="Nunito"/>
            </a:endParaRPr>
          </a:p>
        </p:txBody>
      </p:sp>
      <p:sp>
        <p:nvSpPr>
          <p:cNvPr id="1838" name="Google Shape;1838;g2d7195ed958_0_356"/>
          <p:cNvSpPr txBox="1"/>
          <p:nvPr/>
        </p:nvSpPr>
        <p:spPr>
          <a:xfrm>
            <a:off x="669250"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Diagrama unifilar A1 (Propuesta inicial)</a:t>
            </a:r>
            <a:endParaRPr b="1" i="0" sz="2400" u="none" cap="none" strike="noStrike">
              <a:solidFill>
                <a:srgbClr val="BFCC04"/>
              </a:solidFill>
              <a:latin typeface="Montserrat"/>
              <a:ea typeface="Montserrat"/>
              <a:cs typeface="Montserrat"/>
              <a:sym typeface="Montserrat"/>
            </a:endParaRPr>
          </a:p>
        </p:txBody>
      </p:sp>
      <p:pic>
        <p:nvPicPr>
          <p:cNvPr id="1839" name="Google Shape;1839;g2d7195ed958_0_356"/>
          <p:cNvPicPr preferRelativeResize="0"/>
          <p:nvPr/>
        </p:nvPicPr>
        <p:blipFill rotWithShape="1">
          <a:blip r:embed="rId5">
            <a:alphaModFix/>
          </a:blip>
          <a:srcRect b="0" l="0" r="0" t="0"/>
          <a:stretch/>
        </p:blipFill>
        <p:spPr>
          <a:xfrm>
            <a:off x="1192050" y="639312"/>
            <a:ext cx="6445559" cy="3864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g2d7195ed958_0_69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Geografía</a:t>
            </a:r>
            <a:endParaRPr b="1" i="0" sz="2300" u="none" cap="none" strike="noStrike">
              <a:solidFill>
                <a:srgbClr val="171717"/>
              </a:solidFill>
              <a:highlight>
                <a:srgbClr val="CAF53A"/>
              </a:highlight>
              <a:latin typeface="Verdana"/>
              <a:ea typeface="Verdana"/>
              <a:cs typeface="Verdana"/>
              <a:sym typeface="Verdana"/>
            </a:endParaRPr>
          </a:p>
        </p:txBody>
      </p:sp>
      <p:pic>
        <p:nvPicPr>
          <p:cNvPr id="217" name="Google Shape;217;g2d7195ed958_0_69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218" name="Google Shape;218;g2d7195ed958_0_693"/>
          <p:cNvPicPr preferRelativeResize="0"/>
          <p:nvPr/>
        </p:nvPicPr>
        <p:blipFill rotWithShape="1">
          <a:blip r:embed="rId5">
            <a:alphaModFix/>
          </a:blip>
          <a:srcRect b="0" l="0" r="0" t="0"/>
          <a:stretch/>
        </p:blipFill>
        <p:spPr>
          <a:xfrm>
            <a:off x="4364390" y="1260979"/>
            <a:ext cx="4140813" cy="3361428"/>
          </a:xfrm>
          <a:prstGeom prst="rect">
            <a:avLst/>
          </a:prstGeom>
          <a:noFill/>
          <a:ln cap="flat" cmpd="sng" w="38100">
            <a:solidFill>
              <a:srgbClr val="2B4037"/>
            </a:solidFill>
            <a:prstDash val="solid"/>
            <a:round/>
            <a:headEnd len="sm" w="sm" type="none"/>
            <a:tailEnd len="sm" w="sm" type="none"/>
          </a:ln>
        </p:spPr>
      </p:pic>
      <p:sp>
        <p:nvSpPr>
          <p:cNvPr id="219" name="Google Shape;219;g2d7195ed958_0_693"/>
          <p:cNvSpPr txBox="1"/>
          <p:nvPr/>
        </p:nvSpPr>
        <p:spPr>
          <a:xfrm>
            <a:off x="553172" y="1669143"/>
            <a:ext cx="3411000" cy="2893800"/>
          </a:xfrm>
          <a:prstGeom prst="rect">
            <a:avLst/>
          </a:prstGeom>
          <a:noFill/>
          <a:ln>
            <a:noFill/>
          </a:ln>
        </p:spPr>
        <p:txBody>
          <a:bodyPr anchorCtr="0" anchor="t" bIns="45700" lIns="91425" spcFirstLastPara="1" rIns="91425" wrap="square" tIns="45700">
            <a:spAutoFit/>
          </a:bodyPr>
          <a:lstStyle/>
          <a:p>
            <a:pPr indent="-107999" lvl="0" marL="107999"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Verdana"/>
                <a:ea typeface="Verdana"/>
                <a:cs typeface="Verdana"/>
                <a:sym typeface="Verdana"/>
              </a:rPr>
              <a:t>Cercanía con la línea Bacatá – Nueva Esperanza 500 kV.</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p>
            <a:pPr indent="-107999" lvl="0" marL="107999"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Verdana"/>
                <a:ea typeface="Verdana"/>
                <a:cs typeface="Verdana"/>
                <a:sym typeface="Verdana"/>
              </a:rPr>
              <a:t>Cercanía con la línea Balsillas - Facatativá 115 kV.</a:t>
            </a:r>
            <a:endParaRPr b="0" i="0" sz="1400" u="none" cap="none" strike="noStrike">
              <a:solidFill>
                <a:srgbClr val="000000"/>
              </a:solidFill>
              <a:latin typeface="Arial"/>
              <a:ea typeface="Arial"/>
              <a:cs typeface="Arial"/>
              <a:sym typeface="Arial"/>
            </a:endParaRPr>
          </a:p>
          <a:p>
            <a:pPr indent="-19099" lvl="0" marL="107999"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p>
            <a:pPr indent="-107999" lvl="0" marL="107999"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Verdana"/>
                <a:ea typeface="Verdana"/>
                <a:cs typeface="Verdana"/>
                <a:sym typeface="Verdana"/>
              </a:rPr>
              <a:t>Cercanía con la nueva subestación Tren Occidente 115 kV.</a:t>
            </a:r>
            <a:endParaRPr b="0" i="0" sz="1400" u="none" cap="none" strike="noStrike">
              <a:solidFill>
                <a:srgbClr val="000000"/>
              </a:solidFill>
              <a:latin typeface="Arial"/>
              <a:ea typeface="Arial"/>
              <a:cs typeface="Arial"/>
              <a:sym typeface="Arial"/>
            </a:endParaRPr>
          </a:p>
          <a:p>
            <a:pPr indent="-19099" lvl="0" marL="107999"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p>
            <a:pPr indent="-107999" lvl="0" marL="107999" marR="0" rtl="0" algn="l">
              <a:lnSpc>
                <a:spcPct val="100000"/>
              </a:lnSpc>
              <a:spcBef>
                <a:spcPts val="0"/>
              </a:spcBef>
              <a:spcAft>
                <a:spcPts val="0"/>
              </a:spcAft>
              <a:buClr>
                <a:srgbClr val="000000"/>
              </a:buClr>
              <a:buSzPts val="1400"/>
              <a:buFont typeface="Arial"/>
              <a:buChar char="•"/>
            </a:pPr>
            <a:r>
              <a:rPr b="0" i="0" lang="es-CO" sz="1400" u="none" cap="none" strike="noStrike">
                <a:solidFill>
                  <a:srgbClr val="000000"/>
                </a:solidFill>
                <a:latin typeface="Verdana"/>
                <a:ea typeface="Verdana"/>
                <a:cs typeface="Verdana"/>
                <a:sym typeface="Verdana"/>
              </a:rPr>
              <a:t>Ubicación cercana con los nuevos puntos de demanda en el occidente de Bogotá.</a:t>
            </a:r>
            <a:endParaRPr b="0" i="0" sz="1400" u="none" cap="none" strike="noStrike">
              <a:solidFill>
                <a:srgbClr val="000000"/>
              </a:solidFill>
              <a:latin typeface="Arial"/>
              <a:ea typeface="Arial"/>
              <a:cs typeface="Arial"/>
              <a:sym typeface="Arial"/>
            </a:endParaRPr>
          </a:p>
          <a:p>
            <a:pPr indent="-19099" lvl="0" marL="107999"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3" name="Shape 1843"/>
        <p:cNvGrpSpPr/>
        <p:nvPr/>
      </p:nvGrpSpPr>
      <p:grpSpPr>
        <a:xfrm>
          <a:off x="0" y="0"/>
          <a:ext cx="0" cy="0"/>
          <a:chOff x="0" y="0"/>
          <a:chExt cx="0" cy="0"/>
        </a:xfrm>
      </p:grpSpPr>
      <p:pic>
        <p:nvPicPr>
          <p:cNvPr id="1844" name="Google Shape;1844;g2d7195ed958_0_36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45" name="Google Shape;1845;g2d7195ed958_0_363"/>
          <p:cNvSpPr/>
          <p:nvPr/>
        </p:nvSpPr>
        <p:spPr>
          <a:xfrm>
            <a:off x="634097" y="4409421"/>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Figura 2. Diagrama unifilar del proyecto Nueva Subestación Carlosama 230/115 kV - 2x150 MVA*</a:t>
            </a:r>
            <a:endParaRPr b="1" i="0" sz="10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Fuente: Estudio CEDENAR </a:t>
            </a:r>
            <a:endParaRPr b="1" i="0" sz="1000" u="none" cap="none" strike="noStrike">
              <a:solidFill>
                <a:srgbClr val="595959"/>
              </a:solidFill>
              <a:latin typeface="Nunito"/>
              <a:ea typeface="Nunito"/>
              <a:cs typeface="Nunito"/>
              <a:sym typeface="Nunito"/>
            </a:endParaRPr>
          </a:p>
        </p:txBody>
      </p:sp>
      <p:sp>
        <p:nvSpPr>
          <p:cNvPr id="1846" name="Google Shape;1846;g2d7195ed958_0_363"/>
          <p:cNvSpPr txBox="1"/>
          <p:nvPr/>
        </p:nvSpPr>
        <p:spPr>
          <a:xfrm>
            <a:off x="684200" y="506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Diagrama unifilar A2</a:t>
            </a:r>
            <a:endParaRPr b="1" i="0" sz="2400" u="none" cap="none" strike="noStrike">
              <a:solidFill>
                <a:srgbClr val="BFCC04"/>
              </a:solidFill>
              <a:latin typeface="Montserrat"/>
              <a:ea typeface="Montserrat"/>
              <a:cs typeface="Montserrat"/>
              <a:sym typeface="Montserrat"/>
            </a:endParaRPr>
          </a:p>
        </p:txBody>
      </p:sp>
      <p:pic>
        <p:nvPicPr>
          <p:cNvPr id="1847" name="Google Shape;1847;g2d7195ed958_0_363"/>
          <p:cNvPicPr preferRelativeResize="0"/>
          <p:nvPr/>
        </p:nvPicPr>
        <p:blipFill rotWithShape="1">
          <a:blip r:embed="rId5">
            <a:alphaModFix/>
          </a:blip>
          <a:srcRect b="0" l="0" r="0" t="0"/>
          <a:stretch/>
        </p:blipFill>
        <p:spPr>
          <a:xfrm>
            <a:off x="1254425" y="522550"/>
            <a:ext cx="6272948" cy="3769101"/>
          </a:xfrm>
          <a:prstGeom prst="rect">
            <a:avLst/>
          </a:prstGeom>
          <a:noFill/>
          <a:ln>
            <a:noFill/>
          </a:ln>
        </p:spPr>
      </p:pic>
      <p:sp>
        <p:nvSpPr>
          <p:cNvPr id="1848" name="Google Shape;1848;g2d7195ed958_0_363"/>
          <p:cNvSpPr txBox="1"/>
          <p:nvPr/>
        </p:nvSpPr>
        <p:spPr>
          <a:xfrm>
            <a:off x="7005025" y="2339975"/>
            <a:ext cx="1914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Nunito"/>
              <a:ea typeface="Nunito"/>
              <a:cs typeface="Nunito"/>
              <a:sym typeface="Nunito"/>
            </a:endParaRPr>
          </a:p>
        </p:txBody>
      </p:sp>
      <p:sp>
        <p:nvSpPr>
          <p:cNvPr id="1849" name="Google Shape;1849;g2d7195ed958_0_363"/>
          <p:cNvSpPr txBox="1"/>
          <p:nvPr/>
        </p:nvSpPr>
        <p:spPr>
          <a:xfrm>
            <a:off x="422850" y="4728600"/>
            <a:ext cx="82983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s-CO" sz="900" u="none" cap="none" strike="noStrike">
                <a:solidFill>
                  <a:schemeClr val="accent1"/>
                </a:solidFill>
                <a:latin typeface="Nunito"/>
                <a:ea typeface="Nunito"/>
                <a:cs typeface="Nunito"/>
                <a:sym typeface="Nunito"/>
              </a:rPr>
              <a:t>* Recomendación XM:  Agregar un transformador a la propuesta inicial del OR, con capacidad de 150 MVA en la SE Carlosama 230/115 kV.</a:t>
            </a:r>
            <a:endParaRPr b="1" i="1" sz="900" u="none" cap="none" strike="noStrike">
              <a:solidFill>
                <a:schemeClr val="accent1"/>
              </a:solidFill>
              <a:latin typeface="Nunito"/>
              <a:ea typeface="Nunito"/>
              <a:cs typeface="Nunito"/>
              <a:sym typeface="Nunito"/>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3" name="Shape 1853"/>
        <p:cNvGrpSpPr/>
        <p:nvPr/>
      </p:nvGrpSpPr>
      <p:grpSpPr>
        <a:xfrm>
          <a:off x="0" y="0"/>
          <a:ext cx="0" cy="0"/>
          <a:chOff x="0" y="0"/>
          <a:chExt cx="0" cy="0"/>
        </a:xfrm>
      </p:grpSpPr>
      <p:pic>
        <p:nvPicPr>
          <p:cNvPr id="1854" name="Google Shape;1854;g2d7195ed958_0_37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55" name="Google Shape;1855;g2d7195ed958_0_372"/>
          <p:cNvSpPr/>
          <p:nvPr/>
        </p:nvSpPr>
        <p:spPr>
          <a:xfrm>
            <a:off x="896525" y="4612700"/>
            <a:ext cx="8015400" cy="205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1" i="0" lang="es-CO" sz="1000" u="none" cap="none" strike="noStrike">
                <a:solidFill>
                  <a:srgbClr val="595959"/>
                </a:solidFill>
                <a:latin typeface="Nunito"/>
                <a:ea typeface="Nunito"/>
                <a:cs typeface="Nunito"/>
                <a:sym typeface="Nunito"/>
              </a:rPr>
              <a:t>Figura 3. Ubicación geográfica del proyecto Nueva Subestación Carlosama (Viento Sur) 230/115 kV - 150 MVA. </a:t>
            </a:r>
            <a:endParaRPr b="1" i="0" sz="10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chemeClr val="dk1"/>
              </a:buClr>
              <a:buSzPts val="1000"/>
              <a:buFont typeface="Arial"/>
              <a:buNone/>
            </a:pPr>
            <a:r>
              <a:rPr b="1" i="0" lang="es-CO" sz="1000" u="none" cap="none" strike="noStrike">
                <a:solidFill>
                  <a:srgbClr val="595959"/>
                </a:solidFill>
                <a:latin typeface="Nunito"/>
                <a:ea typeface="Nunito"/>
                <a:cs typeface="Nunito"/>
                <a:sym typeface="Nunito"/>
              </a:rPr>
              <a:t>Fuente: Estudio CEDENAR </a:t>
            </a:r>
            <a:endParaRPr b="1" i="0" sz="1000" u="none" cap="none" strike="noStrike">
              <a:solidFill>
                <a:srgbClr val="595959"/>
              </a:solidFill>
              <a:latin typeface="Nunito"/>
              <a:ea typeface="Nunito"/>
              <a:cs typeface="Nunito"/>
              <a:sym typeface="Nunito"/>
            </a:endParaRPr>
          </a:p>
        </p:txBody>
      </p:sp>
      <p:pic>
        <p:nvPicPr>
          <p:cNvPr descr="Mapa&#10;&#10;Descripción generada automáticamente" id="1856" name="Google Shape;1856;g2d7195ed958_0_372"/>
          <p:cNvPicPr preferRelativeResize="0"/>
          <p:nvPr/>
        </p:nvPicPr>
        <p:blipFill rotWithShape="1">
          <a:blip r:embed="rId5">
            <a:alphaModFix/>
          </a:blip>
          <a:srcRect b="0" l="0" r="0" t="0"/>
          <a:stretch/>
        </p:blipFill>
        <p:spPr>
          <a:xfrm>
            <a:off x="933900" y="844900"/>
            <a:ext cx="6698301" cy="3583280"/>
          </a:xfrm>
          <a:prstGeom prst="rect">
            <a:avLst/>
          </a:prstGeom>
          <a:noFill/>
          <a:ln>
            <a:noFill/>
          </a:ln>
        </p:spPr>
      </p:pic>
      <p:sp>
        <p:nvSpPr>
          <p:cNvPr id="1857" name="Google Shape;1857;g2d7195ed958_0_372"/>
          <p:cNvSpPr txBox="1"/>
          <p:nvPr/>
        </p:nvSpPr>
        <p:spPr>
          <a:xfrm>
            <a:off x="679725" y="22172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Ubicación geográfica</a:t>
            </a:r>
            <a:endParaRPr b="1" i="0" sz="2400" u="none" cap="none" strike="noStrike">
              <a:solidFill>
                <a:srgbClr val="BFCC04"/>
              </a:solidFill>
              <a:latin typeface="Montserrat"/>
              <a:ea typeface="Montserrat"/>
              <a:cs typeface="Montserrat"/>
              <a:sym typeface="Montserrat"/>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1" name="Shape 1861"/>
        <p:cNvGrpSpPr/>
        <p:nvPr/>
      </p:nvGrpSpPr>
      <p:grpSpPr>
        <a:xfrm>
          <a:off x="0" y="0"/>
          <a:ext cx="0" cy="0"/>
          <a:chOff x="0" y="0"/>
          <a:chExt cx="0" cy="0"/>
        </a:xfrm>
      </p:grpSpPr>
      <p:sp>
        <p:nvSpPr>
          <p:cNvPr id="1862" name="Google Shape;1862;g2d7195ed958_0_379"/>
          <p:cNvSpPr txBox="1"/>
          <p:nvPr/>
        </p:nvSpPr>
        <p:spPr>
          <a:xfrm>
            <a:off x="2140350" y="2661325"/>
            <a:ext cx="5600400" cy="1231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EVALUACIÓN ELÉCTRICA</a:t>
            </a:r>
            <a:endParaRPr b="0" i="0" sz="1400" u="none" cap="none" strike="noStrike">
              <a:solidFill>
                <a:srgbClr val="000000"/>
              </a:solidFill>
              <a:latin typeface="Arial"/>
              <a:ea typeface="Arial"/>
              <a:cs typeface="Arial"/>
              <a:sym typeface="Arial"/>
            </a:endParaRPr>
          </a:p>
        </p:txBody>
      </p:sp>
      <p:sp>
        <p:nvSpPr>
          <p:cNvPr id="1863" name="Google Shape;1863;g2d7195ed958_0_379"/>
          <p:cNvSpPr txBox="1"/>
          <p:nvPr/>
        </p:nvSpPr>
        <p:spPr>
          <a:xfrm>
            <a:off x="6667782" y="386565"/>
            <a:ext cx="2977500" cy="3263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20000"/>
              <a:buFont typeface="Verdana"/>
              <a:buNone/>
            </a:pPr>
            <a:r>
              <a:rPr b="1" i="0" lang="es-CO" sz="20000" u="none" cap="none" strike="noStrike">
                <a:solidFill>
                  <a:srgbClr val="CAF53A"/>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pic>
        <p:nvPicPr>
          <p:cNvPr descr="Imagen 3" id="1864" name="Google Shape;1864;g2d7195ed958_0_379"/>
          <p:cNvPicPr preferRelativeResize="0"/>
          <p:nvPr/>
        </p:nvPicPr>
        <p:blipFill rotWithShape="1">
          <a:blip r:embed="rId4">
            <a:alphaModFix/>
          </a:blip>
          <a:srcRect b="7525" l="0" r="0" t="0"/>
          <a:stretch/>
        </p:blipFill>
        <p:spPr>
          <a:xfrm>
            <a:off x="4721876" y="1065509"/>
            <a:ext cx="3692782" cy="4077991"/>
          </a:xfrm>
          <a:prstGeom prst="rect">
            <a:avLst/>
          </a:prstGeom>
          <a:noFill/>
          <a:ln>
            <a:noFill/>
          </a:ln>
        </p:spPr>
      </p:pic>
      <p:pic>
        <p:nvPicPr>
          <p:cNvPr descr="Gráfico 7" id="1865" name="Google Shape;1865;g2d7195ed958_0_379"/>
          <p:cNvPicPr preferRelativeResize="0"/>
          <p:nvPr/>
        </p:nvPicPr>
        <p:blipFill rotWithShape="1">
          <a:blip r:embed="rId5">
            <a:alphaModFix/>
          </a:blip>
          <a:srcRect b="0" l="0" r="0" t="0"/>
          <a:stretch/>
        </p:blipFill>
        <p:spPr>
          <a:xfrm>
            <a:off x="198690" y="217475"/>
            <a:ext cx="788821" cy="868702"/>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9" name="Shape 1869"/>
        <p:cNvGrpSpPr/>
        <p:nvPr/>
      </p:nvGrpSpPr>
      <p:grpSpPr>
        <a:xfrm>
          <a:off x="0" y="0"/>
          <a:ext cx="0" cy="0"/>
          <a:chOff x="0" y="0"/>
          <a:chExt cx="0" cy="0"/>
        </a:xfrm>
      </p:grpSpPr>
      <p:pic>
        <p:nvPicPr>
          <p:cNvPr descr="Imagen 7" id="1870" name="Google Shape;1870;g2d7195ed958_0_386"/>
          <p:cNvPicPr preferRelativeResize="0"/>
          <p:nvPr/>
        </p:nvPicPr>
        <p:blipFill rotWithShape="1">
          <a:blip r:embed="rId4">
            <a:alphaModFix/>
          </a:blip>
          <a:srcRect b="0" l="0" r="0" t="0"/>
          <a:stretch/>
        </p:blipFill>
        <p:spPr>
          <a:xfrm>
            <a:off x="7997104" y="3814455"/>
            <a:ext cx="1016198" cy="1143000"/>
          </a:xfrm>
          <a:prstGeom prst="rect">
            <a:avLst/>
          </a:prstGeom>
          <a:noFill/>
          <a:ln>
            <a:noFill/>
          </a:ln>
        </p:spPr>
      </p:pic>
      <p:sp>
        <p:nvSpPr>
          <p:cNvPr id="1871" name="Google Shape;1871;g2d7195ed958_0_386"/>
          <p:cNvSpPr txBox="1"/>
          <p:nvPr/>
        </p:nvSpPr>
        <p:spPr>
          <a:xfrm>
            <a:off x="1717825" y="4051125"/>
            <a:ext cx="52470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Tabla 1. Escenarios de generación y demanda evaluados.</a:t>
            </a:r>
            <a:endParaRPr b="1" i="0" sz="1000" u="none" cap="none" strike="noStrike">
              <a:solidFill>
                <a:srgbClr val="595959"/>
              </a:solidFill>
              <a:latin typeface="Nunito"/>
              <a:ea typeface="Nunito"/>
              <a:cs typeface="Nunito"/>
              <a:sym typeface="Nunito"/>
            </a:endParaRPr>
          </a:p>
        </p:txBody>
      </p:sp>
      <p:sp>
        <p:nvSpPr>
          <p:cNvPr id="1872" name="Google Shape;1872;g2d7195ed958_0_386"/>
          <p:cNvSpPr txBox="1"/>
          <p:nvPr/>
        </p:nvSpPr>
        <p:spPr>
          <a:xfrm>
            <a:off x="772225" y="4683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Supuestos y consideraciones</a:t>
            </a:r>
            <a:endParaRPr b="1" i="0" sz="2400" u="none" cap="none" strike="noStrike">
              <a:solidFill>
                <a:srgbClr val="BFCC04"/>
              </a:solidFill>
              <a:latin typeface="Montserrat"/>
              <a:ea typeface="Montserrat"/>
              <a:cs typeface="Montserrat"/>
              <a:sym typeface="Montserrat"/>
            </a:endParaRPr>
          </a:p>
        </p:txBody>
      </p:sp>
      <p:graphicFrame>
        <p:nvGraphicFramePr>
          <p:cNvPr id="1873" name="Google Shape;1873;g2d7195ed958_0_386"/>
          <p:cNvGraphicFramePr/>
          <p:nvPr/>
        </p:nvGraphicFramePr>
        <p:xfrm>
          <a:off x="666050" y="1091700"/>
          <a:ext cx="3000000" cy="3000000"/>
        </p:xfrm>
        <a:graphic>
          <a:graphicData uri="http://schemas.openxmlformats.org/drawingml/2006/table">
            <a:tbl>
              <a:tblPr bandRow="1">
                <a:noFill/>
                <a:tableStyleId>{DDAC2471-B6C1-4883-8D68-31BC18A3935F}</a:tableStyleId>
              </a:tblPr>
              <a:tblGrid>
                <a:gridCol w="1407350"/>
                <a:gridCol w="1762075"/>
                <a:gridCol w="4286925"/>
              </a:tblGrid>
              <a:tr h="445625">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solidFill>
                            <a:schemeClr val="lt1"/>
                          </a:solidFill>
                          <a:latin typeface="Nunito"/>
                          <a:ea typeface="Nunito"/>
                          <a:cs typeface="Nunito"/>
                          <a:sym typeface="Nunito"/>
                        </a:rPr>
                        <a:t>Escenario de generación</a:t>
                      </a:r>
                      <a:endParaRPr sz="1400" u="none" cap="none" strike="noStrike">
                        <a:solidFill>
                          <a:schemeClr val="lt1"/>
                        </a:solidFill>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solidFill>
                            <a:schemeClr val="lt1"/>
                          </a:solidFill>
                          <a:latin typeface="Nunito"/>
                          <a:ea typeface="Nunito"/>
                          <a:cs typeface="Nunito"/>
                          <a:sym typeface="Nunito"/>
                        </a:rPr>
                        <a:t>Escenario de demanda</a:t>
                      </a:r>
                      <a:endParaRPr sz="1400" u="none" cap="none" strike="noStrike">
                        <a:solidFill>
                          <a:schemeClr val="lt1"/>
                        </a:solidFill>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solidFill>
                            <a:schemeClr val="lt1"/>
                          </a:solidFill>
                          <a:latin typeface="Nunito"/>
                          <a:ea typeface="Nunito"/>
                          <a:cs typeface="Nunito"/>
                          <a:sym typeface="Nunito"/>
                        </a:rPr>
                        <a:t>Descripción</a:t>
                      </a:r>
                      <a:endParaRPr sz="1400" u="none" cap="none" strike="noStrike">
                        <a:solidFill>
                          <a:schemeClr val="lt1"/>
                        </a:solidFill>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327575">
                <a:tc rowSpan="3">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G0</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Dmáx</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rowSpan="3">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Alta generación en el área suroccidental con máxima importación desde Ecuador.</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267150">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Dmed</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80400">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Dmín</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80400">
                <a:tc rowSpan="3">
                  <a:txBody>
                    <a:bodyPr/>
                    <a:lstStyle/>
                    <a:p>
                      <a:pPr indent="0" lvl="0" marL="0" marR="0" rtl="0" algn="ctr">
                        <a:lnSpc>
                          <a:spcPct val="107916"/>
                        </a:lnSpc>
                        <a:spcBef>
                          <a:spcPts val="0"/>
                        </a:spcBef>
                        <a:spcAft>
                          <a:spcPts val="0"/>
                        </a:spcAft>
                        <a:buClr>
                          <a:srgbClr val="000000"/>
                        </a:buClr>
                        <a:buSzPts val="1400"/>
                        <a:buFont typeface="Arial"/>
                        <a:buNone/>
                      </a:pPr>
                      <a:r>
                        <a:rPr lang="es-CO" sz="1400" u="none" cap="none" strike="noStrike">
                          <a:latin typeface="Nunito"/>
                          <a:ea typeface="Nunito"/>
                          <a:cs typeface="Nunito"/>
                          <a:sym typeface="Nunito"/>
                        </a:rPr>
                        <a:t>G1</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Dmáx</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rowSpan="3">
                  <a:txBody>
                    <a:bodyPr/>
                    <a:lstStyle/>
                    <a:p>
                      <a:pPr indent="0" lvl="0" marL="0" marR="0" rtl="0" algn="ctr">
                        <a:lnSpc>
                          <a:spcPct val="107916"/>
                        </a:lnSpc>
                        <a:spcBef>
                          <a:spcPts val="0"/>
                        </a:spcBef>
                        <a:spcAft>
                          <a:spcPts val="0"/>
                        </a:spcAft>
                        <a:buClr>
                          <a:srgbClr val="000000"/>
                        </a:buClr>
                        <a:buSzPts val="1400"/>
                        <a:buFont typeface="Arial"/>
                        <a:buNone/>
                      </a:pPr>
                      <a:r>
                        <a:rPr lang="es-CO" sz="1400" u="none" cap="none" strike="noStrike">
                          <a:latin typeface="Nunito"/>
                          <a:ea typeface="Nunito"/>
                          <a:cs typeface="Nunito"/>
                          <a:sym typeface="Nunito"/>
                        </a:rPr>
                        <a:t>Mínima generación en el área suroccidental con máxima exportación hacia Ecuador.</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280400">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Dmed</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80400">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Dmín</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80400">
                <a:tc gridSpan="3">
                  <a:txBody>
                    <a:bodyPr/>
                    <a:lstStyle/>
                    <a:p>
                      <a:pPr indent="0" lvl="0" marL="0" marR="0" rtl="0" algn="ctr">
                        <a:lnSpc>
                          <a:spcPct val="100000"/>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La FPO estimada es Diciembre 2029.</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hMerge="1"/>
                <a:tc hMerge="1"/>
              </a:tr>
              <a:tr h="280400">
                <a:tc gridSpan="3">
                  <a:txBody>
                    <a:bodyPr/>
                    <a:lstStyle/>
                    <a:p>
                      <a:pPr indent="0" lvl="0" marL="0" marR="0" rtl="0" algn="ctr">
                        <a:lnSpc>
                          <a:spcPct val="100000"/>
                        </a:lnSpc>
                        <a:spcBef>
                          <a:spcPts val="0"/>
                        </a:spcBef>
                        <a:spcAft>
                          <a:spcPts val="0"/>
                        </a:spcAft>
                        <a:buClr>
                          <a:srgbClr val="000000"/>
                        </a:buClr>
                        <a:buSzPts val="1300"/>
                        <a:buFont typeface="Arial"/>
                        <a:buNone/>
                      </a:pPr>
                      <a:r>
                        <a:rPr lang="es-CO" sz="1400" u="none" cap="none" strike="noStrike">
                          <a:solidFill>
                            <a:schemeClr val="dk1"/>
                          </a:solidFill>
                          <a:latin typeface="Nunito"/>
                          <a:ea typeface="Nunito"/>
                          <a:cs typeface="Nunito"/>
                          <a:sym typeface="Nunito"/>
                        </a:rPr>
                        <a:t>El horizonte de evaluación está definido entre los años 2029 y 2033.</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hMerge="1"/>
                <a:tc hMerge="1"/>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7" name="Shape 1877"/>
        <p:cNvGrpSpPr/>
        <p:nvPr/>
      </p:nvGrpSpPr>
      <p:grpSpPr>
        <a:xfrm>
          <a:off x="0" y="0"/>
          <a:ext cx="0" cy="0"/>
          <a:chOff x="0" y="0"/>
          <a:chExt cx="0" cy="0"/>
        </a:xfrm>
      </p:grpSpPr>
      <p:pic>
        <p:nvPicPr>
          <p:cNvPr id="1878" name="Google Shape;1878;g2d7195ed958_0_39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aphicFrame>
        <p:nvGraphicFramePr>
          <p:cNvPr id="1879" name="Google Shape;1879;g2d7195ed958_0_393"/>
          <p:cNvGraphicFramePr/>
          <p:nvPr/>
        </p:nvGraphicFramePr>
        <p:xfrm>
          <a:off x="549800" y="542638"/>
          <a:ext cx="3000000" cy="3000000"/>
        </p:xfrm>
        <a:graphic>
          <a:graphicData uri="http://schemas.openxmlformats.org/drawingml/2006/table">
            <a:tbl>
              <a:tblPr>
                <a:noFill/>
                <a:tableStyleId>{E2B71D7E-66CD-4077-BCAC-185A3F71D318}</a:tableStyleId>
              </a:tblPr>
              <a:tblGrid>
                <a:gridCol w="2924925"/>
                <a:gridCol w="1234550"/>
                <a:gridCol w="976000"/>
                <a:gridCol w="950775"/>
                <a:gridCol w="1118150"/>
              </a:tblGrid>
              <a:tr h="595875">
                <a:tc>
                  <a:txBody>
                    <a:bodyPr/>
                    <a:lstStyle/>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chemeClr val="lt1"/>
                          </a:solidFill>
                          <a:latin typeface="Nunito"/>
                          <a:ea typeface="Nunito"/>
                          <a:cs typeface="Nunito"/>
                          <a:sym typeface="Nunito"/>
                        </a:rPr>
                        <a:t>LÍNEA </a:t>
                      </a:r>
                      <a:endParaRPr b="1"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chemeClr val="lt1"/>
                          </a:solidFill>
                          <a:latin typeface="Nunito"/>
                          <a:ea typeface="Nunito"/>
                          <a:cs typeface="Nunito"/>
                          <a:sym typeface="Nunito"/>
                        </a:rPr>
                        <a:t>NIVEL DE TENSIÓN (kV)</a:t>
                      </a:r>
                      <a:endParaRPr b="1"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chemeClr val="lt1"/>
                          </a:solidFill>
                          <a:latin typeface="Nunito"/>
                          <a:ea typeface="Nunito"/>
                          <a:cs typeface="Nunito"/>
                          <a:sym typeface="Nunito"/>
                        </a:rPr>
                        <a:t>Capacidad Nominal</a:t>
                      </a:r>
                      <a:endParaRPr b="1"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chemeClr val="lt1"/>
                          </a:solidFill>
                          <a:latin typeface="Nunito"/>
                          <a:ea typeface="Nunito"/>
                          <a:cs typeface="Nunito"/>
                          <a:sym typeface="Nunito"/>
                        </a:rPr>
                        <a:t>Capacidad Térmica</a:t>
                      </a:r>
                      <a:endParaRPr b="1"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chemeClr val="lt1"/>
                          </a:solidFill>
                          <a:latin typeface="Nunito"/>
                          <a:ea typeface="Nunito"/>
                          <a:cs typeface="Nunito"/>
                          <a:sym typeface="Nunito"/>
                        </a:rPr>
                        <a:t>Capacidad Emergencia </a:t>
                      </a:r>
                      <a:endParaRPr b="1"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4794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CATAMBUCO- JAMONDINO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43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CATAMBUCO - PASTO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4794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CATAMBUCO - SAN MARTIN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400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440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43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EL ZAQUE - SAN MARTIN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400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440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43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JAMONDINO - PASTO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4794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PANAMERICANA - JAMONDINO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560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43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PASTO - SAN MARTIN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400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440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432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RIO MAYO - SAN MARTIN 1 115 kV</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115</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400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580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latin typeface="Nunito"/>
                          <a:ea typeface="Nunito"/>
                          <a:cs typeface="Nunito"/>
                          <a:sym typeface="Nunito"/>
                        </a:rPr>
                        <a:t>440</a:t>
                      </a:r>
                      <a:endParaRPr sz="1100" u="none" cap="none" strike="noStrike">
                        <a:latin typeface="Nunito"/>
                        <a:ea typeface="Nunito"/>
                        <a:cs typeface="Nunito"/>
                        <a:sym typeface="Nunito"/>
                      </a:endParaRPr>
                    </a:p>
                  </a:txBody>
                  <a:tcPr marT="91425" marB="91425" marR="91425" marL="914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bl>
          </a:graphicData>
        </a:graphic>
      </p:graphicFrame>
      <p:sp>
        <p:nvSpPr>
          <p:cNvPr id="1880" name="Google Shape;1880;g2d7195ed958_0_393"/>
          <p:cNvSpPr txBox="1"/>
          <p:nvPr/>
        </p:nvSpPr>
        <p:spPr>
          <a:xfrm>
            <a:off x="1690450" y="4504650"/>
            <a:ext cx="54546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chemeClr val="dk2"/>
                </a:solidFill>
                <a:latin typeface="Nunito"/>
                <a:ea typeface="Nunito"/>
                <a:cs typeface="Nunito"/>
                <a:sym typeface="Nunito"/>
              </a:rPr>
              <a:t>Tabla 2. Repotenciaciones consideradas.</a:t>
            </a:r>
            <a:endParaRPr b="1" i="0" sz="1000" u="none" cap="none" strike="noStrike">
              <a:solidFill>
                <a:schemeClr val="dk2"/>
              </a:solidFill>
              <a:latin typeface="Nunito"/>
              <a:ea typeface="Nunito"/>
              <a:cs typeface="Nunito"/>
              <a:sym typeface="Nunito"/>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4" name="Shape 1884"/>
        <p:cNvGrpSpPr/>
        <p:nvPr/>
      </p:nvGrpSpPr>
      <p:grpSpPr>
        <a:xfrm>
          <a:off x="0" y="0"/>
          <a:ext cx="0" cy="0"/>
          <a:chOff x="0" y="0"/>
          <a:chExt cx="0" cy="0"/>
        </a:xfrm>
      </p:grpSpPr>
      <p:pic>
        <p:nvPicPr>
          <p:cNvPr id="1885" name="Google Shape;1885;g2d7195ed958_0_39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86" name="Google Shape;1886;g2d7195ed958_0_399"/>
          <p:cNvSpPr/>
          <p:nvPr/>
        </p:nvSpPr>
        <p:spPr>
          <a:xfrm>
            <a:off x="575022" y="42576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Figura 4. Perfiles de tensión subestaciones del área de influencia en red completa A1.</a:t>
            </a:r>
            <a:endParaRPr b="0" i="0" sz="22200" u="none" cap="none" strike="noStrike">
              <a:solidFill>
                <a:schemeClr val="dk1"/>
              </a:solidFill>
              <a:latin typeface="Nunito"/>
              <a:ea typeface="Nunito"/>
              <a:cs typeface="Nunito"/>
              <a:sym typeface="Nunito"/>
            </a:endParaRPr>
          </a:p>
        </p:txBody>
      </p:sp>
      <p:pic>
        <p:nvPicPr>
          <p:cNvPr descr="Imagen en blanco y negro de una torre&#10;&#10;Descripción generada automáticamente con confianza media" id="1887" name="Google Shape;1887;g2d7195ed958_0_399"/>
          <p:cNvPicPr preferRelativeResize="0"/>
          <p:nvPr/>
        </p:nvPicPr>
        <p:blipFill rotWithShape="1">
          <a:blip r:embed="rId5">
            <a:alphaModFix/>
          </a:blip>
          <a:srcRect b="0" l="0" r="0" t="0"/>
          <a:stretch/>
        </p:blipFill>
        <p:spPr>
          <a:xfrm>
            <a:off x="7421652" y="4257618"/>
            <a:ext cx="1591660" cy="720000"/>
          </a:xfrm>
          <a:prstGeom prst="rect">
            <a:avLst/>
          </a:prstGeom>
          <a:noFill/>
          <a:ln>
            <a:noFill/>
          </a:ln>
        </p:spPr>
      </p:pic>
      <p:sp>
        <p:nvSpPr>
          <p:cNvPr id="1888" name="Google Shape;1888;g2d7195ed958_0_399"/>
          <p:cNvSpPr txBox="1"/>
          <p:nvPr/>
        </p:nvSpPr>
        <p:spPr>
          <a:xfrm>
            <a:off x="757125" y="2300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Perfiles de tensión red completa A1</a:t>
            </a:r>
            <a:endParaRPr b="1" i="0" sz="2400" u="none" cap="none" strike="noStrike">
              <a:solidFill>
                <a:srgbClr val="BFCC04"/>
              </a:solidFill>
              <a:latin typeface="Montserrat"/>
              <a:ea typeface="Montserrat"/>
              <a:cs typeface="Montserrat"/>
              <a:sym typeface="Montserrat"/>
            </a:endParaRPr>
          </a:p>
        </p:txBody>
      </p:sp>
      <p:pic>
        <p:nvPicPr>
          <p:cNvPr id="1889" name="Google Shape;1889;g2d7195ed958_0_399"/>
          <p:cNvPicPr preferRelativeResize="0"/>
          <p:nvPr/>
        </p:nvPicPr>
        <p:blipFill rotWithShape="1">
          <a:blip r:embed="rId6">
            <a:alphaModFix/>
          </a:blip>
          <a:srcRect b="0" l="0" r="0" t="0"/>
          <a:stretch/>
        </p:blipFill>
        <p:spPr>
          <a:xfrm>
            <a:off x="706100" y="732675"/>
            <a:ext cx="7113002" cy="3464882"/>
          </a:xfrm>
          <a:prstGeom prst="rect">
            <a:avLst/>
          </a:prstGeom>
          <a:noFill/>
          <a:ln>
            <a:noFill/>
          </a:ln>
        </p:spPr>
      </p:pic>
      <p:sp>
        <p:nvSpPr>
          <p:cNvPr id="1890" name="Google Shape;1890;g2d7195ed958_0_399"/>
          <p:cNvSpPr txBox="1"/>
          <p:nvPr/>
        </p:nvSpPr>
        <p:spPr>
          <a:xfrm>
            <a:off x="179150" y="4607900"/>
            <a:ext cx="6634200" cy="338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000"/>
              <a:buFont typeface="Arial"/>
              <a:buNone/>
            </a:pPr>
            <a:r>
              <a:rPr b="1" i="1" lang="es-CO" sz="1000" u="none" cap="none" strike="noStrike">
                <a:solidFill>
                  <a:schemeClr val="accent1"/>
                </a:solidFill>
                <a:latin typeface="Nunito"/>
                <a:ea typeface="Nunito"/>
                <a:cs typeface="Nunito"/>
                <a:sym typeface="Nunito"/>
              </a:rPr>
              <a:t>*</a:t>
            </a:r>
            <a:r>
              <a:rPr b="1" i="1" lang="es-CO" sz="900" u="none" cap="none" strike="noStrike">
                <a:solidFill>
                  <a:schemeClr val="accent1"/>
                </a:solidFill>
                <a:latin typeface="Nunito"/>
                <a:ea typeface="Nunito"/>
                <a:cs typeface="Nunito"/>
                <a:sym typeface="Nunito"/>
              </a:rPr>
              <a:t>NO se presentan  restricciones de perfiles de tensión en subestaciones del área de influencia en red completa.</a:t>
            </a:r>
            <a:endParaRPr b="1" i="1" sz="900" u="none" cap="none" strike="noStrike">
              <a:solidFill>
                <a:schemeClr val="accent1"/>
              </a:solidFill>
              <a:latin typeface="Nunito"/>
              <a:ea typeface="Nunito"/>
              <a:cs typeface="Nunito"/>
              <a:sym typeface="Nunito"/>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4" name="Shape 1894"/>
        <p:cNvGrpSpPr/>
        <p:nvPr/>
      </p:nvGrpSpPr>
      <p:grpSpPr>
        <a:xfrm>
          <a:off x="0" y="0"/>
          <a:ext cx="0" cy="0"/>
          <a:chOff x="0" y="0"/>
          <a:chExt cx="0" cy="0"/>
        </a:xfrm>
      </p:grpSpPr>
      <p:pic>
        <p:nvPicPr>
          <p:cNvPr id="1895" name="Google Shape;1895;g2d7195ed958_0_40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96" name="Google Shape;1896;g2d7195ed958_0_408"/>
          <p:cNvSpPr/>
          <p:nvPr/>
        </p:nvSpPr>
        <p:spPr>
          <a:xfrm>
            <a:off x="575022" y="42576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Figura 5. Perfiles de tensión subestaciones del área de influencia en red completa A2.</a:t>
            </a:r>
            <a:endParaRPr b="0" i="0" sz="22200" u="none" cap="none" strike="noStrike">
              <a:solidFill>
                <a:schemeClr val="dk1"/>
              </a:solidFill>
              <a:latin typeface="Nunito"/>
              <a:ea typeface="Nunito"/>
              <a:cs typeface="Nunito"/>
              <a:sym typeface="Nunito"/>
            </a:endParaRPr>
          </a:p>
        </p:txBody>
      </p:sp>
      <p:pic>
        <p:nvPicPr>
          <p:cNvPr descr="Imagen en blanco y negro de una torre&#10;&#10;Descripción generada automáticamente con confianza media" id="1897" name="Google Shape;1897;g2d7195ed958_0_408"/>
          <p:cNvPicPr preferRelativeResize="0"/>
          <p:nvPr/>
        </p:nvPicPr>
        <p:blipFill rotWithShape="1">
          <a:blip r:embed="rId5">
            <a:alphaModFix/>
          </a:blip>
          <a:srcRect b="0" l="0" r="0" t="0"/>
          <a:stretch/>
        </p:blipFill>
        <p:spPr>
          <a:xfrm>
            <a:off x="7421652" y="4257618"/>
            <a:ext cx="1591660" cy="720000"/>
          </a:xfrm>
          <a:prstGeom prst="rect">
            <a:avLst/>
          </a:prstGeom>
          <a:noFill/>
          <a:ln>
            <a:noFill/>
          </a:ln>
        </p:spPr>
      </p:pic>
      <p:sp>
        <p:nvSpPr>
          <p:cNvPr id="1898" name="Google Shape;1898;g2d7195ed958_0_408"/>
          <p:cNvSpPr txBox="1"/>
          <p:nvPr/>
        </p:nvSpPr>
        <p:spPr>
          <a:xfrm>
            <a:off x="757125" y="2300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Perfiles de tensión red completa A2</a:t>
            </a:r>
            <a:endParaRPr b="1" i="0" sz="2400" u="none" cap="none" strike="noStrike">
              <a:solidFill>
                <a:srgbClr val="BFCC04"/>
              </a:solidFill>
              <a:latin typeface="Montserrat"/>
              <a:ea typeface="Montserrat"/>
              <a:cs typeface="Montserrat"/>
              <a:sym typeface="Montserrat"/>
            </a:endParaRPr>
          </a:p>
        </p:txBody>
      </p:sp>
      <p:sp>
        <p:nvSpPr>
          <p:cNvPr id="1899" name="Google Shape;1899;g2d7195ed958_0_408"/>
          <p:cNvSpPr txBox="1"/>
          <p:nvPr/>
        </p:nvSpPr>
        <p:spPr>
          <a:xfrm>
            <a:off x="179150" y="4607900"/>
            <a:ext cx="6634200" cy="338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000"/>
              <a:buFont typeface="Arial"/>
              <a:buNone/>
            </a:pPr>
            <a:r>
              <a:rPr b="1" i="1" lang="es-CO" sz="1000" u="none" cap="none" strike="noStrike">
                <a:solidFill>
                  <a:schemeClr val="accent1"/>
                </a:solidFill>
                <a:latin typeface="Nunito"/>
                <a:ea typeface="Nunito"/>
                <a:cs typeface="Nunito"/>
                <a:sym typeface="Nunito"/>
              </a:rPr>
              <a:t>*</a:t>
            </a:r>
            <a:r>
              <a:rPr b="1" i="1" lang="es-CO" sz="900" u="none" cap="none" strike="noStrike">
                <a:solidFill>
                  <a:schemeClr val="accent1"/>
                </a:solidFill>
                <a:latin typeface="Nunito"/>
                <a:ea typeface="Nunito"/>
                <a:cs typeface="Nunito"/>
                <a:sym typeface="Nunito"/>
              </a:rPr>
              <a:t>NO se presentan  restricciones de perfiles de tensión en subestaciones del área de influencia en red completa.</a:t>
            </a:r>
            <a:endParaRPr b="1" i="1" sz="900" u="none" cap="none" strike="noStrike">
              <a:solidFill>
                <a:schemeClr val="accent1"/>
              </a:solidFill>
              <a:latin typeface="Nunito"/>
              <a:ea typeface="Nunito"/>
              <a:cs typeface="Nunito"/>
              <a:sym typeface="Nunito"/>
            </a:endParaRPr>
          </a:p>
        </p:txBody>
      </p:sp>
      <p:pic>
        <p:nvPicPr>
          <p:cNvPr id="1900" name="Google Shape;1900;g2d7195ed958_0_408"/>
          <p:cNvPicPr preferRelativeResize="0"/>
          <p:nvPr/>
        </p:nvPicPr>
        <p:blipFill rotWithShape="1">
          <a:blip r:embed="rId6">
            <a:alphaModFix/>
          </a:blip>
          <a:srcRect b="0" l="0" r="0" t="0"/>
          <a:stretch/>
        </p:blipFill>
        <p:spPr>
          <a:xfrm>
            <a:off x="854125" y="671950"/>
            <a:ext cx="6877281" cy="3585674"/>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4" name="Shape 1904"/>
        <p:cNvGrpSpPr/>
        <p:nvPr/>
      </p:nvGrpSpPr>
      <p:grpSpPr>
        <a:xfrm>
          <a:off x="0" y="0"/>
          <a:ext cx="0" cy="0"/>
          <a:chOff x="0" y="0"/>
          <a:chExt cx="0" cy="0"/>
        </a:xfrm>
      </p:grpSpPr>
      <p:pic>
        <p:nvPicPr>
          <p:cNvPr id="1905" name="Google Shape;1905;g2d7195ed958_0_41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06" name="Google Shape;1906;g2d7195ed958_0_417"/>
          <p:cNvSpPr/>
          <p:nvPr/>
        </p:nvSpPr>
        <p:spPr>
          <a:xfrm>
            <a:off x="657822" y="445778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6. Perfiles de tensión subestaciones del área de influencia ante contingencia N-1 A1. </a:t>
            </a:r>
            <a:endParaRPr b="1" i="0" sz="1000" u="none" cap="none" strike="noStrike">
              <a:solidFill>
                <a:srgbClr val="595959"/>
              </a:solidFill>
              <a:latin typeface="Nunito"/>
              <a:ea typeface="Nunito"/>
              <a:cs typeface="Nunito"/>
              <a:sym typeface="Nunito"/>
            </a:endParaRPr>
          </a:p>
        </p:txBody>
      </p:sp>
      <p:pic>
        <p:nvPicPr>
          <p:cNvPr descr="Imagen en blanco y negro de una torre&#10;&#10;Descripción generada automáticamente con confianza media" id="1907" name="Google Shape;1907;g2d7195ed958_0_417"/>
          <p:cNvPicPr preferRelativeResize="0"/>
          <p:nvPr/>
        </p:nvPicPr>
        <p:blipFill rotWithShape="1">
          <a:blip r:embed="rId5">
            <a:alphaModFix/>
          </a:blip>
          <a:srcRect b="0" l="0" r="0" t="0"/>
          <a:stretch/>
        </p:blipFill>
        <p:spPr>
          <a:xfrm>
            <a:off x="7552342" y="4280730"/>
            <a:ext cx="1591660" cy="720000"/>
          </a:xfrm>
          <a:prstGeom prst="rect">
            <a:avLst/>
          </a:prstGeom>
          <a:noFill/>
          <a:ln>
            <a:noFill/>
          </a:ln>
        </p:spPr>
      </p:pic>
      <p:sp>
        <p:nvSpPr>
          <p:cNvPr id="1908" name="Google Shape;1908;g2d7195ed958_0_417"/>
          <p:cNvSpPr txBox="1"/>
          <p:nvPr/>
        </p:nvSpPr>
        <p:spPr>
          <a:xfrm>
            <a:off x="700025" y="277850"/>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Perfiles de tensión ante contingencia N-1 A1</a:t>
            </a:r>
            <a:endParaRPr b="1" i="0" sz="2400" u="none" cap="none" strike="noStrike">
              <a:solidFill>
                <a:srgbClr val="BFCC04"/>
              </a:solidFill>
              <a:latin typeface="Montserrat"/>
              <a:ea typeface="Montserrat"/>
              <a:cs typeface="Montserrat"/>
              <a:sym typeface="Montserrat"/>
            </a:endParaRPr>
          </a:p>
        </p:txBody>
      </p:sp>
      <p:pic>
        <p:nvPicPr>
          <p:cNvPr id="1909" name="Google Shape;1909;g2d7195ed958_0_417"/>
          <p:cNvPicPr preferRelativeResize="0"/>
          <p:nvPr/>
        </p:nvPicPr>
        <p:blipFill rotWithShape="1">
          <a:blip r:embed="rId6">
            <a:alphaModFix/>
          </a:blip>
          <a:srcRect b="0" l="0" r="0" t="0"/>
          <a:stretch/>
        </p:blipFill>
        <p:spPr>
          <a:xfrm>
            <a:off x="623550" y="914825"/>
            <a:ext cx="6966189" cy="3460083"/>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3" name="Shape 1913"/>
        <p:cNvGrpSpPr/>
        <p:nvPr/>
      </p:nvGrpSpPr>
      <p:grpSpPr>
        <a:xfrm>
          <a:off x="0" y="0"/>
          <a:ext cx="0" cy="0"/>
          <a:chOff x="0" y="0"/>
          <a:chExt cx="0" cy="0"/>
        </a:xfrm>
      </p:grpSpPr>
      <p:pic>
        <p:nvPicPr>
          <p:cNvPr id="1914" name="Google Shape;1914;g2d7195ed958_0_42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15" name="Google Shape;1915;g2d7195ed958_0_425"/>
          <p:cNvSpPr/>
          <p:nvPr/>
        </p:nvSpPr>
        <p:spPr>
          <a:xfrm>
            <a:off x="553172" y="46273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7. Perfiles de tensión subestaciones del área de influencia ante contingencia N-1 A2. </a:t>
            </a:r>
            <a:endParaRPr b="1" i="0" sz="1000" u="none" cap="none" strike="noStrike">
              <a:solidFill>
                <a:srgbClr val="595959"/>
              </a:solidFill>
              <a:latin typeface="Nunito"/>
              <a:ea typeface="Nunito"/>
              <a:cs typeface="Nunito"/>
              <a:sym typeface="Nunito"/>
            </a:endParaRPr>
          </a:p>
        </p:txBody>
      </p:sp>
      <p:pic>
        <p:nvPicPr>
          <p:cNvPr descr="Imagen en blanco y negro de una torre&#10;&#10;Descripción generada automáticamente con confianza media" id="1916" name="Google Shape;1916;g2d7195ed958_0_425"/>
          <p:cNvPicPr preferRelativeResize="0"/>
          <p:nvPr/>
        </p:nvPicPr>
        <p:blipFill rotWithShape="1">
          <a:blip r:embed="rId5">
            <a:alphaModFix/>
          </a:blip>
          <a:srcRect b="0" l="0" r="0" t="0"/>
          <a:stretch/>
        </p:blipFill>
        <p:spPr>
          <a:xfrm>
            <a:off x="7552342" y="4295680"/>
            <a:ext cx="1591660" cy="720000"/>
          </a:xfrm>
          <a:prstGeom prst="rect">
            <a:avLst/>
          </a:prstGeom>
          <a:noFill/>
          <a:ln>
            <a:noFill/>
          </a:ln>
        </p:spPr>
      </p:pic>
      <p:sp>
        <p:nvSpPr>
          <p:cNvPr id="1917" name="Google Shape;1917;g2d7195ed958_0_425"/>
          <p:cNvSpPr txBox="1"/>
          <p:nvPr/>
        </p:nvSpPr>
        <p:spPr>
          <a:xfrm>
            <a:off x="655175" y="193800"/>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Perfiles de tensión ante contingencia N-1 A2</a:t>
            </a:r>
            <a:endParaRPr b="1" i="0" sz="2400" u="none" cap="none" strike="noStrike">
              <a:solidFill>
                <a:srgbClr val="BFCC04"/>
              </a:solidFill>
              <a:latin typeface="Montserrat"/>
              <a:ea typeface="Montserrat"/>
              <a:cs typeface="Montserrat"/>
              <a:sym typeface="Montserrat"/>
            </a:endParaRPr>
          </a:p>
        </p:txBody>
      </p:sp>
      <p:pic>
        <p:nvPicPr>
          <p:cNvPr id="1918" name="Google Shape;1918;g2d7195ed958_0_425"/>
          <p:cNvPicPr preferRelativeResize="0"/>
          <p:nvPr/>
        </p:nvPicPr>
        <p:blipFill rotWithShape="1">
          <a:blip r:embed="rId6">
            <a:alphaModFix/>
          </a:blip>
          <a:srcRect b="0" l="0" r="0" t="0"/>
          <a:stretch/>
        </p:blipFill>
        <p:spPr>
          <a:xfrm>
            <a:off x="655175" y="710350"/>
            <a:ext cx="7341926" cy="391698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2" name="Shape 1922"/>
        <p:cNvGrpSpPr/>
        <p:nvPr/>
      </p:nvGrpSpPr>
      <p:grpSpPr>
        <a:xfrm>
          <a:off x="0" y="0"/>
          <a:ext cx="0" cy="0"/>
          <a:chOff x="0" y="0"/>
          <a:chExt cx="0" cy="0"/>
        </a:xfrm>
      </p:grpSpPr>
      <p:pic>
        <p:nvPicPr>
          <p:cNvPr id="1923" name="Google Shape;1923;g2d7195ed958_0_43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24" name="Google Shape;1924;g2d7195ed958_0_433"/>
          <p:cNvSpPr/>
          <p:nvPr/>
        </p:nvSpPr>
        <p:spPr>
          <a:xfrm>
            <a:off x="616922" y="29434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8. Restricción reportada en el Informe de planeamiento operativo eléctrico de largo plazo – Segundo semestre 2024.</a:t>
            </a:r>
            <a:endParaRPr b="1" i="0" sz="1000" u="none" cap="none" strike="noStrike">
              <a:solidFill>
                <a:srgbClr val="595959"/>
              </a:solidFill>
              <a:latin typeface="Nunito"/>
              <a:ea typeface="Nunito"/>
              <a:cs typeface="Nunito"/>
              <a:sym typeface="Nunito"/>
            </a:endParaRPr>
          </a:p>
        </p:txBody>
      </p:sp>
      <p:pic>
        <p:nvPicPr>
          <p:cNvPr descr="Imagen en blanco y negro de una torre&#10;&#10;Descripción generada automáticamente con confianza media" id="1925" name="Google Shape;1925;g2d7195ed958_0_433"/>
          <p:cNvPicPr preferRelativeResize="0"/>
          <p:nvPr/>
        </p:nvPicPr>
        <p:blipFill rotWithShape="1">
          <a:blip r:embed="rId5">
            <a:alphaModFix/>
          </a:blip>
          <a:srcRect b="0" l="0" r="0" t="0"/>
          <a:stretch/>
        </p:blipFill>
        <p:spPr>
          <a:xfrm>
            <a:off x="7666650" y="4293174"/>
            <a:ext cx="1434023" cy="648701"/>
          </a:xfrm>
          <a:prstGeom prst="rect">
            <a:avLst/>
          </a:prstGeom>
          <a:noFill/>
          <a:ln>
            <a:noFill/>
          </a:ln>
        </p:spPr>
      </p:pic>
      <p:sp>
        <p:nvSpPr>
          <p:cNvPr id="1926" name="Google Shape;1926;g2d7195ed958_0_433"/>
          <p:cNvSpPr txBox="1"/>
          <p:nvPr/>
        </p:nvSpPr>
        <p:spPr>
          <a:xfrm>
            <a:off x="616925" y="41242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Restricción eléctrica </a:t>
            </a:r>
            <a:endParaRPr b="1" i="0" sz="2400" u="none" cap="none" strike="noStrike">
              <a:solidFill>
                <a:srgbClr val="BFCC04"/>
              </a:solidFill>
              <a:latin typeface="Montserrat"/>
              <a:ea typeface="Montserrat"/>
              <a:cs typeface="Montserrat"/>
              <a:sym typeface="Montserrat"/>
            </a:endParaRPr>
          </a:p>
        </p:txBody>
      </p:sp>
      <p:pic>
        <p:nvPicPr>
          <p:cNvPr id="1927" name="Google Shape;1927;g2d7195ed958_0_433"/>
          <p:cNvPicPr preferRelativeResize="0"/>
          <p:nvPr/>
        </p:nvPicPr>
        <p:blipFill rotWithShape="1">
          <a:blip r:embed="rId6">
            <a:alphaModFix/>
          </a:blip>
          <a:srcRect b="0" l="0" r="0" t="0"/>
          <a:stretch/>
        </p:blipFill>
        <p:spPr>
          <a:xfrm>
            <a:off x="152400" y="1413379"/>
            <a:ext cx="8839199" cy="11870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pic>
        <p:nvPicPr>
          <p:cNvPr id="224" name="Google Shape;224;g2d7195ed958_0_700"/>
          <p:cNvPicPr preferRelativeResize="0"/>
          <p:nvPr/>
        </p:nvPicPr>
        <p:blipFill rotWithShape="1">
          <a:blip r:embed="rId4">
            <a:alphaModFix/>
          </a:blip>
          <a:srcRect b="0" l="0" r="0" t="0"/>
          <a:stretch/>
        </p:blipFill>
        <p:spPr>
          <a:xfrm>
            <a:off x="1031211" y="1160436"/>
            <a:ext cx="7081577" cy="3865085"/>
          </a:xfrm>
          <a:prstGeom prst="rect">
            <a:avLst/>
          </a:prstGeom>
          <a:noFill/>
          <a:ln>
            <a:noFill/>
          </a:ln>
        </p:spPr>
      </p:pic>
      <p:sp>
        <p:nvSpPr>
          <p:cNvPr id="225" name="Google Shape;225;g2d7195ed958_0_700"/>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Corzo 500/115 kV</a:t>
            </a:r>
            <a:endParaRPr b="1" i="0" sz="2300" u="none" cap="none" strike="noStrike">
              <a:solidFill>
                <a:srgbClr val="171717"/>
              </a:solidFill>
              <a:highlight>
                <a:srgbClr val="CAF53A"/>
              </a:highlight>
              <a:latin typeface="Verdana"/>
              <a:ea typeface="Verdana"/>
              <a:cs typeface="Verdana"/>
              <a:sym typeface="Verdana"/>
            </a:endParaRPr>
          </a:p>
        </p:txBody>
      </p:sp>
      <p:pic>
        <p:nvPicPr>
          <p:cNvPr id="226" name="Google Shape;226;g2d7195ed958_0_700"/>
          <p:cNvPicPr preferRelativeResize="0"/>
          <p:nvPr/>
        </p:nvPicPr>
        <p:blipFill rotWithShape="1">
          <a:blip r:embed="rId5">
            <a:alphaModFix/>
          </a:blip>
          <a:srcRect b="0" l="0" r="0" t="0"/>
          <a:stretch/>
        </p:blipFill>
        <p:spPr>
          <a:xfrm>
            <a:off x="7997104" y="117979"/>
            <a:ext cx="1016198" cy="1143000"/>
          </a:xfrm>
          <a:prstGeom prst="rect">
            <a:avLst/>
          </a:prstGeom>
          <a:noFill/>
          <a:ln>
            <a:noFill/>
          </a:ln>
        </p:spPr>
      </p:pic>
      <p:sp>
        <p:nvSpPr>
          <p:cNvPr id="227" name="Google Shape;227;g2d7195ed958_0_700"/>
          <p:cNvSpPr txBox="1"/>
          <p:nvPr/>
        </p:nvSpPr>
        <p:spPr>
          <a:xfrm>
            <a:off x="6708659" y="4445688"/>
            <a:ext cx="257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171717"/>
                </a:solidFill>
                <a:highlight>
                  <a:srgbClr val="CAF53A"/>
                </a:highlight>
                <a:latin typeface="Verdana"/>
                <a:ea typeface="Verdana"/>
                <a:cs typeface="Verdana"/>
                <a:sym typeface="Verdana"/>
              </a:rPr>
              <a:t>FPO: Diciembre 2029</a:t>
            </a:r>
            <a:endParaRPr b="1" i="0" sz="1400" u="none" cap="none" strike="noStrike">
              <a:solidFill>
                <a:srgbClr val="171717"/>
              </a:solidFill>
              <a:highlight>
                <a:srgbClr val="CAF53A"/>
              </a:highlight>
              <a:latin typeface="Verdana"/>
              <a:ea typeface="Verdana"/>
              <a:cs typeface="Verdana"/>
              <a:sym typeface="Verdana"/>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1" name="Shape 1931"/>
        <p:cNvGrpSpPr/>
        <p:nvPr/>
      </p:nvGrpSpPr>
      <p:grpSpPr>
        <a:xfrm>
          <a:off x="0" y="0"/>
          <a:ext cx="0" cy="0"/>
          <a:chOff x="0" y="0"/>
          <a:chExt cx="0" cy="0"/>
        </a:xfrm>
      </p:grpSpPr>
      <p:pic>
        <p:nvPicPr>
          <p:cNvPr id="1932" name="Google Shape;1932;g2d7195ed958_0_441"/>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33" name="Google Shape;1933;g2d7195ed958_0_441"/>
          <p:cNvSpPr/>
          <p:nvPr/>
        </p:nvSpPr>
        <p:spPr>
          <a:xfrm>
            <a:off x="553172" y="476418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Arial"/>
              <a:buNone/>
            </a:pPr>
            <a:r>
              <a:rPr b="1" i="0" lang="es-CO" sz="1000" u="none" cap="none" strike="noStrike">
                <a:solidFill>
                  <a:srgbClr val="595959"/>
                </a:solidFill>
                <a:latin typeface="Nunito"/>
                <a:ea typeface="Nunito"/>
                <a:cs typeface="Nunito"/>
                <a:sym typeface="Nunito"/>
              </a:rPr>
              <a:t>Figura 9. Cargabilidad elementos del área de influencia en red completa A1. </a:t>
            </a:r>
            <a:endParaRPr b="1" i="0" sz="22100" u="none" cap="none" strike="noStrike">
              <a:solidFill>
                <a:schemeClr val="dk1"/>
              </a:solidFill>
              <a:latin typeface="Nunito"/>
              <a:ea typeface="Nunito"/>
              <a:cs typeface="Nunito"/>
              <a:sym typeface="Nunito"/>
            </a:endParaRPr>
          </a:p>
        </p:txBody>
      </p:sp>
      <p:sp>
        <p:nvSpPr>
          <p:cNvPr id="1934" name="Google Shape;1934;g2d7195ed958_0_441"/>
          <p:cNvSpPr txBox="1"/>
          <p:nvPr/>
        </p:nvSpPr>
        <p:spPr>
          <a:xfrm>
            <a:off x="687900" y="-709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red completa A1</a:t>
            </a:r>
            <a:endParaRPr b="1" i="0" sz="2400" u="none" cap="none" strike="noStrike">
              <a:solidFill>
                <a:srgbClr val="BFCC04"/>
              </a:solidFill>
              <a:latin typeface="Montserrat"/>
              <a:ea typeface="Montserrat"/>
              <a:cs typeface="Montserrat"/>
              <a:sym typeface="Montserrat"/>
            </a:endParaRPr>
          </a:p>
        </p:txBody>
      </p:sp>
      <p:pic>
        <p:nvPicPr>
          <p:cNvPr id="1935" name="Google Shape;1935;g2d7195ed958_0_441"/>
          <p:cNvPicPr preferRelativeResize="0"/>
          <p:nvPr/>
        </p:nvPicPr>
        <p:blipFill rotWithShape="1">
          <a:blip r:embed="rId5">
            <a:alphaModFix/>
          </a:blip>
          <a:srcRect b="-1577" l="840" r="-838" t="1579"/>
          <a:stretch/>
        </p:blipFill>
        <p:spPr>
          <a:xfrm>
            <a:off x="359325" y="385675"/>
            <a:ext cx="7404700" cy="4372150"/>
          </a:xfrm>
          <a:prstGeom prst="rect">
            <a:avLst/>
          </a:prstGeom>
          <a:noFill/>
          <a:ln>
            <a:noFill/>
          </a:ln>
        </p:spPr>
      </p:pic>
      <p:pic>
        <p:nvPicPr>
          <p:cNvPr descr="Imagen en blanco y negro de una torre&#10;&#10;Descripción generada automáticamente con confianza media" id="1936" name="Google Shape;1936;g2d7195ed958_0_441"/>
          <p:cNvPicPr preferRelativeResize="0"/>
          <p:nvPr/>
        </p:nvPicPr>
        <p:blipFill rotWithShape="1">
          <a:blip r:embed="rId6">
            <a:alphaModFix/>
          </a:blip>
          <a:srcRect b="0" l="0" r="0" t="0"/>
          <a:stretch/>
        </p:blipFill>
        <p:spPr>
          <a:xfrm>
            <a:off x="7470792" y="4290480"/>
            <a:ext cx="1591660" cy="720000"/>
          </a:xfrm>
          <a:prstGeom prst="rect">
            <a:avLst/>
          </a:prstGeom>
          <a:noFill/>
          <a:ln>
            <a:noFill/>
          </a:ln>
        </p:spPr>
      </p:pic>
      <p:sp>
        <p:nvSpPr>
          <p:cNvPr id="1937" name="Google Shape;1937;g2d7195ed958_0_441"/>
          <p:cNvSpPr txBox="1"/>
          <p:nvPr/>
        </p:nvSpPr>
        <p:spPr>
          <a:xfrm>
            <a:off x="7722725" y="2100750"/>
            <a:ext cx="1278300" cy="81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s-CO" sz="900" u="none" cap="none" strike="noStrike">
                <a:solidFill>
                  <a:schemeClr val="accent1"/>
                </a:solidFill>
                <a:latin typeface="Nunito"/>
                <a:ea typeface="Nunito"/>
                <a:cs typeface="Nunito"/>
                <a:sym typeface="Nunito"/>
              </a:rPr>
              <a:t>*</a:t>
            </a:r>
            <a:r>
              <a:rPr b="1" i="1" lang="es-CO" sz="800" u="none" cap="none" strike="noStrike">
                <a:solidFill>
                  <a:schemeClr val="accent1"/>
                </a:solidFill>
                <a:latin typeface="Nunito"/>
                <a:ea typeface="Nunito"/>
                <a:cs typeface="Nunito"/>
                <a:sym typeface="Nunito"/>
              </a:rPr>
              <a:t>NO se presentan  restricciones de  cargabilidad en el área de influencia en red completa.</a:t>
            </a:r>
            <a:endParaRPr b="1" i="1" sz="800" u="none" cap="none" strike="noStrike">
              <a:solidFill>
                <a:schemeClr val="accent1"/>
              </a:solidFill>
              <a:latin typeface="Nunito"/>
              <a:ea typeface="Nunito"/>
              <a:cs typeface="Nunito"/>
              <a:sym typeface="Nunito"/>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1" name="Shape 1941"/>
        <p:cNvGrpSpPr/>
        <p:nvPr/>
      </p:nvGrpSpPr>
      <p:grpSpPr>
        <a:xfrm>
          <a:off x="0" y="0"/>
          <a:ext cx="0" cy="0"/>
          <a:chOff x="0" y="0"/>
          <a:chExt cx="0" cy="0"/>
        </a:xfrm>
      </p:grpSpPr>
      <p:pic>
        <p:nvPicPr>
          <p:cNvPr id="1942" name="Google Shape;1942;g2d7195ed958_0_45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43" name="Google Shape;1943;g2d7195ed958_0_450"/>
          <p:cNvSpPr/>
          <p:nvPr/>
        </p:nvSpPr>
        <p:spPr>
          <a:xfrm>
            <a:off x="553172" y="476418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Arial"/>
              <a:buNone/>
            </a:pPr>
            <a:r>
              <a:rPr b="1" i="0" lang="es-CO" sz="1000" u="none" cap="none" strike="noStrike">
                <a:solidFill>
                  <a:srgbClr val="595959"/>
                </a:solidFill>
                <a:latin typeface="Nunito"/>
                <a:ea typeface="Nunito"/>
                <a:cs typeface="Nunito"/>
                <a:sym typeface="Nunito"/>
              </a:rPr>
              <a:t>Figura 10. Cargabilidad elementos del área de influencia en red completa A2. </a:t>
            </a:r>
            <a:endParaRPr b="1" i="0" sz="22100" u="none" cap="none" strike="noStrike">
              <a:solidFill>
                <a:schemeClr val="dk1"/>
              </a:solidFill>
              <a:latin typeface="Nunito"/>
              <a:ea typeface="Nunito"/>
              <a:cs typeface="Nunito"/>
              <a:sym typeface="Nunito"/>
            </a:endParaRPr>
          </a:p>
        </p:txBody>
      </p:sp>
      <p:sp>
        <p:nvSpPr>
          <p:cNvPr id="1944" name="Google Shape;1944;g2d7195ed958_0_450"/>
          <p:cNvSpPr txBox="1"/>
          <p:nvPr/>
        </p:nvSpPr>
        <p:spPr>
          <a:xfrm>
            <a:off x="687900" y="-709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red completa A2</a:t>
            </a:r>
            <a:endParaRPr b="1" i="0" sz="2400" u="none" cap="none" strike="noStrike">
              <a:solidFill>
                <a:srgbClr val="BFCC04"/>
              </a:solidFill>
              <a:latin typeface="Montserrat"/>
              <a:ea typeface="Montserrat"/>
              <a:cs typeface="Montserrat"/>
              <a:sym typeface="Montserrat"/>
            </a:endParaRPr>
          </a:p>
        </p:txBody>
      </p:sp>
      <p:pic>
        <p:nvPicPr>
          <p:cNvPr descr="Imagen en blanco y negro de una torre&#10;&#10;Descripción generada automáticamente con confianza media" id="1945" name="Google Shape;1945;g2d7195ed958_0_450"/>
          <p:cNvPicPr preferRelativeResize="0"/>
          <p:nvPr/>
        </p:nvPicPr>
        <p:blipFill rotWithShape="1">
          <a:blip r:embed="rId5">
            <a:alphaModFix/>
          </a:blip>
          <a:srcRect b="0" l="0" r="0" t="0"/>
          <a:stretch/>
        </p:blipFill>
        <p:spPr>
          <a:xfrm>
            <a:off x="7470792" y="4290480"/>
            <a:ext cx="1591660" cy="720000"/>
          </a:xfrm>
          <a:prstGeom prst="rect">
            <a:avLst/>
          </a:prstGeom>
          <a:noFill/>
          <a:ln>
            <a:noFill/>
          </a:ln>
        </p:spPr>
      </p:pic>
      <p:sp>
        <p:nvSpPr>
          <p:cNvPr id="1946" name="Google Shape;1946;g2d7195ed958_0_450"/>
          <p:cNvSpPr txBox="1"/>
          <p:nvPr/>
        </p:nvSpPr>
        <p:spPr>
          <a:xfrm>
            <a:off x="7081150" y="2107300"/>
            <a:ext cx="17148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s-CO" sz="1000" u="none" cap="none" strike="noStrike">
                <a:solidFill>
                  <a:schemeClr val="accent1"/>
                </a:solidFill>
                <a:latin typeface="Nunito"/>
                <a:ea typeface="Nunito"/>
                <a:cs typeface="Nunito"/>
                <a:sym typeface="Nunito"/>
              </a:rPr>
              <a:t>*</a:t>
            </a:r>
            <a:r>
              <a:rPr b="1" i="1" lang="es-CO" sz="900" u="none" cap="none" strike="noStrike">
                <a:solidFill>
                  <a:schemeClr val="accent1"/>
                </a:solidFill>
                <a:latin typeface="Nunito"/>
                <a:ea typeface="Nunito"/>
                <a:cs typeface="Nunito"/>
                <a:sym typeface="Nunito"/>
              </a:rPr>
              <a:t>NO se presentan  restricciones de  cargabilidad en el área de influencia en red completa.</a:t>
            </a:r>
            <a:endParaRPr b="1" i="1" sz="900" u="none" cap="none" strike="noStrike">
              <a:solidFill>
                <a:schemeClr val="accent1"/>
              </a:solidFill>
              <a:latin typeface="Nunito"/>
              <a:ea typeface="Nunito"/>
              <a:cs typeface="Nunito"/>
              <a:sym typeface="Nunito"/>
            </a:endParaRPr>
          </a:p>
        </p:txBody>
      </p:sp>
      <p:pic>
        <p:nvPicPr>
          <p:cNvPr id="1947" name="Google Shape;1947;g2d7195ed958_0_450"/>
          <p:cNvPicPr preferRelativeResize="0"/>
          <p:nvPr/>
        </p:nvPicPr>
        <p:blipFill rotWithShape="1">
          <a:blip r:embed="rId6">
            <a:alphaModFix/>
          </a:blip>
          <a:srcRect b="0" l="0" r="0" t="5248"/>
          <a:stretch/>
        </p:blipFill>
        <p:spPr>
          <a:xfrm>
            <a:off x="1452675" y="365975"/>
            <a:ext cx="5329362" cy="4398201"/>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1" name="Shape 1951"/>
        <p:cNvGrpSpPr/>
        <p:nvPr/>
      </p:nvGrpSpPr>
      <p:grpSpPr>
        <a:xfrm>
          <a:off x="0" y="0"/>
          <a:ext cx="0" cy="0"/>
          <a:chOff x="0" y="0"/>
          <a:chExt cx="0" cy="0"/>
        </a:xfrm>
      </p:grpSpPr>
      <p:pic>
        <p:nvPicPr>
          <p:cNvPr id="1952" name="Google Shape;1952;g2d7195ed958_0_45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53" name="Google Shape;1953;g2d7195ed958_0_459"/>
          <p:cNvSpPr/>
          <p:nvPr/>
        </p:nvSpPr>
        <p:spPr>
          <a:xfrm>
            <a:off x="553172" y="476415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11. Perfiles de cargabilidad elementos  del área de influencia ante contingencia N-1 A1.</a:t>
            </a:r>
            <a:endParaRPr b="1" i="0" sz="1000" u="none" cap="none" strike="noStrike">
              <a:solidFill>
                <a:srgbClr val="595959"/>
              </a:solidFill>
              <a:latin typeface="Nunito"/>
              <a:ea typeface="Nunito"/>
              <a:cs typeface="Nunito"/>
              <a:sym typeface="Nunito"/>
            </a:endParaRPr>
          </a:p>
        </p:txBody>
      </p:sp>
      <p:pic>
        <p:nvPicPr>
          <p:cNvPr descr="Imagen en blanco y negro de una torre&#10;&#10;Descripción generada automáticamente con confianza media" id="1954" name="Google Shape;1954;g2d7195ed958_0_459"/>
          <p:cNvPicPr preferRelativeResize="0"/>
          <p:nvPr/>
        </p:nvPicPr>
        <p:blipFill rotWithShape="1">
          <a:blip r:embed="rId5">
            <a:alphaModFix/>
          </a:blip>
          <a:srcRect b="0" l="0" r="0" t="0"/>
          <a:stretch/>
        </p:blipFill>
        <p:spPr>
          <a:xfrm>
            <a:off x="7666650" y="4293174"/>
            <a:ext cx="1434023" cy="648701"/>
          </a:xfrm>
          <a:prstGeom prst="rect">
            <a:avLst/>
          </a:prstGeom>
          <a:noFill/>
          <a:ln>
            <a:noFill/>
          </a:ln>
        </p:spPr>
      </p:pic>
      <p:sp>
        <p:nvSpPr>
          <p:cNvPr id="1955" name="Google Shape;1955;g2d7195ed958_0_459"/>
          <p:cNvSpPr txBox="1"/>
          <p:nvPr/>
        </p:nvSpPr>
        <p:spPr>
          <a:xfrm>
            <a:off x="616925" y="43950"/>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 A1</a:t>
            </a:r>
            <a:endParaRPr b="1" i="0" sz="2400" u="none" cap="none" strike="noStrike">
              <a:solidFill>
                <a:srgbClr val="BFCC04"/>
              </a:solidFill>
              <a:latin typeface="Montserrat"/>
              <a:ea typeface="Montserrat"/>
              <a:cs typeface="Montserrat"/>
              <a:sym typeface="Montserrat"/>
            </a:endParaRPr>
          </a:p>
        </p:txBody>
      </p:sp>
      <p:pic>
        <p:nvPicPr>
          <p:cNvPr id="1956" name="Google Shape;1956;g2d7195ed958_0_459"/>
          <p:cNvPicPr preferRelativeResize="0"/>
          <p:nvPr/>
        </p:nvPicPr>
        <p:blipFill rotWithShape="1">
          <a:blip r:embed="rId6">
            <a:alphaModFix/>
          </a:blip>
          <a:srcRect b="0" l="0" r="0" t="0"/>
          <a:stretch/>
        </p:blipFill>
        <p:spPr>
          <a:xfrm>
            <a:off x="553175" y="487063"/>
            <a:ext cx="7327125" cy="4315311"/>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0" name="Shape 1960"/>
        <p:cNvGrpSpPr/>
        <p:nvPr/>
      </p:nvGrpSpPr>
      <p:grpSpPr>
        <a:xfrm>
          <a:off x="0" y="0"/>
          <a:ext cx="0" cy="0"/>
          <a:chOff x="0" y="0"/>
          <a:chExt cx="0" cy="0"/>
        </a:xfrm>
      </p:grpSpPr>
      <p:pic>
        <p:nvPicPr>
          <p:cNvPr id="1961" name="Google Shape;1961;g2d7195ed958_0_46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62" name="Google Shape;1962;g2d7195ed958_0_467"/>
          <p:cNvSpPr/>
          <p:nvPr/>
        </p:nvSpPr>
        <p:spPr>
          <a:xfrm>
            <a:off x="553172" y="476415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12. Perfiles de cargabilidad elementos  del área de influencia ante contingencia N-1 A2.</a:t>
            </a:r>
            <a:endParaRPr b="1" i="0" sz="1000" u="none" cap="none" strike="noStrike">
              <a:solidFill>
                <a:srgbClr val="595959"/>
              </a:solidFill>
              <a:latin typeface="Nunito"/>
              <a:ea typeface="Nunito"/>
              <a:cs typeface="Nunito"/>
              <a:sym typeface="Nunito"/>
            </a:endParaRPr>
          </a:p>
        </p:txBody>
      </p:sp>
      <p:pic>
        <p:nvPicPr>
          <p:cNvPr descr="Imagen en blanco y negro de una torre&#10;&#10;Descripción generada automáticamente con confianza media" id="1963" name="Google Shape;1963;g2d7195ed958_0_467"/>
          <p:cNvPicPr preferRelativeResize="0"/>
          <p:nvPr/>
        </p:nvPicPr>
        <p:blipFill rotWithShape="1">
          <a:blip r:embed="rId5">
            <a:alphaModFix/>
          </a:blip>
          <a:srcRect b="0" l="0" r="0" t="0"/>
          <a:stretch/>
        </p:blipFill>
        <p:spPr>
          <a:xfrm>
            <a:off x="7666650" y="4293174"/>
            <a:ext cx="1434023" cy="648701"/>
          </a:xfrm>
          <a:prstGeom prst="rect">
            <a:avLst/>
          </a:prstGeom>
          <a:noFill/>
          <a:ln>
            <a:noFill/>
          </a:ln>
        </p:spPr>
      </p:pic>
      <p:sp>
        <p:nvSpPr>
          <p:cNvPr id="1964" name="Google Shape;1964;g2d7195ed958_0_467"/>
          <p:cNvSpPr txBox="1"/>
          <p:nvPr/>
        </p:nvSpPr>
        <p:spPr>
          <a:xfrm>
            <a:off x="757175" y="0"/>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 A2</a:t>
            </a:r>
            <a:endParaRPr b="1" i="0" sz="2400" u="none" cap="none" strike="noStrike">
              <a:solidFill>
                <a:srgbClr val="BFCC04"/>
              </a:solidFill>
              <a:latin typeface="Montserrat"/>
              <a:ea typeface="Montserrat"/>
              <a:cs typeface="Montserrat"/>
              <a:sym typeface="Montserrat"/>
            </a:endParaRPr>
          </a:p>
        </p:txBody>
      </p:sp>
      <p:pic>
        <p:nvPicPr>
          <p:cNvPr id="1965" name="Google Shape;1965;g2d7195ed958_0_467"/>
          <p:cNvPicPr preferRelativeResize="0"/>
          <p:nvPr/>
        </p:nvPicPr>
        <p:blipFill rotWithShape="1">
          <a:blip r:embed="rId6">
            <a:alphaModFix/>
          </a:blip>
          <a:srcRect b="0" l="0" r="0" t="6094"/>
          <a:stretch/>
        </p:blipFill>
        <p:spPr>
          <a:xfrm>
            <a:off x="1590313" y="481050"/>
            <a:ext cx="5434966" cy="4283099"/>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9" name="Shape 1969"/>
        <p:cNvGrpSpPr/>
        <p:nvPr/>
      </p:nvGrpSpPr>
      <p:grpSpPr>
        <a:xfrm>
          <a:off x="0" y="0"/>
          <a:ext cx="0" cy="0"/>
          <a:chOff x="0" y="0"/>
          <a:chExt cx="0" cy="0"/>
        </a:xfrm>
      </p:grpSpPr>
      <p:pic>
        <p:nvPicPr>
          <p:cNvPr id="1970" name="Google Shape;1970;g2d7195ed958_0_47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71" name="Google Shape;1971;g2d7195ed958_0_475"/>
          <p:cNvSpPr/>
          <p:nvPr/>
        </p:nvSpPr>
        <p:spPr>
          <a:xfrm>
            <a:off x="657947" y="46991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13. Perfiles cargabilidad Transformadores  Jamondino 1 y 2  230/115 kV ante contingencia N-1.</a:t>
            </a:r>
            <a:endParaRPr b="0" i="0" sz="221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972" name="Google Shape;1972;g2d7195ed958_0_475"/>
          <p:cNvPicPr preferRelativeResize="0"/>
          <p:nvPr/>
        </p:nvPicPr>
        <p:blipFill rotWithShape="1">
          <a:blip r:embed="rId5">
            <a:alphaModFix/>
          </a:blip>
          <a:srcRect b="0" l="0" r="0" t="0"/>
          <a:stretch/>
        </p:blipFill>
        <p:spPr>
          <a:xfrm>
            <a:off x="7513017" y="4285118"/>
            <a:ext cx="1591660" cy="720000"/>
          </a:xfrm>
          <a:prstGeom prst="rect">
            <a:avLst/>
          </a:prstGeom>
          <a:noFill/>
          <a:ln>
            <a:noFill/>
          </a:ln>
        </p:spPr>
      </p:pic>
      <p:sp>
        <p:nvSpPr>
          <p:cNvPr id="1973" name="Google Shape;1973;g2d7195ed958_0_475"/>
          <p:cNvSpPr txBox="1"/>
          <p:nvPr/>
        </p:nvSpPr>
        <p:spPr>
          <a:xfrm>
            <a:off x="759950" y="-32250"/>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 </a:t>
            </a:r>
            <a:endParaRPr b="1" i="0" sz="2400" u="none" cap="none" strike="noStrike">
              <a:solidFill>
                <a:srgbClr val="BFCC04"/>
              </a:solidFill>
              <a:latin typeface="Montserrat"/>
              <a:ea typeface="Montserrat"/>
              <a:cs typeface="Montserrat"/>
              <a:sym typeface="Montserrat"/>
            </a:endParaRPr>
          </a:p>
        </p:txBody>
      </p:sp>
      <p:pic>
        <p:nvPicPr>
          <p:cNvPr id="1974" name="Google Shape;1974;g2d7195ed958_0_475"/>
          <p:cNvPicPr preferRelativeResize="0"/>
          <p:nvPr/>
        </p:nvPicPr>
        <p:blipFill rotWithShape="1">
          <a:blip r:embed="rId6">
            <a:alphaModFix/>
          </a:blip>
          <a:srcRect b="0" l="0" r="1680" t="2334"/>
          <a:stretch/>
        </p:blipFill>
        <p:spPr>
          <a:xfrm>
            <a:off x="1314875" y="471175"/>
            <a:ext cx="5760526" cy="2100575"/>
          </a:xfrm>
          <a:prstGeom prst="rect">
            <a:avLst/>
          </a:prstGeom>
          <a:noFill/>
          <a:ln>
            <a:noFill/>
          </a:ln>
        </p:spPr>
      </p:pic>
      <p:sp>
        <p:nvSpPr>
          <p:cNvPr id="1975" name="Google Shape;1975;g2d7195ed958_0_475"/>
          <p:cNvSpPr txBox="1"/>
          <p:nvPr/>
        </p:nvSpPr>
        <p:spPr>
          <a:xfrm>
            <a:off x="7278250" y="1001775"/>
            <a:ext cx="1461900" cy="304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00"/>
              <a:buFont typeface="Arial"/>
              <a:buNone/>
            </a:pPr>
            <a:r>
              <a:rPr b="1" i="1" lang="es-CO" sz="1000" u="none" cap="none" strike="noStrike">
                <a:solidFill>
                  <a:schemeClr val="accent1"/>
                </a:solidFill>
                <a:latin typeface="Nunito"/>
                <a:ea typeface="Nunito"/>
                <a:cs typeface="Nunito"/>
                <a:sym typeface="Nunito"/>
              </a:rPr>
              <a:t>* </a:t>
            </a:r>
            <a:r>
              <a:rPr b="1" i="1" lang="es-CO" sz="900" u="none" cap="none" strike="noStrike">
                <a:solidFill>
                  <a:schemeClr val="accent1"/>
                </a:solidFill>
                <a:latin typeface="Nunito"/>
                <a:ea typeface="Nunito"/>
                <a:cs typeface="Nunito"/>
                <a:sym typeface="Nunito"/>
              </a:rPr>
              <a:t>Reducción de cargabilidad de los transformadores Jamondino 1 y 2 230/115 kV del 40% aproximadamente.</a:t>
            </a:r>
            <a:endParaRPr b="1" i="1" sz="9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9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9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9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9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10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10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10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t/>
            </a:r>
            <a:endParaRPr b="1" i="1" sz="1000" u="none" cap="none" strike="noStrike">
              <a:solidFill>
                <a:schemeClr val="accent1"/>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900"/>
              <a:buFont typeface="Arial"/>
              <a:buNone/>
            </a:pPr>
            <a:r>
              <a:rPr b="1" i="1" lang="es-CO" sz="1000" u="none" cap="none" strike="noStrike">
                <a:solidFill>
                  <a:schemeClr val="accent1"/>
                </a:solidFill>
                <a:latin typeface="Nunito"/>
                <a:ea typeface="Nunito"/>
                <a:cs typeface="Nunito"/>
                <a:sym typeface="Nunito"/>
              </a:rPr>
              <a:t>* </a:t>
            </a:r>
            <a:r>
              <a:rPr b="1" i="1" lang="es-CO" sz="900" u="none" cap="none" strike="noStrike">
                <a:solidFill>
                  <a:schemeClr val="accent1"/>
                </a:solidFill>
                <a:latin typeface="Nunito"/>
                <a:ea typeface="Nunito"/>
                <a:cs typeface="Nunito"/>
                <a:sym typeface="Nunito"/>
              </a:rPr>
              <a:t>Reducción de cargabilidad de los transformadores Jamondino 1 y 2 230/115 kV del 50% aproximadamente.</a:t>
            </a:r>
            <a:endParaRPr b="1" i="1" sz="900" u="none" cap="none" strike="noStrike">
              <a:solidFill>
                <a:schemeClr val="accent1"/>
              </a:solidFill>
              <a:latin typeface="Nunito"/>
              <a:ea typeface="Nunito"/>
              <a:cs typeface="Nunito"/>
              <a:sym typeface="Nunito"/>
            </a:endParaRPr>
          </a:p>
        </p:txBody>
      </p:sp>
      <p:pic>
        <p:nvPicPr>
          <p:cNvPr id="1976" name="Google Shape;1976;g2d7195ed958_0_475"/>
          <p:cNvPicPr preferRelativeResize="0"/>
          <p:nvPr/>
        </p:nvPicPr>
        <p:blipFill rotWithShape="1">
          <a:blip r:embed="rId7">
            <a:alphaModFix/>
          </a:blip>
          <a:srcRect b="0" l="0" r="0" t="8991"/>
          <a:stretch/>
        </p:blipFill>
        <p:spPr>
          <a:xfrm>
            <a:off x="1382013" y="2429700"/>
            <a:ext cx="5693398" cy="2321749"/>
          </a:xfrm>
          <a:prstGeom prst="rect">
            <a:avLst/>
          </a:prstGeom>
          <a:noFill/>
          <a:ln>
            <a:noFill/>
          </a:ln>
        </p:spPr>
      </p:pic>
      <p:sp>
        <p:nvSpPr>
          <p:cNvPr id="1977" name="Google Shape;1977;g2d7195ed958_0_475"/>
          <p:cNvSpPr txBox="1"/>
          <p:nvPr/>
        </p:nvSpPr>
        <p:spPr>
          <a:xfrm>
            <a:off x="96900" y="1406838"/>
            <a:ext cx="1443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2"/>
                </a:solidFill>
                <a:latin typeface="Nunito"/>
                <a:ea typeface="Nunito"/>
                <a:cs typeface="Nunito"/>
                <a:sym typeface="Nunito"/>
              </a:rPr>
              <a:t>A1</a:t>
            </a:r>
            <a:endParaRPr b="1" i="0" sz="1300" u="none" cap="none" strike="noStrike">
              <a:solidFill>
                <a:schemeClr val="dk2"/>
              </a:solidFill>
              <a:latin typeface="Nunito"/>
              <a:ea typeface="Nunito"/>
              <a:cs typeface="Nunito"/>
              <a:sym typeface="Nunito"/>
            </a:endParaRPr>
          </a:p>
        </p:txBody>
      </p:sp>
      <p:sp>
        <p:nvSpPr>
          <p:cNvPr id="1978" name="Google Shape;1978;g2d7195ed958_0_475"/>
          <p:cNvSpPr txBox="1"/>
          <p:nvPr/>
        </p:nvSpPr>
        <p:spPr>
          <a:xfrm>
            <a:off x="129675" y="3022863"/>
            <a:ext cx="1443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2"/>
                </a:solidFill>
                <a:latin typeface="Nunito"/>
                <a:ea typeface="Nunito"/>
                <a:cs typeface="Nunito"/>
                <a:sym typeface="Nunito"/>
              </a:rPr>
              <a:t>A2</a:t>
            </a:r>
            <a:endParaRPr b="1" i="0" sz="1300" u="none" cap="none" strike="noStrike">
              <a:solidFill>
                <a:schemeClr val="dk2"/>
              </a:solidFill>
              <a:latin typeface="Nunito"/>
              <a:ea typeface="Nunito"/>
              <a:cs typeface="Nunito"/>
              <a:sym typeface="Nunito"/>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2" name="Shape 1982"/>
        <p:cNvGrpSpPr/>
        <p:nvPr/>
      </p:nvGrpSpPr>
      <p:grpSpPr>
        <a:xfrm>
          <a:off x="0" y="0"/>
          <a:ext cx="0" cy="0"/>
          <a:chOff x="0" y="0"/>
          <a:chExt cx="0" cy="0"/>
        </a:xfrm>
      </p:grpSpPr>
      <p:pic>
        <p:nvPicPr>
          <p:cNvPr id="1983" name="Google Shape;1983;g2d7195ed958_0_48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84" name="Google Shape;1984;g2d7195ed958_0_487"/>
          <p:cNvSpPr/>
          <p:nvPr/>
        </p:nvSpPr>
        <p:spPr>
          <a:xfrm>
            <a:off x="553160" y="455660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14. Perfil de cargabilidad línea Jamondino - Jardinera 115 kV </a:t>
            </a:r>
            <a:endParaRPr b="1" i="0" sz="10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Contingencia Panamericana - Jamondino 1 115 kV</a:t>
            </a:r>
            <a:endParaRPr b="0" i="0" sz="1000" u="none" cap="none" strike="noStrike">
              <a:solidFill>
                <a:schemeClr val="dk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t/>
            </a:r>
            <a:endParaRPr b="0" i="1" sz="1100" u="none" cap="none" strike="noStrike">
              <a:solidFill>
                <a:schemeClr val="dk1"/>
              </a:solidFill>
              <a:latin typeface="Nunito"/>
              <a:ea typeface="Nunito"/>
              <a:cs typeface="Nunito"/>
              <a:sym typeface="Nunito"/>
            </a:endParaRPr>
          </a:p>
        </p:txBody>
      </p:sp>
      <p:pic>
        <p:nvPicPr>
          <p:cNvPr descr="Imagen en blanco y negro de una torre&#10;&#10;Descripción generada automáticamente con confianza media" id="1985" name="Google Shape;1985;g2d7195ed958_0_487"/>
          <p:cNvPicPr preferRelativeResize="0"/>
          <p:nvPr/>
        </p:nvPicPr>
        <p:blipFill rotWithShape="1">
          <a:blip r:embed="rId5">
            <a:alphaModFix/>
          </a:blip>
          <a:srcRect b="0" l="0" r="0" t="0"/>
          <a:stretch/>
        </p:blipFill>
        <p:spPr>
          <a:xfrm>
            <a:off x="7421642" y="4134518"/>
            <a:ext cx="1591660" cy="720000"/>
          </a:xfrm>
          <a:prstGeom prst="rect">
            <a:avLst/>
          </a:prstGeom>
          <a:noFill/>
          <a:ln>
            <a:noFill/>
          </a:ln>
        </p:spPr>
      </p:pic>
      <p:sp>
        <p:nvSpPr>
          <p:cNvPr id="1986" name="Google Shape;1986;g2d7195ed958_0_487"/>
          <p:cNvSpPr txBox="1"/>
          <p:nvPr/>
        </p:nvSpPr>
        <p:spPr>
          <a:xfrm>
            <a:off x="692525" y="1179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a:t>
            </a:r>
            <a:endParaRPr b="1" i="0" sz="2400" u="none" cap="none" strike="noStrike">
              <a:solidFill>
                <a:srgbClr val="BFCC04"/>
              </a:solidFill>
              <a:latin typeface="Montserrat"/>
              <a:ea typeface="Montserrat"/>
              <a:cs typeface="Montserrat"/>
              <a:sym typeface="Montserrat"/>
            </a:endParaRPr>
          </a:p>
        </p:txBody>
      </p:sp>
      <p:sp>
        <p:nvSpPr>
          <p:cNvPr id="1987" name="Google Shape;1987;g2d7195ed958_0_487"/>
          <p:cNvSpPr txBox="1"/>
          <p:nvPr/>
        </p:nvSpPr>
        <p:spPr>
          <a:xfrm>
            <a:off x="496000" y="4713175"/>
            <a:ext cx="5362800" cy="323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900"/>
              <a:buFont typeface="Arial"/>
              <a:buNone/>
            </a:pPr>
            <a:r>
              <a:rPr b="1" i="1" lang="es-CO" sz="900" u="none" cap="none" strike="noStrike">
                <a:solidFill>
                  <a:schemeClr val="accent1"/>
                </a:solidFill>
                <a:latin typeface="Nunito"/>
                <a:ea typeface="Nunito"/>
                <a:cs typeface="Nunito"/>
                <a:sym typeface="Nunito"/>
              </a:rPr>
              <a:t>*</a:t>
            </a:r>
            <a:r>
              <a:rPr b="1" i="1" lang="es-CO" sz="800" u="none" cap="none" strike="noStrike">
                <a:solidFill>
                  <a:schemeClr val="accent1"/>
                </a:solidFill>
                <a:latin typeface="Nunito"/>
                <a:ea typeface="Nunito"/>
                <a:cs typeface="Nunito"/>
                <a:sym typeface="Nunito"/>
              </a:rPr>
              <a:t>Reducción de cargabilidad de la Línea con el proyecto del 30% aproximadamente para ambas alternativas.</a:t>
            </a:r>
            <a:endParaRPr b="1" i="1" sz="800" u="none" cap="none" strike="noStrike">
              <a:solidFill>
                <a:schemeClr val="accent1"/>
              </a:solidFill>
              <a:latin typeface="Nunito"/>
              <a:ea typeface="Nunito"/>
              <a:cs typeface="Nunito"/>
              <a:sym typeface="Nunito"/>
            </a:endParaRPr>
          </a:p>
        </p:txBody>
      </p:sp>
      <p:pic>
        <p:nvPicPr>
          <p:cNvPr id="1988" name="Google Shape;1988;g2d7195ed958_0_487"/>
          <p:cNvPicPr preferRelativeResize="0"/>
          <p:nvPr/>
        </p:nvPicPr>
        <p:blipFill rotWithShape="1">
          <a:blip r:embed="rId6">
            <a:alphaModFix/>
          </a:blip>
          <a:srcRect b="0" l="0" r="0" t="0"/>
          <a:stretch/>
        </p:blipFill>
        <p:spPr>
          <a:xfrm>
            <a:off x="1949763" y="603025"/>
            <a:ext cx="4867270" cy="1799625"/>
          </a:xfrm>
          <a:prstGeom prst="rect">
            <a:avLst/>
          </a:prstGeom>
          <a:noFill/>
          <a:ln>
            <a:noFill/>
          </a:ln>
        </p:spPr>
      </p:pic>
      <p:pic>
        <p:nvPicPr>
          <p:cNvPr id="1989" name="Google Shape;1989;g2d7195ed958_0_487"/>
          <p:cNvPicPr preferRelativeResize="0"/>
          <p:nvPr/>
        </p:nvPicPr>
        <p:blipFill rotWithShape="1">
          <a:blip r:embed="rId7">
            <a:alphaModFix/>
          </a:blip>
          <a:srcRect b="0" l="0" r="0" t="0"/>
          <a:stretch/>
        </p:blipFill>
        <p:spPr>
          <a:xfrm>
            <a:off x="1974612" y="2402655"/>
            <a:ext cx="4817575" cy="1963969"/>
          </a:xfrm>
          <a:prstGeom prst="rect">
            <a:avLst/>
          </a:prstGeom>
          <a:noFill/>
          <a:ln>
            <a:noFill/>
          </a:ln>
        </p:spPr>
      </p:pic>
      <p:sp>
        <p:nvSpPr>
          <p:cNvPr id="1990" name="Google Shape;1990;g2d7195ed958_0_487"/>
          <p:cNvSpPr txBox="1"/>
          <p:nvPr/>
        </p:nvSpPr>
        <p:spPr>
          <a:xfrm>
            <a:off x="418375" y="1390550"/>
            <a:ext cx="1443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2"/>
                </a:solidFill>
                <a:latin typeface="Nunito"/>
                <a:ea typeface="Nunito"/>
                <a:cs typeface="Nunito"/>
                <a:sym typeface="Nunito"/>
              </a:rPr>
              <a:t>A1</a:t>
            </a:r>
            <a:endParaRPr b="1" i="0" sz="1300" u="none" cap="none" strike="noStrike">
              <a:solidFill>
                <a:schemeClr val="dk2"/>
              </a:solidFill>
              <a:latin typeface="Nunito"/>
              <a:ea typeface="Nunito"/>
              <a:cs typeface="Nunito"/>
              <a:sym typeface="Nunito"/>
            </a:endParaRPr>
          </a:p>
        </p:txBody>
      </p:sp>
      <p:sp>
        <p:nvSpPr>
          <p:cNvPr id="1991" name="Google Shape;1991;g2d7195ed958_0_487"/>
          <p:cNvSpPr txBox="1"/>
          <p:nvPr/>
        </p:nvSpPr>
        <p:spPr>
          <a:xfrm>
            <a:off x="451150" y="3006575"/>
            <a:ext cx="1443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2"/>
                </a:solidFill>
                <a:latin typeface="Nunito"/>
                <a:ea typeface="Nunito"/>
                <a:cs typeface="Nunito"/>
                <a:sym typeface="Nunito"/>
              </a:rPr>
              <a:t>A2</a:t>
            </a:r>
            <a:endParaRPr b="1" i="0" sz="1300" u="none" cap="none" strike="noStrike">
              <a:solidFill>
                <a:schemeClr val="dk2"/>
              </a:solidFill>
              <a:latin typeface="Nunito"/>
              <a:ea typeface="Nunito"/>
              <a:cs typeface="Nunito"/>
              <a:sym typeface="Nunito"/>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5" name="Shape 1995"/>
        <p:cNvGrpSpPr/>
        <p:nvPr/>
      </p:nvGrpSpPr>
      <p:grpSpPr>
        <a:xfrm>
          <a:off x="0" y="0"/>
          <a:ext cx="0" cy="0"/>
          <a:chOff x="0" y="0"/>
          <a:chExt cx="0" cy="0"/>
        </a:xfrm>
      </p:grpSpPr>
      <p:pic>
        <p:nvPicPr>
          <p:cNvPr id="1996" name="Google Shape;1996;g2d7195ed958_0_49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997" name="Google Shape;1997;g2d7195ed958_0_499"/>
          <p:cNvSpPr/>
          <p:nvPr/>
        </p:nvSpPr>
        <p:spPr>
          <a:xfrm>
            <a:off x="665272" y="437138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a:t>
            </a:r>
            <a:r>
              <a:rPr b="0" i="1" lang="es-CO" sz="900" u="none" cap="none" strike="noStrike">
                <a:solidFill>
                  <a:schemeClr val="dk1"/>
                </a:solidFill>
                <a:latin typeface="Arial"/>
                <a:ea typeface="Arial"/>
                <a:cs typeface="Arial"/>
                <a:sym typeface="Arial"/>
              </a:rPr>
              <a:t> </a:t>
            </a:r>
            <a:r>
              <a:rPr b="1" i="0" lang="es-CO" sz="1000" u="none" cap="none" strike="noStrike">
                <a:solidFill>
                  <a:srgbClr val="595959"/>
                </a:solidFill>
                <a:latin typeface="Nunito"/>
                <a:ea typeface="Nunito"/>
                <a:cs typeface="Nunito"/>
                <a:sym typeface="Nunito"/>
              </a:rPr>
              <a:t>15. Perfil de cargabilidad línea Jardinera - Junín 1 y 2 115 kV ante contingencia N-1.</a:t>
            </a:r>
            <a:endParaRPr b="0" i="0" sz="221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998" name="Google Shape;1998;g2d7195ed958_0_499"/>
          <p:cNvPicPr preferRelativeResize="0"/>
          <p:nvPr/>
        </p:nvPicPr>
        <p:blipFill rotWithShape="1">
          <a:blip r:embed="rId5">
            <a:alphaModFix/>
          </a:blip>
          <a:srcRect b="0" l="0" r="0" t="0"/>
          <a:stretch/>
        </p:blipFill>
        <p:spPr>
          <a:xfrm>
            <a:off x="7421642" y="4134518"/>
            <a:ext cx="1591660" cy="720000"/>
          </a:xfrm>
          <a:prstGeom prst="rect">
            <a:avLst/>
          </a:prstGeom>
          <a:noFill/>
          <a:ln>
            <a:noFill/>
          </a:ln>
        </p:spPr>
      </p:pic>
      <p:sp>
        <p:nvSpPr>
          <p:cNvPr id="1999" name="Google Shape;1999;g2d7195ed958_0_499"/>
          <p:cNvSpPr txBox="1"/>
          <p:nvPr/>
        </p:nvSpPr>
        <p:spPr>
          <a:xfrm>
            <a:off x="767275" y="87800"/>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a:t>
            </a:r>
            <a:endParaRPr b="1" i="0" sz="2400" u="none" cap="none" strike="noStrike">
              <a:solidFill>
                <a:srgbClr val="BFCC04"/>
              </a:solidFill>
              <a:latin typeface="Montserrat"/>
              <a:ea typeface="Montserrat"/>
              <a:cs typeface="Montserrat"/>
              <a:sym typeface="Montserrat"/>
            </a:endParaRPr>
          </a:p>
        </p:txBody>
      </p:sp>
      <p:sp>
        <p:nvSpPr>
          <p:cNvPr id="2000" name="Google Shape;2000;g2d7195ed958_0_499"/>
          <p:cNvSpPr txBox="1"/>
          <p:nvPr/>
        </p:nvSpPr>
        <p:spPr>
          <a:xfrm>
            <a:off x="485900" y="4667475"/>
            <a:ext cx="5278200" cy="323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900"/>
              <a:buFont typeface="Arial"/>
              <a:buNone/>
            </a:pPr>
            <a:r>
              <a:rPr b="1" i="1" lang="es-CO" sz="900" u="none" cap="none" strike="noStrike">
                <a:solidFill>
                  <a:schemeClr val="accent1"/>
                </a:solidFill>
                <a:latin typeface="Nunito"/>
                <a:ea typeface="Nunito"/>
                <a:cs typeface="Nunito"/>
                <a:sym typeface="Nunito"/>
              </a:rPr>
              <a:t>*</a:t>
            </a:r>
            <a:r>
              <a:rPr b="1" i="1" lang="es-CO" sz="800" u="none" cap="none" strike="noStrike">
                <a:solidFill>
                  <a:schemeClr val="accent1"/>
                </a:solidFill>
                <a:latin typeface="Nunito"/>
                <a:ea typeface="Nunito"/>
                <a:cs typeface="Nunito"/>
                <a:sym typeface="Nunito"/>
              </a:rPr>
              <a:t>Reducción de cargabilidad de la Línea con el proyecto de 30% para ambas alternativas.</a:t>
            </a:r>
            <a:endParaRPr b="1" i="1" sz="800" u="none" cap="none" strike="noStrike">
              <a:solidFill>
                <a:schemeClr val="accent1"/>
              </a:solidFill>
              <a:latin typeface="Nunito"/>
              <a:ea typeface="Nunito"/>
              <a:cs typeface="Nunito"/>
              <a:sym typeface="Nunito"/>
            </a:endParaRPr>
          </a:p>
        </p:txBody>
      </p:sp>
      <p:pic>
        <p:nvPicPr>
          <p:cNvPr id="2001" name="Google Shape;2001;g2d7195ed958_0_499"/>
          <p:cNvPicPr preferRelativeResize="0"/>
          <p:nvPr/>
        </p:nvPicPr>
        <p:blipFill rotWithShape="1">
          <a:blip r:embed="rId6">
            <a:alphaModFix/>
          </a:blip>
          <a:srcRect b="0" l="0" r="0" t="0"/>
          <a:stretch/>
        </p:blipFill>
        <p:spPr>
          <a:xfrm>
            <a:off x="1685625" y="641900"/>
            <a:ext cx="4970325" cy="1951927"/>
          </a:xfrm>
          <a:prstGeom prst="rect">
            <a:avLst/>
          </a:prstGeom>
          <a:noFill/>
          <a:ln>
            <a:noFill/>
          </a:ln>
        </p:spPr>
      </p:pic>
      <p:pic>
        <p:nvPicPr>
          <p:cNvPr id="2002" name="Google Shape;2002;g2d7195ed958_0_499"/>
          <p:cNvPicPr preferRelativeResize="0"/>
          <p:nvPr/>
        </p:nvPicPr>
        <p:blipFill rotWithShape="1">
          <a:blip r:embed="rId7">
            <a:alphaModFix/>
          </a:blip>
          <a:srcRect b="0" l="0" r="0" t="0"/>
          <a:stretch/>
        </p:blipFill>
        <p:spPr>
          <a:xfrm>
            <a:off x="1685625" y="2358938"/>
            <a:ext cx="4970327" cy="2021575"/>
          </a:xfrm>
          <a:prstGeom prst="rect">
            <a:avLst/>
          </a:prstGeom>
          <a:noFill/>
          <a:ln>
            <a:noFill/>
          </a:ln>
        </p:spPr>
      </p:pic>
      <p:sp>
        <p:nvSpPr>
          <p:cNvPr id="2003" name="Google Shape;2003;g2d7195ed958_0_499"/>
          <p:cNvSpPr txBox="1"/>
          <p:nvPr/>
        </p:nvSpPr>
        <p:spPr>
          <a:xfrm>
            <a:off x="418375" y="1390550"/>
            <a:ext cx="1443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2"/>
                </a:solidFill>
                <a:latin typeface="Nunito"/>
                <a:ea typeface="Nunito"/>
                <a:cs typeface="Nunito"/>
                <a:sym typeface="Nunito"/>
              </a:rPr>
              <a:t>A1</a:t>
            </a:r>
            <a:endParaRPr b="1" i="0" sz="1300" u="none" cap="none" strike="noStrike">
              <a:solidFill>
                <a:schemeClr val="dk2"/>
              </a:solidFill>
              <a:latin typeface="Nunito"/>
              <a:ea typeface="Nunito"/>
              <a:cs typeface="Nunito"/>
              <a:sym typeface="Nunito"/>
            </a:endParaRPr>
          </a:p>
        </p:txBody>
      </p:sp>
      <p:sp>
        <p:nvSpPr>
          <p:cNvPr id="2004" name="Google Shape;2004;g2d7195ed958_0_499"/>
          <p:cNvSpPr txBox="1"/>
          <p:nvPr/>
        </p:nvSpPr>
        <p:spPr>
          <a:xfrm>
            <a:off x="451150" y="3006575"/>
            <a:ext cx="14430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s-CO" sz="1300" u="none" cap="none" strike="noStrike">
                <a:solidFill>
                  <a:schemeClr val="dk2"/>
                </a:solidFill>
                <a:latin typeface="Nunito"/>
                <a:ea typeface="Nunito"/>
                <a:cs typeface="Nunito"/>
                <a:sym typeface="Nunito"/>
              </a:rPr>
              <a:t>A2</a:t>
            </a:r>
            <a:endParaRPr b="1" i="0" sz="1300" u="none" cap="none" strike="noStrike">
              <a:solidFill>
                <a:schemeClr val="dk2"/>
              </a:solidFill>
              <a:latin typeface="Nunito"/>
              <a:ea typeface="Nunito"/>
              <a:cs typeface="Nunito"/>
              <a:sym typeface="Nunito"/>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8" name="Shape 2008"/>
        <p:cNvGrpSpPr/>
        <p:nvPr/>
      </p:nvGrpSpPr>
      <p:grpSpPr>
        <a:xfrm>
          <a:off x="0" y="0"/>
          <a:ext cx="0" cy="0"/>
          <a:chOff x="0" y="0"/>
          <a:chExt cx="0" cy="0"/>
        </a:xfrm>
      </p:grpSpPr>
      <p:pic>
        <p:nvPicPr>
          <p:cNvPr id="2009" name="Google Shape;2009;g2d7195ed958_0_511"/>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2010" name="Google Shape;2010;g2d7195ed958_0_511"/>
          <p:cNvSpPr/>
          <p:nvPr/>
        </p:nvSpPr>
        <p:spPr>
          <a:xfrm>
            <a:off x="532472" y="422185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s-CO" sz="1100" u="none" cap="none" strike="noStrike">
                <a:solidFill>
                  <a:srgbClr val="595959"/>
                </a:solidFill>
                <a:latin typeface="Nunito"/>
                <a:ea typeface="Nunito"/>
                <a:cs typeface="Nunito"/>
                <a:sym typeface="Nunito"/>
              </a:rPr>
              <a:t>F</a:t>
            </a:r>
            <a:r>
              <a:rPr b="1" i="0" lang="es-CO" sz="1000" u="none" cap="none" strike="noStrike">
                <a:solidFill>
                  <a:srgbClr val="595959"/>
                </a:solidFill>
                <a:latin typeface="Nunito"/>
                <a:ea typeface="Nunito"/>
                <a:cs typeface="Nunito"/>
                <a:sym typeface="Nunito"/>
              </a:rPr>
              <a:t>igura</a:t>
            </a:r>
            <a:r>
              <a:rPr b="0" i="1" lang="es-CO" sz="900" u="none" cap="none" strike="noStrike">
                <a:solidFill>
                  <a:schemeClr val="dk1"/>
                </a:solidFill>
                <a:latin typeface="Arial"/>
                <a:ea typeface="Arial"/>
                <a:cs typeface="Arial"/>
                <a:sym typeface="Arial"/>
              </a:rPr>
              <a:t> </a:t>
            </a:r>
            <a:r>
              <a:rPr b="1" i="0" lang="es-CO" sz="1000" u="none" cap="none" strike="noStrike">
                <a:solidFill>
                  <a:srgbClr val="595959"/>
                </a:solidFill>
                <a:latin typeface="Nunito"/>
                <a:ea typeface="Nunito"/>
                <a:cs typeface="Nunito"/>
                <a:sym typeface="Nunito"/>
              </a:rPr>
              <a:t>16. Perfil de cargabilidad línea Carlosama - Panamericana 115 kV red completa*</a:t>
            </a:r>
            <a:endParaRPr b="1" i="0" sz="1000" u="none" cap="none" strike="noStrike">
              <a:solidFill>
                <a:srgbClr val="595959"/>
              </a:solidFill>
              <a:latin typeface="Nunito"/>
              <a:ea typeface="Nunito"/>
              <a:cs typeface="Nunito"/>
              <a:sym typeface="Nunito"/>
            </a:endParaRPr>
          </a:p>
          <a:p>
            <a:pPr indent="0" lvl="0" marL="0" marR="0" rtl="0" algn="just">
              <a:lnSpc>
                <a:spcPct val="100000"/>
              </a:lnSpc>
              <a:spcBef>
                <a:spcPts val="0"/>
              </a:spcBef>
              <a:spcAft>
                <a:spcPts val="0"/>
              </a:spcAft>
              <a:buClr>
                <a:schemeClr val="dk1"/>
              </a:buClr>
              <a:buSzPts val="1000"/>
              <a:buFont typeface="Arial"/>
              <a:buNone/>
            </a:pPr>
            <a:r>
              <a:t/>
            </a:r>
            <a:endParaRPr b="1" i="1" sz="1000" u="none" cap="none" strike="noStrike">
              <a:solidFill>
                <a:srgbClr val="595959"/>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000"/>
              <a:buFont typeface="Arial"/>
              <a:buNone/>
            </a:pPr>
            <a:r>
              <a:rPr b="1" i="1" lang="es-CO" sz="900" u="none" cap="none" strike="noStrike">
                <a:solidFill>
                  <a:schemeClr val="accent1"/>
                </a:solidFill>
                <a:latin typeface="Nunito"/>
                <a:ea typeface="Nunito"/>
                <a:cs typeface="Nunito"/>
                <a:sym typeface="Nunito"/>
              </a:rPr>
              <a:t>* Se recomienda cambiar la capacidad propuesta inicialmente por el OR (300 A) a 400 A, para la LT Carlosama - Panamericana 115 kV al evidenciarse cargabilidades cerca del 90 % incluso en red completa.</a:t>
            </a:r>
            <a:endParaRPr b="1" i="1" sz="900" u="none" cap="none" strike="noStrike">
              <a:solidFill>
                <a:schemeClr val="accen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t/>
            </a:r>
            <a:endParaRPr b="1" i="1" sz="900" u="none" cap="none" strike="noStrike">
              <a:solidFill>
                <a:schemeClr val="accent1"/>
              </a:solidFill>
              <a:latin typeface="Nunito"/>
              <a:ea typeface="Nunito"/>
              <a:cs typeface="Nunito"/>
              <a:sym typeface="Nunito"/>
            </a:endParaRPr>
          </a:p>
        </p:txBody>
      </p:sp>
      <p:pic>
        <p:nvPicPr>
          <p:cNvPr id="2011" name="Google Shape;2011;g2d7195ed958_0_511"/>
          <p:cNvPicPr preferRelativeResize="0"/>
          <p:nvPr/>
        </p:nvPicPr>
        <p:blipFill rotWithShape="1">
          <a:blip r:embed="rId5">
            <a:alphaModFix/>
          </a:blip>
          <a:srcRect b="0" l="0" r="0" t="0"/>
          <a:stretch/>
        </p:blipFill>
        <p:spPr>
          <a:xfrm>
            <a:off x="1517000" y="258325"/>
            <a:ext cx="5488025" cy="3877551"/>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5" name="Shape 2015"/>
        <p:cNvGrpSpPr/>
        <p:nvPr/>
      </p:nvGrpSpPr>
      <p:grpSpPr>
        <a:xfrm>
          <a:off x="0" y="0"/>
          <a:ext cx="0" cy="0"/>
          <a:chOff x="0" y="0"/>
          <a:chExt cx="0" cy="0"/>
        </a:xfrm>
      </p:grpSpPr>
      <p:sp>
        <p:nvSpPr>
          <p:cNvPr id="2016" name="Google Shape;2016;g2d7195ed958_0_517"/>
          <p:cNvSpPr/>
          <p:nvPr/>
        </p:nvSpPr>
        <p:spPr>
          <a:xfrm>
            <a:off x="575022" y="46058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17. Corrientes de cortocircuito máximas y capacidades de interrupción por barra.</a:t>
            </a:r>
            <a:endParaRPr b="1" i="0" sz="1000" u="none" cap="none" strike="noStrike">
              <a:solidFill>
                <a:srgbClr val="595959"/>
              </a:solidFill>
              <a:latin typeface="Nunito"/>
              <a:ea typeface="Nunito"/>
              <a:cs typeface="Nunito"/>
              <a:sym typeface="Nunito"/>
            </a:endParaRPr>
          </a:p>
        </p:txBody>
      </p:sp>
      <p:sp>
        <p:nvSpPr>
          <p:cNvPr id="2017" name="Google Shape;2017;g2d7195ed958_0_517"/>
          <p:cNvSpPr txBox="1"/>
          <p:nvPr/>
        </p:nvSpPr>
        <p:spPr>
          <a:xfrm>
            <a:off x="655150" y="1179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Resultados electricos - Cortocircuito A1 </a:t>
            </a:r>
            <a:endParaRPr b="1" i="0" sz="2400" u="none" cap="none" strike="noStrike">
              <a:solidFill>
                <a:srgbClr val="BFCC04"/>
              </a:solidFill>
              <a:latin typeface="Montserrat"/>
              <a:ea typeface="Montserrat"/>
              <a:cs typeface="Montserrat"/>
              <a:sym typeface="Montserrat"/>
            </a:endParaRPr>
          </a:p>
        </p:txBody>
      </p:sp>
      <p:pic>
        <p:nvPicPr>
          <p:cNvPr id="2018" name="Google Shape;2018;g2d7195ed958_0_517"/>
          <p:cNvPicPr preferRelativeResize="0"/>
          <p:nvPr/>
        </p:nvPicPr>
        <p:blipFill rotWithShape="1">
          <a:blip r:embed="rId4">
            <a:alphaModFix/>
          </a:blip>
          <a:srcRect b="0" l="0" r="0" t="0"/>
          <a:stretch/>
        </p:blipFill>
        <p:spPr>
          <a:xfrm>
            <a:off x="108400" y="615075"/>
            <a:ext cx="8444225" cy="3990750"/>
          </a:xfrm>
          <a:prstGeom prst="rect">
            <a:avLst/>
          </a:prstGeom>
          <a:noFill/>
          <a:ln>
            <a:noFill/>
          </a:ln>
        </p:spPr>
      </p:pic>
      <p:pic>
        <p:nvPicPr>
          <p:cNvPr id="2019" name="Google Shape;2019;g2d7195ed958_0_517"/>
          <p:cNvPicPr preferRelativeResize="0"/>
          <p:nvPr/>
        </p:nvPicPr>
        <p:blipFill rotWithShape="1">
          <a:blip r:embed="rId5">
            <a:alphaModFix/>
          </a:blip>
          <a:srcRect b="0" l="0" r="0" t="0"/>
          <a:stretch/>
        </p:blipFill>
        <p:spPr>
          <a:xfrm>
            <a:off x="8235529" y="78254"/>
            <a:ext cx="1016198" cy="1143000"/>
          </a:xfrm>
          <a:prstGeom prst="rect">
            <a:avLst/>
          </a:prstGeom>
          <a:noFill/>
          <a:ln>
            <a:noFill/>
          </a:ln>
        </p:spPr>
      </p:pic>
      <p:pic>
        <p:nvPicPr>
          <p:cNvPr descr="Imagen en blanco y negro de una torre&#10;&#10;Descripción generada automáticamente con confianza media" id="2020" name="Google Shape;2020;g2d7195ed958_0_517"/>
          <p:cNvPicPr preferRelativeResize="0"/>
          <p:nvPr/>
        </p:nvPicPr>
        <p:blipFill rotWithShape="1">
          <a:blip r:embed="rId6">
            <a:alphaModFix/>
          </a:blip>
          <a:srcRect b="0" l="0" r="0" t="0"/>
          <a:stretch/>
        </p:blipFill>
        <p:spPr>
          <a:xfrm>
            <a:off x="7510992" y="4263593"/>
            <a:ext cx="1591660" cy="7200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4" name="Shape 2024"/>
        <p:cNvGrpSpPr/>
        <p:nvPr/>
      </p:nvGrpSpPr>
      <p:grpSpPr>
        <a:xfrm>
          <a:off x="0" y="0"/>
          <a:ext cx="0" cy="0"/>
          <a:chOff x="0" y="0"/>
          <a:chExt cx="0" cy="0"/>
        </a:xfrm>
      </p:grpSpPr>
      <p:sp>
        <p:nvSpPr>
          <p:cNvPr id="2025" name="Google Shape;2025;g2d7195ed958_0_525"/>
          <p:cNvSpPr/>
          <p:nvPr/>
        </p:nvSpPr>
        <p:spPr>
          <a:xfrm>
            <a:off x="575022" y="46058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Figura 18. Corrientes de cortocircuito máximas y capacidades de interrupción por barra.</a:t>
            </a:r>
            <a:endParaRPr b="1" i="0" sz="1000" u="none" cap="none" strike="noStrike">
              <a:solidFill>
                <a:srgbClr val="595959"/>
              </a:solidFill>
              <a:latin typeface="Nunito"/>
              <a:ea typeface="Nunito"/>
              <a:cs typeface="Nunito"/>
              <a:sym typeface="Nunito"/>
            </a:endParaRPr>
          </a:p>
        </p:txBody>
      </p:sp>
      <p:sp>
        <p:nvSpPr>
          <p:cNvPr id="2026" name="Google Shape;2026;g2d7195ed958_0_525"/>
          <p:cNvSpPr txBox="1"/>
          <p:nvPr/>
        </p:nvSpPr>
        <p:spPr>
          <a:xfrm>
            <a:off x="655150" y="11797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Resultados electricos - Cortocircuito A2 </a:t>
            </a:r>
            <a:endParaRPr b="1" i="0" sz="2400" u="none" cap="none" strike="noStrike">
              <a:solidFill>
                <a:srgbClr val="BFCC04"/>
              </a:solidFill>
              <a:latin typeface="Montserrat"/>
              <a:ea typeface="Montserrat"/>
              <a:cs typeface="Montserrat"/>
              <a:sym typeface="Montserrat"/>
            </a:endParaRPr>
          </a:p>
        </p:txBody>
      </p:sp>
      <p:pic>
        <p:nvPicPr>
          <p:cNvPr id="2027" name="Google Shape;2027;g2d7195ed958_0_525"/>
          <p:cNvPicPr preferRelativeResize="0"/>
          <p:nvPr/>
        </p:nvPicPr>
        <p:blipFill rotWithShape="1">
          <a:blip r:embed="rId4">
            <a:alphaModFix/>
          </a:blip>
          <a:srcRect b="0" l="0" r="0" t="0"/>
          <a:stretch/>
        </p:blipFill>
        <p:spPr>
          <a:xfrm>
            <a:off x="108400" y="615075"/>
            <a:ext cx="8444225" cy="3990750"/>
          </a:xfrm>
          <a:prstGeom prst="rect">
            <a:avLst/>
          </a:prstGeom>
          <a:noFill/>
          <a:ln>
            <a:noFill/>
          </a:ln>
        </p:spPr>
      </p:pic>
      <p:pic>
        <p:nvPicPr>
          <p:cNvPr id="2028" name="Google Shape;2028;g2d7195ed958_0_525"/>
          <p:cNvPicPr preferRelativeResize="0"/>
          <p:nvPr/>
        </p:nvPicPr>
        <p:blipFill rotWithShape="1">
          <a:blip r:embed="rId5">
            <a:alphaModFix/>
          </a:blip>
          <a:srcRect b="0" l="0" r="0" t="0"/>
          <a:stretch/>
        </p:blipFill>
        <p:spPr>
          <a:xfrm>
            <a:off x="8235529" y="78254"/>
            <a:ext cx="1016198" cy="1143000"/>
          </a:xfrm>
          <a:prstGeom prst="rect">
            <a:avLst/>
          </a:prstGeom>
          <a:noFill/>
          <a:ln>
            <a:noFill/>
          </a:ln>
        </p:spPr>
      </p:pic>
      <p:pic>
        <p:nvPicPr>
          <p:cNvPr descr="Imagen en blanco y negro de una torre&#10;&#10;Descripción generada automáticamente con confianza media" id="2029" name="Google Shape;2029;g2d7195ed958_0_525"/>
          <p:cNvPicPr preferRelativeResize="0"/>
          <p:nvPr/>
        </p:nvPicPr>
        <p:blipFill rotWithShape="1">
          <a:blip r:embed="rId6">
            <a:alphaModFix/>
          </a:blip>
          <a:srcRect b="0" l="0" r="0" t="0"/>
          <a:stretch/>
        </p:blipFill>
        <p:spPr>
          <a:xfrm>
            <a:off x="7510992" y="4263593"/>
            <a:ext cx="1591660" cy="72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d7195ed958_0_707"/>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Nuevos Activos</a:t>
            </a:r>
            <a:endParaRPr b="0" i="0" sz="1400" u="none" cap="none" strike="noStrike">
              <a:solidFill>
                <a:srgbClr val="000000"/>
              </a:solidFill>
              <a:latin typeface="Arial"/>
              <a:ea typeface="Arial"/>
              <a:cs typeface="Arial"/>
              <a:sym typeface="Arial"/>
            </a:endParaRPr>
          </a:p>
        </p:txBody>
      </p:sp>
      <p:pic>
        <p:nvPicPr>
          <p:cNvPr id="233" name="Google Shape;233;g2d7195ed958_0_70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grpSp>
        <p:nvGrpSpPr>
          <p:cNvPr id="234" name="Google Shape;234;g2d7195ed958_0_707"/>
          <p:cNvGrpSpPr/>
          <p:nvPr/>
        </p:nvGrpSpPr>
        <p:grpSpPr>
          <a:xfrm>
            <a:off x="1690647" y="1420896"/>
            <a:ext cx="6306600" cy="2703914"/>
            <a:chOff x="0" y="260460"/>
            <a:chExt cx="6306600" cy="2703914"/>
          </a:xfrm>
        </p:grpSpPr>
        <p:sp>
          <p:nvSpPr>
            <p:cNvPr id="235" name="Google Shape;235;g2d7195ed958_0_707"/>
            <p:cNvSpPr/>
            <p:nvPr/>
          </p:nvSpPr>
          <p:spPr>
            <a:xfrm>
              <a:off x="0" y="260460"/>
              <a:ext cx="6306600" cy="449700"/>
            </a:xfrm>
            <a:prstGeom prst="roundRect">
              <a:avLst>
                <a:gd fmla="val 16667" name="adj"/>
              </a:avLst>
            </a:prstGeom>
            <a:solidFill>
              <a:srgbClr val="CAF53A"/>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2d7195ed958_0_707"/>
            <p:cNvSpPr txBox="1"/>
            <p:nvPr/>
          </p:nvSpPr>
          <p:spPr>
            <a:xfrm>
              <a:off x="21946" y="282406"/>
              <a:ext cx="6262500" cy="4056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rgbClr val="000000"/>
                </a:buClr>
                <a:buSzPts val="1800"/>
                <a:buFont typeface="Arial"/>
                <a:buNone/>
              </a:pPr>
              <a:r>
                <a:rPr b="1" i="0" lang="es-CO" sz="1800" u="none" cap="none" strike="noStrike">
                  <a:solidFill>
                    <a:srgbClr val="2B4037"/>
                  </a:solidFill>
                  <a:latin typeface="Verdana"/>
                  <a:ea typeface="Verdana"/>
                  <a:cs typeface="Verdana"/>
                  <a:sym typeface="Verdana"/>
                </a:rPr>
                <a:t>Nueva Subestación Corzo 500/115 kV.</a:t>
              </a:r>
              <a:endParaRPr b="0" i="0" sz="1400" u="none" cap="none" strike="noStrike">
                <a:solidFill>
                  <a:srgbClr val="000000"/>
                </a:solidFill>
                <a:latin typeface="Arial"/>
                <a:ea typeface="Arial"/>
                <a:cs typeface="Arial"/>
                <a:sym typeface="Arial"/>
              </a:endParaRPr>
            </a:p>
          </p:txBody>
        </p:sp>
        <p:sp>
          <p:nvSpPr>
            <p:cNvPr id="237" name="Google Shape;237;g2d7195ed958_0_707"/>
            <p:cNvSpPr/>
            <p:nvPr/>
          </p:nvSpPr>
          <p:spPr>
            <a:xfrm>
              <a:off x="0" y="811574"/>
              <a:ext cx="6306600" cy="2152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2d7195ed958_0_707"/>
            <p:cNvSpPr txBox="1"/>
            <p:nvPr/>
          </p:nvSpPr>
          <p:spPr>
            <a:xfrm>
              <a:off x="0" y="811574"/>
              <a:ext cx="6306600" cy="2152800"/>
            </a:xfrm>
            <a:prstGeom prst="rect">
              <a:avLst/>
            </a:prstGeom>
            <a:noFill/>
            <a:ln>
              <a:noFill/>
            </a:ln>
          </p:spPr>
          <p:txBody>
            <a:bodyPr anchorCtr="0" anchor="t" bIns="17775" lIns="200225" spcFirstLastPara="1" rIns="99550" wrap="square" tIns="177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Bacatá 500 kV (21.2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Nueva Esperanza 500 kV (25.9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Occidente 115 kV (18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Mosquera 115 kV (16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Fontibón 115 kV (32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Tren Occidente 1 115 kV (5.6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Tren Occidente 2 115 kV (5.6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Corzo -  Tren Occidente 3 115 kV (3.6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TRF Corzo 1 y 2 500/115 kV (450 MVA).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3" name="Shape 2033"/>
        <p:cNvGrpSpPr/>
        <p:nvPr/>
      </p:nvGrpSpPr>
      <p:grpSpPr>
        <a:xfrm>
          <a:off x="0" y="0"/>
          <a:ext cx="0" cy="0"/>
          <a:chOff x="0" y="0"/>
          <a:chExt cx="0" cy="0"/>
        </a:xfrm>
      </p:grpSpPr>
      <p:pic>
        <p:nvPicPr>
          <p:cNvPr id="2034" name="Google Shape;2034;g2d7195ed958_0_53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2035" name="Google Shape;2035;g2d7195ed958_0_533"/>
          <p:cNvSpPr/>
          <p:nvPr/>
        </p:nvSpPr>
        <p:spPr>
          <a:xfrm>
            <a:off x="451147" y="395260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Tabla 3. Perfil tensión ante contingencia N-1 -1.</a:t>
            </a:r>
            <a:endParaRPr b="0" i="0" sz="221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2036" name="Google Shape;2036;g2d7195ed958_0_533"/>
          <p:cNvPicPr preferRelativeResize="0"/>
          <p:nvPr/>
        </p:nvPicPr>
        <p:blipFill rotWithShape="1">
          <a:blip r:embed="rId5">
            <a:alphaModFix/>
          </a:blip>
          <a:srcRect b="0" l="0" r="0" t="0"/>
          <a:stretch/>
        </p:blipFill>
        <p:spPr>
          <a:xfrm>
            <a:off x="7421642" y="4134518"/>
            <a:ext cx="1591660" cy="720000"/>
          </a:xfrm>
          <a:prstGeom prst="rect">
            <a:avLst/>
          </a:prstGeom>
          <a:noFill/>
          <a:ln>
            <a:noFill/>
          </a:ln>
        </p:spPr>
      </p:pic>
      <p:sp>
        <p:nvSpPr>
          <p:cNvPr id="2037" name="Google Shape;2037;g2d7195ed958_0_533"/>
          <p:cNvSpPr txBox="1"/>
          <p:nvPr/>
        </p:nvSpPr>
        <p:spPr>
          <a:xfrm>
            <a:off x="655150" y="71025"/>
            <a:ext cx="74565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Tensiones ante contingencia N-1-1 </a:t>
            </a:r>
            <a:endParaRPr b="1" i="0" sz="2400" u="none" cap="none" strike="noStrike">
              <a:solidFill>
                <a:srgbClr val="BFCC04"/>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Con proyecto</a:t>
            </a:r>
            <a:endParaRPr b="1" i="0" sz="2400" u="none" cap="none" strike="noStrike">
              <a:solidFill>
                <a:srgbClr val="BFCC04"/>
              </a:solidFill>
              <a:latin typeface="Montserrat"/>
              <a:ea typeface="Montserrat"/>
              <a:cs typeface="Montserrat"/>
              <a:sym typeface="Montserrat"/>
            </a:endParaRPr>
          </a:p>
        </p:txBody>
      </p:sp>
      <p:graphicFrame>
        <p:nvGraphicFramePr>
          <p:cNvPr id="2038" name="Google Shape;2038;g2d7195ed958_0_533"/>
          <p:cNvGraphicFramePr/>
          <p:nvPr/>
        </p:nvGraphicFramePr>
        <p:xfrm>
          <a:off x="930775" y="1348213"/>
          <a:ext cx="3000000" cy="3000000"/>
        </p:xfrm>
        <a:graphic>
          <a:graphicData uri="http://schemas.openxmlformats.org/drawingml/2006/table">
            <a:tbl>
              <a:tblPr>
                <a:noFill/>
                <a:tableStyleId>{732A7FB2-372A-48F8-9DC3-423CD9D97F35}</a:tableStyleId>
              </a:tblPr>
              <a:tblGrid>
                <a:gridCol w="790575"/>
                <a:gridCol w="631350"/>
                <a:gridCol w="935950"/>
                <a:gridCol w="3169025"/>
                <a:gridCol w="686750"/>
              </a:tblGrid>
              <a:tr h="36195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Escenario demanda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Año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Subestación</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Contingencia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Tensión (p.u.)</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G0-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2033</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1 230/115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1,1029</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G0-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2033</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Olaya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1 230/115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1,1030</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G0-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2029</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1 230/115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1,1107</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G0-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2029</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Olaya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1 230/115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1,1103</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2" name="Shape 2042"/>
        <p:cNvGrpSpPr/>
        <p:nvPr/>
      </p:nvGrpSpPr>
      <p:grpSpPr>
        <a:xfrm>
          <a:off x="0" y="0"/>
          <a:ext cx="0" cy="0"/>
          <a:chOff x="0" y="0"/>
          <a:chExt cx="0" cy="0"/>
        </a:xfrm>
      </p:grpSpPr>
      <p:pic>
        <p:nvPicPr>
          <p:cNvPr id="2043" name="Google Shape;2043;g2d7195ed958_0_541"/>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2044" name="Google Shape;2044;g2d7195ed958_0_541"/>
          <p:cNvSpPr/>
          <p:nvPr/>
        </p:nvSpPr>
        <p:spPr>
          <a:xfrm>
            <a:off x="421922" y="417415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Tabla 4. Perfil cargabilidad ante contingencia N-1 -1.</a:t>
            </a:r>
            <a:endParaRPr b="0" i="0" sz="221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2045" name="Google Shape;2045;g2d7195ed958_0_541"/>
          <p:cNvPicPr preferRelativeResize="0"/>
          <p:nvPr/>
        </p:nvPicPr>
        <p:blipFill rotWithShape="1">
          <a:blip r:embed="rId5">
            <a:alphaModFix/>
          </a:blip>
          <a:srcRect b="0" l="0" r="0" t="0"/>
          <a:stretch/>
        </p:blipFill>
        <p:spPr>
          <a:xfrm>
            <a:off x="7421642" y="4134518"/>
            <a:ext cx="1591660" cy="720000"/>
          </a:xfrm>
          <a:prstGeom prst="rect">
            <a:avLst/>
          </a:prstGeom>
          <a:noFill/>
          <a:ln>
            <a:noFill/>
          </a:ln>
        </p:spPr>
      </p:pic>
      <p:sp>
        <p:nvSpPr>
          <p:cNvPr id="2046" name="Google Shape;2046;g2d7195ed958_0_541"/>
          <p:cNvSpPr txBox="1"/>
          <p:nvPr/>
        </p:nvSpPr>
        <p:spPr>
          <a:xfrm>
            <a:off x="655150" y="71025"/>
            <a:ext cx="74565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N-1-1</a:t>
            </a:r>
            <a:endParaRPr b="1" i="0" sz="2400" u="none" cap="none" strike="noStrike">
              <a:solidFill>
                <a:srgbClr val="BFCC04"/>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Caso Base</a:t>
            </a:r>
            <a:endParaRPr b="1" i="0" sz="2400" u="none" cap="none" strike="noStrike">
              <a:solidFill>
                <a:srgbClr val="BFCC04"/>
              </a:solidFill>
              <a:latin typeface="Montserrat"/>
              <a:ea typeface="Montserrat"/>
              <a:cs typeface="Montserrat"/>
              <a:sym typeface="Montserrat"/>
            </a:endParaRPr>
          </a:p>
        </p:txBody>
      </p:sp>
      <p:graphicFrame>
        <p:nvGraphicFramePr>
          <p:cNvPr id="2047" name="Google Shape;2047;g2d7195ed958_0_541"/>
          <p:cNvGraphicFramePr/>
          <p:nvPr/>
        </p:nvGraphicFramePr>
        <p:xfrm>
          <a:off x="706300" y="1288963"/>
          <a:ext cx="3000000" cy="3000000"/>
        </p:xfrm>
        <a:graphic>
          <a:graphicData uri="http://schemas.openxmlformats.org/drawingml/2006/table">
            <a:tbl>
              <a:tblPr>
                <a:noFill/>
                <a:tableStyleId>{732A7FB2-372A-48F8-9DC3-423CD9D97F35}</a:tableStyleId>
              </a:tblPr>
              <a:tblGrid>
                <a:gridCol w="755950"/>
                <a:gridCol w="513700"/>
                <a:gridCol w="1862400"/>
                <a:gridCol w="645200"/>
                <a:gridCol w="1958825"/>
                <a:gridCol w="979275"/>
              </a:tblGrid>
              <a:tr h="640050">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Escenario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Año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Elemento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Max</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Cargab (%)</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Contingencia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Cargabilidad (%)</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2033</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1 115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Panamericana -Jamondino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142,8615</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Med</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2033</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1 115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Panamericana -Jamondino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124,5513</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Med</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2029</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1 115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Panamericana -Jamondino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118,8673</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2029</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Guapi - San Bernardino 1 115</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Panamericana -Jamondino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135,2594</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1" name="Shape 2051"/>
        <p:cNvGrpSpPr/>
        <p:nvPr/>
      </p:nvGrpSpPr>
      <p:grpSpPr>
        <a:xfrm>
          <a:off x="0" y="0"/>
          <a:ext cx="0" cy="0"/>
          <a:chOff x="0" y="0"/>
          <a:chExt cx="0" cy="0"/>
        </a:xfrm>
      </p:grpSpPr>
      <p:pic>
        <p:nvPicPr>
          <p:cNvPr id="2052" name="Google Shape;2052;g2d7195ed958_0_54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2053" name="Google Shape;2053;g2d7195ed958_0_549"/>
          <p:cNvSpPr/>
          <p:nvPr/>
        </p:nvSpPr>
        <p:spPr>
          <a:xfrm>
            <a:off x="297297" y="42018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CO" sz="1000" u="none" cap="none" strike="noStrike">
                <a:solidFill>
                  <a:srgbClr val="595959"/>
                </a:solidFill>
                <a:latin typeface="Nunito"/>
                <a:ea typeface="Nunito"/>
                <a:cs typeface="Nunito"/>
                <a:sym typeface="Nunito"/>
              </a:rPr>
              <a:t>Tabla 5. Perfil cargabilidad ante contingencia N-1 -1.</a:t>
            </a:r>
            <a:endParaRPr b="0" i="0" sz="221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2054" name="Google Shape;2054;g2d7195ed958_0_549"/>
          <p:cNvPicPr preferRelativeResize="0"/>
          <p:nvPr/>
        </p:nvPicPr>
        <p:blipFill rotWithShape="1">
          <a:blip r:embed="rId5">
            <a:alphaModFix/>
          </a:blip>
          <a:srcRect b="0" l="0" r="0" t="0"/>
          <a:stretch/>
        </p:blipFill>
        <p:spPr>
          <a:xfrm>
            <a:off x="7421642" y="4134518"/>
            <a:ext cx="1591660" cy="720000"/>
          </a:xfrm>
          <a:prstGeom prst="rect">
            <a:avLst/>
          </a:prstGeom>
          <a:noFill/>
          <a:ln>
            <a:noFill/>
          </a:ln>
        </p:spPr>
      </p:pic>
      <p:sp>
        <p:nvSpPr>
          <p:cNvPr id="2055" name="Google Shape;2055;g2d7195ed958_0_549"/>
          <p:cNvSpPr txBox="1"/>
          <p:nvPr/>
        </p:nvSpPr>
        <p:spPr>
          <a:xfrm>
            <a:off x="655150" y="71025"/>
            <a:ext cx="74565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N-1-1</a:t>
            </a:r>
            <a:endParaRPr b="1" i="0" sz="2400" u="none" cap="none" strike="noStrike">
              <a:solidFill>
                <a:srgbClr val="BFCC04"/>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Con proyecto</a:t>
            </a:r>
            <a:endParaRPr b="1" i="0" sz="2400" u="none" cap="none" strike="noStrike">
              <a:solidFill>
                <a:srgbClr val="BFCC04"/>
              </a:solidFill>
              <a:latin typeface="Montserrat"/>
              <a:ea typeface="Montserrat"/>
              <a:cs typeface="Montserrat"/>
              <a:sym typeface="Montserrat"/>
            </a:endParaRPr>
          </a:p>
        </p:txBody>
      </p:sp>
      <p:graphicFrame>
        <p:nvGraphicFramePr>
          <p:cNvPr id="2056" name="Google Shape;2056;g2d7195ed958_0_549"/>
          <p:cNvGraphicFramePr/>
          <p:nvPr/>
        </p:nvGraphicFramePr>
        <p:xfrm>
          <a:off x="655150" y="1417013"/>
          <a:ext cx="3000000" cy="3000000"/>
        </p:xfrm>
        <a:graphic>
          <a:graphicData uri="http://schemas.openxmlformats.org/drawingml/2006/table">
            <a:tbl>
              <a:tblPr>
                <a:noFill/>
                <a:tableStyleId>{732A7FB2-372A-48F8-9DC3-423CD9D97F35}</a:tableStyleId>
              </a:tblPr>
              <a:tblGrid>
                <a:gridCol w="790575"/>
                <a:gridCol w="790575"/>
                <a:gridCol w="1834725"/>
                <a:gridCol w="790600"/>
                <a:gridCol w="2007275"/>
                <a:gridCol w="816350"/>
              </a:tblGrid>
              <a:tr h="552450">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Escenario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Año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Elemento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Máxima cargab (%)</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Contingencia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Cargabilidad (%)</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2033</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2 230</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230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113,3904</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Med</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2033</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2 230</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230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112,3947</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Med</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2029</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2 230</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230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111,2477</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4290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G1- Max</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2029</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Jamondino - Jardinera 1 115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110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2 230</a:t>
                      </a:r>
                      <a:endParaRPr sz="1000" u="none" cap="none" strike="noStrike">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Carlosama - Jamondino 230</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000" u="none" cap="none" strike="noStrike">
                          <a:solidFill>
                            <a:srgbClr val="FF0000"/>
                          </a:solidFill>
                          <a:latin typeface="Nunito"/>
                          <a:ea typeface="Nunito"/>
                          <a:cs typeface="Nunito"/>
                          <a:sym typeface="Nunito"/>
                        </a:rPr>
                        <a:t>111,4616</a:t>
                      </a:r>
                      <a:endParaRPr b="1" sz="1000" u="none" cap="none" strike="noStrike">
                        <a:solidFill>
                          <a:srgbClr val="FF0000"/>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0" name="Shape 2060"/>
        <p:cNvGrpSpPr/>
        <p:nvPr/>
      </p:nvGrpSpPr>
      <p:grpSpPr>
        <a:xfrm>
          <a:off x="0" y="0"/>
          <a:ext cx="0" cy="0"/>
          <a:chOff x="0" y="0"/>
          <a:chExt cx="0" cy="0"/>
        </a:xfrm>
      </p:grpSpPr>
      <p:sp>
        <p:nvSpPr>
          <p:cNvPr id="2061" name="Google Shape;2061;g2d7195ed958_0_557"/>
          <p:cNvSpPr txBox="1"/>
          <p:nvPr/>
        </p:nvSpPr>
        <p:spPr>
          <a:xfrm>
            <a:off x="4032017" y="1428236"/>
            <a:ext cx="4958700" cy="1231200"/>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EVALUACIÓN ECONÓMICA</a:t>
            </a:r>
            <a:endParaRPr b="0" i="0" sz="1400" u="none" cap="none" strike="noStrike">
              <a:solidFill>
                <a:srgbClr val="000000"/>
              </a:solidFill>
              <a:latin typeface="Arial"/>
              <a:ea typeface="Arial"/>
              <a:cs typeface="Arial"/>
              <a:sym typeface="Arial"/>
            </a:endParaRPr>
          </a:p>
        </p:txBody>
      </p:sp>
      <p:sp>
        <p:nvSpPr>
          <p:cNvPr id="2062" name="Google Shape;2062;g2d7195ed958_0_557"/>
          <p:cNvSpPr txBox="1"/>
          <p:nvPr/>
        </p:nvSpPr>
        <p:spPr>
          <a:xfrm>
            <a:off x="4294219" y="440268"/>
            <a:ext cx="2977500" cy="2647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16000"/>
              <a:buFont typeface="Verdana"/>
              <a:buNone/>
            </a:pPr>
            <a:r>
              <a:rPr b="1" i="0" lang="es-CO" sz="16000" u="none" cap="none" strike="noStrike">
                <a:solidFill>
                  <a:srgbClr val="CAF53A"/>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pic>
        <p:nvPicPr>
          <p:cNvPr descr="Gráfico 7" id="2063" name="Google Shape;2063;g2d7195ed958_0_557"/>
          <p:cNvPicPr preferRelativeResize="0"/>
          <p:nvPr/>
        </p:nvPicPr>
        <p:blipFill rotWithShape="1">
          <a:blip r:embed="rId4">
            <a:alphaModFix/>
          </a:blip>
          <a:srcRect b="0" l="0" r="0" t="0"/>
          <a:stretch/>
        </p:blipFill>
        <p:spPr>
          <a:xfrm>
            <a:off x="8156488" y="217475"/>
            <a:ext cx="788821" cy="868702"/>
          </a:xfrm>
          <a:prstGeom prst="rect">
            <a:avLst/>
          </a:prstGeom>
          <a:noFill/>
          <a:ln>
            <a:noFill/>
          </a:ln>
        </p:spPr>
      </p:pic>
      <p:pic>
        <p:nvPicPr>
          <p:cNvPr descr="Imagen 2" id="2064" name="Google Shape;2064;g2d7195ed958_0_557"/>
          <p:cNvPicPr preferRelativeResize="0"/>
          <p:nvPr/>
        </p:nvPicPr>
        <p:blipFill rotWithShape="1">
          <a:blip r:embed="rId5">
            <a:alphaModFix/>
          </a:blip>
          <a:srcRect b="16860" l="17688" r="26346" t="21127"/>
          <a:stretch/>
        </p:blipFill>
        <p:spPr>
          <a:xfrm>
            <a:off x="-1" y="440266"/>
            <a:ext cx="6350004" cy="4690826"/>
          </a:xfrm>
          <a:prstGeom prst="rect">
            <a:avLst/>
          </a:prstGeom>
          <a:noFill/>
          <a:ln>
            <a:noFill/>
          </a:ln>
        </p:spPr>
      </p:pic>
      <p:sp>
        <p:nvSpPr>
          <p:cNvPr id="2065" name="Google Shape;2065;g2d7195ed958_0_557"/>
          <p:cNvSpPr/>
          <p:nvPr/>
        </p:nvSpPr>
        <p:spPr>
          <a:xfrm rot="245242">
            <a:off x="-1168809" y="3519431"/>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9" name="Shape 2069"/>
        <p:cNvGrpSpPr/>
        <p:nvPr/>
      </p:nvGrpSpPr>
      <p:grpSpPr>
        <a:xfrm>
          <a:off x="0" y="0"/>
          <a:ext cx="0" cy="0"/>
          <a:chOff x="0" y="0"/>
          <a:chExt cx="0" cy="0"/>
        </a:xfrm>
      </p:grpSpPr>
      <p:pic>
        <p:nvPicPr>
          <p:cNvPr descr="Imagen 7" id="2070" name="Google Shape;2070;g2d7195ed958_0_56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2071" name="Google Shape;2071;g2d7195ed958_0_565"/>
          <p:cNvSpPr txBox="1"/>
          <p:nvPr/>
        </p:nvSpPr>
        <p:spPr>
          <a:xfrm>
            <a:off x="669250"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Costos de la obra</a:t>
            </a:r>
            <a:endParaRPr b="1" i="0" sz="2400" u="none" cap="none" strike="noStrike">
              <a:solidFill>
                <a:srgbClr val="BFCC04"/>
              </a:solidFill>
              <a:latin typeface="Montserrat"/>
              <a:ea typeface="Montserrat"/>
              <a:cs typeface="Montserrat"/>
              <a:sym typeface="Montserrat"/>
            </a:endParaRPr>
          </a:p>
        </p:txBody>
      </p:sp>
      <p:sp>
        <p:nvSpPr>
          <p:cNvPr id="2072" name="Google Shape;2072;g2d7195ed958_0_565"/>
          <p:cNvSpPr txBox="1"/>
          <p:nvPr/>
        </p:nvSpPr>
        <p:spPr>
          <a:xfrm>
            <a:off x="1169250" y="4553750"/>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Tabla 6. Costos Alternativa 1 y 2</a:t>
            </a:r>
            <a:endParaRPr b="1" i="0" sz="1000" u="none" cap="none" strike="noStrike">
              <a:solidFill>
                <a:srgbClr val="595959"/>
              </a:solidFill>
              <a:latin typeface="Nunito"/>
              <a:ea typeface="Nunito"/>
              <a:cs typeface="Nunito"/>
              <a:sym typeface="Nunito"/>
            </a:endParaRPr>
          </a:p>
        </p:txBody>
      </p:sp>
      <p:sp>
        <p:nvSpPr>
          <p:cNvPr id="2073" name="Google Shape;2073;g2d7195ed958_0_565"/>
          <p:cNvSpPr txBox="1"/>
          <p:nvPr/>
        </p:nvSpPr>
        <p:spPr>
          <a:xfrm>
            <a:off x="669250" y="559925"/>
            <a:ext cx="76953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La valoración de los costos se realiza en unidades constructivas según resoluciones CREG 015 de 2017 (remuneración STR) y CREG 011 de 2009 (remuneración STN).</a:t>
            </a:r>
            <a:endParaRPr b="0" i="0" sz="1400" u="none" cap="none" strike="noStrike">
              <a:solidFill>
                <a:srgbClr val="000000"/>
              </a:solidFill>
              <a:latin typeface="Arial"/>
              <a:ea typeface="Arial"/>
              <a:cs typeface="Arial"/>
              <a:sym typeface="Arial"/>
            </a:endParaRPr>
          </a:p>
        </p:txBody>
      </p:sp>
      <p:graphicFrame>
        <p:nvGraphicFramePr>
          <p:cNvPr id="2074" name="Google Shape;2074;g2d7195ed958_0_565"/>
          <p:cNvGraphicFramePr/>
          <p:nvPr/>
        </p:nvGraphicFramePr>
        <p:xfrm>
          <a:off x="2133057" y="1310093"/>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 Alternativa 1</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STR </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9´616.190</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STN </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12´889.448</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Total</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22´505.638</a:t>
                      </a:r>
                      <a:endParaRPr sz="1400" u="none" cap="none" strike="noStrike"/>
                    </a:p>
                  </a:txBody>
                  <a:tcPr marT="0" marB="0" marR="68575" marL="68575" anchor="ctr">
                    <a:solidFill>
                      <a:srgbClr val="CAF53A"/>
                    </a:solidFill>
                  </a:tcPr>
                </a:tc>
              </a:tr>
            </a:tbl>
          </a:graphicData>
        </a:graphic>
      </p:graphicFrame>
      <p:pic>
        <p:nvPicPr>
          <p:cNvPr descr="Imagen 69" id="2075" name="Google Shape;2075;g2d7195ed958_0_565"/>
          <p:cNvPicPr preferRelativeResize="0"/>
          <p:nvPr/>
        </p:nvPicPr>
        <p:blipFill rotWithShape="1">
          <a:blip r:embed="rId5">
            <a:alphaModFix/>
          </a:blip>
          <a:srcRect b="0" l="0" r="0" t="0"/>
          <a:stretch/>
        </p:blipFill>
        <p:spPr>
          <a:xfrm>
            <a:off x="7317225" y="3330975"/>
            <a:ext cx="1826775" cy="1682549"/>
          </a:xfrm>
          <a:prstGeom prst="rect">
            <a:avLst/>
          </a:prstGeom>
          <a:noFill/>
          <a:ln>
            <a:noFill/>
          </a:ln>
        </p:spPr>
      </p:pic>
      <p:graphicFrame>
        <p:nvGraphicFramePr>
          <p:cNvPr id="2076" name="Google Shape;2076;g2d7195ed958_0_565"/>
          <p:cNvGraphicFramePr/>
          <p:nvPr/>
        </p:nvGraphicFramePr>
        <p:xfrm>
          <a:off x="2133045" y="2950618"/>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 Alternativa 2</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STR</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15´253.777</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STN</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19´471.263</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Total</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34´725.040</a:t>
                      </a:r>
                      <a:endParaRPr sz="1400" u="none" cap="none" strike="noStrike"/>
                    </a:p>
                  </a:txBody>
                  <a:tcPr marT="0" marB="0" marR="68575" marL="68575" anchor="ctr">
                    <a:solidFill>
                      <a:srgbClr val="CAF53A"/>
                    </a:solidFill>
                  </a:tcPr>
                </a:tc>
              </a:tr>
            </a:tbl>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0" name="Shape 2080"/>
        <p:cNvGrpSpPr/>
        <p:nvPr/>
      </p:nvGrpSpPr>
      <p:grpSpPr>
        <a:xfrm>
          <a:off x="0" y="0"/>
          <a:ext cx="0" cy="0"/>
          <a:chOff x="0" y="0"/>
          <a:chExt cx="0" cy="0"/>
        </a:xfrm>
      </p:grpSpPr>
      <p:pic>
        <p:nvPicPr>
          <p:cNvPr descr="Imagen 7" id="2081" name="Google Shape;2081;g2d7195ed958_0_57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2082" name="Google Shape;2082;g2d7195ed958_0_575"/>
          <p:cNvSpPr txBox="1"/>
          <p:nvPr/>
        </p:nvSpPr>
        <p:spPr>
          <a:xfrm>
            <a:off x="669250" y="509700"/>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Relación Beneficio/Costo de la obra</a:t>
            </a:r>
            <a:endParaRPr b="1" i="0" sz="2400" u="none" cap="none" strike="noStrike">
              <a:solidFill>
                <a:srgbClr val="BFCC04"/>
              </a:solidFill>
              <a:latin typeface="Montserrat"/>
              <a:ea typeface="Montserrat"/>
              <a:cs typeface="Montserrat"/>
              <a:sym typeface="Montserrat"/>
            </a:endParaRPr>
          </a:p>
        </p:txBody>
      </p:sp>
      <p:sp>
        <p:nvSpPr>
          <p:cNvPr id="2083" name="Google Shape;2083;g2d7195ed958_0_575"/>
          <p:cNvSpPr txBox="1"/>
          <p:nvPr/>
        </p:nvSpPr>
        <p:spPr>
          <a:xfrm>
            <a:off x="1169250" y="4721100"/>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000" u="none" cap="none" strike="noStrike">
                <a:solidFill>
                  <a:srgbClr val="595959"/>
                </a:solidFill>
                <a:latin typeface="Nunito"/>
                <a:ea typeface="Nunito"/>
                <a:cs typeface="Nunito"/>
                <a:sym typeface="Nunito"/>
              </a:rPr>
              <a:t>Tabla 7. Relación Beneficio / Costo Alternativa 1 y 2</a:t>
            </a:r>
            <a:endParaRPr b="1" i="0" sz="10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t/>
            </a:r>
            <a:endParaRPr b="1" i="0" sz="1300" u="none" cap="none" strike="noStrike">
              <a:solidFill>
                <a:srgbClr val="595959"/>
              </a:solidFill>
              <a:latin typeface="Arial"/>
              <a:ea typeface="Arial"/>
              <a:cs typeface="Arial"/>
              <a:sym typeface="Arial"/>
            </a:endParaRPr>
          </a:p>
        </p:txBody>
      </p:sp>
      <p:sp>
        <p:nvSpPr>
          <p:cNvPr id="2084" name="Google Shape;2084;g2d7195ed958_0_575"/>
          <p:cNvSpPr txBox="1"/>
          <p:nvPr/>
        </p:nvSpPr>
        <p:spPr>
          <a:xfrm>
            <a:off x="669250" y="1063800"/>
            <a:ext cx="76953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Se calculó el valor presente neto (VPN) de los beneficios y de los costos del proyecto de expansión, con lo cual se determinó que la relación Beneficio/Costo resulta ser superior a 1.</a:t>
            </a:r>
            <a:endParaRPr b="0" i="0" sz="1400" u="none" cap="none" strike="noStrike">
              <a:solidFill>
                <a:srgbClr val="000000"/>
              </a:solidFill>
              <a:latin typeface="Arial"/>
              <a:ea typeface="Arial"/>
              <a:cs typeface="Arial"/>
              <a:sym typeface="Arial"/>
            </a:endParaRPr>
          </a:p>
        </p:txBody>
      </p:sp>
      <p:graphicFrame>
        <p:nvGraphicFramePr>
          <p:cNvPr id="2085" name="Google Shape;2085;g2d7195ed958_0_575"/>
          <p:cNvGraphicFramePr/>
          <p:nvPr/>
        </p:nvGraphicFramePr>
        <p:xfrm>
          <a:off x="1918970" y="1778481"/>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 Alternativa 1</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Beneficios </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299´948.083</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Costos </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22´505.638</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1" i="0" lang="es-CO" sz="1200" u="none" cap="none" strike="noStrike">
                          <a:solidFill>
                            <a:srgbClr val="2B4037"/>
                          </a:solidFill>
                          <a:latin typeface="Verdana"/>
                          <a:ea typeface="Verdana"/>
                          <a:cs typeface="Verdana"/>
                          <a:sym typeface="Verdana"/>
                        </a:rPr>
                        <a:t>Relación B/C </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13.33</a:t>
                      </a:r>
                      <a:endParaRPr sz="1400" u="none" cap="none" strike="noStrike"/>
                    </a:p>
                  </a:txBody>
                  <a:tcPr marT="0" marB="0" marR="68575" marL="68575" anchor="ctr">
                    <a:solidFill>
                      <a:srgbClr val="CAF53A"/>
                    </a:solidFill>
                  </a:tcPr>
                </a:tc>
              </a:tr>
            </a:tbl>
          </a:graphicData>
        </a:graphic>
      </p:graphicFrame>
      <p:pic>
        <p:nvPicPr>
          <p:cNvPr descr="Imagen 69" id="2086" name="Google Shape;2086;g2d7195ed958_0_575"/>
          <p:cNvPicPr preferRelativeResize="0"/>
          <p:nvPr/>
        </p:nvPicPr>
        <p:blipFill rotWithShape="1">
          <a:blip r:embed="rId5">
            <a:alphaModFix/>
          </a:blip>
          <a:srcRect b="0" l="0" r="0" t="0"/>
          <a:stretch/>
        </p:blipFill>
        <p:spPr>
          <a:xfrm>
            <a:off x="7317225" y="3330975"/>
            <a:ext cx="1826775" cy="1682549"/>
          </a:xfrm>
          <a:prstGeom prst="rect">
            <a:avLst/>
          </a:prstGeom>
          <a:noFill/>
          <a:ln>
            <a:noFill/>
          </a:ln>
        </p:spPr>
      </p:pic>
      <p:graphicFrame>
        <p:nvGraphicFramePr>
          <p:cNvPr id="2087" name="Google Shape;2087;g2d7195ed958_0_575"/>
          <p:cNvGraphicFramePr/>
          <p:nvPr/>
        </p:nvGraphicFramePr>
        <p:xfrm>
          <a:off x="1918982" y="3267656"/>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 Alternativa 2</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Beneficios </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299´948.083</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Costos </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34´725.040</a:t>
                      </a:r>
                      <a:endParaRPr sz="1400" u="none" cap="none" strike="noStrike"/>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1" i="0" lang="es-CO" sz="1200" u="none" cap="none" strike="noStrike">
                          <a:solidFill>
                            <a:srgbClr val="2B4037"/>
                          </a:solidFill>
                          <a:latin typeface="Verdana"/>
                          <a:ea typeface="Verdana"/>
                          <a:cs typeface="Verdana"/>
                          <a:sym typeface="Verdana"/>
                        </a:rPr>
                        <a:t>Relación B/C </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t>8,63</a:t>
                      </a:r>
                      <a:endParaRPr sz="1400" u="none" cap="none" strike="noStrike"/>
                    </a:p>
                  </a:txBody>
                  <a:tcPr marT="0" marB="0" marR="68575" marL="68575" anchor="ctr">
                    <a:solidFill>
                      <a:srgbClr val="CAF53A"/>
                    </a:solidFill>
                  </a:tcPr>
                </a:tc>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1" name="Shape 2091"/>
        <p:cNvGrpSpPr/>
        <p:nvPr/>
      </p:nvGrpSpPr>
      <p:grpSpPr>
        <a:xfrm>
          <a:off x="0" y="0"/>
          <a:ext cx="0" cy="0"/>
          <a:chOff x="0" y="0"/>
          <a:chExt cx="0" cy="0"/>
        </a:xfrm>
      </p:grpSpPr>
      <p:sp>
        <p:nvSpPr>
          <p:cNvPr id="2092" name="Google Shape;2092;g2d7195ed958_0_585"/>
          <p:cNvSpPr txBox="1"/>
          <p:nvPr/>
        </p:nvSpPr>
        <p:spPr>
          <a:xfrm>
            <a:off x="535949" y="1956211"/>
            <a:ext cx="4958700" cy="708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3400"/>
              <a:buFont typeface="Verdana"/>
              <a:buNone/>
            </a:pPr>
            <a:r>
              <a:rPr b="1" i="0" lang="es-CO" sz="3400" u="none" cap="none" strike="noStrike">
                <a:solidFill>
                  <a:srgbClr val="000000"/>
                </a:solidFill>
                <a:latin typeface="Verdana"/>
                <a:ea typeface="Verdana"/>
                <a:cs typeface="Verdana"/>
                <a:sym typeface="Verdana"/>
              </a:rPr>
              <a:t>CONCLUSIONES </a:t>
            </a:r>
            <a:endParaRPr b="0" i="0" sz="1400" u="none" cap="none" strike="noStrike">
              <a:solidFill>
                <a:srgbClr val="000000"/>
              </a:solidFill>
              <a:latin typeface="Arial"/>
              <a:ea typeface="Arial"/>
              <a:cs typeface="Arial"/>
              <a:sym typeface="Arial"/>
            </a:endParaRPr>
          </a:p>
        </p:txBody>
      </p:sp>
      <p:sp>
        <p:nvSpPr>
          <p:cNvPr id="2093" name="Google Shape;2093;g2d7195ed958_0_585"/>
          <p:cNvSpPr txBox="1"/>
          <p:nvPr/>
        </p:nvSpPr>
        <p:spPr>
          <a:xfrm>
            <a:off x="6683547" y="733406"/>
            <a:ext cx="2977500" cy="3263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20000"/>
              <a:buFont typeface="Verdana"/>
              <a:buNone/>
            </a:pPr>
            <a:r>
              <a:rPr b="1" i="0" lang="es-CO" sz="20000" u="none" cap="none" strike="noStrike">
                <a:solidFill>
                  <a:srgbClr val="CAF53A"/>
                </a:solidFill>
                <a:latin typeface="Verdana"/>
                <a:ea typeface="Verdana"/>
                <a:cs typeface="Verdana"/>
                <a:sym typeface="Verdana"/>
              </a:rPr>
              <a:t>4</a:t>
            </a:r>
            <a:endParaRPr b="0" i="0" sz="1400" u="none" cap="none" strike="noStrike">
              <a:solidFill>
                <a:srgbClr val="000000"/>
              </a:solidFill>
              <a:latin typeface="Arial"/>
              <a:ea typeface="Arial"/>
              <a:cs typeface="Arial"/>
              <a:sym typeface="Arial"/>
            </a:endParaRPr>
          </a:p>
        </p:txBody>
      </p:sp>
      <p:sp>
        <p:nvSpPr>
          <p:cNvPr id="2094" name="Google Shape;2094;g2d7195ed958_0_585"/>
          <p:cNvSpPr/>
          <p:nvPr/>
        </p:nvSpPr>
        <p:spPr>
          <a:xfrm rot="245242">
            <a:off x="-1168809" y="3519431"/>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2" id="2095" name="Google Shape;2095;g2d7195ed958_0_585"/>
          <p:cNvPicPr preferRelativeResize="0"/>
          <p:nvPr/>
        </p:nvPicPr>
        <p:blipFill rotWithShape="1">
          <a:blip r:embed="rId4">
            <a:alphaModFix/>
          </a:blip>
          <a:srcRect b="0" l="0" r="0" t="0"/>
          <a:stretch/>
        </p:blipFill>
        <p:spPr>
          <a:xfrm>
            <a:off x="4485837" y="1781501"/>
            <a:ext cx="4673930" cy="3386792"/>
          </a:xfrm>
          <a:prstGeom prst="rect">
            <a:avLst/>
          </a:prstGeom>
          <a:noFill/>
          <a:ln>
            <a:noFill/>
          </a:ln>
        </p:spPr>
      </p:pic>
      <p:pic>
        <p:nvPicPr>
          <p:cNvPr descr="Imagen 8" id="2096" name="Google Shape;2096;g2d7195ed958_0_585"/>
          <p:cNvPicPr preferRelativeResize="0"/>
          <p:nvPr/>
        </p:nvPicPr>
        <p:blipFill rotWithShape="1">
          <a:blip r:embed="rId5">
            <a:alphaModFix/>
          </a:blip>
          <a:srcRect b="0" l="0" r="0" t="0"/>
          <a:stretch/>
        </p:blipFill>
        <p:spPr>
          <a:xfrm>
            <a:off x="151936" y="98317"/>
            <a:ext cx="1016198" cy="11430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0" name="Shape 2100"/>
        <p:cNvGrpSpPr/>
        <p:nvPr/>
      </p:nvGrpSpPr>
      <p:grpSpPr>
        <a:xfrm>
          <a:off x="0" y="0"/>
          <a:ext cx="0" cy="0"/>
          <a:chOff x="0" y="0"/>
          <a:chExt cx="0" cy="0"/>
        </a:xfrm>
      </p:grpSpPr>
      <p:pic>
        <p:nvPicPr>
          <p:cNvPr descr="Imagen 2" id="2101" name="Google Shape;2101;g2d7195ed958_0_593"/>
          <p:cNvPicPr preferRelativeResize="0"/>
          <p:nvPr/>
        </p:nvPicPr>
        <p:blipFill rotWithShape="1">
          <a:blip r:embed="rId4">
            <a:alphaModFix/>
          </a:blip>
          <a:srcRect b="0" l="0" r="0" t="0"/>
          <a:stretch/>
        </p:blipFill>
        <p:spPr>
          <a:xfrm flipH="1">
            <a:off x="1432848" y="686525"/>
            <a:ext cx="7711152" cy="4337326"/>
          </a:xfrm>
          <a:prstGeom prst="rect">
            <a:avLst/>
          </a:prstGeom>
          <a:noFill/>
          <a:ln>
            <a:noFill/>
          </a:ln>
        </p:spPr>
      </p:pic>
      <p:sp>
        <p:nvSpPr>
          <p:cNvPr id="2102" name="Google Shape;2102;g2d7195ed958_0_593"/>
          <p:cNvSpPr txBox="1"/>
          <p:nvPr/>
        </p:nvSpPr>
        <p:spPr>
          <a:xfrm>
            <a:off x="330475" y="627375"/>
            <a:ext cx="6032400" cy="41250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Verdana"/>
              <a:ea typeface="Verdana"/>
              <a:cs typeface="Verdana"/>
              <a:sym typeface="Verdana"/>
            </a:endParaRPr>
          </a:p>
          <a:p>
            <a:pPr indent="-304800" lvl="0" marL="457200" marR="0" rtl="0" algn="just">
              <a:lnSpc>
                <a:spcPct val="100000"/>
              </a:lnSpc>
              <a:spcBef>
                <a:spcPts val="0"/>
              </a:spcBef>
              <a:spcAft>
                <a:spcPts val="0"/>
              </a:spcAft>
              <a:buClr>
                <a:schemeClr val="dk1"/>
              </a:buClr>
              <a:buSzPts val="1200"/>
              <a:buFont typeface="Verdana"/>
              <a:buChar char="●"/>
            </a:pPr>
            <a:r>
              <a:rPr b="0" i="0" lang="es-CO" sz="1200" u="none" cap="none" strike="noStrike">
                <a:solidFill>
                  <a:schemeClr val="dk1"/>
                </a:solidFill>
                <a:latin typeface="Verdana"/>
                <a:ea typeface="Verdana"/>
                <a:cs typeface="Verdana"/>
                <a:sym typeface="Verdana"/>
              </a:rPr>
              <a:t>Con la implementación del proyecto (para ambas alternativas), la cargabilidad de los transformadores Jamondino 1 y 2 230/115 kV</a:t>
            </a:r>
            <a:r>
              <a:rPr b="0" i="0" lang="es-CO" sz="1400" u="none" cap="none" strike="noStrike">
                <a:solidFill>
                  <a:schemeClr val="dk1"/>
                </a:solidFill>
                <a:latin typeface="Verdana"/>
                <a:ea typeface="Verdana"/>
                <a:cs typeface="Verdana"/>
                <a:sym typeface="Verdana"/>
              </a:rPr>
              <a:t> </a:t>
            </a:r>
            <a:r>
              <a:rPr b="0" i="0" lang="es-CO" sz="1200" u="none" cap="none" strike="noStrike">
                <a:solidFill>
                  <a:schemeClr val="dk1"/>
                </a:solidFill>
                <a:latin typeface="Verdana"/>
                <a:ea typeface="Verdana"/>
                <a:cs typeface="Verdana"/>
                <a:sym typeface="Verdana"/>
              </a:rPr>
              <a:t>ante contingencia N-1, se reduce en un rango del 40-50% aproximadamente, sin embargo la confiabilidad del sistema se robustece con la alternativa 2.</a:t>
            </a:r>
            <a:endParaRPr b="0" i="0" sz="1200" u="none" cap="none" strike="noStrike">
              <a:solidFill>
                <a:schemeClr val="dk1"/>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Verdana"/>
              <a:ea typeface="Verdana"/>
              <a:cs typeface="Verdana"/>
              <a:sym typeface="Verdana"/>
            </a:endParaRPr>
          </a:p>
          <a:p>
            <a:pPr indent="-304800" lvl="0" marL="457200" marR="0" rtl="0" algn="just">
              <a:lnSpc>
                <a:spcPct val="100000"/>
              </a:lnSpc>
              <a:spcBef>
                <a:spcPts val="0"/>
              </a:spcBef>
              <a:spcAft>
                <a:spcPts val="0"/>
              </a:spcAft>
              <a:buClr>
                <a:schemeClr val="dk1"/>
              </a:buClr>
              <a:buSzPts val="1200"/>
              <a:buFont typeface="Verdana"/>
              <a:buChar char="●"/>
            </a:pPr>
            <a:r>
              <a:rPr b="0" i="0" lang="es-CO" sz="1200" u="none" cap="none" strike="noStrike">
                <a:solidFill>
                  <a:schemeClr val="dk1"/>
                </a:solidFill>
                <a:latin typeface="Verdana"/>
                <a:ea typeface="Verdana"/>
                <a:cs typeface="Verdana"/>
                <a:sym typeface="Verdana"/>
              </a:rPr>
              <a:t>La cargabilidad de las líneas Jardinera - Junín 1 y 2 115 kV y Jamondino - Jardinera 115 kV,</a:t>
            </a:r>
            <a:r>
              <a:rPr b="0" i="0" lang="es-CO" sz="1400" u="none" cap="none" strike="noStrike">
                <a:solidFill>
                  <a:schemeClr val="dk1"/>
                </a:solidFill>
                <a:latin typeface="Verdana"/>
                <a:ea typeface="Verdana"/>
                <a:cs typeface="Verdana"/>
                <a:sym typeface="Verdana"/>
              </a:rPr>
              <a:t> </a:t>
            </a:r>
            <a:r>
              <a:rPr b="0" i="0" lang="es-CO" sz="1200" u="none" cap="none" strike="noStrike">
                <a:solidFill>
                  <a:schemeClr val="dk1"/>
                </a:solidFill>
                <a:latin typeface="Verdana"/>
                <a:ea typeface="Verdana"/>
                <a:cs typeface="Verdana"/>
                <a:sym typeface="Verdana"/>
              </a:rPr>
              <a:t>tanto para red completa como ante contingencia N-1,  no sobrepasa los límites regulatorios establecidos, se reduce significativamente con el proyecto (30% aproximadamente) para ambas alternativas.</a:t>
            </a:r>
            <a:endParaRPr b="0" i="0" sz="1200" u="none" cap="none" strike="noStrike">
              <a:solidFill>
                <a:schemeClr val="dk1"/>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Verdana"/>
              <a:ea typeface="Verdana"/>
              <a:cs typeface="Verdana"/>
              <a:sym typeface="Verdana"/>
            </a:endParaRPr>
          </a:p>
          <a:p>
            <a:pPr indent="-304800" lvl="0" marL="457200" marR="0" rtl="0" algn="just">
              <a:lnSpc>
                <a:spcPct val="100000"/>
              </a:lnSpc>
              <a:spcBef>
                <a:spcPts val="0"/>
              </a:spcBef>
              <a:spcAft>
                <a:spcPts val="0"/>
              </a:spcAft>
              <a:buClr>
                <a:schemeClr val="dk1"/>
              </a:buClr>
              <a:buSzPts val="1200"/>
              <a:buFont typeface="Verdana"/>
              <a:buChar char="●"/>
            </a:pPr>
            <a:r>
              <a:rPr b="0" i="0" lang="es-CO" sz="1200" u="none" cap="none" strike="noStrike">
                <a:solidFill>
                  <a:schemeClr val="dk1"/>
                </a:solidFill>
                <a:latin typeface="Verdana"/>
                <a:ea typeface="Verdana"/>
                <a:cs typeface="Verdana"/>
                <a:sym typeface="Verdana"/>
              </a:rPr>
              <a:t>Los resultados eléctricos de cortocircuito indican que la nueva subestación Carlosama no tiene un impacto negativo en ninguna de las subestaciones de la zona de influencia. Además, se confirma que todas se encuentran dentro de los parámetros regulatorios establecidos para ambas alternativas.</a:t>
            </a:r>
            <a:endParaRPr b="0" i="0" sz="1200" u="none" cap="none" strike="noStrike">
              <a:solidFill>
                <a:schemeClr val="dk1"/>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Verdana"/>
              <a:ea typeface="Verdana"/>
              <a:cs typeface="Verdana"/>
              <a:sym typeface="Verdana"/>
            </a:endParaRPr>
          </a:p>
        </p:txBody>
      </p:sp>
      <p:sp>
        <p:nvSpPr>
          <p:cNvPr id="2103" name="Google Shape;2103;g2d7195ed958_0_593"/>
          <p:cNvSpPr txBox="1"/>
          <p:nvPr/>
        </p:nvSpPr>
        <p:spPr>
          <a:xfrm>
            <a:off x="527597" y="246935"/>
            <a:ext cx="4514100" cy="554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2300"/>
              <a:buFont typeface="Verdana"/>
              <a:buNone/>
            </a:pPr>
            <a:r>
              <a:rPr b="1" i="0" lang="es-CO" sz="2400" u="none" cap="none" strike="noStrike">
                <a:solidFill>
                  <a:srgbClr val="BFCC04"/>
                </a:solidFill>
                <a:latin typeface="Montserrat"/>
                <a:ea typeface="Montserrat"/>
                <a:cs typeface="Montserrat"/>
                <a:sym typeface="Montserrat"/>
              </a:rPr>
              <a:t>Conclusiones</a:t>
            </a:r>
            <a:endParaRPr b="0" i="0" sz="1400" u="none" cap="none" strike="noStrike">
              <a:solidFill>
                <a:srgbClr val="000000"/>
              </a:solidFill>
              <a:latin typeface="Arial"/>
              <a:ea typeface="Arial"/>
              <a:cs typeface="Arial"/>
              <a:sym typeface="Arial"/>
            </a:endParaRPr>
          </a:p>
        </p:txBody>
      </p:sp>
      <p:pic>
        <p:nvPicPr>
          <p:cNvPr descr="Imagen 7" id="2104" name="Google Shape;2104;g2d7195ed958_0_593"/>
          <p:cNvPicPr preferRelativeResize="0"/>
          <p:nvPr/>
        </p:nvPicPr>
        <p:blipFill rotWithShape="1">
          <a:blip r:embed="rId5">
            <a:alphaModFix/>
          </a:blip>
          <a:srcRect b="0" l="0" r="0" t="0"/>
          <a:stretch/>
        </p:blipFill>
        <p:spPr>
          <a:xfrm>
            <a:off x="7997104" y="117979"/>
            <a:ext cx="1016198" cy="1143000"/>
          </a:xfrm>
          <a:prstGeom prst="rect">
            <a:avLst/>
          </a:prstGeom>
          <a:noFill/>
          <a:ln>
            <a:noFill/>
          </a:ln>
        </p:spPr>
      </p:pic>
      <p:sp>
        <p:nvSpPr>
          <p:cNvPr id="2105" name="Google Shape;2105;g2d7195ed958_0_593"/>
          <p:cNvSpPr txBox="1"/>
          <p:nvPr/>
        </p:nvSpPr>
        <p:spPr>
          <a:xfrm>
            <a:off x="361825" y="4035300"/>
            <a:ext cx="5969700" cy="400200"/>
          </a:xfrm>
          <a:prstGeom prst="rect">
            <a:avLst/>
          </a:prstGeom>
          <a:noFill/>
          <a:ln>
            <a:noFill/>
          </a:ln>
        </p:spPr>
        <p:txBody>
          <a:bodyPr anchorCtr="0" anchor="t" bIns="91425" lIns="91425" spcFirstLastPara="1" rIns="91425" wrap="square" tIns="91425">
            <a:spAutoFit/>
          </a:bodyPr>
          <a:lstStyle/>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Verdana"/>
              <a:ea typeface="Verdana"/>
              <a:cs typeface="Verdana"/>
              <a:sym typeface="Verdana"/>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9" name="Shape 2109"/>
        <p:cNvGrpSpPr/>
        <p:nvPr/>
      </p:nvGrpSpPr>
      <p:grpSpPr>
        <a:xfrm>
          <a:off x="0" y="0"/>
          <a:ext cx="0" cy="0"/>
          <a:chOff x="0" y="0"/>
          <a:chExt cx="0" cy="0"/>
        </a:xfrm>
      </p:grpSpPr>
      <p:pic>
        <p:nvPicPr>
          <p:cNvPr descr="Imagen 2" id="2110" name="Google Shape;2110;g2d7195ed958_0_601"/>
          <p:cNvPicPr preferRelativeResize="0"/>
          <p:nvPr/>
        </p:nvPicPr>
        <p:blipFill rotWithShape="1">
          <a:blip r:embed="rId4">
            <a:alphaModFix/>
          </a:blip>
          <a:srcRect b="0" l="0" r="0" t="0"/>
          <a:stretch/>
        </p:blipFill>
        <p:spPr>
          <a:xfrm flipH="1">
            <a:off x="1432848" y="686525"/>
            <a:ext cx="7711152" cy="4337326"/>
          </a:xfrm>
          <a:prstGeom prst="rect">
            <a:avLst/>
          </a:prstGeom>
          <a:noFill/>
          <a:ln>
            <a:noFill/>
          </a:ln>
        </p:spPr>
      </p:pic>
      <p:sp>
        <p:nvSpPr>
          <p:cNvPr id="2111" name="Google Shape;2111;g2d7195ed958_0_601"/>
          <p:cNvSpPr txBox="1"/>
          <p:nvPr/>
        </p:nvSpPr>
        <p:spPr>
          <a:xfrm>
            <a:off x="330475" y="627375"/>
            <a:ext cx="6032400" cy="14775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Verdana"/>
              <a:ea typeface="Verdana"/>
              <a:cs typeface="Verdana"/>
              <a:sym typeface="Verdana"/>
            </a:endParaRPr>
          </a:p>
          <a:p>
            <a:pPr indent="-304800" lvl="0" marL="457200" marR="0" rtl="0" algn="just">
              <a:lnSpc>
                <a:spcPct val="100000"/>
              </a:lnSpc>
              <a:spcBef>
                <a:spcPts val="0"/>
              </a:spcBef>
              <a:spcAft>
                <a:spcPts val="0"/>
              </a:spcAft>
              <a:buClr>
                <a:schemeClr val="dk1"/>
              </a:buClr>
              <a:buSzPts val="1200"/>
              <a:buFont typeface="Verdana"/>
              <a:buChar char="●"/>
            </a:pPr>
            <a:r>
              <a:rPr b="0" i="0" lang="es-CO" sz="1200" u="none" cap="none" strike="noStrike">
                <a:solidFill>
                  <a:schemeClr val="dk1"/>
                </a:solidFill>
                <a:latin typeface="Verdana"/>
                <a:ea typeface="Verdana"/>
                <a:cs typeface="Verdana"/>
                <a:sym typeface="Verdana"/>
              </a:rPr>
              <a:t>Al considerar la relación Beneficio/Costo, calculada a partir de la estimación de DNA en condiciones de “red completa” y contingencia sencilla en un horizonte de tiempo de 25 años, se obtiene un índice mayor a 1, concluyendo la viabilidad técnico-económica de la obra evaluada.</a:t>
            </a:r>
            <a:endParaRPr b="0" i="0" sz="1400" u="none" cap="none" strike="noStrike">
              <a:solidFill>
                <a:schemeClr val="dk1"/>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Verdana"/>
              <a:ea typeface="Verdana"/>
              <a:cs typeface="Verdana"/>
              <a:sym typeface="Verdana"/>
            </a:endParaRPr>
          </a:p>
        </p:txBody>
      </p:sp>
      <p:sp>
        <p:nvSpPr>
          <p:cNvPr id="2112" name="Google Shape;2112;g2d7195ed958_0_601"/>
          <p:cNvSpPr txBox="1"/>
          <p:nvPr/>
        </p:nvSpPr>
        <p:spPr>
          <a:xfrm>
            <a:off x="527597" y="246935"/>
            <a:ext cx="4514100" cy="554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2300"/>
              <a:buFont typeface="Verdana"/>
              <a:buNone/>
            </a:pPr>
            <a:r>
              <a:rPr b="1" i="0" lang="es-CO" sz="2400" u="none" cap="none" strike="noStrike">
                <a:solidFill>
                  <a:srgbClr val="BFCC04"/>
                </a:solidFill>
                <a:latin typeface="Montserrat"/>
                <a:ea typeface="Montserrat"/>
                <a:cs typeface="Montserrat"/>
                <a:sym typeface="Montserrat"/>
              </a:rPr>
              <a:t>Conclusiones</a:t>
            </a:r>
            <a:endParaRPr b="0" i="0" sz="1400" u="none" cap="none" strike="noStrike">
              <a:solidFill>
                <a:srgbClr val="000000"/>
              </a:solidFill>
              <a:latin typeface="Arial"/>
              <a:ea typeface="Arial"/>
              <a:cs typeface="Arial"/>
              <a:sym typeface="Arial"/>
            </a:endParaRPr>
          </a:p>
        </p:txBody>
      </p:sp>
      <p:pic>
        <p:nvPicPr>
          <p:cNvPr descr="Imagen 7" id="2113" name="Google Shape;2113;g2d7195ed958_0_601"/>
          <p:cNvPicPr preferRelativeResize="0"/>
          <p:nvPr/>
        </p:nvPicPr>
        <p:blipFill rotWithShape="1">
          <a:blip r:embed="rId5">
            <a:alphaModFix/>
          </a:blip>
          <a:srcRect b="0" l="0" r="0" t="0"/>
          <a:stretch/>
        </p:blipFill>
        <p:spPr>
          <a:xfrm>
            <a:off x="7997104" y="117979"/>
            <a:ext cx="1016198" cy="1143000"/>
          </a:xfrm>
          <a:prstGeom prst="rect">
            <a:avLst/>
          </a:prstGeom>
          <a:noFill/>
          <a:ln>
            <a:noFill/>
          </a:ln>
        </p:spPr>
      </p:pic>
      <p:sp>
        <p:nvSpPr>
          <p:cNvPr id="2114" name="Google Shape;2114;g2d7195ed958_0_601"/>
          <p:cNvSpPr txBox="1"/>
          <p:nvPr/>
        </p:nvSpPr>
        <p:spPr>
          <a:xfrm>
            <a:off x="361825" y="4035300"/>
            <a:ext cx="5969700" cy="400200"/>
          </a:xfrm>
          <a:prstGeom prst="rect">
            <a:avLst/>
          </a:prstGeom>
          <a:noFill/>
          <a:ln>
            <a:noFill/>
          </a:ln>
        </p:spPr>
        <p:txBody>
          <a:bodyPr anchorCtr="0" anchor="t" bIns="91425" lIns="91425" spcFirstLastPara="1" rIns="91425" wrap="square" tIns="91425">
            <a:spAutoFit/>
          </a:bodyPr>
          <a:lstStyle/>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Verdana"/>
              <a:ea typeface="Verdana"/>
              <a:cs typeface="Verdana"/>
              <a:sym typeface="Verdana"/>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8" name="Shape 2118"/>
        <p:cNvGrpSpPr/>
        <p:nvPr/>
      </p:nvGrpSpPr>
      <p:grpSpPr>
        <a:xfrm>
          <a:off x="0" y="0"/>
          <a:ext cx="0" cy="0"/>
          <a:chOff x="0" y="0"/>
          <a:chExt cx="0" cy="0"/>
        </a:xfrm>
      </p:grpSpPr>
      <p:sp>
        <p:nvSpPr>
          <p:cNvPr id="2119" name="Google Shape;2119;g2d7195ed958_0_609"/>
          <p:cNvSpPr txBox="1"/>
          <p:nvPr/>
        </p:nvSpPr>
        <p:spPr>
          <a:xfrm>
            <a:off x="5091372" y="4589355"/>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Montserrat"/>
                <a:ea typeface="Montserrat"/>
                <a:cs typeface="Montserrat"/>
                <a:sym typeface="Montserrat"/>
              </a:rPr>
              <a:t>www1.</a:t>
            </a:r>
            <a:r>
              <a:rPr b="1" i="0" lang="es-CO" sz="1400" u="none" cap="none" strike="noStrike">
                <a:solidFill>
                  <a:schemeClr val="dk1"/>
                </a:solidFill>
                <a:latin typeface="Montserrat"/>
                <a:ea typeface="Montserrat"/>
                <a:cs typeface="Montserrat"/>
                <a:sym typeface="Montserrat"/>
              </a:rPr>
              <a:t>upme</a:t>
            </a:r>
            <a:r>
              <a:rPr b="0" i="0" lang="es-CO" sz="1400" u="none" cap="none" strike="noStrike">
                <a:solidFill>
                  <a:schemeClr val="dk1"/>
                </a:solidFill>
                <a:latin typeface="Montserrat"/>
                <a:ea typeface="Montserrat"/>
                <a:cs typeface="Montserrat"/>
                <a:sym typeface="Montserrat"/>
              </a:rPr>
              <a:t>.gov.co</a:t>
            </a:r>
            <a:endParaRPr b="0" i="0" sz="1400" u="none" cap="none" strike="noStrike">
              <a:solidFill>
                <a:schemeClr val="dk1"/>
              </a:solidFill>
              <a:latin typeface="Montserrat"/>
              <a:ea typeface="Montserrat"/>
              <a:cs typeface="Montserrat"/>
              <a:sym typeface="Montserrat"/>
            </a:endParaRPr>
          </a:p>
        </p:txBody>
      </p:sp>
      <p:sp>
        <p:nvSpPr>
          <p:cNvPr id="2120" name="Google Shape;2120;g2d7195ed958_0_609"/>
          <p:cNvSpPr txBox="1"/>
          <p:nvPr/>
        </p:nvSpPr>
        <p:spPr>
          <a:xfrm>
            <a:off x="3852025" y="2805000"/>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g2d7195ed958_0_609"/>
          <p:cNvSpPr txBox="1"/>
          <p:nvPr/>
        </p:nvSpPr>
        <p:spPr>
          <a:xfrm>
            <a:off x="4536250" y="1153037"/>
            <a:ext cx="3883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@upmecol     UPME Oficial    @upmeoficial</a:t>
            </a:r>
            <a:endParaRPr b="1" i="0" sz="1100" u="none" cap="none" strike="noStrike">
              <a:solidFill>
                <a:schemeClr val="lt1"/>
              </a:solidFill>
              <a:latin typeface="Verdana"/>
              <a:ea typeface="Verdana"/>
              <a:cs typeface="Verdana"/>
              <a:sym typeface="Verdana"/>
            </a:endParaRPr>
          </a:p>
        </p:txBody>
      </p:sp>
      <p:pic>
        <p:nvPicPr>
          <p:cNvPr id="2122" name="Google Shape;2122;g2d7195ed958_0_609"/>
          <p:cNvPicPr preferRelativeResize="0"/>
          <p:nvPr/>
        </p:nvPicPr>
        <p:blipFill rotWithShape="1">
          <a:blip r:embed="rId4">
            <a:alphaModFix/>
          </a:blip>
          <a:srcRect b="0" l="0" r="0" t="0"/>
          <a:stretch/>
        </p:blipFill>
        <p:spPr>
          <a:xfrm>
            <a:off x="4824118" y="736554"/>
            <a:ext cx="534509" cy="518463"/>
          </a:xfrm>
          <a:prstGeom prst="rect">
            <a:avLst/>
          </a:prstGeom>
          <a:noFill/>
          <a:ln>
            <a:noFill/>
          </a:ln>
        </p:spPr>
      </p:pic>
      <p:pic>
        <p:nvPicPr>
          <p:cNvPr id="2123" name="Google Shape;2123;g2d7195ed958_0_609"/>
          <p:cNvPicPr preferRelativeResize="0"/>
          <p:nvPr/>
        </p:nvPicPr>
        <p:blipFill rotWithShape="1">
          <a:blip r:embed="rId5">
            <a:alphaModFix/>
          </a:blip>
          <a:srcRect b="0" l="0" r="0" t="0"/>
          <a:stretch/>
        </p:blipFill>
        <p:spPr>
          <a:xfrm>
            <a:off x="5208317" y="1578625"/>
            <a:ext cx="562891" cy="545985"/>
          </a:xfrm>
          <a:prstGeom prst="rect">
            <a:avLst/>
          </a:prstGeom>
          <a:noFill/>
          <a:ln>
            <a:noFill/>
          </a:ln>
        </p:spPr>
      </p:pic>
      <p:pic>
        <p:nvPicPr>
          <p:cNvPr id="2124" name="Google Shape;2124;g2d7195ed958_0_609"/>
          <p:cNvPicPr preferRelativeResize="0"/>
          <p:nvPr/>
        </p:nvPicPr>
        <p:blipFill rotWithShape="1">
          <a:blip r:embed="rId6">
            <a:alphaModFix/>
          </a:blip>
          <a:srcRect b="0" l="0" r="0" t="0"/>
          <a:stretch/>
        </p:blipFill>
        <p:spPr>
          <a:xfrm>
            <a:off x="6542573" y="1603808"/>
            <a:ext cx="562891" cy="545978"/>
          </a:xfrm>
          <a:prstGeom prst="rect">
            <a:avLst/>
          </a:prstGeom>
          <a:noFill/>
          <a:ln>
            <a:noFill/>
          </a:ln>
        </p:spPr>
      </p:pic>
      <p:sp>
        <p:nvSpPr>
          <p:cNvPr id="2125" name="Google Shape;2125;g2d7195ed958_0_609"/>
          <p:cNvSpPr/>
          <p:nvPr/>
        </p:nvSpPr>
        <p:spPr>
          <a:xfrm rot="10800000">
            <a:off x="6163641" y="-952459"/>
            <a:ext cx="3887274" cy="2548851"/>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g2d7195ed958_0_609"/>
          <p:cNvSpPr/>
          <p:nvPr/>
        </p:nvSpPr>
        <p:spPr>
          <a:xfrm rot="239707">
            <a:off x="-1156265" y="2907659"/>
            <a:ext cx="3015907" cy="1977503"/>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27" name="Google Shape;2127;g2d7195ed958_0_609"/>
          <p:cNvPicPr preferRelativeResize="0"/>
          <p:nvPr/>
        </p:nvPicPr>
        <p:blipFill rotWithShape="1">
          <a:blip r:embed="rId7">
            <a:alphaModFix/>
          </a:blip>
          <a:srcRect b="0" l="0" r="0" t="0"/>
          <a:stretch/>
        </p:blipFill>
        <p:spPr>
          <a:xfrm>
            <a:off x="594633" y="684853"/>
            <a:ext cx="1655439" cy="1823078"/>
          </a:xfrm>
          <a:prstGeom prst="rect">
            <a:avLst/>
          </a:prstGeom>
          <a:noFill/>
          <a:ln>
            <a:noFill/>
          </a:ln>
        </p:spPr>
      </p:pic>
      <p:sp>
        <p:nvSpPr>
          <p:cNvPr id="2128" name="Google Shape;2128;g2d7195ed958_0_609"/>
          <p:cNvSpPr txBox="1"/>
          <p:nvPr/>
        </p:nvSpPr>
        <p:spPr>
          <a:xfrm>
            <a:off x="4873707" y="2060836"/>
            <a:ext cx="2582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2129" name="Google Shape;2129;g2d7195ed958_0_609"/>
          <p:cNvPicPr preferRelativeResize="0"/>
          <p:nvPr/>
        </p:nvPicPr>
        <p:blipFill rotWithShape="1">
          <a:blip r:embed="rId8">
            <a:alphaModFix/>
          </a:blip>
          <a:srcRect b="0" l="0" r="0" t="0"/>
          <a:stretch/>
        </p:blipFill>
        <p:spPr>
          <a:xfrm>
            <a:off x="7105464" y="806135"/>
            <a:ext cx="375844" cy="375844"/>
          </a:xfrm>
          <a:prstGeom prst="rect">
            <a:avLst/>
          </a:prstGeom>
          <a:noFill/>
          <a:ln>
            <a:noFill/>
          </a:ln>
        </p:spPr>
      </p:pic>
      <p:pic>
        <p:nvPicPr>
          <p:cNvPr id="2130" name="Google Shape;2130;g2d7195ed958_0_609"/>
          <p:cNvPicPr preferRelativeResize="0"/>
          <p:nvPr/>
        </p:nvPicPr>
        <p:blipFill rotWithShape="1">
          <a:blip r:embed="rId9">
            <a:alphaModFix/>
          </a:blip>
          <a:srcRect b="0" l="0" r="0" t="0"/>
          <a:stretch/>
        </p:blipFill>
        <p:spPr>
          <a:xfrm>
            <a:off x="5965226" y="814143"/>
            <a:ext cx="367831" cy="3678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d7195ed958_0_717"/>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Supuestos Utilizados</a:t>
            </a:r>
            <a:endParaRPr b="1" i="0" sz="2300" u="none" cap="none" strike="noStrike">
              <a:solidFill>
                <a:srgbClr val="171717"/>
              </a:solidFill>
              <a:highlight>
                <a:srgbClr val="CAF53A"/>
              </a:highlight>
              <a:latin typeface="Verdana"/>
              <a:ea typeface="Verdana"/>
              <a:cs typeface="Verdana"/>
              <a:sym typeface="Verdana"/>
            </a:endParaRPr>
          </a:p>
        </p:txBody>
      </p:sp>
      <p:pic>
        <p:nvPicPr>
          <p:cNvPr id="244" name="Google Shape;244;g2d7195ed958_0_71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grpSp>
        <p:nvGrpSpPr>
          <p:cNvPr id="245" name="Google Shape;245;g2d7195ed958_0_717"/>
          <p:cNvGrpSpPr/>
          <p:nvPr/>
        </p:nvGrpSpPr>
        <p:grpSpPr>
          <a:xfrm>
            <a:off x="992838" y="1626389"/>
            <a:ext cx="7158408" cy="1890600"/>
            <a:chOff x="2238" y="6006"/>
            <a:chExt cx="7158408" cy="1890600"/>
          </a:xfrm>
        </p:grpSpPr>
        <p:sp>
          <p:nvSpPr>
            <p:cNvPr id="246" name="Google Shape;246;g2d7195ed958_0_717"/>
            <p:cNvSpPr/>
            <p:nvPr/>
          </p:nvSpPr>
          <p:spPr>
            <a:xfrm>
              <a:off x="2238" y="6006"/>
              <a:ext cx="2182500" cy="7488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2d7195ed958_0_717"/>
            <p:cNvSpPr txBox="1"/>
            <p:nvPr/>
          </p:nvSpPr>
          <p:spPr>
            <a:xfrm>
              <a:off x="2238" y="6006"/>
              <a:ext cx="2182500" cy="7488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Escenarios de generación</a:t>
              </a:r>
              <a:endParaRPr b="0" i="0" sz="1400" u="none" cap="none" strike="noStrike">
                <a:solidFill>
                  <a:srgbClr val="000000"/>
                </a:solidFill>
                <a:latin typeface="Arial"/>
                <a:ea typeface="Arial"/>
                <a:cs typeface="Arial"/>
                <a:sym typeface="Arial"/>
              </a:endParaRPr>
            </a:p>
          </p:txBody>
        </p:sp>
        <p:sp>
          <p:nvSpPr>
            <p:cNvPr id="248" name="Google Shape;248;g2d7195ed958_0_717"/>
            <p:cNvSpPr/>
            <p:nvPr/>
          </p:nvSpPr>
          <p:spPr>
            <a:xfrm>
              <a:off x="2238" y="754806"/>
              <a:ext cx="2182500" cy="1141800"/>
            </a:xfrm>
            <a:prstGeom prst="rect">
              <a:avLst/>
            </a:prstGeom>
            <a:solidFill>
              <a:srgbClr val="CAF53A">
                <a:alpha val="89019"/>
              </a:srgbClr>
            </a:solidFill>
            <a:ln cap="flat" cmpd="sng" w="25400">
              <a:solidFill>
                <a:srgbClr val="2B4037">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2d7195ed958_0_717"/>
            <p:cNvSpPr txBox="1"/>
            <p:nvPr/>
          </p:nvSpPr>
          <p:spPr>
            <a:xfrm>
              <a:off x="2238" y="754806"/>
              <a:ext cx="2182500" cy="11418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Mínima generación interna en el área oriental.</a:t>
              </a:r>
              <a:endParaRPr b="0" i="0" sz="1400" u="none" cap="none" strike="noStrike">
                <a:solidFill>
                  <a:srgbClr val="000000"/>
                </a:solidFill>
                <a:latin typeface="Arial"/>
                <a:ea typeface="Arial"/>
                <a:cs typeface="Arial"/>
                <a:sym typeface="Arial"/>
              </a:endParaRPr>
            </a:p>
          </p:txBody>
        </p:sp>
        <p:sp>
          <p:nvSpPr>
            <p:cNvPr id="250" name="Google Shape;250;g2d7195ed958_0_717"/>
            <p:cNvSpPr/>
            <p:nvPr/>
          </p:nvSpPr>
          <p:spPr>
            <a:xfrm>
              <a:off x="2490192" y="6006"/>
              <a:ext cx="2182500" cy="7488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2d7195ed958_0_717"/>
            <p:cNvSpPr txBox="1"/>
            <p:nvPr/>
          </p:nvSpPr>
          <p:spPr>
            <a:xfrm>
              <a:off x="2490192" y="6006"/>
              <a:ext cx="2182500" cy="7488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Escenarios de demanda</a:t>
              </a:r>
              <a:endParaRPr b="0" i="0" sz="1400" u="none" cap="none" strike="noStrike">
                <a:solidFill>
                  <a:srgbClr val="000000"/>
                </a:solidFill>
                <a:latin typeface="Arial"/>
                <a:ea typeface="Arial"/>
                <a:cs typeface="Arial"/>
                <a:sym typeface="Arial"/>
              </a:endParaRPr>
            </a:p>
          </p:txBody>
        </p:sp>
        <p:sp>
          <p:nvSpPr>
            <p:cNvPr id="252" name="Google Shape;252;g2d7195ed958_0_717"/>
            <p:cNvSpPr/>
            <p:nvPr/>
          </p:nvSpPr>
          <p:spPr>
            <a:xfrm>
              <a:off x="2490192" y="754806"/>
              <a:ext cx="2182500" cy="1141800"/>
            </a:xfrm>
            <a:prstGeom prst="rect">
              <a:avLst/>
            </a:prstGeom>
            <a:solidFill>
              <a:srgbClr val="CAF53A">
                <a:alpha val="89019"/>
              </a:srgbClr>
            </a:solidFill>
            <a:ln cap="flat" cmpd="sng" w="25400">
              <a:solidFill>
                <a:srgbClr val="2B4037">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2d7195ed958_0_717"/>
            <p:cNvSpPr txBox="1"/>
            <p:nvPr/>
          </p:nvSpPr>
          <p:spPr>
            <a:xfrm>
              <a:off x="2490192" y="754806"/>
              <a:ext cx="2182500" cy="11418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Demanda máxima.</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Demanda media.</a:t>
              </a:r>
              <a:endParaRPr b="0" i="0" sz="1400" u="none" cap="none" strike="noStrike">
                <a:solidFill>
                  <a:srgbClr val="000000"/>
                </a:solidFill>
                <a:latin typeface="Arial"/>
                <a:ea typeface="Arial"/>
                <a:cs typeface="Arial"/>
                <a:sym typeface="Arial"/>
              </a:endParaRPr>
            </a:p>
          </p:txBody>
        </p:sp>
        <p:sp>
          <p:nvSpPr>
            <p:cNvPr id="254" name="Google Shape;254;g2d7195ed958_0_717"/>
            <p:cNvSpPr/>
            <p:nvPr/>
          </p:nvSpPr>
          <p:spPr>
            <a:xfrm>
              <a:off x="4978146" y="6006"/>
              <a:ext cx="2182500" cy="7488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2d7195ed958_0_717"/>
            <p:cNvSpPr txBox="1"/>
            <p:nvPr/>
          </p:nvSpPr>
          <p:spPr>
            <a:xfrm>
              <a:off x="4978146" y="6006"/>
              <a:ext cx="2182500" cy="7488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Horizonte de tiempo</a:t>
              </a:r>
              <a:endParaRPr b="0" i="0" sz="1400" u="none" cap="none" strike="noStrike">
                <a:solidFill>
                  <a:srgbClr val="000000"/>
                </a:solidFill>
                <a:latin typeface="Arial"/>
                <a:ea typeface="Arial"/>
                <a:cs typeface="Arial"/>
                <a:sym typeface="Arial"/>
              </a:endParaRPr>
            </a:p>
          </p:txBody>
        </p:sp>
        <p:sp>
          <p:nvSpPr>
            <p:cNvPr id="256" name="Google Shape;256;g2d7195ed958_0_717"/>
            <p:cNvSpPr/>
            <p:nvPr/>
          </p:nvSpPr>
          <p:spPr>
            <a:xfrm>
              <a:off x="4978146" y="754806"/>
              <a:ext cx="2182500" cy="1141800"/>
            </a:xfrm>
            <a:prstGeom prst="rect">
              <a:avLst/>
            </a:prstGeom>
            <a:solidFill>
              <a:srgbClr val="CAF53A">
                <a:alpha val="89019"/>
              </a:srgbClr>
            </a:solidFill>
            <a:ln cap="flat" cmpd="sng" w="25400">
              <a:solidFill>
                <a:srgbClr val="2B4037">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2d7195ed958_0_717"/>
            <p:cNvSpPr txBox="1"/>
            <p:nvPr/>
          </p:nvSpPr>
          <p:spPr>
            <a:xfrm>
              <a:off x="4978146" y="754806"/>
              <a:ext cx="2182500" cy="11418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Desde 2029 hasta 2037.</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pic>
        <p:nvPicPr>
          <p:cNvPr descr="Imagen que contiene exterior, edificio, pasto, competencia de atletismo&#10;&#10;Descripción generada automáticamente" id="2135" name="Google Shape;2135;p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136" name="Google Shape;2136;p2"/>
          <p:cNvSpPr txBox="1"/>
          <p:nvPr/>
        </p:nvSpPr>
        <p:spPr>
          <a:xfrm>
            <a:off x="2348070" y="1648351"/>
            <a:ext cx="5007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6000"/>
              <a:buFont typeface="Arial"/>
              <a:buNone/>
            </a:pPr>
            <a:r>
              <a:rPr b="1" i="0" lang="es-CO" sz="6000" u="none" cap="none" strike="noStrike">
                <a:solidFill>
                  <a:schemeClr val="lt1"/>
                </a:solidFill>
                <a:latin typeface="Verdana"/>
                <a:ea typeface="Verdana"/>
                <a:cs typeface="Verdana"/>
                <a:sym typeface="Verdana"/>
              </a:rPr>
              <a:t>VOTACIÓN</a:t>
            </a:r>
            <a:endParaRPr b="1" i="0" sz="6000" u="none" cap="none" strike="noStrike">
              <a:solidFill>
                <a:schemeClr val="lt1"/>
              </a:solidFill>
              <a:latin typeface="Verdana"/>
              <a:ea typeface="Verdana"/>
              <a:cs typeface="Verdana"/>
              <a:sym typeface="Verdana"/>
            </a:endParaRPr>
          </a:p>
        </p:txBody>
      </p:sp>
      <p:pic>
        <p:nvPicPr>
          <p:cNvPr descr="Imagen en blanco y negro&#10;&#10;Descripción generada automáticamente con confianza media" id="2137" name="Google Shape;2137;p2"/>
          <p:cNvPicPr preferRelativeResize="0"/>
          <p:nvPr/>
        </p:nvPicPr>
        <p:blipFill rotWithShape="1">
          <a:blip r:embed="rId4">
            <a:alphaModFix/>
          </a:blip>
          <a:srcRect b="180" l="0" r="0" t="39075"/>
          <a:stretch/>
        </p:blipFill>
        <p:spPr>
          <a:xfrm>
            <a:off x="0" y="2486025"/>
            <a:ext cx="9144000" cy="3124199"/>
          </a:xfrm>
          <a:prstGeom prst="rect">
            <a:avLst/>
          </a:prstGeom>
          <a:noFill/>
          <a:ln>
            <a:noFill/>
          </a:ln>
        </p:spPr>
      </p:pic>
      <p:pic>
        <p:nvPicPr>
          <p:cNvPr id="2138" name="Google Shape;2138;p2"/>
          <p:cNvPicPr preferRelativeResize="0"/>
          <p:nvPr/>
        </p:nvPicPr>
        <p:blipFill rotWithShape="1">
          <a:blip r:embed="rId5">
            <a:alphaModFix/>
          </a:blip>
          <a:srcRect b="0" l="0" r="0" t="0"/>
          <a:stretch/>
        </p:blipFill>
        <p:spPr>
          <a:xfrm>
            <a:off x="7667625" y="151109"/>
            <a:ext cx="1238278" cy="1449093"/>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2" name="Shape 2142"/>
        <p:cNvGrpSpPr/>
        <p:nvPr/>
      </p:nvGrpSpPr>
      <p:grpSpPr>
        <a:xfrm>
          <a:off x="0" y="0"/>
          <a:ext cx="0" cy="0"/>
          <a:chOff x="0" y="0"/>
          <a:chExt cx="0" cy="0"/>
        </a:xfrm>
      </p:grpSpPr>
      <p:sp>
        <p:nvSpPr>
          <p:cNvPr id="2143" name="Google Shape;2143;g2d7195ed958_0_1587"/>
          <p:cNvSpPr txBox="1"/>
          <p:nvPr/>
        </p:nvSpPr>
        <p:spPr>
          <a:xfrm>
            <a:off x="202629" y="4742961"/>
            <a:ext cx="6409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BFCC04"/>
                </a:solidFill>
                <a:latin typeface="Verdana"/>
                <a:ea typeface="Verdana"/>
                <a:cs typeface="Verdana"/>
                <a:sym typeface="Verdana"/>
              </a:rPr>
              <a:t>*</a:t>
            </a:r>
            <a:r>
              <a:rPr b="0" i="0" lang="es-CO" sz="900" u="none" cap="none" strike="noStrike">
                <a:solidFill>
                  <a:srgbClr val="000000"/>
                </a:solidFill>
                <a:latin typeface="Montserrat"/>
                <a:ea typeface="Montserrat"/>
                <a:cs typeface="Montserrat"/>
                <a:sym typeface="Montserrat"/>
              </a:rPr>
              <a:t>.</a:t>
            </a:r>
            <a:endParaRPr b="0" i="0" sz="900" u="none" cap="none" strike="noStrike">
              <a:solidFill>
                <a:srgbClr val="000000"/>
              </a:solidFill>
              <a:latin typeface="Montserrat"/>
              <a:ea typeface="Montserrat"/>
              <a:cs typeface="Montserrat"/>
              <a:sym typeface="Montserrat"/>
            </a:endParaRPr>
          </a:p>
        </p:txBody>
      </p:sp>
      <p:pic>
        <p:nvPicPr>
          <p:cNvPr id="2144" name="Google Shape;2144;g2d7195ed958_0_1587"/>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2145" name="Google Shape;2145;g2d7195ed958_0_1587"/>
          <p:cNvSpPr txBox="1"/>
          <p:nvPr/>
        </p:nvSpPr>
        <p:spPr>
          <a:xfrm>
            <a:off x="816604" y="279313"/>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VOTACIÓN OBRAS PLAN DE EXPANSIÓN:</a:t>
            </a:r>
            <a:endParaRPr b="1" i="0" sz="2300" u="none" cap="none" strike="noStrike">
              <a:solidFill>
                <a:srgbClr val="171717"/>
              </a:solidFill>
              <a:highlight>
                <a:srgbClr val="CAF53A"/>
              </a:highlight>
              <a:latin typeface="Verdana"/>
              <a:ea typeface="Verdana"/>
              <a:cs typeface="Verdana"/>
              <a:sym typeface="Verdana"/>
            </a:endParaRPr>
          </a:p>
        </p:txBody>
      </p:sp>
      <p:pic>
        <p:nvPicPr>
          <p:cNvPr id="2146" name="Google Shape;2146;g2d7195ed958_0_1587"/>
          <p:cNvPicPr preferRelativeResize="0"/>
          <p:nvPr/>
        </p:nvPicPr>
        <p:blipFill rotWithShape="1">
          <a:blip r:embed="rId5">
            <a:alphaModFix/>
          </a:blip>
          <a:srcRect b="0" l="0" r="0" t="0"/>
          <a:stretch/>
        </p:blipFill>
        <p:spPr>
          <a:xfrm>
            <a:off x="2084033" y="818113"/>
            <a:ext cx="5077534" cy="3924848"/>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0" name="Shape 2150"/>
        <p:cNvGrpSpPr/>
        <p:nvPr/>
      </p:nvGrpSpPr>
      <p:grpSpPr>
        <a:xfrm>
          <a:off x="0" y="0"/>
          <a:ext cx="0" cy="0"/>
          <a:chOff x="0" y="0"/>
          <a:chExt cx="0" cy="0"/>
        </a:xfrm>
      </p:grpSpPr>
      <p:sp>
        <p:nvSpPr>
          <p:cNvPr id="2151" name="Google Shape;2151;g2d7236c78fc_2_0"/>
          <p:cNvSpPr txBox="1"/>
          <p:nvPr/>
        </p:nvSpPr>
        <p:spPr>
          <a:xfrm>
            <a:off x="202629" y="4742961"/>
            <a:ext cx="6409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Nunito"/>
                <a:ea typeface="Nunito"/>
                <a:cs typeface="Nunito"/>
                <a:sym typeface="Nunito"/>
              </a:rPr>
              <a:t>*.</a:t>
            </a:r>
            <a:endParaRPr b="0" i="0" sz="1000" u="none" cap="none" strike="noStrike">
              <a:solidFill>
                <a:srgbClr val="000000"/>
              </a:solidFill>
              <a:latin typeface="Nunito"/>
              <a:ea typeface="Nunito"/>
              <a:cs typeface="Nunito"/>
              <a:sym typeface="Nunito"/>
            </a:endParaRPr>
          </a:p>
        </p:txBody>
      </p:sp>
      <p:pic>
        <p:nvPicPr>
          <p:cNvPr id="2152" name="Google Shape;2152;g2d7236c78fc_2_0"/>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2153" name="Google Shape;2153;g2d7236c78fc_2_0"/>
          <p:cNvSpPr txBox="1"/>
          <p:nvPr/>
        </p:nvSpPr>
        <p:spPr>
          <a:xfrm>
            <a:off x="816604" y="279313"/>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VOTACIÓN OBRAS PLAN DE EXPANSIÓN:</a:t>
            </a:r>
            <a:endParaRPr b="1" i="0" sz="2300" u="none" cap="none" strike="noStrike">
              <a:solidFill>
                <a:srgbClr val="171717"/>
              </a:solidFill>
              <a:highlight>
                <a:srgbClr val="CAF53A"/>
              </a:highlight>
              <a:latin typeface="Verdana"/>
              <a:ea typeface="Verdana"/>
              <a:cs typeface="Verdana"/>
              <a:sym typeface="Verdana"/>
            </a:endParaRPr>
          </a:p>
        </p:txBody>
      </p:sp>
      <p:graphicFrame>
        <p:nvGraphicFramePr>
          <p:cNvPr id="2154" name="Google Shape;2154;g2d7236c78fc_2_0"/>
          <p:cNvGraphicFramePr/>
          <p:nvPr/>
        </p:nvGraphicFramePr>
        <p:xfrm>
          <a:off x="599400" y="868250"/>
          <a:ext cx="3000000" cy="3000000"/>
        </p:xfrm>
        <a:graphic>
          <a:graphicData uri="http://schemas.openxmlformats.org/drawingml/2006/table">
            <a:tbl>
              <a:tblPr>
                <a:noFill/>
                <a:tableStyleId>{732A7FB2-372A-48F8-9DC3-423CD9D97F35}</a:tableStyleId>
              </a:tblPr>
              <a:tblGrid>
                <a:gridCol w="3327125"/>
                <a:gridCol w="1040925"/>
                <a:gridCol w="3623675"/>
              </a:tblGrid>
              <a:tr h="204850">
                <a:tc>
                  <a:txBody>
                    <a:bodyPr/>
                    <a:lstStyle/>
                    <a:p>
                      <a:pPr indent="0" lvl="0" marL="0" marR="0" rtl="0" algn="ctr">
                        <a:lnSpc>
                          <a:spcPct val="100000"/>
                        </a:lnSpc>
                        <a:spcBef>
                          <a:spcPts val="0"/>
                        </a:spcBef>
                        <a:spcAft>
                          <a:spcPts val="0"/>
                        </a:spcAft>
                        <a:buClr>
                          <a:srgbClr val="000000"/>
                        </a:buClr>
                        <a:buSzPts val="1000"/>
                        <a:buFont typeface="Arial"/>
                        <a:buNone/>
                      </a:pPr>
                      <a:r>
                        <a:rPr b="1" lang="es-CO" sz="1200" u="none" cap="none" strike="noStrike">
                          <a:latin typeface="Nunito"/>
                          <a:ea typeface="Nunito"/>
                          <a:cs typeface="Nunito"/>
                          <a:sym typeface="Nunito"/>
                        </a:rPr>
                        <a:t>Proyecto</a:t>
                      </a:r>
                      <a:endParaRPr b="1"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s-CO" sz="1200" u="none" cap="none" strike="noStrike">
                          <a:latin typeface="Nunito"/>
                          <a:ea typeface="Nunito"/>
                          <a:cs typeface="Nunito"/>
                          <a:sym typeface="Nunito"/>
                        </a:rPr>
                        <a:t>FPO</a:t>
                      </a:r>
                      <a:endParaRPr b="1"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latin typeface="Nunito"/>
                          <a:ea typeface="Nunito"/>
                          <a:cs typeface="Nunito"/>
                          <a:sym typeface="Nunito"/>
                        </a:rPr>
                        <a:t>Observaciones</a:t>
                      </a:r>
                      <a:endParaRPr b="1"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2375">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Nueva subestación Corzo 500/115 kV y líneas asociadas.</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2029</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latin typeface="Nunito"/>
                          <a:ea typeface="Nunito"/>
                          <a:cs typeface="Nunito"/>
                          <a:sym typeface="Nunito"/>
                        </a:rPr>
                        <a:t>Ninguna</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3275">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Amanecer 500/220/115 kV y líneas asociadas</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2032</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latin typeface="Nunito"/>
                          <a:ea typeface="Nunito"/>
                          <a:cs typeface="Nunito"/>
                          <a:sym typeface="Nunito"/>
                        </a:rPr>
                        <a:t>ENEL manifiesta que el enlace  desde Nva  Esperanza hasta amanecer genera un aumento en el nivel de corto de la subestación Nva Esperanza 115 kV lo que implicaría posibles incumplimientos a largo plazo. La UPME en conjunto con el OR y XM realizara análisis posteriores para mitigar el riesgo</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8350">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Nueva subestación Macana 230/115 kV y obras asociadas.</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2030</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latin typeface="Nunito"/>
                          <a:ea typeface="Nunito"/>
                          <a:cs typeface="Nunito"/>
                          <a:sym typeface="Nunito"/>
                        </a:rPr>
                        <a:t>Alternativa 1 (Recomendación UPME)</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2650">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Interconexión Nordeste y Urabá Antioqueño.</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2030</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br>
                        <a:rPr lang="es-CO" sz="1200" u="none" cap="none" strike="noStrike">
                          <a:latin typeface="Nunito"/>
                          <a:ea typeface="Nunito"/>
                          <a:cs typeface="Nunito"/>
                          <a:sym typeface="Nunito"/>
                        </a:rPr>
                      </a:br>
                      <a:r>
                        <a:rPr lang="es-CO" sz="1200" u="none" cap="none" strike="noStrike">
                          <a:latin typeface="Nunito"/>
                          <a:ea typeface="Nunito"/>
                          <a:cs typeface="Nunito"/>
                          <a:sym typeface="Nunito"/>
                        </a:rPr>
                        <a:t>Alternativa 2: Guadalupe 220 kV </a:t>
                      </a:r>
                      <a:r>
                        <a:rPr lang="es-CO" sz="1200" u="none" cap="none" strike="noStrike">
                          <a:solidFill>
                            <a:schemeClr val="dk1"/>
                          </a:solidFill>
                          <a:latin typeface="Nunito"/>
                          <a:ea typeface="Nunito"/>
                          <a:cs typeface="Nunito"/>
                          <a:sym typeface="Nunito"/>
                        </a:rPr>
                        <a:t>(recomendación EPM)</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2400">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Bahías de transformación Sahagún 500 kV.</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2027</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latin typeface="Nunito"/>
                          <a:ea typeface="Nunito"/>
                          <a:cs typeface="Nunito"/>
                          <a:sym typeface="Nunito"/>
                        </a:rPr>
                        <a:t>Ninguna</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7250">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Nueva Subestación Carlosama 230/115 kV y obras asociadas.</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200" u="none" cap="none" strike="noStrike">
                          <a:latin typeface="Nunito"/>
                          <a:ea typeface="Nunito"/>
                          <a:cs typeface="Nunito"/>
                          <a:sym typeface="Nunito"/>
                        </a:rPr>
                        <a:t>2029</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latin typeface="Nunito"/>
                          <a:ea typeface="Nunito"/>
                          <a:cs typeface="Nunito"/>
                          <a:sym typeface="Nunito"/>
                        </a:rPr>
                        <a:t>Alternativa 2 (Recomendación UPME)</a:t>
                      </a:r>
                      <a:endParaRPr sz="1200" u="none" cap="none" strike="noStrike">
                        <a:latin typeface="Nunito"/>
                        <a:ea typeface="Nunito"/>
                        <a:cs typeface="Nunito"/>
                        <a:sym typeface="Nunito"/>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8" name="Shape 2158"/>
        <p:cNvGrpSpPr/>
        <p:nvPr/>
      </p:nvGrpSpPr>
      <p:grpSpPr>
        <a:xfrm>
          <a:off x="0" y="0"/>
          <a:ext cx="0" cy="0"/>
          <a:chOff x="0" y="0"/>
          <a:chExt cx="0" cy="0"/>
        </a:xfrm>
      </p:grpSpPr>
      <p:pic>
        <p:nvPicPr>
          <p:cNvPr id="2159" name="Google Shape;2159;p25"/>
          <p:cNvPicPr preferRelativeResize="0"/>
          <p:nvPr/>
        </p:nvPicPr>
        <p:blipFill rotWithShape="1">
          <a:blip r:embed="rId4">
            <a:alphaModFix/>
          </a:blip>
          <a:srcRect b="12425" l="0" r="0" t="5228"/>
          <a:stretch/>
        </p:blipFill>
        <p:spPr>
          <a:xfrm>
            <a:off x="-13636" y="0"/>
            <a:ext cx="9157638" cy="5026997"/>
          </a:xfrm>
          <a:prstGeom prst="rect">
            <a:avLst/>
          </a:prstGeom>
          <a:noFill/>
          <a:ln>
            <a:noFill/>
          </a:ln>
        </p:spPr>
      </p:pic>
      <p:pic>
        <p:nvPicPr>
          <p:cNvPr id="2160" name="Google Shape;2160;p25"/>
          <p:cNvPicPr preferRelativeResize="0"/>
          <p:nvPr/>
        </p:nvPicPr>
        <p:blipFill rotWithShape="1">
          <a:blip r:embed="rId5">
            <a:alphaModFix/>
          </a:blip>
          <a:srcRect b="0" l="0" r="0" t="0"/>
          <a:stretch/>
        </p:blipFill>
        <p:spPr>
          <a:xfrm>
            <a:off x="8132733" y="3958896"/>
            <a:ext cx="788816" cy="868702"/>
          </a:xfrm>
          <a:prstGeom prst="rect">
            <a:avLst/>
          </a:prstGeom>
          <a:noFill/>
          <a:ln>
            <a:noFill/>
          </a:ln>
        </p:spPr>
      </p:pic>
      <p:sp>
        <p:nvSpPr>
          <p:cNvPr id="2161" name="Google Shape;2161;p25"/>
          <p:cNvSpPr txBox="1"/>
          <p:nvPr/>
        </p:nvSpPr>
        <p:spPr>
          <a:xfrm>
            <a:off x="3568526" y="2052216"/>
            <a:ext cx="4958700" cy="800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s-CO" sz="4000" u="none" cap="none" strike="noStrike">
                <a:solidFill>
                  <a:schemeClr val="lt1"/>
                </a:solidFill>
                <a:latin typeface="Verdana"/>
                <a:ea typeface="Verdana"/>
                <a:cs typeface="Verdana"/>
                <a:sym typeface="Verdana"/>
              </a:rPr>
              <a:t>VARIOS</a:t>
            </a:r>
            <a:endParaRPr b="1" i="0" sz="4000" u="none" cap="none" strike="noStrike">
              <a:solidFill>
                <a:schemeClr val="lt1"/>
              </a:solidFill>
              <a:latin typeface="Verdana"/>
              <a:ea typeface="Verdana"/>
              <a:cs typeface="Verdana"/>
              <a:sym typeface="Verdana"/>
            </a:endParaRPr>
          </a:p>
        </p:txBody>
      </p:sp>
      <p:sp>
        <p:nvSpPr>
          <p:cNvPr id="2162" name="Google Shape;2162;p25"/>
          <p:cNvSpPr txBox="1"/>
          <p:nvPr/>
        </p:nvSpPr>
        <p:spPr>
          <a:xfrm>
            <a:off x="3076432" y="2142269"/>
            <a:ext cx="29775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9600" u="none" cap="none" strike="noStrike">
                <a:solidFill>
                  <a:srgbClr val="CAF53A"/>
                </a:solidFill>
                <a:latin typeface="Verdana"/>
                <a:ea typeface="Verdana"/>
                <a:cs typeface="Verdana"/>
                <a:sym typeface="Verdana"/>
              </a:rPr>
              <a:t>6</a:t>
            </a:r>
            <a:endParaRPr b="1" i="0" sz="9600" u="none" cap="none" strike="noStrike">
              <a:solidFill>
                <a:srgbClr val="CAF53A"/>
              </a:solidFill>
              <a:latin typeface="Verdana"/>
              <a:ea typeface="Verdana"/>
              <a:cs typeface="Verdana"/>
              <a:sym typeface="Verdana"/>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6" name="Shape 2166"/>
        <p:cNvGrpSpPr/>
        <p:nvPr/>
      </p:nvGrpSpPr>
      <p:grpSpPr>
        <a:xfrm>
          <a:off x="0" y="0"/>
          <a:ext cx="0" cy="0"/>
          <a:chOff x="0" y="0"/>
          <a:chExt cx="0" cy="0"/>
        </a:xfrm>
      </p:grpSpPr>
      <p:sp>
        <p:nvSpPr>
          <p:cNvPr id="2167" name="Google Shape;2167;p26"/>
          <p:cNvSpPr txBox="1"/>
          <p:nvPr/>
        </p:nvSpPr>
        <p:spPr>
          <a:xfrm>
            <a:off x="5091372" y="4589355"/>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Montserrat"/>
                <a:ea typeface="Montserrat"/>
                <a:cs typeface="Montserrat"/>
                <a:sym typeface="Montserrat"/>
              </a:rPr>
              <a:t>www1.</a:t>
            </a:r>
            <a:r>
              <a:rPr b="1" i="0" lang="es-CO" sz="1400" u="none" cap="none" strike="noStrike">
                <a:solidFill>
                  <a:schemeClr val="dk1"/>
                </a:solidFill>
                <a:latin typeface="Montserrat"/>
                <a:ea typeface="Montserrat"/>
                <a:cs typeface="Montserrat"/>
                <a:sym typeface="Montserrat"/>
              </a:rPr>
              <a:t>upme</a:t>
            </a:r>
            <a:r>
              <a:rPr b="0" i="0" lang="es-CO" sz="1400" u="none" cap="none" strike="noStrike">
                <a:solidFill>
                  <a:schemeClr val="dk1"/>
                </a:solidFill>
                <a:latin typeface="Montserrat"/>
                <a:ea typeface="Montserrat"/>
                <a:cs typeface="Montserrat"/>
                <a:sym typeface="Montserrat"/>
              </a:rPr>
              <a:t>.gov.co</a:t>
            </a:r>
            <a:endParaRPr b="0" i="0" sz="1400" u="none" cap="none" strike="noStrike">
              <a:solidFill>
                <a:schemeClr val="dk1"/>
              </a:solidFill>
              <a:latin typeface="Montserrat"/>
              <a:ea typeface="Montserrat"/>
              <a:cs typeface="Montserrat"/>
              <a:sym typeface="Montserrat"/>
            </a:endParaRPr>
          </a:p>
        </p:txBody>
      </p:sp>
      <p:sp>
        <p:nvSpPr>
          <p:cNvPr id="2168" name="Google Shape;2168;p26"/>
          <p:cNvSpPr txBox="1"/>
          <p:nvPr/>
        </p:nvSpPr>
        <p:spPr>
          <a:xfrm>
            <a:off x="3852025" y="2805000"/>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26"/>
          <p:cNvSpPr txBox="1"/>
          <p:nvPr/>
        </p:nvSpPr>
        <p:spPr>
          <a:xfrm>
            <a:off x="4536250" y="1153037"/>
            <a:ext cx="3883375" cy="35391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@upmecol     UPME Oficial    @upmeoficial</a:t>
            </a:r>
            <a:endParaRPr b="1" i="0" sz="1100" u="none" cap="none" strike="noStrike">
              <a:solidFill>
                <a:schemeClr val="lt1"/>
              </a:solidFill>
              <a:latin typeface="Verdana"/>
              <a:ea typeface="Verdana"/>
              <a:cs typeface="Verdana"/>
              <a:sym typeface="Verdana"/>
            </a:endParaRPr>
          </a:p>
        </p:txBody>
      </p:sp>
      <p:pic>
        <p:nvPicPr>
          <p:cNvPr id="2170" name="Google Shape;2170;p26"/>
          <p:cNvPicPr preferRelativeResize="0"/>
          <p:nvPr/>
        </p:nvPicPr>
        <p:blipFill rotWithShape="1">
          <a:blip r:embed="rId4">
            <a:alphaModFix/>
          </a:blip>
          <a:srcRect b="0" l="0" r="0" t="0"/>
          <a:stretch/>
        </p:blipFill>
        <p:spPr>
          <a:xfrm>
            <a:off x="4824118" y="736554"/>
            <a:ext cx="534509" cy="518463"/>
          </a:xfrm>
          <a:prstGeom prst="rect">
            <a:avLst/>
          </a:prstGeom>
          <a:noFill/>
          <a:ln>
            <a:noFill/>
          </a:ln>
        </p:spPr>
      </p:pic>
      <p:pic>
        <p:nvPicPr>
          <p:cNvPr id="2171" name="Google Shape;2171;p26"/>
          <p:cNvPicPr preferRelativeResize="0"/>
          <p:nvPr/>
        </p:nvPicPr>
        <p:blipFill rotWithShape="1">
          <a:blip r:embed="rId5">
            <a:alphaModFix/>
          </a:blip>
          <a:srcRect b="0" l="0" r="0" t="0"/>
          <a:stretch/>
        </p:blipFill>
        <p:spPr>
          <a:xfrm>
            <a:off x="5208317" y="1578625"/>
            <a:ext cx="562891" cy="545984"/>
          </a:xfrm>
          <a:prstGeom prst="rect">
            <a:avLst/>
          </a:prstGeom>
          <a:noFill/>
          <a:ln>
            <a:noFill/>
          </a:ln>
        </p:spPr>
      </p:pic>
      <p:pic>
        <p:nvPicPr>
          <p:cNvPr id="2172" name="Google Shape;2172;p26"/>
          <p:cNvPicPr preferRelativeResize="0"/>
          <p:nvPr/>
        </p:nvPicPr>
        <p:blipFill rotWithShape="1">
          <a:blip r:embed="rId6">
            <a:alphaModFix/>
          </a:blip>
          <a:srcRect b="0" l="0" r="0" t="0"/>
          <a:stretch/>
        </p:blipFill>
        <p:spPr>
          <a:xfrm>
            <a:off x="6542573" y="1603808"/>
            <a:ext cx="562891" cy="545978"/>
          </a:xfrm>
          <a:prstGeom prst="rect">
            <a:avLst/>
          </a:prstGeom>
          <a:noFill/>
          <a:ln>
            <a:noFill/>
          </a:ln>
        </p:spPr>
      </p:pic>
      <p:sp>
        <p:nvSpPr>
          <p:cNvPr id="2173" name="Google Shape;2173;p26"/>
          <p:cNvSpPr/>
          <p:nvPr/>
        </p:nvSpPr>
        <p:spPr>
          <a:xfrm rot="10800000">
            <a:off x="6167540" y="-949902"/>
            <a:ext cx="3883375" cy="2546294"/>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26"/>
          <p:cNvSpPr/>
          <p:nvPr/>
        </p:nvSpPr>
        <p:spPr>
          <a:xfrm rot="245213">
            <a:off x="-1157918" y="2909819"/>
            <a:ext cx="3011963" cy="1974917"/>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75" name="Google Shape;2175;p26"/>
          <p:cNvPicPr preferRelativeResize="0"/>
          <p:nvPr/>
        </p:nvPicPr>
        <p:blipFill rotWithShape="1">
          <a:blip r:embed="rId7">
            <a:alphaModFix/>
          </a:blip>
          <a:srcRect b="0" l="0" r="0" t="0"/>
          <a:stretch/>
        </p:blipFill>
        <p:spPr>
          <a:xfrm>
            <a:off x="594633" y="684853"/>
            <a:ext cx="1655437" cy="1823078"/>
          </a:xfrm>
          <a:prstGeom prst="rect">
            <a:avLst/>
          </a:prstGeom>
          <a:noFill/>
          <a:ln>
            <a:noFill/>
          </a:ln>
        </p:spPr>
      </p:pic>
      <p:sp>
        <p:nvSpPr>
          <p:cNvPr id="2176" name="Google Shape;2176;p26"/>
          <p:cNvSpPr txBox="1"/>
          <p:nvPr/>
        </p:nvSpPr>
        <p:spPr>
          <a:xfrm>
            <a:off x="4873707" y="2060836"/>
            <a:ext cx="25825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2177" name="Google Shape;2177;p26"/>
          <p:cNvPicPr preferRelativeResize="0"/>
          <p:nvPr/>
        </p:nvPicPr>
        <p:blipFill rotWithShape="1">
          <a:blip r:embed="rId8">
            <a:alphaModFix/>
          </a:blip>
          <a:srcRect b="0" l="0" r="0" t="0"/>
          <a:stretch/>
        </p:blipFill>
        <p:spPr>
          <a:xfrm>
            <a:off x="7105464" y="806135"/>
            <a:ext cx="375842" cy="375842"/>
          </a:xfrm>
          <a:prstGeom prst="rect">
            <a:avLst/>
          </a:prstGeom>
          <a:noFill/>
          <a:ln>
            <a:noFill/>
          </a:ln>
        </p:spPr>
      </p:pic>
      <p:pic>
        <p:nvPicPr>
          <p:cNvPr id="2178" name="Google Shape;2178;p26"/>
          <p:cNvPicPr preferRelativeResize="0"/>
          <p:nvPr/>
        </p:nvPicPr>
        <p:blipFill rotWithShape="1">
          <a:blip r:embed="rId9">
            <a:alphaModFix/>
          </a:blip>
          <a:srcRect b="0" l="0" r="0" t="0"/>
          <a:stretch/>
        </p:blipFill>
        <p:spPr>
          <a:xfrm>
            <a:off x="5965226" y="814143"/>
            <a:ext cx="367833" cy="367833"/>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2" name="Shape 2182"/>
        <p:cNvGrpSpPr/>
        <p:nvPr/>
      </p:nvGrpSpPr>
      <p:grpSpPr>
        <a:xfrm>
          <a:off x="0" y="0"/>
          <a:ext cx="0" cy="0"/>
          <a:chOff x="0" y="0"/>
          <a:chExt cx="0" cy="0"/>
        </a:xfrm>
      </p:grpSpPr>
      <p:sp>
        <p:nvSpPr>
          <p:cNvPr id="2183" name="Google Shape;2183;g2d36bbf7f91_0_180"/>
          <p:cNvSpPr txBox="1"/>
          <p:nvPr/>
        </p:nvSpPr>
        <p:spPr>
          <a:xfrm>
            <a:off x="3555250" y="4589355"/>
            <a:ext cx="1962000" cy="4002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FFFFFF"/>
              </a:buClr>
              <a:buSzPts val="1400"/>
              <a:buFont typeface="Montserrat"/>
              <a:buNone/>
            </a:pPr>
            <a:r>
              <a:rPr b="0" i="0" lang="es-CO" sz="1400" u="none" cap="none" strike="noStrike">
                <a:solidFill>
                  <a:srgbClr val="FFFFFF"/>
                </a:solidFill>
                <a:latin typeface="Montserrat"/>
                <a:ea typeface="Montserrat"/>
                <a:cs typeface="Montserrat"/>
                <a:sym typeface="Montserrat"/>
              </a:rPr>
              <a:t>www1.</a:t>
            </a:r>
            <a:r>
              <a:rPr b="1" i="0" lang="es-CO" sz="1400" u="none" cap="none" strike="noStrike">
                <a:solidFill>
                  <a:srgbClr val="FFFFFF"/>
                </a:solidFill>
                <a:latin typeface="Montserrat"/>
                <a:ea typeface="Montserrat"/>
                <a:cs typeface="Montserrat"/>
                <a:sym typeface="Montserrat"/>
              </a:rPr>
              <a:t>upme</a:t>
            </a:r>
            <a:r>
              <a:rPr b="0" i="0" lang="es-CO" sz="1400" u="none" cap="none" strike="noStrike">
                <a:solidFill>
                  <a:srgbClr val="FFFFFF"/>
                </a:solidFill>
                <a:latin typeface="Montserrat"/>
                <a:ea typeface="Montserrat"/>
                <a:cs typeface="Montserrat"/>
                <a:sym typeface="Montserrat"/>
              </a:rPr>
              <a:t>.gov.co</a:t>
            </a:r>
            <a:endParaRPr b="0" i="0" sz="1400" u="none" cap="none" strike="noStrike">
              <a:solidFill>
                <a:srgbClr val="000000"/>
              </a:solidFill>
              <a:latin typeface="Arial"/>
              <a:ea typeface="Arial"/>
              <a:cs typeface="Arial"/>
              <a:sym typeface="Arial"/>
            </a:endParaRPr>
          </a:p>
        </p:txBody>
      </p:sp>
      <p:sp>
        <p:nvSpPr>
          <p:cNvPr id="2184" name="Google Shape;2184;g2d36bbf7f91_0_180"/>
          <p:cNvSpPr/>
          <p:nvPr/>
        </p:nvSpPr>
        <p:spPr>
          <a:xfrm rot="10800000">
            <a:off x="6167556" y="-949907"/>
            <a:ext cx="3883360" cy="2546300"/>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g2d36bbf7f91_0_180"/>
          <p:cNvSpPr/>
          <p:nvPr/>
        </p:nvSpPr>
        <p:spPr>
          <a:xfrm rot="245242">
            <a:off x="-1389298" y="3312060"/>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áfico 13" id="2186" name="Google Shape;2186;g2d36bbf7f91_0_180"/>
          <p:cNvPicPr preferRelativeResize="0"/>
          <p:nvPr/>
        </p:nvPicPr>
        <p:blipFill rotWithShape="1">
          <a:blip r:embed="rId4">
            <a:alphaModFix/>
          </a:blip>
          <a:srcRect b="0" l="0" r="0" t="0"/>
          <a:stretch/>
        </p:blipFill>
        <p:spPr>
          <a:xfrm>
            <a:off x="3744281" y="496670"/>
            <a:ext cx="1655439" cy="1823078"/>
          </a:xfrm>
          <a:prstGeom prst="rect">
            <a:avLst/>
          </a:prstGeom>
          <a:noFill/>
          <a:ln>
            <a:noFill/>
          </a:ln>
        </p:spPr>
      </p:pic>
      <p:grpSp>
        <p:nvGrpSpPr>
          <p:cNvPr id="2187" name="Google Shape;2187;g2d36bbf7f91_0_180"/>
          <p:cNvGrpSpPr/>
          <p:nvPr/>
        </p:nvGrpSpPr>
        <p:grpSpPr>
          <a:xfrm>
            <a:off x="1527846" y="3515728"/>
            <a:ext cx="6164400" cy="783864"/>
            <a:chOff x="0" y="0"/>
            <a:chExt cx="6164400" cy="783864"/>
          </a:xfrm>
        </p:grpSpPr>
        <p:sp>
          <p:nvSpPr>
            <p:cNvPr id="2188" name="Google Shape;2188;g2d36bbf7f91_0_180"/>
            <p:cNvSpPr txBox="1"/>
            <p:nvPr/>
          </p:nvSpPr>
          <p:spPr>
            <a:xfrm>
              <a:off x="0" y="429864"/>
              <a:ext cx="6164400" cy="354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1100"/>
                <a:buFont typeface="Verdana"/>
                <a:buNone/>
              </a:pPr>
              <a:r>
                <a:rPr b="1" i="0" lang="es-CO" sz="1100" u="none" cap="none" strike="noStrike">
                  <a:solidFill>
                    <a:srgbClr val="FFFFFF"/>
                  </a:solidFill>
                  <a:latin typeface="Verdana"/>
                  <a:ea typeface="Verdana"/>
                  <a:cs typeface="Verdana"/>
                  <a:sym typeface="Verdana"/>
                </a:rPr>
                <a:t>@upmecol     UPME Oficial    @upmeoficial     @upmeoficial      @upmeoficial</a:t>
              </a:r>
              <a:endParaRPr b="0" i="0" sz="1400" u="none" cap="none" strike="noStrike">
                <a:solidFill>
                  <a:srgbClr val="000000"/>
                </a:solidFill>
                <a:latin typeface="Arial"/>
                <a:ea typeface="Arial"/>
                <a:cs typeface="Arial"/>
                <a:sym typeface="Arial"/>
              </a:endParaRPr>
            </a:p>
          </p:txBody>
        </p:sp>
        <p:pic>
          <p:nvPicPr>
            <p:cNvPr descr="Google Shape;256;p29" id="2189" name="Google Shape;2189;g2d36bbf7f91_0_180"/>
            <p:cNvPicPr preferRelativeResize="0"/>
            <p:nvPr/>
          </p:nvPicPr>
          <p:blipFill rotWithShape="1">
            <a:blip r:embed="rId5">
              <a:alphaModFix/>
            </a:blip>
            <a:srcRect b="0" l="0" r="0" t="0"/>
            <a:stretch/>
          </p:blipFill>
          <p:spPr>
            <a:xfrm>
              <a:off x="287868" y="13381"/>
              <a:ext cx="534511" cy="518465"/>
            </a:xfrm>
            <a:prstGeom prst="rect">
              <a:avLst/>
            </a:prstGeom>
            <a:noFill/>
            <a:ln>
              <a:noFill/>
            </a:ln>
          </p:spPr>
        </p:pic>
        <p:pic>
          <p:nvPicPr>
            <p:cNvPr descr="Google Shape;258;p29" id="2190" name="Google Shape;2190;g2d36bbf7f91_0_180"/>
            <p:cNvPicPr preferRelativeResize="0"/>
            <p:nvPr/>
          </p:nvPicPr>
          <p:blipFill rotWithShape="1">
            <a:blip r:embed="rId6">
              <a:alphaModFix/>
            </a:blip>
            <a:srcRect b="0" l="0" r="0" t="0"/>
            <a:stretch/>
          </p:blipFill>
          <p:spPr>
            <a:xfrm>
              <a:off x="3821552" y="0"/>
              <a:ext cx="562893" cy="545985"/>
            </a:xfrm>
            <a:prstGeom prst="rect">
              <a:avLst/>
            </a:prstGeom>
            <a:noFill/>
            <a:ln>
              <a:noFill/>
            </a:ln>
          </p:spPr>
        </p:pic>
        <p:pic>
          <p:nvPicPr>
            <p:cNvPr descr="Google Shape;259;p29" id="2191" name="Google Shape;2191;g2d36bbf7f91_0_180"/>
            <p:cNvPicPr preferRelativeResize="0"/>
            <p:nvPr/>
          </p:nvPicPr>
          <p:blipFill rotWithShape="1">
            <a:blip r:embed="rId7">
              <a:alphaModFix/>
            </a:blip>
            <a:srcRect b="0" l="0" r="0" t="0"/>
            <a:stretch/>
          </p:blipFill>
          <p:spPr>
            <a:xfrm>
              <a:off x="5155808" y="25183"/>
              <a:ext cx="562893" cy="545979"/>
            </a:xfrm>
            <a:prstGeom prst="rect">
              <a:avLst/>
            </a:prstGeom>
            <a:noFill/>
            <a:ln>
              <a:noFill/>
            </a:ln>
          </p:spPr>
        </p:pic>
        <p:pic>
          <p:nvPicPr>
            <p:cNvPr descr="Gráfico 2" id="2192" name="Google Shape;2192;g2d36bbf7f91_0_180"/>
            <p:cNvPicPr preferRelativeResize="0"/>
            <p:nvPr/>
          </p:nvPicPr>
          <p:blipFill rotWithShape="1">
            <a:blip r:embed="rId8">
              <a:alphaModFix/>
            </a:blip>
            <a:srcRect b="0" l="0" r="0" t="0"/>
            <a:stretch/>
          </p:blipFill>
          <p:spPr>
            <a:xfrm>
              <a:off x="2645414" y="82963"/>
              <a:ext cx="375844" cy="375844"/>
            </a:xfrm>
            <a:prstGeom prst="rect">
              <a:avLst/>
            </a:prstGeom>
            <a:noFill/>
            <a:ln>
              <a:noFill/>
            </a:ln>
          </p:spPr>
        </p:pic>
        <p:pic>
          <p:nvPicPr>
            <p:cNvPr descr="Gráfico 4" id="2193" name="Google Shape;2193;g2d36bbf7f91_0_180"/>
            <p:cNvPicPr preferRelativeResize="0"/>
            <p:nvPr/>
          </p:nvPicPr>
          <p:blipFill rotWithShape="1">
            <a:blip r:embed="rId9">
              <a:alphaModFix/>
            </a:blip>
            <a:srcRect b="0" l="0" r="0" t="0"/>
            <a:stretch/>
          </p:blipFill>
          <p:spPr>
            <a:xfrm>
              <a:off x="1428976" y="90971"/>
              <a:ext cx="367831" cy="367831"/>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g2d7195ed958_0_735"/>
          <p:cNvSpPr txBox="1"/>
          <p:nvPr/>
        </p:nvSpPr>
        <p:spPr>
          <a:xfrm>
            <a:off x="4141845" y="1244074"/>
            <a:ext cx="1213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6000" u="none" cap="none" strike="noStrike">
                <a:solidFill>
                  <a:srgbClr val="CAF53A"/>
                </a:solidFill>
                <a:latin typeface="Verdana"/>
                <a:ea typeface="Verdana"/>
                <a:cs typeface="Verdana"/>
                <a:sym typeface="Verdana"/>
              </a:rPr>
              <a:t>2.</a:t>
            </a:r>
            <a:endParaRPr b="1" i="0" sz="6000" u="none" cap="none" strike="noStrike">
              <a:solidFill>
                <a:srgbClr val="CAF53A"/>
              </a:solidFill>
              <a:latin typeface="Verdana"/>
              <a:ea typeface="Verdana"/>
              <a:cs typeface="Verdana"/>
              <a:sym typeface="Verdana"/>
            </a:endParaRPr>
          </a:p>
        </p:txBody>
      </p:sp>
      <p:sp>
        <p:nvSpPr>
          <p:cNvPr id="263" name="Google Shape;263;g2d7195ed958_0_735"/>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4" name="Google Shape;264;g2d7195ed958_0_735"/>
          <p:cNvPicPr preferRelativeResize="0"/>
          <p:nvPr/>
        </p:nvPicPr>
        <p:blipFill rotWithShape="1">
          <a:blip r:embed="rId4">
            <a:alphaModFix/>
          </a:blip>
          <a:srcRect b="9395" l="0" r="0" t="0"/>
          <a:stretch/>
        </p:blipFill>
        <p:spPr>
          <a:xfrm>
            <a:off x="767271" y="141515"/>
            <a:ext cx="4305469" cy="5001987"/>
          </a:xfrm>
          <a:prstGeom prst="rect">
            <a:avLst/>
          </a:prstGeom>
          <a:noFill/>
          <a:ln>
            <a:noFill/>
          </a:ln>
        </p:spPr>
      </p:pic>
      <p:pic>
        <p:nvPicPr>
          <p:cNvPr id="265" name="Google Shape;265;g2d7195ed958_0_735"/>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
        <p:nvSpPr>
          <p:cNvPr id="266" name="Google Shape;266;g2d7195ed958_0_735"/>
          <p:cNvSpPr txBox="1"/>
          <p:nvPr/>
        </p:nvSpPr>
        <p:spPr>
          <a:xfrm>
            <a:off x="3960540" y="2112217"/>
            <a:ext cx="51399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RESULTADOS COMPLEMENTARIOS</a:t>
            </a:r>
            <a:endParaRPr b="1" i="0" sz="3400" u="none" cap="none" strike="noStrike">
              <a:solidFill>
                <a:schemeClr val="lt1"/>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g2d7195ed958_0_74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272" name="Google Shape;272;g2d7195ed958_0_74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Gráfico&#10;&#10;Descripción generada automáticamente" id="273" name="Google Shape;273;g2d7195ed958_0_743"/>
          <p:cNvPicPr preferRelativeResize="0"/>
          <p:nvPr/>
        </p:nvPicPr>
        <p:blipFill rotWithShape="1">
          <a:blip r:embed="rId5">
            <a:alphaModFix/>
          </a:blip>
          <a:srcRect b="8798" l="0" r="4030" t="12430"/>
          <a:stretch/>
        </p:blipFill>
        <p:spPr>
          <a:xfrm>
            <a:off x="1043719" y="1876325"/>
            <a:ext cx="7056561" cy="2880000"/>
          </a:xfrm>
          <a:prstGeom prst="rect">
            <a:avLst/>
          </a:prstGeom>
          <a:noFill/>
          <a:ln>
            <a:noFill/>
          </a:ln>
        </p:spPr>
      </p:pic>
      <p:sp>
        <p:nvSpPr>
          <p:cNvPr id="274" name="Google Shape;274;g2d7195ed958_0_743"/>
          <p:cNvSpPr txBox="1"/>
          <p:nvPr/>
        </p:nvSpPr>
        <p:spPr>
          <a:xfrm>
            <a:off x="612560" y="1412900"/>
            <a:ext cx="7920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Impacto de la obra sobre las restricciones de bajas tensiones identificadas: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sp>
        <p:nvSpPr>
          <p:cNvPr id="122" name="Google Shape;122;g2d36bbf7f91_0_62"/>
          <p:cNvSpPr txBox="1"/>
          <p:nvPr/>
        </p:nvSpPr>
        <p:spPr>
          <a:xfrm>
            <a:off x="1088200" y="1297350"/>
            <a:ext cx="5669400" cy="2548800"/>
          </a:xfrm>
          <a:prstGeom prst="rect">
            <a:avLst/>
          </a:prstGeom>
          <a:noFill/>
          <a:ln>
            <a:noFill/>
          </a:ln>
        </p:spPr>
        <p:txBody>
          <a:bodyPr anchorCtr="0" anchor="t" bIns="91400" lIns="91400" spcFirstLastPara="1" rIns="91400" wrap="square" tIns="91400">
            <a:spAutoFit/>
          </a:bodyPr>
          <a:lstStyle/>
          <a:p>
            <a:pPr indent="0" lvl="0" marL="0" marR="0" rtl="0" algn="ctr">
              <a:lnSpc>
                <a:spcPct val="80000"/>
              </a:lnSpc>
              <a:spcBef>
                <a:spcPts val="0"/>
              </a:spcBef>
              <a:spcAft>
                <a:spcPts val="0"/>
              </a:spcAft>
              <a:buClr>
                <a:srgbClr val="FFFFFF"/>
              </a:buClr>
              <a:buSzPts val="6000"/>
              <a:buFont typeface="Verdana"/>
              <a:buNone/>
            </a:pPr>
            <a:r>
              <a:rPr b="1" i="0" lang="es-CO" sz="9600" u="none" cap="none" strike="noStrike">
                <a:solidFill>
                  <a:srgbClr val="FFFFFF"/>
                </a:solidFill>
                <a:latin typeface="Verdana"/>
                <a:ea typeface="Verdana"/>
                <a:cs typeface="Verdana"/>
                <a:sym typeface="Verdana"/>
              </a:rPr>
              <a:t>CAPT 210</a:t>
            </a:r>
            <a:endParaRPr b="0" i="0" sz="9600" u="none" cap="none" strike="noStrike">
              <a:solidFill>
                <a:srgbClr val="000000"/>
              </a:solidFill>
              <a:latin typeface="Arial"/>
              <a:ea typeface="Arial"/>
              <a:cs typeface="Arial"/>
              <a:sym typeface="Arial"/>
            </a:endParaRPr>
          </a:p>
        </p:txBody>
      </p:sp>
      <p:pic>
        <p:nvPicPr>
          <p:cNvPr descr="Gráfico 4" id="123" name="Google Shape;123;g2d36bbf7f91_0_62"/>
          <p:cNvPicPr preferRelativeResize="0"/>
          <p:nvPr/>
        </p:nvPicPr>
        <p:blipFill rotWithShape="1">
          <a:blip r:embed="rId4">
            <a:alphaModFix/>
          </a:blip>
          <a:srcRect b="0" l="0" r="0" t="0"/>
          <a:stretch/>
        </p:blipFill>
        <p:spPr>
          <a:xfrm>
            <a:off x="299373" y="217475"/>
            <a:ext cx="788816" cy="868702"/>
          </a:xfrm>
          <a:prstGeom prst="rect">
            <a:avLst/>
          </a:prstGeom>
          <a:noFill/>
          <a:ln>
            <a:noFill/>
          </a:ln>
        </p:spPr>
      </p:pic>
      <p:pic>
        <p:nvPicPr>
          <p:cNvPr descr="Imagen 3" id="124" name="Google Shape;124;g2d36bbf7f91_0_62"/>
          <p:cNvPicPr preferRelativeResize="0"/>
          <p:nvPr/>
        </p:nvPicPr>
        <p:blipFill rotWithShape="1">
          <a:blip r:embed="rId5">
            <a:alphaModFix/>
          </a:blip>
          <a:srcRect b="0" l="0" r="0" t="0"/>
          <a:stretch/>
        </p:blipFill>
        <p:spPr>
          <a:xfrm>
            <a:off x="5265420" y="556200"/>
            <a:ext cx="3055621" cy="46133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g2d7195ed958_0_750"/>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280" name="Google Shape;280;g2d7195ed958_0_75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Gráfico, Gráfico de barras&#10;&#10;Descripción generada automáticamente" id="281" name="Google Shape;281;g2d7195ed958_0_750"/>
          <p:cNvPicPr preferRelativeResize="0"/>
          <p:nvPr/>
        </p:nvPicPr>
        <p:blipFill rotWithShape="1">
          <a:blip r:embed="rId5">
            <a:alphaModFix/>
          </a:blip>
          <a:srcRect b="2427" l="0" r="3577" t="18258"/>
          <a:stretch/>
        </p:blipFill>
        <p:spPr>
          <a:xfrm>
            <a:off x="612560" y="1923553"/>
            <a:ext cx="7921121" cy="2160000"/>
          </a:xfrm>
          <a:prstGeom prst="rect">
            <a:avLst/>
          </a:prstGeom>
          <a:noFill/>
          <a:ln>
            <a:noFill/>
          </a:ln>
        </p:spPr>
      </p:pic>
      <p:sp>
        <p:nvSpPr>
          <p:cNvPr id="282" name="Google Shape;282;g2d7195ed958_0_750"/>
          <p:cNvSpPr txBox="1"/>
          <p:nvPr/>
        </p:nvSpPr>
        <p:spPr>
          <a:xfrm>
            <a:off x="746141" y="4184317"/>
            <a:ext cx="7921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La mayoría de subtensiones identificadas en todos los puntos de operación analizados, corresponden a problemas locales como la radialidad de Facatativá 115  kV y Villeta 115 kV.</a:t>
            </a:r>
            <a:endParaRPr b="0" i="0" sz="1400" u="none" cap="none" strike="noStrike">
              <a:solidFill>
                <a:srgbClr val="000000"/>
              </a:solidFill>
              <a:latin typeface="Arial"/>
              <a:ea typeface="Arial"/>
              <a:cs typeface="Arial"/>
              <a:sym typeface="Arial"/>
            </a:endParaRPr>
          </a:p>
        </p:txBody>
      </p:sp>
      <p:sp>
        <p:nvSpPr>
          <p:cNvPr id="283" name="Google Shape;283;g2d7195ed958_0_750"/>
          <p:cNvSpPr txBox="1"/>
          <p:nvPr/>
        </p:nvSpPr>
        <p:spPr>
          <a:xfrm>
            <a:off x="612560" y="1412900"/>
            <a:ext cx="7920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Restricciones por subtensión agrupadas por contingencia que la genera: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 name="Shape 287"/>
        <p:cNvGrpSpPr/>
        <p:nvPr/>
      </p:nvGrpSpPr>
      <p:grpSpPr>
        <a:xfrm>
          <a:off x="0" y="0"/>
          <a:ext cx="0" cy="0"/>
          <a:chOff x="0" y="0"/>
          <a:chExt cx="0" cy="0"/>
        </a:xfrm>
      </p:grpSpPr>
      <p:sp>
        <p:nvSpPr>
          <p:cNvPr id="288" name="Google Shape;288;g2d7195ed958_0_758"/>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289" name="Google Shape;289;g2d7195ed958_0_75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Gráfico, Gráfico de barras&#10;&#10;Descripción generada automáticamente" id="290" name="Google Shape;290;g2d7195ed958_0_758"/>
          <p:cNvPicPr preferRelativeResize="0"/>
          <p:nvPr/>
        </p:nvPicPr>
        <p:blipFill rotWithShape="1">
          <a:blip r:embed="rId5">
            <a:alphaModFix/>
          </a:blip>
          <a:srcRect b="0" l="0" r="3333" t="12111"/>
          <a:stretch/>
        </p:blipFill>
        <p:spPr>
          <a:xfrm>
            <a:off x="805551" y="1841820"/>
            <a:ext cx="7532896" cy="2952000"/>
          </a:xfrm>
          <a:prstGeom prst="rect">
            <a:avLst/>
          </a:prstGeom>
          <a:noFill/>
          <a:ln>
            <a:noFill/>
          </a:ln>
        </p:spPr>
      </p:pic>
      <p:sp>
        <p:nvSpPr>
          <p:cNvPr id="291" name="Google Shape;291;g2d7195ed958_0_758"/>
          <p:cNvSpPr txBox="1"/>
          <p:nvPr/>
        </p:nvSpPr>
        <p:spPr>
          <a:xfrm>
            <a:off x="612560" y="1412900"/>
            <a:ext cx="7920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Impacto de la obra sobre las restricciones de bajas tensiones identificadas: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sp>
        <p:nvSpPr>
          <p:cNvPr id="296" name="Google Shape;296;g2d7195ed958_0_765"/>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297" name="Google Shape;297;g2d7195ed958_0_76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Gráfico, Gráfico de barras&#10;&#10;Descripción generada automáticamente" id="298" name="Google Shape;298;g2d7195ed958_0_765"/>
          <p:cNvPicPr preferRelativeResize="0"/>
          <p:nvPr/>
        </p:nvPicPr>
        <p:blipFill rotWithShape="1">
          <a:blip r:embed="rId5">
            <a:alphaModFix/>
          </a:blip>
          <a:srcRect b="2367" l="0" r="3250" t="13625"/>
          <a:stretch/>
        </p:blipFill>
        <p:spPr>
          <a:xfrm>
            <a:off x="392307" y="1741056"/>
            <a:ext cx="8359386" cy="2780808"/>
          </a:xfrm>
          <a:prstGeom prst="rect">
            <a:avLst/>
          </a:prstGeom>
          <a:noFill/>
          <a:ln>
            <a:noFill/>
          </a:ln>
        </p:spPr>
      </p:pic>
      <p:sp>
        <p:nvSpPr>
          <p:cNvPr id="299" name="Google Shape;299;g2d7195ed958_0_765"/>
          <p:cNvSpPr txBox="1"/>
          <p:nvPr/>
        </p:nvSpPr>
        <p:spPr>
          <a:xfrm>
            <a:off x="392306" y="4596684"/>
            <a:ext cx="8359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Las fronteras entre STN y STR agrupan el mayor número de restricciones identificadas.</a:t>
            </a:r>
            <a:endParaRPr b="0" i="0" sz="1400" u="none" cap="none" strike="noStrike">
              <a:solidFill>
                <a:srgbClr val="000000"/>
              </a:solidFill>
              <a:latin typeface="Arial"/>
              <a:ea typeface="Arial"/>
              <a:cs typeface="Arial"/>
              <a:sym typeface="Arial"/>
            </a:endParaRPr>
          </a:p>
        </p:txBody>
      </p:sp>
      <p:sp>
        <p:nvSpPr>
          <p:cNvPr id="300" name="Google Shape;300;g2d7195ed958_0_765"/>
          <p:cNvSpPr txBox="1"/>
          <p:nvPr/>
        </p:nvSpPr>
        <p:spPr>
          <a:xfrm>
            <a:off x="392306" y="1412900"/>
            <a:ext cx="8359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Restricciones por sobrecarga agrupadas por elemento sobrecargado: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id="305" name="Google Shape;305;g2d7195ed958_0_77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Cortocircuito</a:t>
            </a:r>
            <a:endParaRPr b="1" i="0" sz="2300" u="none" cap="none" strike="noStrike">
              <a:solidFill>
                <a:srgbClr val="171717"/>
              </a:solidFill>
              <a:highlight>
                <a:srgbClr val="CAF53A"/>
              </a:highlight>
              <a:latin typeface="Verdana"/>
              <a:ea typeface="Verdana"/>
              <a:cs typeface="Verdana"/>
              <a:sym typeface="Verdana"/>
            </a:endParaRPr>
          </a:p>
        </p:txBody>
      </p:sp>
      <p:pic>
        <p:nvPicPr>
          <p:cNvPr id="306" name="Google Shape;306;g2d7195ed958_0_77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307" name="Google Shape;307;g2d7195ed958_0_773"/>
          <p:cNvSpPr txBox="1"/>
          <p:nvPr/>
        </p:nvSpPr>
        <p:spPr>
          <a:xfrm>
            <a:off x="392306" y="1412900"/>
            <a:ext cx="8359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No se identificaron nuevas restricciones por cortocircuito con la entrada del proyecto.</a:t>
            </a:r>
            <a:endParaRPr b="0" i="0" sz="1400" u="none" cap="none" strike="noStrike">
              <a:solidFill>
                <a:srgbClr val="000000"/>
              </a:solidFill>
              <a:latin typeface="Arial"/>
              <a:ea typeface="Arial"/>
              <a:cs typeface="Arial"/>
              <a:sym typeface="Arial"/>
            </a:endParaRPr>
          </a:p>
        </p:txBody>
      </p:sp>
      <p:pic>
        <p:nvPicPr>
          <p:cNvPr descr="Imagen que contiene Patrón de fondo&#10;&#10;Descripción generada automáticamente" id="308" name="Google Shape;308;g2d7195ed958_0_773"/>
          <p:cNvPicPr preferRelativeResize="0"/>
          <p:nvPr/>
        </p:nvPicPr>
        <p:blipFill rotWithShape="1">
          <a:blip r:embed="rId5">
            <a:alphaModFix/>
          </a:blip>
          <a:srcRect b="0" l="0" r="0" t="15483"/>
          <a:stretch/>
        </p:blipFill>
        <p:spPr>
          <a:xfrm>
            <a:off x="756903" y="1942584"/>
            <a:ext cx="7630189" cy="2161924"/>
          </a:xfrm>
          <a:prstGeom prst="rect">
            <a:avLst/>
          </a:prstGeom>
          <a:noFill/>
          <a:ln>
            <a:noFill/>
          </a:ln>
        </p:spPr>
      </p:pic>
      <p:sp>
        <p:nvSpPr>
          <p:cNvPr id="309" name="Google Shape;309;g2d7195ed958_0_773"/>
          <p:cNvSpPr txBox="1"/>
          <p:nvPr/>
        </p:nvSpPr>
        <p:spPr>
          <a:xfrm>
            <a:off x="392306" y="4244865"/>
            <a:ext cx="8359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Todas las restricciones identificadas durante el análisis son preexistencias.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pic>
        <p:nvPicPr>
          <p:cNvPr id="314" name="Google Shape;314;g2d7195ed958_0_781"/>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315" name="Google Shape;315;g2d7195ed958_0_781"/>
          <p:cNvSpPr/>
          <p:nvPr/>
        </p:nvSpPr>
        <p:spPr>
          <a:xfrm rot="695005">
            <a:off x="3911839" y="658125"/>
            <a:ext cx="4709061" cy="3145419"/>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2d7195ed958_0_781"/>
          <p:cNvSpPr txBox="1"/>
          <p:nvPr/>
        </p:nvSpPr>
        <p:spPr>
          <a:xfrm>
            <a:off x="4320949" y="576319"/>
            <a:ext cx="2977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i="0" lang="es-CO" sz="13000" u="none" cap="none" strike="noStrike">
                <a:solidFill>
                  <a:schemeClr val="dk1"/>
                </a:solidFill>
                <a:latin typeface="Verdana"/>
                <a:ea typeface="Verdana"/>
                <a:cs typeface="Verdana"/>
                <a:sym typeface="Verdana"/>
              </a:rPr>
              <a:t>3</a:t>
            </a:r>
            <a:endParaRPr b="1" i="0" sz="13000" u="none" cap="none" strike="noStrike">
              <a:solidFill>
                <a:schemeClr val="dk1"/>
              </a:solidFill>
              <a:latin typeface="Verdana"/>
              <a:ea typeface="Verdana"/>
              <a:cs typeface="Verdana"/>
              <a:sym typeface="Verdana"/>
            </a:endParaRPr>
          </a:p>
        </p:txBody>
      </p:sp>
      <p:pic>
        <p:nvPicPr>
          <p:cNvPr id="317" name="Google Shape;317;g2d7195ed958_0_781"/>
          <p:cNvPicPr preferRelativeResize="0"/>
          <p:nvPr/>
        </p:nvPicPr>
        <p:blipFill rotWithShape="1">
          <a:blip r:embed="rId5">
            <a:alphaModFix/>
          </a:blip>
          <a:srcRect b="16729" l="0" r="0" t="0"/>
          <a:stretch/>
        </p:blipFill>
        <p:spPr>
          <a:xfrm>
            <a:off x="4473916" y="76202"/>
            <a:ext cx="3666356" cy="5067297"/>
          </a:xfrm>
          <a:prstGeom prst="rect">
            <a:avLst/>
          </a:prstGeom>
          <a:noFill/>
          <a:ln>
            <a:noFill/>
          </a:ln>
        </p:spPr>
      </p:pic>
      <p:sp>
        <p:nvSpPr>
          <p:cNvPr id="318" name="Google Shape;318;g2d7195ed958_0_781"/>
          <p:cNvSpPr txBox="1"/>
          <p:nvPr/>
        </p:nvSpPr>
        <p:spPr>
          <a:xfrm>
            <a:off x="428140" y="3323471"/>
            <a:ext cx="51834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RESULTADOS ECONÓMICOS</a:t>
            </a:r>
            <a:endParaRPr b="1" i="0" sz="3400" u="none" cap="none" strike="noStrike">
              <a:solidFill>
                <a:schemeClr val="lt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 name="Shape 322"/>
        <p:cNvGrpSpPr/>
        <p:nvPr/>
      </p:nvGrpSpPr>
      <p:grpSpPr>
        <a:xfrm>
          <a:off x="0" y="0"/>
          <a:ext cx="0" cy="0"/>
          <a:chOff x="0" y="0"/>
          <a:chExt cx="0" cy="0"/>
        </a:xfrm>
      </p:grpSpPr>
      <p:sp>
        <p:nvSpPr>
          <p:cNvPr id="323" name="Google Shape;323;g2d7195ed958_0_789"/>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Relación B/C</a:t>
            </a:r>
            <a:endParaRPr b="1" i="0" sz="2300" u="none" cap="none" strike="noStrike">
              <a:solidFill>
                <a:srgbClr val="171717"/>
              </a:solidFill>
              <a:highlight>
                <a:srgbClr val="CAF53A"/>
              </a:highlight>
              <a:latin typeface="Verdana"/>
              <a:ea typeface="Verdana"/>
              <a:cs typeface="Verdana"/>
              <a:sym typeface="Verdana"/>
            </a:endParaRPr>
          </a:p>
        </p:txBody>
      </p:sp>
      <p:pic>
        <p:nvPicPr>
          <p:cNvPr id="324" name="Google Shape;324;g2d7195ed958_0_78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aphicFrame>
        <p:nvGraphicFramePr>
          <p:cNvPr id="325" name="Google Shape;325;g2d7195ed958_0_789"/>
          <p:cNvGraphicFramePr/>
          <p:nvPr/>
        </p:nvGraphicFramePr>
        <p:xfrm>
          <a:off x="1524000" y="2260253"/>
          <a:ext cx="3000000" cy="3000000"/>
        </p:xfrm>
        <a:graphic>
          <a:graphicData uri="http://schemas.openxmlformats.org/drawingml/2006/table">
            <a:tbl>
              <a:tblPr bandRow="1" firstRow="1">
                <a:noFill/>
                <a:tableStyleId>{F483FA3E-9F5D-48F3-B5F5-4CF2C5E74F89}</a:tableStyleId>
              </a:tblPr>
              <a:tblGrid>
                <a:gridCol w="3048000"/>
                <a:gridCol w="3048000"/>
              </a:tblGrid>
              <a:tr h="370850">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CAF53A"/>
                          </a:solidFill>
                          <a:latin typeface="Verdana"/>
                          <a:ea typeface="Verdana"/>
                          <a:cs typeface="Verdana"/>
                          <a:sym typeface="Verdana"/>
                        </a:rPr>
                        <a:t>VPN-USD</a:t>
                      </a:r>
                      <a:endParaRPr sz="1400" u="none" cap="none" strike="noStrike"/>
                    </a:p>
                  </a:txBody>
                  <a:tcPr marT="45725" marB="45725" marR="91450" marL="91450" anchor="ctr">
                    <a:solidFill>
                      <a:srgbClr val="2B403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CAF53A"/>
                          </a:solidFill>
                          <a:latin typeface="Verdana"/>
                          <a:ea typeface="Verdana"/>
                          <a:cs typeface="Verdana"/>
                          <a:sym typeface="Verdana"/>
                        </a:rPr>
                        <a:t>Corzo 500/115 kV</a:t>
                      </a:r>
                      <a:endParaRPr sz="1400" u="none" cap="none" strike="noStrike"/>
                    </a:p>
                  </a:txBody>
                  <a:tcPr marT="45725" marB="45725" marR="91450" marL="91450" anchor="ctr">
                    <a:solidFill>
                      <a:srgbClr val="2B4037"/>
                    </a:solidFill>
                  </a:tcP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2B4037"/>
                          </a:solidFill>
                          <a:latin typeface="Verdana"/>
                          <a:ea typeface="Verdana"/>
                          <a:cs typeface="Verdana"/>
                          <a:sym typeface="Verdana"/>
                        </a:rPr>
                        <a:t>Beneficios</a:t>
                      </a:r>
                      <a:endParaRPr sz="1400" u="none" cap="none" strike="noStrike"/>
                    </a:p>
                  </a:txBody>
                  <a:tcPr marT="45725" marB="45725" marR="91450" marL="91450"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2B4037"/>
                          </a:solidFill>
                          <a:latin typeface="Verdana"/>
                          <a:ea typeface="Verdana"/>
                          <a:cs typeface="Verdana"/>
                          <a:sym typeface="Verdana"/>
                        </a:rPr>
                        <a:t>$262.761.023,54</a:t>
                      </a:r>
                      <a:endParaRPr sz="1400" u="none" cap="none" strike="noStrike"/>
                    </a:p>
                  </a:txBody>
                  <a:tcPr marT="45725" marB="45725" marR="91450" marL="91450" anchor="ctr">
                    <a:solidFill>
                      <a:srgbClr val="CAF53A"/>
                    </a:solidFill>
                  </a:tcP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2B4037"/>
                          </a:solidFill>
                          <a:latin typeface="Verdana"/>
                          <a:ea typeface="Verdana"/>
                          <a:cs typeface="Verdana"/>
                          <a:sym typeface="Verdana"/>
                        </a:rPr>
                        <a:t>Costos</a:t>
                      </a:r>
                      <a:endParaRPr sz="1400" u="none" cap="none" strike="noStrike"/>
                    </a:p>
                  </a:txBody>
                  <a:tcPr marT="45725" marB="45725" marR="91450" marL="91450"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2B4037"/>
                          </a:solidFill>
                          <a:latin typeface="Verdana"/>
                          <a:ea typeface="Verdana"/>
                          <a:cs typeface="Verdana"/>
                          <a:sym typeface="Verdana"/>
                        </a:rPr>
                        <a:t>$20.867.833,44</a:t>
                      </a:r>
                      <a:endParaRPr sz="1400" u="none" cap="none" strike="noStrike"/>
                    </a:p>
                  </a:txBody>
                  <a:tcPr marT="45725" marB="45725" marR="91450" marL="91450" anchor="ctr">
                    <a:solidFill>
                      <a:srgbClr val="CAF53A"/>
                    </a:solidFill>
                  </a:tcP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2B4037"/>
                          </a:solidFill>
                          <a:latin typeface="Verdana"/>
                          <a:ea typeface="Verdana"/>
                          <a:cs typeface="Verdana"/>
                          <a:sym typeface="Verdana"/>
                        </a:rPr>
                        <a:t>B/C</a:t>
                      </a:r>
                      <a:endParaRPr sz="1400" u="none" cap="none" strike="noStrike"/>
                    </a:p>
                  </a:txBody>
                  <a:tcPr marT="45725" marB="45725" marR="91450" marL="91450" anchor="ctr">
                    <a:solidFill>
                      <a:srgbClr val="CAF53A"/>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rgbClr val="2B4037"/>
                          </a:solidFill>
                          <a:latin typeface="Verdana"/>
                          <a:ea typeface="Verdana"/>
                          <a:cs typeface="Verdana"/>
                          <a:sym typeface="Verdana"/>
                        </a:rPr>
                        <a:t>12.592</a:t>
                      </a:r>
                      <a:endParaRPr sz="1400" u="none" cap="none" strike="noStrike"/>
                    </a:p>
                  </a:txBody>
                  <a:tcPr marT="45725" marB="45725" marR="91450" marL="91450" anchor="ctr">
                    <a:solidFill>
                      <a:srgbClr val="CAF53A"/>
                    </a:solidFill>
                  </a:tcPr>
                </a:tc>
              </a:tr>
            </a:tbl>
          </a:graphicData>
        </a:graphic>
      </p:graphicFrame>
      <p:sp>
        <p:nvSpPr>
          <p:cNvPr id="326" name="Google Shape;326;g2d7195ed958_0_789"/>
          <p:cNvSpPr txBox="1"/>
          <p:nvPr/>
        </p:nvSpPr>
        <p:spPr>
          <a:xfrm>
            <a:off x="958153" y="1479512"/>
            <a:ext cx="7227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rgbClr val="000000"/>
                </a:solidFill>
                <a:latin typeface="Verdana"/>
                <a:ea typeface="Verdana"/>
                <a:cs typeface="Verdana"/>
                <a:sym typeface="Verdana"/>
              </a:rPr>
              <a:t>El proyecto cuenta con una relación Beneficio-Costo mayor a 1, aún cuando no se considera un nuevo enlace a nivel de 500 kV con otra área.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g2d7195ed958_0_79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Recomendación Final</a:t>
            </a:r>
            <a:endParaRPr b="1" i="0" sz="2300" u="none" cap="none" strike="noStrike">
              <a:solidFill>
                <a:srgbClr val="171717"/>
              </a:solidFill>
              <a:highlight>
                <a:srgbClr val="CAF53A"/>
              </a:highlight>
              <a:latin typeface="Verdana"/>
              <a:ea typeface="Verdana"/>
              <a:cs typeface="Verdana"/>
              <a:sym typeface="Verdana"/>
            </a:endParaRPr>
          </a:p>
        </p:txBody>
      </p:sp>
      <p:pic>
        <p:nvPicPr>
          <p:cNvPr id="332" name="Google Shape;332;g2d7195ed958_0_79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333" name="Google Shape;333;g2d7195ed958_0_796"/>
          <p:cNvSpPr txBox="1"/>
          <p:nvPr/>
        </p:nvSpPr>
        <p:spPr>
          <a:xfrm>
            <a:off x="794267" y="1507221"/>
            <a:ext cx="7555500" cy="1816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Verdana"/>
                <a:ea typeface="Verdana"/>
                <a:cs typeface="Verdana"/>
                <a:sym typeface="Verdana"/>
              </a:rPr>
              <a:t>Debido a restricciones socio ambientales presentes en las subestaciones Primavera y San Carlos, la Unidad considera pertinente continuar con el análisis del nuevo refuerzo a nivel de 500 kV.</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Verdana"/>
                <a:ea typeface="Verdana"/>
                <a:cs typeface="Verdana"/>
                <a:sym typeface="Verdana"/>
              </a:rPr>
              <a:t>Por lo tanto, la alternativa recomendada para este Plan de Expansión 2024-2038 es la </a:t>
            </a:r>
            <a:r>
              <a:rPr b="1" i="0" lang="es-CO" sz="1400" u="none" cap="none" strike="noStrike">
                <a:solidFill>
                  <a:srgbClr val="000000"/>
                </a:solidFill>
                <a:latin typeface="Verdana"/>
                <a:ea typeface="Verdana"/>
                <a:cs typeface="Verdana"/>
                <a:sym typeface="Verdana"/>
              </a:rPr>
              <a:t>subestación Corzo 500/115 kV reconfigurando la línea Bacatá - Nueva Esperanza 500 kV y las líneas asociadas en el STR con FPO diciembre del 2029</a:t>
            </a:r>
            <a:r>
              <a:rPr b="0" i="0" lang="es-CO" sz="1400" u="none" cap="none" strike="noStrike">
                <a:solidFill>
                  <a:srgbClr val="000000"/>
                </a:solidFill>
                <a:latin typeface="Verdana"/>
                <a:ea typeface="Verdana"/>
                <a:cs typeface="Verdana"/>
                <a:sym typeface="Verdana"/>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g2d7195ed958_0_802"/>
          <p:cNvPicPr preferRelativeResize="0"/>
          <p:nvPr/>
        </p:nvPicPr>
        <p:blipFill rotWithShape="1">
          <a:blip r:embed="rId3">
            <a:alphaModFix/>
          </a:blip>
          <a:srcRect b="12861" l="2096" r="2105" t="6297"/>
          <a:stretch/>
        </p:blipFill>
        <p:spPr>
          <a:xfrm>
            <a:off x="0" y="1"/>
            <a:ext cx="9144003" cy="5143504"/>
          </a:xfrm>
          <a:prstGeom prst="rect">
            <a:avLst/>
          </a:prstGeom>
          <a:noFill/>
          <a:ln>
            <a:noFill/>
          </a:ln>
        </p:spPr>
      </p:pic>
      <p:sp>
        <p:nvSpPr>
          <p:cNvPr id="339" name="Google Shape;339;g2d7195ed958_0_802"/>
          <p:cNvSpPr txBox="1"/>
          <p:nvPr/>
        </p:nvSpPr>
        <p:spPr>
          <a:xfrm>
            <a:off x="6411200" y="4184697"/>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lt1"/>
                </a:solidFill>
                <a:latin typeface="Montserrat"/>
                <a:ea typeface="Montserrat"/>
                <a:cs typeface="Montserrat"/>
                <a:sym typeface="Montserrat"/>
              </a:rPr>
              <a:t>www.</a:t>
            </a:r>
            <a:r>
              <a:rPr b="1" i="0" lang="es-CO" sz="1400" u="none" cap="none" strike="noStrike">
                <a:solidFill>
                  <a:schemeClr val="lt1"/>
                </a:solidFill>
                <a:latin typeface="Montserrat"/>
                <a:ea typeface="Montserrat"/>
                <a:cs typeface="Montserrat"/>
                <a:sym typeface="Montserrat"/>
              </a:rPr>
              <a:t>upme</a:t>
            </a:r>
            <a:r>
              <a:rPr b="0" i="0" lang="es-CO" sz="1400" u="none" cap="none" strike="noStrike">
                <a:solidFill>
                  <a:schemeClr val="lt1"/>
                </a:solidFill>
                <a:latin typeface="Montserrat"/>
                <a:ea typeface="Montserrat"/>
                <a:cs typeface="Montserrat"/>
                <a:sym typeface="Montserrat"/>
              </a:rPr>
              <a:t>.gov.co</a:t>
            </a:r>
            <a:endParaRPr b="0" i="0" sz="1400" u="none" cap="none" strike="noStrike">
              <a:solidFill>
                <a:schemeClr val="lt1"/>
              </a:solidFill>
              <a:latin typeface="Montserrat"/>
              <a:ea typeface="Montserrat"/>
              <a:cs typeface="Montserrat"/>
              <a:sym typeface="Montserrat"/>
            </a:endParaRPr>
          </a:p>
        </p:txBody>
      </p:sp>
      <p:sp>
        <p:nvSpPr>
          <p:cNvPr id="340" name="Google Shape;340;g2d7195ed958_0_802"/>
          <p:cNvSpPr txBox="1"/>
          <p:nvPr/>
        </p:nvSpPr>
        <p:spPr>
          <a:xfrm>
            <a:off x="6355087" y="250841"/>
            <a:ext cx="25059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800"/>
              <a:buFont typeface="Arial"/>
              <a:buNone/>
            </a:pPr>
            <a:r>
              <a:rPr b="1" i="0" lang="es-CO" sz="2800" u="none" cap="none" strike="noStrike">
                <a:solidFill>
                  <a:schemeClr val="lt1"/>
                </a:solidFill>
                <a:latin typeface="Verdana"/>
                <a:ea typeface="Verdana"/>
                <a:cs typeface="Verdana"/>
                <a:sym typeface="Verdana"/>
              </a:rPr>
              <a:t>¡GRACIAS!</a:t>
            </a:r>
            <a:endParaRPr b="0" i="0" sz="1400" u="none" cap="none" strike="noStrike">
              <a:solidFill>
                <a:srgbClr val="000000"/>
              </a:solidFill>
              <a:latin typeface="Arial"/>
              <a:ea typeface="Arial"/>
              <a:cs typeface="Arial"/>
              <a:sym typeface="Arial"/>
            </a:endParaRPr>
          </a:p>
        </p:txBody>
      </p:sp>
      <p:sp>
        <p:nvSpPr>
          <p:cNvPr id="341" name="Google Shape;341;g2d7195ed958_0_802"/>
          <p:cNvSpPr txBox="1"/>
          <p:nvPr/>
        </p:nvSpPr>
        <p:spPr>
          <a:xfrm>
            <a:off x="3775825" y="2479971"/>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2" name="Google Shape;342;g2d7195ed958_0_802"/>
          <p:cNvPicPr preferRelativeResize="0"/>
          <p:nvPr/>
        </p:nvPicPr>
        <p:blipFill rotWithShape="1">
          <a:blip r:embed="rId4">
            <a:alphaModFix/>
          </a:blip>
          <a:srcRect b="0" l="0" r="0" t="0"/>
          <a:stretch/>
        </p:blipFill>
        <p:spPr>
          <a:xfrm>
            <a:off x="367400" y="334750"/>
            <a:ext cx="1081375" cy="1191977"/>
          </a:xfrm>
          <a:prstGeom prst="rect">
            <a:avLst/>
          </a:prstGeom>
          <a:noFill/>
          <a:ln>
            <a:noFill/>
          </a:ln>
        </p:spPr>
      </p:pic>
      <p:sp>
        <p:nvSpPr>
          <p:cNvPr id="343" name="Google Shape;343;g2d7195ed958_0_802"/>
          <p:cNvSpPr txBox="1"/>
          <p:nvPr/>
        </p:nvSpPr>
        <p:spPr>
          <a:xfrm>
            <a:off x="5450512" y="2578715"/>
            <a:ext cx="3883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@upmecol     UPME Oficial    @upmeoficial</a:t>
            </a:r>
            <a:endParaRPr b="1" i="0" sz="1100" u="none" cap="none" strike="noStrike">
              <a:solidFill>
                <a:schemeClr val="lt1"/>
              </a:solidFill>
              <a:latin typeface="Verdana"/>
              <a:ea typeface="Verdana"/>
              <a:cs typeface="Verdana"/>
              <a:sym typeface="Verdana"/>
            </a:endParaRPr>
          </a:p>
        </p:txBody>
      </p:sp>
      <p:pic>
        <p:nvPicPr>
          <p:cNvPr id="344" name="Google Shape;344;g2d7195ed958_0_802"/>
          <p:cNvPicPr preferRelativeResize="0"/>
          <p:nvPr/>
        </p:nvPicPr>
        <p:blipFill rotWithShape="1">
          <a:blip r:embed="rId5">
            <a:alphaModFix/>
          </a:blip>
          <a:srcRect b="0" l="0" r="0" t="0"/>
          <a:stretch/>
        </p:blipFill>
        <p:spPr>
          <a:xfrm>
            <a:off x="5889582" y="2238034"/>
            <a:ext cx="534509" cy="518463"/>
          </a:xfrm>
          <a:prstGeom prst="rect">
            <a:avLst/>
          </a:prstGeom>
          <a:noFill/>
          <a:ln>
            <a:noFill/>
          </a:ln>
        </p:spPr>
      </p:pic>
      <p:pic>
        <p:nvPicPr>
          <p:cNvPr id="345" name="Google Shape;345;g2d7195ed958_0_802"/>
          <p:cNvPicPr preferRelativeResize="0"/>
          <p:nvPr/>
        </p:nvPicPr>
        <p:blipFill rotWithShape="1">
          <a:blip r:embed="rId6">
            <a:alphaModFix/>
          </a:blip>
          <a:srcRect b="0" l="0" r="0" t="0"/>
          <a:stretch/>
        </p:blipFill>
        <p:spPr>
          <a:xfrm>
            <a:off x="6273781" y="3080105"/>
            <a:ext cx="562891" cy="545985"/>
          </a:xfrm>
          <a:prstGeom prst="rect">
            <a:avLst/>
          </a:prstGeom>
          <a:noFill/>
          <a:ln>
            <a:noFill/>
          </a:ln>
        </p:spPr>
      </p:pic>
      <p:pic>
        <p:nvPicPr>
          <p:cNvPr id="346" name="Google Shape;346;g2d7195ed958_0_802"/>
          <p:cNvPicPr preferRelativeResize="0"/>
          <p:nvPr/>
        </p:nvPicPr>
        <p:blipFill rotWithShape="1">
          <a:blip r:embed="rId7">
            <a:alphaModFix/>
          </a:blip>
          <a:srcRect b="0" l="0" r="0" t="0"/>
          <a:stretch/>
        </p:blipFill>
        <p:spPr>
          <a:xfrm>
            <a:off x="7608037" y="3105288"/>
            <a:ext cx="562891" cy="545978"/>
          </a:xfrm>
          <a:prstGeom prst="rect">
            <a:avLst/>
          </a:prstGeom>
          <a:noFill/>
          <a:ln>
            <a:noFill/>
          </a:ln>
        </p:spPr>
      </p:pic>
      <p:sp>
        <p:nvSpPr>
          <p:cNvPr id="347" name="Google Shape;347;g2d7195ed958_0_802"/>
          <p:cNvSpPr txBox="1"/>
          <p:nvPr/>
        </p:nvSpPr>
        <p:spPr>
          <a:xfrm>
            <a:off x="5939171" y="3562316"/>
            <a:ext cx="2582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348" name="Google Shape;348;g2d7195ed958_0_802"/>
          <p:cNvPicPr preferRelativeResize="0"/>
          <p:nvPr/>
        </p:nvPicPr>
        <p:blipFill rotWithShape="1">
          <a:blip r:embed="rId8">
            <a:alphaModFix/>
          </a:blip>
          <a:srcRect b="0" l="0" r="0" t="0"/>
          <a:stretch/>
        </p:blipFill>
        <p:spPr>
          <a:xfrm>
            <a:off x="8170928" y="2307615"/>
            <a:ext cx="375844" cy="375844"/>
          </a:xfrm>
          <a:prstGeom prst="rect">
            <a:avLst/>
          </a:prstGeom>
          <a:noFill/>
          <a:ln>
            <a:noFill/>
          </a:ln>
        </p:spPr>
      </p:pic>
      <p:pic>
        <p:nvPicPr>
          <p:cNvPr id="349" name="Google Shape;349;g2d7195ed958_0_802"/>
          <p:cNvPicPr preferRelativeResize="0"/>
          <p:nvPr/>
        </p:nvPicPr>
        <p:blipFill rotWithShape="1">
          <a:blip r:embed="rId9">
            <a:alphaModFix/>
          </a:blip>
          <a:srcRect b="0" l="0" r="0" t="0"/>
          <a:stretch/>
        </p:blipFill>
        <p:spPr>
          <a:xfrm>
            <a:off x="7030690" y="2315623"/>
            <a:ext cx="367831" cy="36783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g2d7195ed958_0_862"/>
          <p:cNvPicPr preferRelativeResize="0"/>
          <p:nvPr/>
        </p:nvPicPr>
        <p:blipFill rotWithShape="1">
          <a:blip r:embed="rId3">
            <a:alphaModFix/>
          </a:blip>
          <a:srcRect b="12562" l="6217" r="12076" t="4226"/>
          <a:stretch/>
        </p:blipFill>
        <p:spPr>
          <a:xfrm>
            <a:off x="1" y="0"/>
            <a:ext cx="9144003" cy="5143502"/>
          </a:xfrm>
          <a:prstGeom prst="rect">
            <a:avLst/>
          </a:prstGeom>
          <a:noFill/>
          <a:ln>
            <a:noFill/>
          </a:ln>
        </p:spPr>
      </p:pic>
      <p:pic>
        <p:nvPicPr>
          <p:cNvPr id="355" name="Google Shape;355;g2d7195ed958_0_862"/>
          <p:cNvPicPr preferRelativeResize="0"/>
          <p:nvPr/>
        </p:nvPicPr>
        <p:blipFill rotWithShape="1">
          <a:blip r:embed="rId4">
            <a:alphaModFix/>
          </a:blip>
          <a:srcRect b="0" l="0" r="0" t="0"/>
          <a:stretch/>
        </p:blipFill>
        <p:spPr>
          <a:xfrm>
            <a:off x="643324" y="3081752"/>
            <a:ext cx="1329798" cy="1465825"/>
          </a:xfrm>
          <a:prstGeom prst="rect">
            <a:avLst/>
          </a:prstGeom>
          <a:noFill/>
          <a:ln>
            <a:noFill/>
          </a:ln>
        </p:spPr>
      </p:pic>
      <p:sp>
        <p:nvSpPr>
          <p:cNvPr id="356" name="Google Shape;356;g2d7195ed958_0_862"/>
          <p:cNvSpPr txBox="1"/>
          <p:nvPr/>
        </p:nvSpPr>
        <p:spPr>
          <a:xfrm>
            <a:off x="535100" y="420950"/>
            <a:ext cx="5694600" cy="23520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400"/>
              <a:buFont typeface="Arial"/>
              <a:buNone/>
            </a:pPr>
            <a:r>
              <a:rPr b="1" i="0" lang="es-CO" sz="4400" u="none" cap="none" strike="noStrike">
                <a:solidFill>
                  <a:srgbClr val="FFFFFF"/>
                </a:solidFill>
                <a:latin typeface="Verdana"/>
                <a:ea typeface="Verdana"/>
                <a:cs typeface="Verdana"/>
                <a:sym typeface="Verdana"/>
              </a:rPr>
              <a:t>Subestación </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rPr b="1" i="0" lang="es-CO" sz="4400" u="none" cap="none" strike="noStrike">
                <a:solidFill>
                  <a:srgbClr val="FFFFFF"/>
                </a:solidFill>
                <a:latin typeface="Verdana"/>
                <a:ea typeface="Verdana"/>
                <a:cs typeface="Verdana"/>
                <a:sym typeface="Verdana"/>
              </a:rPr>
              <a:t>Amanecer 500/230/115 kV</a:t>
            </a:r>
            <a:endParaRPr b="0" i="0" sz="4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400"/>
              <a:buFont typeface="Arial"/>
              <a:buNone/>
            </a:pPr>
            <a:r>
              <a:rPr b="1" i="0" lang="es-CO" sz="4400" u="none" cap="none" strike="noStrike">
                <a:solidFill>
                  <a:srgbClr val="FFFFFF"/>
                </a:solidFill>
                <a:latin typeface="Verdana"/>
                <a:ea typeface="Verdana"/>
                <a:cs typeface="Verdana"/>
                <a:sym typeface="Verdana"/>
              </a:rPr>
              <a:t>FPO 2032</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0" name="Shape 360"/>
        <p:cNvGrpSpPr/>
        <p:nvPr/>
      </p:nvGrpSpPr>
      <p:grpSpPr>
        <a:xfrm>
          <a:off x="0" y="0"/>
          <a:ext cx="0" cy="0"/>
          <a:chOff x="0" y="0"/>
          <a:chExt cx="0" cy="0"/>
        </a:xfrm>
      </p:grpSpPr>
      <p:sp>
        <p:nvSpPr>
          <p:cNvPr id="361" name="Google Shape;361;g2d7195ed958_0_868"/>
          <p:cNvSpPr txBox="1"/>
          <p:nvPr/>
        </p:nvSpPr>
        <p:spPr>
          <a:xfrm>
            <a:off x="505449" y="644195"/>
            <a:ext cx="2729700" cy="646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81818"/>
                </a:solidFill>
                <a:latin typeface="Verdana"/>
                <a:ea typeface="Verdana"/>
                <a:cs typeface="Verdana"/>
                <a:sym typeface="Verdana"/>
              </a:rPr>
              <a:t>AGENDA</a:t>
            </a:r>
            <a:endParaRPr b="0" i="0" sz="1400" u="none" cap="none" strike="noStrike">
              <a:solidFill>
                <a:srgbClr val="000000"/>
              </a:solidFill>
              <a:latin typeface="Arial"/>
              <a:ea typeface="Arial"/>
              <a:cs typeface="Arial"/>
              <a:sym typeface="Arial"/>
            </a:endParaRPr>
          </a:p>
        </p:txBody>
      </p:sp>
      <p:sp>
        <p:nvSpPr>
          <p:cNvPr id="362" name="Google Shape;362;g2d7195ed958_0_868"/>
          <p:cNvSpPr txBox="1"/>
          <p:nvPr/>
        </p:nvSpPr>
        <p:spPr>
          <a:xfrm>
            <a:off x="1154695" y="1382200"/>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363" name="Google Shape;363;g2d7195ed958_0_868"/>
          <p:cNvSpPr txBox="1"/>
          <p:nvPr/>
        </p:nvSpPr>
        <p:spPr>
          <a:xfrm>
            <a:off x="1154695" y="2009938"/>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364" name="Google Shape;364;g2d7195ed958_0_868"/>
          <p:cNvSpPr txBox="1"/>
          <p:nvPr/>
        </p:nvSpPr>
        <p:spPr>
          <a:xfrm>
            <a:off x="1154695" y="2601917"/>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365" name="Google Shape;365;g2d7195ed958_0_868"/>
          <p:cNvSpPr txBox="1"/>
          <p:nvPr/>
        </p:nvSpPr>
        <p:spPr>
          <a:xfrm>
            <a:off x="1154695" y="3198935"/>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4</a:t>
            </a:r>
            <a:endParaRPr b="0" i="0" sz="1400" u="none" cap="none" strike="noStrike">
              <a:solidFill>
                <a:srgbClr val="000000"/>
              </a:solidFill>
              <a:latin typeface="Arial"/>
              <a:ea typeface="Arial"/>
              <a:cs typeface="Arial"/>
              <a:sym typeface="Arial"/>
            </a:endParaRPr>
          </a:p>
        </p:txBody>
      </p:sp>
      <p:sp>
        <p:nvSpPr>
          <p:cNvPr id="366" name="Google Shape;366;g2d7195ed958_0_868"/>
          <p:cNvSpPr txBox="1"/>
          <p:nvPr/>
        </p:nvSpPr>
        <p:spPr>
          <a:xfrm>
            <a:off x="1223097" y="1559324"/>
            <a:ext cx="6697800" cy="2516700"/>
          </a:xfrm>
          <a:prstGeom prst="rect">
            <a:avLst/>
          </a:prstGeom>
          <a:noFill/>
          <a:ln>
            <a:noFill/>
          </a:ln>
        </p:spPr>
        <p:txBody>
          <a:bodyPr anchorCtr="0" anchor="t" bIns="91400" lIns="91400" spcFirstLastPara="1" rIns="91400" wrap="square" tIns="91400">
            <a:spAutoFit/>
          </a:bodyPr>
          <a:lstStyle/>
          <a:p>
            <a:pPr indent="0" lvl="0" marL="13970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  Introducción</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  Evaluación eléctrica</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  Evaluación económica</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  Conclusiones y recomendaciones</a:t>
            </a:r>
            <a:endParaRPr b="1" i="0" sz="1500" u="none" cap="none" strike="noStrike">
              <a:solidFill>
                <a:srgbClr val="575757"/>
              </a:solidFill>
              <a:latin typeface="Verdana"/>
              <a:ea typeface="Verdana"/>
              <a:cs typeface="Verdana"/>
              <a:sym typeface="Verdana"/>
            </a:endParaRPr>
          </a:p>
          <a:p>
            <a:pPr indent="127000" lvl="0" marL="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585858"/>
              </a:solidFill>
              <a:latin typeface="Verdana"/>
              <a:ea typeface="Verdana"/>
              <a:cs typeface="Verdana"/>
              <a:sym typeface="Verdana"/>
            </a:endParaRPr>
          </a:p>
        </p:txBody>
      </p:sp>
      <p:pic>
        <p:nvPicPr>
          <p:cNvPr descr="Imagen 2" id="367" name="Google Shape;367;g2d7195ed958_0_868"/>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4"/>
          <p:cNvSpPr txBox="1"/>
          <p:nvPr/>
        </p:nvSpPr>
        <p:spPr>
          <a:xfrm>
            <a:off x="1154696" y="2009938"/>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rgbClr val="CAF53A"/>
              </a:solidFill>
              <a:latin typeface="Verdana"/>
              <a:ea typeface="Verdana"/>
              <a:cs typeface="Verdana"/>
              <a:sym typeface="Verdana"/>
            </a:endParaRPr>
          </a:p>
        </p:txBody>
      </p:sp>
      <p:pic>
        <p:nvPicPr>
          <p:cNvPr id="130" name="Google Shape;130;p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aphicFrame>
        <p:nvGraphicFramePr>
          <p:cNvPr id="131" name="Google Shape;131;p4"/>
          <p:cNvGraphicFramePr/>
          <p:nvPr/>
        </p:nvGraphicFramePr>
        <p:xfrm>
          <a:off x="943950" y="1058425"/>
          <a:ext cx="3000000" cy="3000000"/>
        </p:xfrm>
        <a:graphic>
          <a:graphicData uri="http://schemas.openxmlformats.org/drawingml/2006/table">
            <a:tbl>
              <a:tblPr bandRow="1">
                <a:noFill/>
                <a:tableStyleId>{029B9578-A5B6-4CEA-ABF8-23C1D7E8E79E}</a:tableStyleId>
              </a:tblPr>
              <a:tblGrid>
                <a:gridCol w="3738375"/>
                <a:gridCol w="1672725"/>
                <a:gridCol w="1201225"/>
              </a:tblGrid>
              <a:tr h="170100">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latin typeface="Calibri"/>
                          <a:ea typeface="Calibri"/>
                          <a:cs typeface="Calibri"/>
                          <a:sym typeface="Calibri"/>
                        </a:rPr>
                        <a:t>TEMA</a:t>
                      </a:r>
                      <a:endParaRPr b="1" sz="1100" u="none" cap="none" strike="noStrike">
                        <a:latin typeface="Calibri"/>
                        <a:ea typeface="Calibri"/>
                        <a:cs typeface="Calibri"/>
                        <a:sym typeface="Calibri"/>
                      </a:endParaRPr>
                    </a:p>
                  </a:txBody>
                  <a:tcPr marT="0" marB="0" marR="68575" marL="68575">
                    <a:solidFill>
                      <a:srgbClr val="D9D9D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latin typeface="Calibri"/>
                          <a:ea typeface="Calibri"/>
                          <a:cs typeface="Calibri"/>
                          <a:sym typeface="Calibri"/>
                        </a:rPr>
                        <a:t>RESPONSABLE</a:t>
                      </a:r>
                      <a:endParaRPr b="1" sz="1100" u="none" cap="none" strike="noStrike">
                        <a:latin typeface="Calibri"/>
                        <a:ea typeface="Calibri"/>
                        <a:cs typeface="Calibri"/>
                        <a:sym typeface="Calibri"/>
                      </a:endParaRPr>
                    </a:p>
                  </a:txBody>
                  <a:tcPr marT="0" marB="0" marR="68575" marL="68575">
                    <a:solidFill>
                      <a:srgbClr val="D9D9D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latin typeface="Calibri"/>
                          <a:ea typeface="Calibri"/>
                          <a:cs typeface="Calibri"/>
                          <a:sym typeface="Calibri"/>
                        </a:rPr>
                        <a:t>HORARIO</a:t>
                      </a:r>
                      <a:endParaRPr b="1" sz="1100" u="none" cap="none" strike="noStrike">
                        <a:latin typeface="Calibri"/>
                        <a:ea typeface="Calibri"/>
                        <a:cs typeface="Calibri"/>
                        <a:sym typeface="Calibri"/>
                      </a:endParaRPr>
                    </a:p>
                  </a:txBody>
                  <a:tcPr marT="0" marB="0" marR="68575" marL="68575">
                    <a:solidFill>
                      <a:srgbClr val="D9D9D9"/>
                    </a:solidFill>
                  </a:tcPr>
                </a:tc>
              </a:tr>
              <a:tr h="17010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Verificación del quórum</a:t>
                      </a:r>
                      <a:endParaRPr sz="1100" u="none" cap="none" strike="noStrike">
                        <a:solidFill>
                          <a:srgbClr val="FF0000"/>
                        </a:solidFill>
                      </a:endParaRPr>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UPME</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8:00 - 8:15</a:t>
                      </a:r>
                      <a:endParaRPr sz="1100" u="none" cap="none" strike="noStrike"/>
                    </a:p>
                  </a:txBody>
                  <a:tcPr marT="0" marB="0" marR="68575" marL="68575"/>
                </a:tc>
              </a:tr>
              <a:tr h="17010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Informe Mesa Ambiental: </a:t>
                      </a:r>
                      <a:endParaRPr sz="1100" u="none" cap="none" strike="noStrike">
                        <a:solidFill>
                          <a:srgbClr val="FF0000"/>
                        </a:solidFill>
                      </a:endParaRPr>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UPME</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8:15 – 8:35</a:t>
                      </a:r>
                      <a:endParaRPr sz="1100" u="none" cap="none" strike="noStrike"/>
                    </a:p>
                  </a:txBody>
                  <a:tcPr marT="0" marB="0" marR="68575" marL="68575"/>
                </a:tc>
              </a:tr>
              <a:tr h="17010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Informe convocatorias:</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UPME</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8:35 – 9:10</a:t>
                      </a:r>
                      <a:endParaRPr sz="1100" u="none" cap="none" strike="noStrike"/>
                    </a:p>
                  </a:txBody>
                  <a:tcPr marT="0" marB="0" marR="68575" marL="68575"/>
                </a:tc>
              </a:tr>
              <a:tr h="85050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solidFill>
                            <a:schemeClr val="dk1"/>
                          </a:solidFill>
                        </a:rPr>
                        <a:t>Presentación obras de expansión:</a:t>
                      </a:r>
                      <a:endParaRPr sz="1100" u="none" cap="none" strike="noStrike">
                        <a:solidFill>
                          <a:schemeClr val="dk1"/>
                        </a:solidFill>
                      </a:endParaRPr>
                    </a:p>
                    <a:p>
                      <a:pPr indent="-298450" lvl="0" marL="457200" marR="0" rtl="0" algn="l">
                        <a:lnSpc>
                          <a:spcPct val="100000"/>
                        </a:lnSpc>
                        <a:spcBef>
                          <a:spcPts val="0"/>
                        </a:spcBef>
                        <a:spcAft>
                          <a:spcPts val="0"/>
                        </a:spcAft>
                        <a:buClr>
                          <a:schemeClr val="dk1"/>
                        </a:buClr>
                        <a:buSzPts val="1100"/>
                        <a:buFont typeface="Arial"/>
                        <a:buChar char="●"/>
                      </a:pPr>
                      <a:r>
                        <a:rPr lang="es-CO" sz="1100" u="none" cap="none" strike="noStrike">
                          <a:solidFill>
                            <a:schemeClr val="dk1"/>
                          </a:solidFill>
                        </a:rPr>
                        <a:t>Nueva subestación Corzo 500/115 kV y líneas asociadas.</a:t>
                      </a:r>
                      <a:endParaRPr sz="1100" u="none" cap="none" strike="noStrike">
                        <a:solidFill>
                          <a:schemeClr val="dk1"/>
                        </a:solidFill>
                      </a:endParaRPr>
                    </a:p>
                    <a:p>
                      <a:pPr indent="-298450" lvl="0" marL="457200" marR="0" rtl="0" algn="l">
                        <a:lnSpc>
                          <a:spcPct val="100000"/>
                        </a:lnSpc>
                        <a:spcBef>
                          <a:spcPts val="0"/>
                        </a:spcBef>
                        <a:spcAft>
                          <a:spcPts val="0"/>
                        </a:spcAft>
                        <a:buClr>
                          <a:schemeClr val="dk1"/>
                        </a:buClr>
                        <a:buSzPts val="1100"/>
                        <a:buFont typeface="Arial"/>
                        <a:buChar char="●"/>
                      </a:pPr>
                      <a:r>
                        <a:rPr lang="es-CO" sz="1100" u="none" cap="none" strike="noStrike">
                          <a:solidFill>
                            <a:schemeClr val="dk1"/>
                          </a:solidFill>
                        </a:rPr>
                        <a:t>Amanecer 500/220/115 kV y líneas asociadas.</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UPME</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9:10 - 9:45</a:t>
                      </a:r>
                      <a:endParaRPr sz="1100" u="none" cap="none" strike="noStrike"/>
                    </a:p>
                  </a:txBody>
                  <a:tcPr marT="0" marB="0" marR="68575" marL="68575"/>
                </a:tc>
              </a:tr>
              <a:tr h="17010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Descanso (15 min)</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TODOS</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9:45 - 10:00</a:t>
                      </a:r>
                      <a:endParaRPr sz="1100" u="none" cap="none" strike="noStrike"/>
                    </a:p>
                  </a:txBody>
                  <a:tcPr marT="0" marB="0" marR="68575" marL="68575"/>
                </a:tc>
              </a:tr>
              <a:tr h="1700975">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Presentación obras de expansión:</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s-CO" sz="1100" u="none" cap="none" strike="noStrike"/>
                        <a:t>Nueva subestación Macana 230/115 kV y obras asociadas.</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s-CO" sz="1100" u="none" cap="none" strike="noStrike"/>
                        <a:t>Interconexión Nordeste y Urabá Antioqueño.</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s-CO" sz="1100" u="none" cap="none" strike="noStrike"/>
                        <a:t>Bahías de transformación Sahagún 500 kV</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s-CO" sz="1100" u="none" cap="none" strike="noStrike"/>
                        <a:t>Nueva Subestación Carlosama  230/115 kV y obras asociadas</a:t>
                      </a:r>
                      <a:endParaRPr sz="1100" u="none" cap="none" strike="noStrike"/>
                    </a:p>
                    <a:p>
                      <a:pPr indent="0" lvl="0" marL="457200" marR="0" rtl="0" algn="l">
                        <a:lnSpc>
                          <a:spcPct val="100000"/>
                        </a:lnSpc>
                        <a:spcBef>
                          <a:spcPts val="0"/>
                        </a:spcBef>
                        <a:spcAft>
                          <a:spcPts val="0"/>
                        </a:spcAft>
                        <a:buClr>
                          <a:srgbClr val="000000"/>
                        </a:buClr>
                        <a:buSzPts val="1100"/>
                        <a:buFont typeface="Arial"/>
                        <a:buNone/>
                      </a:pPr>
                      <a:r>
                        <a:t/>
                      </a:r>
                      <a:endParaRPr sz="1100" u="none" cap="none" strike="noStrike"/>
                    </a:p>
                    <a:p>
                      <a:pPr indent="0" lvl="0" marL="0" marR="0" rtl="0" algn="l">
                        <a:lnSpc>
                          <a:spcPct val="100000"/>
                        </a:lnSpc>
                        <a:spcBef>
                          <a:spcPts val="0"/>
                        </a:spcBef>
                        <a:spcAft>
                          <a:spcPts val="0"/>
                        </a:spcAft>
                        <a:buClr>
                          <a:srgbClr val="000000"/>
                        </a:buClr>
                        <a:buSzPts val="1100"/>
                        <a:buFont typeface="Arial"/>
                        <a:buNone/>
                      </a:pPr>
                      <a:r>
                        <a:rPr lang="es-CO" sz="1100" u="none" cap="none" strike="noStrike"/>
                        <a:t>Votación de las obras propuestas (20 min):</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s-CO" sz="1100" u="none" cap="none" strike="noStrike"/>
                        <a:t>Se realiza votación en bloque por las obras. </a:t>
                      </a:r>
                      <a:endParaRPr sz="1100" u="none" cap="none" strike="noStrike">
                        <a:solidFill>
                          <a:srgbClr val="FF0000"/>
                        </a:solidFill>
                      </a:endParaRPr>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UPME</a:t>
                      </a:r>
                      <a:endParaRPr sz="11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10:00-12:00</a:t>
                      </a:r>
                      <a:endParaRPr sz="1100" u="none" cap="none" strike="noStrike"/>
                    </a:p>
                  </a:txBody>
                  <a:tcPr marT="0" marB="0" marR="68575" marL="68575" anchor="ctr"/>
                </a:tc>
              </a:tr>
              <a:tr h="170100">
                <a:tc>
                  <a:txBody>
                    <a:bodyPr/>
                    <a:lstStyle/>
                    <a:p>
                      <a:pPr indent="0" lvl="0" marL="0" marR="0" rtl="0" algn="l">
                        <a:lnSpc>
                          <a:spcPct val="100000"/>
                        </a:lnSpc>
                        <a:spcBef>
                          <a:spcPts val="0"/>
                        </a:spcBef>
                        <a:spcAft>
                          <a:spcPts val="0"/>
                        </a:spcAft>
                        <a:buClr>
                          <a:srgbClr val="000000"/>
                        </a:buClr>
                        <a:buSzPts val="1100"/>
                        <a:buFont typeface="Arial"/>
                        <a:buNone/>
                      </a:pPr>
                      <a:r>
                        <a:rPr lang="es-CO" sz="1100" u="none" cap="none" strike="noStrike"/>
                        <a:t>Varios (10 min) </a:t>
                      </a:r>
                      <a:endParaRPr sz="1100" u="none" cap="none" strike="noStrike">
                        <a:solidFill>
                          <a:srgbClr val="FF0000"/>
                        </a:solidFill>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TODOS</a:t>
                      </a:r>
                      <a:endParaRPr sz="1100" u="none" cap="none" strike="noStrike"/>
                    </a:p>
                  </a:txBody>
                  <a:tcPr marT="0" marB="0" marR="68575" marL="68575"/>
                </a:tc>
                <a:tc>
                  <a:txBody>
                    <a:bodyPr/>
                    <a:lstStyle/>
                    <a:p>
                      <a:pPr indent="0" lvl="0" marL="0" marR="0" rtl="0" algn="ctr">
                        <a:lnSpc>
                          <a:spcPct val="100000"/>
                        </a:lnSpc>
                        <a:spcBef>
                          <a:spcPts val="0"/>
                        </a:spcBef>
                        <a:spcAft>
                          <a:spcPts val="0"/>
                        </a:spcAft>
                        <a:buClr>
                          <a:srgbClr val="000000"/>
                        </a:buClr>
                        <a:buSzPts val="1100"/>
                        <a:buFont typeface="Arial"/>
                        <a:buNone/>
                      </a:pPr>
                      <a:r>
                        <a:rPr lang="es-CO" sz="1100" u="none" cap="none" strike="noStrike"/>
                        <a:t>12:00 - 12:20</a:t>
                      </a:r>
                      <a:endParaRPr sz="1100" u="none" cap="none" strike="noStrike"/>
                    </a:p>
                  </a:txBody>
                  <a:tcPr marT="0" marB="0" marR="68575" marL="68575"/>
                </a:tc>
              </a:tr>
            </a:tbl>
          </a:graphicData>
        </a:graphic>
      </p:graphicFrame>
      <p:sp>
        <p:nvSpPr>
          <p:cNvPr id="132" name="Google Shape;132;p4"/>
          <p:cNvSpPr txBox="1"/>
          <p:nvPr/>
        </p:nvSpPr>
        <p:spPr>
          <a:xfrm>
            <a:off x="943947" y="315960"/>
            <a:ext cx="4514100" cy="6156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2300"/>
              <a:buFont typeface="Verdana"/>
              <a:buNone/>
            </a:pPr>
            <a:r>
              <a:rPr b="1" i="0" lang="es-CO" sz="2800" u="none" cap="none" strike="noStrike">
                <a:solidFill>
                  <a:srgbClr val="BFCC04"/>
                </a:solidFill>
                <a:latin typeface="Montserrat"/>
                <a:ea typeface="Montserrat"/>
                <a:cs typeface="Montserrat"/>
                <a:sym typeface="Montserrat"/>
              </a:rPr>
              <a:t>AGENDA</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g2d7195ed958_0_878"/>
          <p:cNvSpPr txBox="1"/>
          <p:nvPr/>
        </p:nvSpPr>
        <p:spPr>
          <a:xfrm>
            <a:off x="584508" y="2131409"/>
            <a:ext cx="6570300" cy="708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FFFFFF"/>
                </a:solidFill>
                <a:latin typeface="Verdana"/>
                <a:ea typeface="Verdana"/>
                <a:cs typeface="Verdana"/>
                <a:sym typeface="Verdana"/>
              </a:rPr>
              <a:t>INTRODUCCIÓN </a:t>
            </a:r>
            <a:endParaRPr b="0" i="0" sz="1400" u="none" cap="none" strike="noStrike">
              <a:solidFill>
                <a:srgbClr val="000000"/>
              </a:solidFill>
              <a:latin typeface="Arial"/>
              <a:ea typeface="Arial"/>
              <a:cs typeface="Arial"/>
              <a:sym typeface="Arial"/>
            </a:endParaRPr>
          </a:p>
        </p:txBody>
      </p:sp>
      <p:sp>
        <p:nvSpPr>
          <p:cNvPr id="373" name="Google Shape;373;g2d7195ed958_0_878"/>
          <p:cNvSpPr txBox="1"/>
          <p:nvPr/>
        </p:nvSpPr>
        <p:spPr>
          <a:xfrm>
            <a:off x="309329" y="648689"/>
            <a:ext cx="2038800" cy="17238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0000"/>
              <a:buFont typeface="Arial"/>
              <a:buNone/>
            </a:pPr>
            <a:r>
              <a:rPr b="1" i="0" lang="es-CO" sz="10000" u="none" cap="none" strike="noStrike">
                <a:solidFill>
                  <a:srgbClr val="CAF53A"/>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374" name="Google Shape;374;g2d7195ed958_0_878"/>
          <p:cNvSpPr/>
          <p:nvPr/>
        </p:nvSpPr>
        <p:spPr>
          <a:xfrm rot="7879213">
            <a:off x="4281500" y="2515802"/>
            <a:ext cx="3281523" cy="215611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áfico 8" id="375" name="Google Shape;375;g2d7195ed958_0_878"/>
          <p:cNvPicPr preferRelativeResize="0"/>
          <p:nvPr/>
        </p:nvPicPr>
        <p:blipFill rotWithShape="1">
          <a:blip r:embed="rId4">
            <a:alphaModFix/>
          </a:blip>
          <a:srcRect b="0" l="0" r="0" t="0"/>
          <a:stretch/>
        </p:blipFill>
        <p:spPr>
          <a:xfrm>
            <a:off x="225300" y="4103675"/>
            <a:ext cx="788816" cy="868702"/>
          </a:xfrm>
          <a:prstGeom prst="rect">
            <a:avLst/>
          </a:prstGeom>
          <a:noFill/>
          <a:ln>
            <a:noFill/>
          </a:ln>
        </p:spPr>
      </p:pic>
      <p:pic>
        <p:nvPicPr>
          <p:cNvPr descr="Imagen 2" id="376" name="Google Shape;376;g2d7195ed958_0_878"/>
          <p:cNvPicPr preferRelativeResize="0"/>
          <p:nvPr/>
        </p:nvPicPr>
        <p:blipFill rotWithShape="1">
          <a:blip r:embed="rId5">
            <a:alphaModFix/>
          </a:blip>
          <a:srcRect b="0" l="0" r="0" t="0"/>
          <a:stretch/>
        </p:blipFill>
        <p:spPr>
          <a:xfrm>
            <a:off x="4636711" y="1835722"/>
            <a:ext cx="2330824" cy="30057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g2d7195ed958_0_886"/>
          <p:cNvSpPr txBox="1"/>
          <p:nvPr/>
        </p:nvSpPr>
        <p:spPr>
          <a:xfrm>
            <a:off x="870575" y="1555625"/>
            <a:ext cx="7451400" cy="2339021"/>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73737"/>
                </a:solidFill>
                <a:latin typeface="Nunito"/>
                <a:ea typeface="Nunito"/>
                <a:cs typeface="Nunito"/>
                <a:sym typeface="Nunito"/>
              </a:rPr>
              <a:t>La subestación amanecer plantea una solución para mejorar la calidad, la confiabilidad del servicio y aumentar la capacidad del Sistema de Transmisión Regional para el aumento de la demanda que se proyecta en las subáreas Oriental y Suroccidental.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73737"/>
                </a:solidFill>
                <a:latin typeface="Nunito"/>
                <a:ea typeface="Nunito"/>
                <a:cs typeface="Nunito"/>
                <a:sym typeface="Nunito"/>
              </a:rPr>
              <a:t>La implementación de esta infraestructura al sistema eléctrico permitirá la conexión de proyectos de generación en la zona de influencia obteniendo aproximadamente 1200MW, adicionalmente la nueva subestación elimina la dependencia radial (Subestación Lanceros) a nivel de 115kV en la zona y puede convertirse en un nuevo punto de interés para la exportación de excedentes de generación con la posibilidad de incorporarse al Sistema Interconectado Nacional, mejorando las condiciones del servicio eléctrico.</a:t>
            </a:r>
            <a:endParaRPr b="0" i="0" sz="1400" u="none" cap="none" strike="noStrike">
              <a:solidFill>
                <a:srgbClr val="000000"/>
              </a:solidFill>
              <a:latin typeface="Arial"/>
              <a:ea typeface="Arial"/>
              <a:cs typeface="Arial"/>
              <a:sym typeface="Arial"/>
            </a:endParaRPr>
          </a:p>
        </p:txBody>
      </p:sp>
      <p:pic>
        <p:nvPicPr>
          <p:cNvPr descr="Imagen 7" id="382" name="Google Shape;382;g2d7195ed958_0_886"/>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
        <p:nvSpPr>
          <p:cNvPr id="383" name="Google Shape;383;g2d7195ed958_0_886"/>
          <p:cNvSpPr txBox="1"/>
          <p:nvPr/>
        </p:nvSpPr>
        <p:spPr>
          <a:xfrm>
            <a:off x="819725" y="545050"/>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BFCC04"/>
                </a:solidFill>
                <a:latin typeface="Montserrat"/>
                <a:ea typeface="Montserrat"/>
                <a:cs typeface="Montserrat"/>
                <a:sym typeface="Montserrat"/>
              </a:rPr>
              <a:t>Introducción</a:t>
            </a:r>
            <a:endParaRPr b="1" i="0" sz="2400" u="none" cap="none" strike="noStrike">
              <a:solidFill>
                <a:srgbClr val="BFCC04"/>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 name="Shape 387"/>
        <p:cNvGrpSpPr/>
        <p:nvPr/>
      </p:nvGrpSpPr>
      <p:grpSpPr>
        <a:xfrm>
          <a:off x="0" y="0"/>
          <a:ext cx="0" cy="0"/>
          <a:chOff x="0" y="0"/>
          <a:chExt cx="0" cy="0"/>
        </a:xfrm>
      </p:grpSpPr>
      <p:pic>
        <p:nvPicPr>
          <p:cNvPr descr="Imagen 7" id="388" name="Google Shape;388;g2d7195ed958_0_892"/>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
        <p:nvSpPr>
          <p:cNvPr id="389" name="Google Shape;389;g2d7195ed958_0_892"/>
          <p:cNvSpPr txBox="1"/>
          <p:nvPr/>
        </p:nvSpPr>
        <p:spPr>
          <a:xfrm>
            <a:off x="795566" y="2323"/>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BFCC04"/>
                </a:solidFill>
                <a:latin typeface="Montserrat"/>
                <a:ea typeface="Montserrat"/>
                <a:cs typeface="Montserrat"/>
                <a:sym typeface="Montserrat"/>
              </a:rPr>
              <a:t>Descripción del proyecto</a:t>
            </a:r>
            <a:endParaRPr b="1" i="0" sz="2400" u="none" cap="none" strike="noStrike">
              <a:solidFill>
                <a:srgbClr val="BFCC04"/>
              </a:solidFill>
              <a:latin typeface="Montserrat"/>
              <a:ea typeface="Montserrat"/>
              <a:cs typeface="Montserrat"/>
              <a:sym typeface="Montserrat"/>
            </a:endParaRPr>
          </a:p>
        </p:txBody>
      </p:sp>
      <p:sp>
        <p:nvSpPr>
          <p:cNvPr id="390" name="Google Shape;390;g2d7195ed958_0_892"/>
          <p:cNvSpPr/>
          <p:nvPr/>
        </p:nvSpPr>
        <p:spPr>
          <a:xfrm>
            <a:off x="943898" y="603821"/>
            <a:ext cx="862800" cy="78900"/>
          </a:xfrm>
          <a:prstGeom prst="rect">
            <a:avLst/>
          </a:prstGeom>
          <a:solidFill>
            <a:srgbClr val="F650EA"/>
          </a:solidFill>
          <a:ln cap="flat" cmpd="sng" w="19050">
            <a:solidFill>
              <a:srgbClr val="F650E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1" name="Google Shape;391;g2d7195ed958_0_892"/>
          <p:cNvSpPr txBox="1"/>
          <p:nvPr/>
        </p:nvSpPr>
        <p:spPr>
          <a:xfrm>
            <a:off x="109094" y="745805"/>
            <a:ext cx="12105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Virginia 500 kV</a:t>
            </a:r>
            <a:endParaRPr b="0" i="0" sz="1400" u="none" cap="none" strike="noStrike">
              <a:solidFill>
                <a:srgbClr val="000000"/>
              </a:solidFill>
              <a:latin typeface="Arial"/>
              <a:ea typeface="Arial"/>
              <a:cs typeface="Arial"/>
              <a:sym typeface="Arial"/>
            </a:endParaRPr>
          </a:p>
        </p:txBody>
      </p:sp>
      <p:sp>
        <p:nvSpPr>
          <p:cNvPr id="392" name="Google Shape;392;g2d7195ed958_0_892"/>
          <p:cNvSpPr/>
          <p:nvPr/>
        </p:nvSpPr>
        <p:spPr>
          <a:xfrm>
            <a:off x="6551972" y="603821"/>
            <a:ext cx="862800" cy="78900"/>
          </a:xfrm>
          <a:prstGeom prst="rect">
            <a:avLst/>
          </a:prstGeom>
          <a:solidFill>
            <a:srgbClr val="F650EA"/>
          </a:solidFill>
          <a:ln cap="flat" cmpd="sng" w="19050">
            <a:solidFill>
              <a:srgbClr val="F650E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3" name="Google Shape;393;g2d7195ed958_0_892"/>
          <p:cNvSpPr txBox="1"/>
          <p:nvPr/>
        </p:nvSpPr>
        <p:spPr>
          <a:xfrm>
            <a:off x="7028219" y="373712"/>
            <a:ext cx="1707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Nva Esperanza 500 kV</a:t>
            </a:r>
            <a:endParaRPr b="0" i="0" sz="1400" u="none" cap="none" strike="noStrike">
              <a:solidFill>
                <a:srgbClr val="000000"/>
              </a:solidFill>
              <a:latin typeface="Arial"/>
              <a:ea typeface="Arial"/>
              <a:cs typeface="Arial"/>
              <a:sym typeface="Arial"/>
            </a:endParaRPr>
          </a:p>
        </p:txBody>
      </p:sp>
      <p:cxnSp>
        <p:nvCxnSpPr>
          <p:cNvPr id="394" name="Google Shape;394;g2d7195ed958_0_892"/>
          <p:cNvCxnSpPr/>
          <p:nvPr/>
        </p:nvCxnSpPr>
        <p:spPr>
          <a:xfrm>
            <a:off x="6802712" y="643343"/>
            <a:ext cx="0" cy="226800"/>
          </a:xfrm>
          <a:prstGeom prst="straightConnector1">
            <a:avLst/>
          </a:prstGeom>
          <a:noFill/>
          <a:ln cap="flat" cmpd="sng" w="38100">
            <a:solidFill>
              <a:srgbClr val="F650EA"/>
            </a:solidFill>
            <a:prstDash val="solid"/>
            <a:miter lim="800000"/>
            <a:headEnd len="sm" w="sm" type="none"/>
            <a:tailEnd len="sm" w="sm" type="none"/>
          </a:ln>
        </p:spPr>
      </p:cxnSp>
      <p:grpSp>
        <p:nvGrpSpPr>
          <p:cNvPr id="395" name="Google Shape;395;g2d7195ed958_0_892"/>
          <p:cNvGrpSpPr/>
          <p:nvPr/>
        </p:nvGrpSpPr>
        <p:grpSpPr>
          <a:xfrm>
            <a:off x="1600205" y="643338"/>
            <a:ext cx="3887786" cy="226800"/>
            <a:chOff x="2133600" y="1343486"/>
            <a:chExt cx="4444200" cy="302400"/>
          </a:xfrm>
        </p:grpSpPr>
        <p:cxnSp>
          <p:nvCxnSpPr>
            <p:cNvPr id="396" name="Google Shape;396;g2d7195ed958_0_892"/>
            <p:cNvCxnSpPr/>
            <p:nvPr/>
          </p:nvCxnSpPr>
          <p:spPr>
            <a:xfrm>
              <a:off x="2143432" y="1343486"/>
              <a:ext cx="0" cy="302400"/>
            </a:xfrm>
            <a:prstGeom prst="straightConnector1">
              <a:avLst/>
            </a:prstGeom>
            <a:noFill/>
            <a:ln cap="flat" cmpd="sng" w="38100">
              <a:solidFill>
                <a:srgbClr val="F650EA"/>
              </a:solidFill>
              <a:prstDash val="solid"/>
              <a:miter lim="800000"/>
              <a:headEnd len="sm" w="sm" type="none"/>
              <a:tailEnd len="sm" w="sm" type="none"/>
            </a:ln>
          </p:spPr>
        </p:cxnSp>
        <p:cxnSp>
          <p:nvCxnSpPr>
            <p:cNvPr id="397" name="Google Shape;397;g2d7195ed958_0_892"/>
            <p:cNvCxnSpPr/>
            <p:nvPr/>
          </p:nvCxnSpPr>
          <p:spPr>
            <a:xfrm>
              <a:off x="2133600" y="1645826"/>
              <a:ext cx="4444200" cy="0"/>
            </a:xfrm>
            <a:prstGeom prst="straightConnector1">
              <a:avLst/>
            </a:prstGeom>
            <a:noFill/>
            <a:ln cap="flat" cmpd="sng" w="38100">
              <a:solidFill>
                <a:srgbClr val="F650EA"/>
              </a:solidFill>
              <a:prstDash val="solid"/>
              <a:miter lim="800000"/>
              <a:headEnd len="sm" w="sm" type="none"/>
              <a:tailEnd len="sm" w="sm" type="none"/>
            </a:ln>
          </p:spPr>
        </p:cxnSp>
      </p:grpSp>
      <p:sp>
        <p:nvSpPr>
          <p:cNvPr id="398" name="Google Shape;398;g2d7195ed958_0_892"/>
          <p:cNvSpPr/>
          <p:nvPr/>
        </p:nvSpPr>
        <p:spPr>
          <a:xfrm>
            <a:off x="4784019" y="1433187"/>
            <a:ext cx="1088700" cy="70800"/>
          </a:xfrm>
          <a:prstGeom prst="rect">
            <a:avLst/>
          </a:prstGeom>
          <a:solidFill>
            <a:srgbClr val="F650EA"/>
          </a:solidFill>
          <a:ln cap="flat" cmpd="sng" w="19050">
            <a:solidFill>
              <a:srgbClr val="F650E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9" name="Google Shape;399;g2d7195ed958_0_892"/>
          <p:cNvSpPr txBox="1"/>
          <p:nvPr/>
        </p:nvSpPr>
        <p:spPr>
          <a:xfrm>
            <a:off x="3389875" y="1319754"/>
            <a:ext cx="13788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Amanecer 500 kV</a:t>
            </a:r>
            <a:endParaRPr b="0" i="0" sz="1400" u="none" cap="none" strike="noStrike">
              <a:solidFill>
                <a:srgbClr val="000000"/>
              </a:solidFill>
              <a:latin typeface="Arial"/>
              <a:ea typeface="Arial"/>
              <a:cs typeface="Arial"/>
              <a:sym typeface="Arial"/>
            </a:endParaRPr>
          </a:p>
        </p:txBody>
      </p:sp>
      <p:cxnSp>
        <p:nvCxnSpPr>
          <p:cNvPr id="400" name="Google Shape;400;g2d7195ed958_0_892"/>
          <p:cNvCxnSpPr/>
          <p:nvPr/>
        </p:nvCxnSpPr>
        <p:spPr>
          <a:xfrm flipH="1" rot="10800000">
            <a:off x="5394226" y="862597"/>
            <a:ext cx="1408500" cy="7500"/>
          </a:xfrm>
          <a:prstGeom prst="straightConnector1">
            <a:avLst/>
          </a:prstGeom>
          <a:noFill/>
          <a:ln cap="flat" cmpd="sng" w="38100">
            <a:solidFill>
              <a:srgbClr val="F650EA"/>
            </a:solidFill>
            <a:prstDash val="solid"/>
            <a:miter lim="800000"/>
            <a:headEnd len="sm" w="sm" type="none"/>
            <a:tailEnd len="sm" w="sm" type="none"/>
          </a:ln>
        </p:spPr>
      </p:cxnSp>
      <p:sp>
        <p:nvSpPr>
          <p:cNvPr id="401" name="Google Shape;401;g2d7195ed958_0_892"/>
          <p:cNvSpPr txBox="1"/>
          <p:nvPr/>
        </p:nvSpPr>
        <p:spPr>
          <a:xfrm>
            <a:off x="2796378" y="623905"/>
            <a:ext cx="657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166 km</a:t>
            </a:r>
            <a:endParaRPr b="0" i="0" sz="1400" u="none" cap="none" strike="noStrike">
              <a:solidFill>
                <a:srgbClr val="000000"/>
              </a:solidFill>
              <a:latin typeface="Arial"/>
              <a:ea typeface="Arial"/>
              <a:cs typeface="Arial"/>
              <a:sym typeface="Arial"/>
            </a:endParaRPr>
          </a:p>
        </p:txBody>
      </p:sp>
      <p:sp>
        <p:nvSpPr>
          <p:cNvPr id="402" name="Google Shape;402;g2d7195ed958_0_892"/>
          <p:cNvSpPr/>
          <p:nvPr/>
        </p:nvSpPr>
        <p:spPr>
          <a:xfrm>
            <a:off x="5004331" y="1661784"/>
            <a:ext cx="274800" cy="249000"/>
          </a:xfrm>
          <a:prstGeom prst="ellipse">
            <a:avLst/>
          </a:prstGeom>
          <a:noFill/>
          <a:ln cap="flat" cmpd="sng" w="19050">
            <a:solidFill>
              <a:srgbClr val="F650EA"/>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3" name="Google Shape;403;g2d7195ed958_0_892"/>
          <p:cNvSpPr/>
          <p:nvPr/>
        </p:nvSpPr>
        <p:spPr>
          <a:xfrm>
            <a:off x="5118631" y="1776084"/>
            <a:ext cx="274800" cy="249000"/>
          </a:xfrm>
          <a:prstGeom prst="ellipse">
            <a:avLst/>
          </a:prstGeom>
          <a:noFill/>
          <a:ln cap="flat" cmpd="sng" w="19050">
            <a:solidFill>
              <a:srgbClr val="4EA7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400" u="none" cap="none" strike="noStrike">
              <a:solidFill>
                <a:srgbClr val="FFFFFF"/>
              </a:solidFill>
              <a:latin typeface="Arial"/>
              <a:ea typeface="Arial"/>
              <a:cs typeface="Arial"/>
              <a:sym typeface="Arial"/>
            </a:endParaRPr>
          </a:p>
        </p:txBody>
      </p:sp>
      <p:sp>
        <p:nvSpPr>
          <p:cNvPr id="404" name="Google Shape;404;g2d7195ed958_0_892"/>
          <p:cNvSpPr/>
          <p:nvPr/>
        </p:nvSpPr>
        <p:spPr>
          <a:xfrm>
            <a:off x="4928735" y="1776083"/>
            <a:ext cx="274800" cy="249000"/>
          </a:xfrm>
          <a:prstGeom prst="ellipse">
            <a:avLst/>
          </a:prstGeom>
          <a:noFill/>
          <a:ln cap="flat" cmpd="sng" w="19050">
            <a:solidFill>
              <a:srgbClr val="BF4F1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05" name="Google Shape;405;g2d7195ed958_0_892"/>
          <p:cNvCxnSpPr>
            <a:endCxn id="402" idx="0"/>
          </p:cNvCxnSpPr>
          <p:nvPr/>
        </p:nvCxnSpPr>
        <p:spPr>
          <a:xfrm>
            <a:off x="5141731" y="1500984"/>
            <a:ext cx="0" cy="160800"/>
          </a:xfrm>
          <a:prstGeom prst="straightConnector1">
            <a:avLst/>
          </a:prstGeom>
          <a:noFill/>
          <a:ln cap="flat" cmpd="sng" w="19050">
            <a:solidFill>
              <a:srgbClr val="F650EA"/>
            </a:solidFill>
            <a:prstDash val="dash"/>
            <a:miter lim="800000"/>
            <a:headEnd len="sm" w="sm" type="none"/>
            <a:tailEnd len="sm" w="sm" type="none"/>
          </a:ln>
        </p:spPr>
      </p:cxnSp>
      <p:cxnSp>
        <p:nvCxnSpPr>
          <p:cNvPr id="406" name="Google Shape;406;g2d7195ed958_0_892"/>
          <p:cNvCxnSpPr/>
          <p:nvPr/>
        </p:nvCxnSpPr>
        <p:spPr>
          <a:xfrm>
            <a:off x="5255969" y="2025195"/>
            <a:ext cx="0" cy="160800"/>
          </a:xfrm>
          <a:prstGeom prst="straightConnector1">
            <a:avLst/>
          </a:prstGeom>
          <a:noFill/>
          <a:ln cap="flat" cmpd="sng" w="19050">
            <a:solidFill>
              <a:srgbClr val="4EA72E"/>
            </a:solidFill>
            <a:prstDash val="dash"/>
            <a:miter lim="800000"/>
            <a:headEnd len="sm" w="sm" type="none"/>
            <a:tailEnd len="sm" w="sm" type="none"/>
          </a:ln>
        </p:spPr>
      </p:cxnSp>
      <p:sp>
        <p:nvSpPr>
          <p:cNvPr id="407" name="Google Shape;407;g2d7195ed958_0_892"/>
          <p:cNvSpPr/>
          <p:nvPr/>
        </p:nvSpPr>
        <p:spPr>
          <a:xfrm>
            <a:off x="4447245" y="2145053"/>
            <a:ext cx="2117700" cy="77700"/>
          </a:xfrm>
          <a:prstGeom prst="rect">
            <a:avLst/>
          </a:prstGeom>
          <a:solidFill>
            <a:srgbClr val="4EA72E"/>
          </a:solidFill>
          <a:ln cap="flat" cmpd="sng" w="19050">
            <a:solidFill>
              <a:srgbClr val="4EA7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400" u="none" cap="none" strike="noStrike">
              <a:solidFill>
                <a:srgbClr val="FFFFFF"/>
              </a:solidFill>
              <a:latin typeface="Arial"/>
              <a:ea typeface="Arial"/>
              <a:cs typeface="Arial"/>
              <a:sym typeface="Arial"/>
            </a:endParaRPr>
          </a:p>
        </p:txBody>
      </p:sp>
      <p:sp>
        <p:nvSpPr>
          <p:cNvPr id="408" name="Google Shape;408;g2d7195ed958_0_892"/>
          <p:cNvSpPr txBox="1"/>
          <p:nvPr/>
        </p:nvSpPr>
        <p:spPr>
          <a:xfrm>
            <a:off x="6035849" y="1861502"/>
            <a:ext cx="13788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Amanecer 220 kV</a:t>
            </a:r>
            <a:endParaRPr b="0" i="0" sz="1400" u="none" cap="none" strike="noStrike">
              <a:solidFill>
                <a:srgbClr val="000000"/>
              </a:solidFill>
              <a:latin typeface="Arial"/>
              <a:ea typeface="Arial"/>
              <a:cs typeface="Arial"/>
              <a:sym typeface="Arial"/>
            </a:endParaRPr>
          </a:p>
        </p:txBody>
      </p:sp>
      <p:sp>
        <p:nvSpPr>
          <p:cNvPr id="409" name="Google Shape;409;g2d7195ed958_0_892"/>
          <p:cNvSpPr/>
          <p:nvPr/>
        </p:nvSpPr>
        <p:spPr>
          <a:xfrm>
            <a:off x="2080177" y="2127022"/>
            <a:ext cx="862800" cy="78900"/>
          </a:xfrm>
          <a:prstGeom prst="rect">
            <a:avLst/>
          </a:prstGeom>
          <a:solidFill>
            <a:srgbClr val="4EA72E"/>
          </a:solidFill>
          <a:ln cap="flat" cmpd="sng" w="19050">
            <a:solidFill>
              <a:srgbClr val="4EA7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400" u="none" cap="none" strike="noStrike">
              <a:solidFill>
                <a:srgbClr val="FFFFFF"/>
              </a:solidFill>
              <a:latin typeface="Arial"/>
              <a:ea typeface="Arial"/>
              <a:cs typeface="Arial"/>
              <a:sym typeface="Arial"/>
            </a:endParaRPr>
          </a:p>
        </p:txBody>
      </p:sp>
      <p:sp>
        <p:nvSpPr>
          <p:cNvPr id="410" name="Google Shape;410;g2d7195ed958_0_892"/>
          <p:cNvSpPr txBox="1"/>
          <p:nvPr/>
        </p:nvSpPr>
        <p:spPr>
          <a:xfrm>
            <a:off x="1379140" y="1873318"/>
            <a:ext cx="1034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Huila 220 kV</a:t>
            </a:r>
            <a:endParaRPr b="0" i="0" sz="1400" u="none" cap="none" strike="noStrike">
              <a:solidFill>
                <a:srgbClr val="000000"/>
              </a:solidFill>
              <a:latin typeface="Arial"/>
              <a:ea typeface="Arial"/>
              <a:cs typeface="Arial"/>
              <a:sym typeface="Arial"/>
            </a:endParaRPr>
          </a:p>
        </p:txBody>
      </p:sp>
      <p:sp>
        <p:nvSpPr>
          <p:cNvPr id="411" name="Google Shape;411;g2d7195ed958_0_892"/>
          <p:cNvSpPr/>
          <p:nvPr/>
        </p:nvSpPr>
        <p:spPr>
          <a:xfrm>
            <a:off x="7395652" y="2146351"/>
            <a:ext cx="862800" cy="78900"/>
          </a:xfrm>
          <a:prstGeom prst="rect">
            <a:avLst/>
          </a:prstGeom>
          <a:solidFill>
            <a:srgbClr val="4EA72E"/>
          </a:solidFill>
          <a:ln cap="flat" cmpd="sng" w="19050">
            <a:solidFill>
              <a:srgbClr val="4EA7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400" u="none" cap="none" strike="noStrike">
              <a:solidFill>
                <a:srgbClr val="FFFFFF"/>
              </a:solidFill>
              <a:latin typeface="Arial"/>
              <a:ea typeface="Arial"/>
              <a:cs typeface="Arial"/>
              <a:sym typeface="Arial"/>
            </a:endParaRPr>
          </a:p>
        </p:txBody>
      </p:sp>
      <p:sp>
        <p:nvSpPr>
          <p:cNvPr id="412" name="Google Shape;412;g2d7195ed958_0_892"/>
          <p:cNvSpPr txBox="1"/>
          <p:nvPr/>
        </p:nvSpPr>
        <p:spPr>
          <a:xfrm>
            <a:off x="7706319" y="1910897"/>
            <a:ext cx="1290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Mirolindo220 kV</a:t>
            </a:r>
            <a:endParaRPr b="0" i="0" sz="1400" u="none" cap="none" strike="noStrike">
              <a:solidFill>
                <a:srgbClr val="000000"/>
              </a:solidFill>
              <a:latin typeface="Arial"/>
              <a:ea typeface="Arial"/>
              <a:cs typeface="Arial"/>
              <a:sym typeface="Arial"/>
            </a:endParaRPr>
          </a:p>
        </p:txBody>
      </p:sp>
      <p:cxnSp>
        <p:nvCxnSpPr>
          <p:cNvPr id="413" name="Google Shape;413;g2d7195ed958_0_892"/>
          <p:cNvCxnSpPr/>
          <p:nvPr/>
        </p:nvCxnSpPr>
        <p:spPr>
          <a:xfrm>
            <a:off x="4626393" y="2204231"/>
            <a:ext cx="0" cy="570300"/>
          </a:xfrm>
          <a:prstGeom prst="straightConnector1">
            <a:avLst/>
          </a:prstGeom>
          <a:noFill/>
          <a:ln cap="flat" cmpd="sng" w="38100">
            <a:solidFill>
              <a:srgbClr val="4EA72E"/>
            </a:solidFill>
            <a:prstDash val="dash"/>
            <a:miter lim="800000"/>
            <a:headEnd len="sm" w="sm" type="none"/>
            <a:tailEnd len="sm" w="sm" type="none"/>
          </a:ln>
        </p:spPr>
      </p:cxnSp>
      <p:cxnSp>
        <p:nvCxnSpPr>
          <p:cNvPr id="414" name="Google Shape;414;g2d7195ed958_0_892"/>
          <p:cNvCxnSpPr/>
          <p:nvPr/>
        </p:nvCxnSpPr>
        <p:spPr>
          <a:xfrm>
            <a:off x="2808655" y="2153724"/>
            <a:ext cx="0" cy="570300"/>
          </a:xfrm>
          <a:prstGeom prst="straightConnector1">
            <a:avLst/>
          </a:prstGeom>
          <a:noFill/>
          <a:ln cap="flat" cmpd="sng" w="38100">
            <a:solidFill>
              <a:srgbClr val="4EA72E"/>
            </a:solidFill>
            <a:prstDash val="solid"/>
            <a:miter lim="800000"/>
            <a:headEnd len="sm" w="sm" type="none"/>
            <a:tailEnd len="sm" w="sm" type="none"/>
          </a:ln>
        </p:spPr>
      </p:cxnSp>
      <p:cxnSp>
        <p:nvCxnSpPr>
          <p:cNvPr id="415" name="Google Shape;415;g2d7195ed958_0_892"/>
          <p:cNvCxnSpPr/>
          <p:nvPr/>
        </p:nvCxnSpPr>
        <p:spPr>
          <a:xfrm>
            <a:off x="2801281" y="2716813"/>
            <a:ext cx="1825200" cy="0"/>
          </a:xfrm>
          <a:prstGeom prst="straightConnector1">
            <a:avLst/>
          </a:prstGeom>
          <a:noFill/>
          <a:ln cap="flat" cmpd="sng" w="38100">
            <a:solidFill>
              <a:srgbClr val="4EA72E"/>
            </a:solidFill>
            <a:prstDash val="solid"/>
            <a:miter lim="800000"/>
            <a:headEnd len="sm" w="sm" type="none"/>
            <a:tailEnd len="sm" w="sm" type="none"/>
          </a:ln>
        </p:spPr>
      </p:cxnSp>
      <p:cxnSp>
        <p:nvCxnSpPr>
          <p:cNvPr id="416" name="Google Shape;416;g2d7195ed958_0_892"/>
          <p:cNvCxnSpPr/>
          <p:nvPr/>
        </p:nvCxnSpPr>
        <p:spPr>
          <a:xfrm>
            <a:off x="6422010" y="2222592"/>
            <a:ext cx="0" cy="570300"/>
          </a:xfrm>
          <a:prstGeom prst="straightConnector1">
            <a:avLst/>
          </a:prstGeom>
          <a:noFill/>
          <a:ln cap="flat" cmpd="sng" w="38100">
            <a:solidFill>
              <a:srgbClr val="4EA72E"/>
            </a:solidFill>
            <a:prstDash val="dash"/>
            <a:miter lim="800000"/>
            <a:headEnd len="sm" w="sm" type="none"/>
            <a:tailEnd len="sm" w="sm" type="none"/>
          </a:ln>
        </p:spPr>
      </p:cxnSp>
      <p:cxnSp>
        <p:nvCxnSpPr>
          <p:cNvPr id="417" name="Google Shape;417;g2d7195ed958_0_892"/>
          <p:cNvCxnSpPr/>
          <p:nvPr/>
        </p:nvCxnSpPr>
        <p:spPr>
          <a:xfrm flipH="1" rot="10800000">
            <a:off x="6422011" y="2716687"/>
            <a:ext cx="1143000" cy="7500"/>
          </a:xfrm>
          <a:prstGeom prst="straightConnector1">
            <a:avLst/>
          </a:prstGeom>
          <a:noFill/>
          <a:ln cap="flat" cmpd="sng" w="38100">
            <a:solidFill>
              <a:srgbClr val="4EA72E"/>
            </a:solidFill>
            <a:prstDash val="solid"/>
            <a:miter lim="800000"/>
            <a:headEnd len="sm" w="sm" type="none"/>
            <a:tailEnd len="sm" w="sm" type="none"/>
          </a:ln>
        </p:spPr>
      </p:cxnSp>
      <p:cxnSp>
        <p:nvCxnSpPr>
          <p:cNvPr id="418" name="Google Shape;418;g2d7195ed958_0_892"/>
          <p:cNvCxnSpPr/>
          <p:nvPr/>
        </p:nvCxnSpPr>
        <p:spPr>
          <a:xfrm>
            <a:off x="7553948" y="2153723"/>
            <a:ext cx="0" cy="570300"/>
          </a:xfrm>
          <a:prstGeom prst="straightConnector1">
            <a:avLst/>
          </a:prstGeom>
          <a:noFill/>
          <a:ln cap="flat" cmpd="sng" w="38100">
            <a:solidFill>
              <a:srgbClr val="4EA72E"/>
            </a:solidFill>
            <a:prstDash val="solid"/>
            <a:miter lim="800000"/>
            <a:headEnd len="sm" w="sm" type="none"/>
            <a:tailEnd len="sm" w="sm" type="none"/>
          </a:ln>
        </p:spPr>
      </p:cxnSp>
      <p:sp>
        <p:nvSpPr>
          <p:cNvPr id="419" name="Google Shape;419;g2d7195ed958_0_892"/>
          <p:cNvSpPr/>
          <p:nvPr/>
        </p:nvSpPr>
        <p:spPr>
          <a:xfrm>
            <a:off x="5141669" y="2360775"/>
            <a:ext cx="274800" cy="249000"/>
          </a:xfrm>
          <a:prstGeom prst="ellipse">
            <a:avLst/>
          </a:prstGeom>
          <a:noFill/>
          <a:ln cap="flat" cmpd="sng" w="19050">
            <a:solidFill>
              <a:srgbClr val="4EA7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400" u="none" cap="none" strike="noStrike">
              <a:solidFill>
                <a:srgbClr val="FFFFFF"/>
              </a:solidFill>
              <a:latin typeface="Arial"/>
              <a:ea typeface="Arial"/>
              <a:cs typeface="Arial"/>
              <a:sym typeface="Arial"/>
            </a:endParaRPr>
          </a:p>
        </p:txBody>
      </p:sp>
      <p:sp>
        <p:nvSpPr>
          <p:cNvPr id="420" name="Google Shape;420;g2d7195ed958_0_892"/>
          <p:cNvSpPr/>
          <p:nvPr/>
        </p:nvSpPr>
        <p:spPr>
          <a:xfrm>
            <a:off x="5255969" y="2475075"/>
            <a:ext cx="274800" cy="249000"/>
          </a:xfrm>
          <a:prstGeom prst="ellipse">
            <a:avLst/>
          </a:prstGeom>
          <a:noFill/>
          <a:ln cap="flat" cmpd="sng" w="19050">
            <a:solidFill>
              <a:srgbClr val="BF4F1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1" name="Google Shape;421;g2d7195ed958_0_892"/>
          <p:cNvSpPr/>
          <p:nvPr/>
        </p:nvSpPr>
        <p:spPr>
          <a:xfrm>
            <a:off x="5066075" y="2475074"/>
            <a:ext cx="274800" cy="249000"/>
          </a:xfrm>
          <a:prstGeom prst="ellipse">
            <a:avLst/>
          </a:prstGeom>
          <a:noFill/>
          <a:ln cap="flat" cmpd="sng" w="19050">
            <a:solidFill>
              <a:srgbClr val="7030A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2" name="Google Shape;422;g2d7195ed958_0_892"/>
          <p:cNvSpPr/>
          <p:nvPr/>
        </p:nvSpPr>
        <p:spPr>
          <a:xfrm>
            <a:off x="5684618" y="2377151"/>
            <a:ext cx="274800" cy="249000"/>
          </a:xfrm>
          <a:prstGeom prst="ellipse">
            <a:avLst/>
          </a:prstGeom>
          <a:noFill/>
          <a:ln cap="flat" cmpd="sng" w="19050">
            <a:solidFill>
              <a:srgbClr val="4EA7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400" u="none" cap="none" strike="noStrike">
              <a:solidFill>
                <a:srgbClr val="FFFFFF"/>
              </a:solidFill>
              <a:latin typeface="Arial"/>
              <a:ea typeface="Arial"/>
              <a:cs typeface="Arial"/>
              <a:sym typeface="Arial"/>
            </a:endParaRPr>
          </a:p>
        </p:txBody>
      </p:sp>
      <p:sp>
        <p:nvSpPr>
          <p:cNvPr id="423" name="Google Shape;423;g2d7195ed958_0_892"/>
          <p:cNvSpPr/>
          <p:nvPr/>
        </p:nvSpPr>
        <p:spPr>
          <a:xfrm>
            <a:off x="5798918" y="2491451"/>
            <a:ext cx="274800" cy="249000"/>
          </a:xfrm>
          <a:prstGeom prst="ellipse">
            <a:avLst/>
          </a:prstGeom>
          <a:noFill/>
          <a:ln cap="flat" cmpd="sng" w="19050">
            <a:solidFill>
              <a:srgbClr val="BF4F1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4" name="Google Shape;424;g2d7195ed958_0_892"/>
          <p:cNvSpPr/>
          <p:nvPr/>
        </p:nvSpPr>
        <p:spPr>
          <a:xfrm>
            <a:off x="5609023" y="2491451"/>
            <a:ext cx="274800" cy="249000"/>
          </a:xfrm>
          <a:prstGeom prst="ellipse">
            <a:avLst/>
          </a:prstGeom>
          <a:noFill/>
          <a:ln cap="flat" cmpd="sng" w="19050">
            <a:solidFill>
              <a:srgbClr val="7030A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25" name="Google Shape;425;g2d7195ed958_0_892"/>
          <p:cNvCxnSpPr/>
          <p:nvPr/>
        </p:nvCxnSpPr>
        <p:spPr>
          <a:xfrm>
            <a:off x="5279007" y="2222593"/>
            <a:ext cx="0" cy="160800"/>
          </a:xfrm>
          <a:prstGeom prst="straightConnector1">
            <a:avLst/>
          </a:prstGeom>
          <a:noFill/>
          <a:ln cap="flat" cmpd="sng" w="19050">
            <a:solidFill>
              <a:srgbClr val="4EA72E"/>
            </a:solidFill>
            <a:prstDash val="dash"/>
            <a:miter lim="800000"/>
            <a:headEnd len="sm" w="sm" type="none"/>
            <a:tailEnd len="sm" w="sm" type="none"/>
          </a:ln>
        </p:spPr>
      </p:cxnSp>
      <p:cxnSp>
        <p:nvCxnSpPr>
          <p:cNvPr id="426" name="Google Shape;426;g2d7195ed958_0_892"/>
          <p:cNvCxnSpPr>
            <a:endCxn id="422" idx="0"/>
          </p:cNvCxnSpPr>
          <p:nvPr/>
        </p:nvCxnSpPr>
        <p:spPr>
          <a:xfrm>
            <a:off x="5822018" y="2225351"/>
            <a:ext cx="0" cy="151800"/>
          </a:xfrm>
          <a:prstGeom prst="straightConnector1">
            <a:avLst/>
          </a:prstGeom>
          <a:noFill/>
          <a:ln cap="flat" cmpd="sng" w="19050">
            <a:solidFill>
              <a:srgbClr val="4EA72E"/>
            </a:solidFill>
            <a:prstDash val="dash"/>
            <a:miter lim="800000"/>
            <a:headEnd len="sm" w="sm" type="none"/>
            <a:tailEnd len="sm" w="sm" type="none"/>
          </a:ln>
        </p:spPr>
      </p:cxnSp>
      <p:cxnSp>
        <p:nvCxnSpPr>
          <p:cNvPr id="427" name="Google Shape;427;g2d7195ed958_0_892"/>
          <p:cNvCxnSpPr/>
          <p:nvPr/>
        </p:nvCxnSpPr>
        <p:spPr>
          <a:xfrm>
            <a:off x="5416346" y="2734446"/>
            <a:ext cx="0" cy="418800"/>
          </a:xfrm>
          <a:prstGeom prst="straightConnector1">
            <a:avLst/>
          </a:prstGeom>
          <a:noFill/>
          <a:ln cap="flat" cmpd="sng" w="19050">
            <a:solidFill>
              <a:srgbClr val="BF4F14"/>
            </a:solidFill>
            <a:prstDash val="dash"/>
            <a:miter lim="800000"/>
            <a:headEnd len="sm" w="sm" type="none"/>
            <a:tailEnd len="sm" w="sm" type="none"/>
          </a:ln>
        </p:spPr>
      </p:cxnSp>
      <p:sp>
        <p:nvSpPr>
          <p:cNvPr id="428" name="Google Shape;428;g2d7195ed958_0_892"/>
          <p:cNvSpPr/>
          <p:nvPr/>
        </p:nvSpPr>
        <p:spPr>
          <a:xfrm>
            <a:off x="4678319" y="3158112"/>
            <a:ext cx="1743900" cy="76200"/>
          </a:xfrm>
          <a:prstGeom prst="rect">
            <a:avLst/>
          </a:prstGeom>
          <a:solidFill>
            <a:srgbClr val="BF4F14"/>
          </a:solidFill>
          <a:ln cap="flat" cmpd="sng" w="19050">
            <a:solidFill>
              <a:srgbClr val="BF4F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9" name="Google Shape;429;g2d7195ed958_0_892"/>
          <p:cNvSpPr txBox="1"/>
          <p:nvPr/>
        </p:nvSpPr>
        <p:spPr>
          <a:xfrm>
            <a:off x="6119672" y="2893862"/>
            <a:ext cx="13788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Amanecer 115 kV</a:t>
            </a:r>
            <a:endParaRPr b="0" i="0" sz="1400" u="none" cap="none" strike="noStrike">
              <a:solidFill>
                <a:srgbClr val="000000"/>
              </a:solidFill>
              <a:latin typeface="Arial"/>
              <a:ea typeface="Arial"/>
              <a:cs typeface="Arial"/>
              <a:sym typeface="Arial"/>
            </a:endParaRPr>
          </a:p>
        </p:txBody>
      </p:sp>
      <p:cxnSp>
        <p:nvCxnSpPr>
          <p:cNvPr id="430" name="Google Shape;430;g2d7195ed958_0_892"/>
          <p:cNvCxnSpPr/>
          <p:nvPr/>
        </p:nvCxnSpPr>
        <p:spPr>
          <a:xfrm>
            <a:off x="5959294" y="2739340"/>
            <a:ext cx="0" cy="418800"/>
          </a:xfrm>
          <a:prstGeom prst="straightConnector1">
            <a:avLst/>
          </a:prstGeom>
          <a:noFill/>
          <a:ln cap="flat" cmpd="sng" w="19050">
            <a:solidFill>
              <a:srgbClr val="BF4F14"/>
            </a:solidFill>
            <a:prstDash val="dash"/>
            <a:miter lim="800000"/>
            <a:headEnd len="sm" w="sm" type="none"/>
            <a:tailEnd len="sm" w="sm" type="none"/>
          </a:ln>
        </p:spPr>
      </p:cxnSp>
      <p:sp>
        <p:nvSpPr>
          <p:cNvPr id="431" name="Google Shape;431;g2d7195ed958_0_892"/>
          <p:cNvSpPr/>
          <p:nvPr/>
        </p:nvSpPr>
        <p:spPr>
          <a:xfrm>
            <a:off x="2879013" y="4597467"/>
            <a:ext cx="1338900" cy="81000"/>
          </a:xfrm>
          <a:prstGeom prst="rect">
            <a:avLst/>
          </a:prstGeom>
          <a:solidFill>
            <a:srgbClr val="BF4F14"/>
          </a:solidFill>
          <a:ln cap="flat" cmpd="sng" w="19050">
            <a:solidFill>
              <a:srgbClr val="BF4F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32" name="Google Shape;432;g2d7195ed958_0_892"/>
          <p:cNvSpPr txBox="1"/>
          <p:nvPr/>
        </p:nvSpPr>
        <p:spPr>
          <a:xfrm>
            <a:off x="2466406" y="4682783"/>
            <a:ext cx="12267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Flandes 115 kV</a:t>
            </a:r>
            <a:endParaRPr b="0" i="0" sz="1400" u="none" cap="none" strike="noStrike">
              <a:solidFill>
                <a:srgbClr val="000000"/>
              </a:solidFill>
              <a:latin typeface="Arial"/>
              <a:ea typeface="Arial"/>
              <a:cs typeface="Arial"/>
              <a:sym typeface="Arial"/>
            </a:endParaRPr>
          </a:p>
        </p:txBody>
      </p:sp>
      <p:cxnSp>
        <p:nvCxnSpPr>
          <p:cNvPr id="433" name="Google Shape;433;g2d7195ed958_0_892"/>
          <p:cNvCxnSpPr/>
          <p:nvPr/>
        </p:nvCxnSpPr>
        <p:spPr>
          <a:xfrm>
            <a:off x="3841013" y="3878870"/>
            <a:ext cx="0" cy="688500"/>
          </a:xfrm>
          <a:prstGeom prst="straightConnector1">
            <a:avLst/>
          </a:prstGeom>
          <a:noFill/>
          <a:ln cap="flat" cmpd="sng" w="38100">
            <a:solidFill>
              <a:srgbClr val="BF4F14"/>
            </a:solidFill>
            <a:prstDash val="dash"/>
            <a:miter lim="800000"/>
            <a:headEnd len="sm" w="sm" type="none"/>
            <a:tailEnd len="sm" w="sm" type="none"/>
          </a:ln>
        </p:spPr>
      </p:cxnSp>
      <p:cxnSp>
        <p:nvCxnSpPr>
          <p:cNvPr id="434" name="Google Shape;434;g2d7195ed958_0_892"/>
          <p:cNvCxnSpPr/>
          <p:nvPr/>
        </p:nvCxnSpPr>
        <p:spPr>
          <a:xfrm>
            <a:off x="4015633" y="4045961"/>
            <a:ext cx="600" cy="551400"/>
          </a:xfrm>
          <a:prstGeom prst="straightConnector1">
            <a:avLst/>
          </a:prstGeom>
          <a:noFill/>
          <a:ln cap="flat" cmpd="sng" w="38100">
            <a:solidFill>
              <a:srgbClr val="BF4F14"/>
            </a:solidFill>
            <a:prstDash val="dash"/>
            <a:miter lim="800000"/>
            <a:headEnd len="sm" w="sm" type="none"/>
            <a:tailEnd len="sm" w="sm" type="none"/>
          </a:ln>
        </p:spPr>
      </p:cxnSp>
      <p:cxnSp>
        <p:nvCxnSpPr>
          <p:cNvPr id="435" name="Google Shape;435;g2d7195ed958_0_892"/>
          <p:cNvCxnSpPr/>
          <p:nvPr/>
        </p:nvCxnSpPr>
        <p:spPr>
          <a:xfrm rot="10800000">
            <a:off x="3843757" y="3894659"/>
            <a:ext cx="1978200" cy="0"/>
          </a:xfrm>
          <a:prstGeom prst="straightConnector1">
            <a:avLst/>
          </a:prstGeom>
          <a:noFill/>
          <a:ln cap="flat" cmpd="sng" w="38100">
            <a:solidFill>
              <a:srgbClr val="BF4F14"/>
            </a:solidFill>
            <a:prstDash val="dash"/>
            <a:miter lim="800000"/>
            <a:headEnd len="sm" w="sm" type="none"/>
            <a:tailEnd len="sm" w="sm" type="none"/>
          </a:ln>
        </p:spPr>
      </p:cxnSp>
      <p:cxnSp>
        <p:nvCxnSpPr>
          <p:cNvPr id="436" name="Google Shape;436;g2d7195ed958_0_892"/>
          <p:cNvCxnSpPr/>
          <p:nvPr/>
        </p:nvCxnSpPr>
        <p:spPr>
          <a:xfrm>
            <a:off x="5798917" y="3227743"/>
            <a:ext cx="0" cy="690000"/>
          </a:xfrm>
          <a:prstGeom prst="straightConnector1">
            <a:avLst/>
          </a:prstGeom>
          <a:noFill/>
          <a:ln cap="flat" cmpd="sng" w="38100">
            <a:solidFill>
              <a:srgbClr val="BF4F14"/>
            </a:solidFill>
            <a:prstDash val="dash"/>
            <a:miter lim="800000"/>
            <a:headEnd len="sm" w="sm" type="none"/>
            <a:tailEnd len="sm" w="sm" type="none"/>
          </a:ln>
        </p:spPr>
      </p:cxnSp>
      <p:cxnSp>
        <p:nvCxnSpPr>
          <p:cNvPr id="437" name="Google Shape;437;g2d7195ed958_0_892"/>
          <p:cNvCxnSpPr/>
          <p:nvPr/>
        </p:nvCxnSpPr>
        <p:spPr>
          <a:xfrm rot="10800000">
            <a:off x="4015981" y="4066478"/>
            <a:ext cx="1947900" cy="0"/>
          </a:xfrm>
          <a:prstGeom prst="straightConnector1">
            <a:avLst/>
          </a:prstGeom>
          <a:noFill/>
          <a:ln cap="flat" cmpd="sng" w="38100">
            <a:solidFill>
              <a:srgbClr val="BF4F14"/>
            </a:solidFill>
            <a:prstDash val="dash"/>
            <a:miter lim="800000"/>
            <a:headEnd len="sm" w="sm" type="none"/>
            <a:tailEnd len="sm" w="sm" type="none"/>
          </a:ln>
        </p:spPr>
      </p:cxnSp>
      <p:cxnSp>
        <p:nvCxnSpPr>
          <p:cNvPr id="438" name="Google Shape;438;g2d7195ed958_0_892"/>
          <p:cNvCxnSpPr/>
          <p:nvPr/>
        </p:nvCxnSpPr>
        <p:spPr>
          <a:xfrm>
            <a:off x="5955411" y="3220403"/>
            <a:ext cx="0" cy="846000"/>
          </a:xfrm>
          <a:prstGeom prst="straightConnector1">
            <a:avLst/>
          </a:prstGeom>
          <a:noFill/>
          <a:ln cap="flat" cmpd="sng" w="38100">
            <a:solidFill>
              <a:srgbClr val="BF4F14"/>
            </a:solidFill>
            <a:prstDash val="dash"/>
            <a:miter lim="800000"/>
            <a:headEnd len="sm" w="sm" type="none"/>
            <a:tailEnd len="sm" w="sm" type="none"/>
          </a:ln>
        </p:spPr>
      </p:cxnSp>
      <p:sp>
        <p:nvSpPr>
          <p:cNvPr id="439" name="Google Shape;439;g2d7195ed958_0_892"/>
          <p:cNvSpPr txBox="1"/>
          <p:nvPr/>
        </p:nvSpPr>
        <p:spPr>
          <a:xfrm>
            <a:off x="5429103" y="612115"/>
            <a:ext cx="5775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58 km</a:t>
            </a:r>
            <a:endParaRPr b="0" i="0" sz="1400" u="none" cap="none" strike="noStrike">
              <a:solidFill>
                <a:srgbClr val="000000"/>
              </a:solidFill>
              <a:latin typeface="Arial"/>
              <a:ea typeface="Arial"/>
              <a:cs typeface="Arial"/>
              <a:sym typeface="Arial"/>
            </a:endParaRPr>
          </a:p>
        </p:txBody>
      </p:sp>
      <p:sp>
        <p:nvSpPr>
          <p:cNvPr id="440" name="Google Shape;440;g2d7195ed958_0_892"/>
          <p:cNvSpPr txBox="1"/>
          <p:nvPr/>
        </p:nvSpPr>
        <p:spPr>
          <a:xfrm>
            <a:off x="4016066" y="1661408"/>
            <a:ext cx="8580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Arial"/>
                <a:ea typeface="Arial"/>
                <a:cs typeface="Arial"/>
                <a:sym typeface="Arial"/>
              </a:rPr>
              <a:t>500/230/34,5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Arial"/>
                <a:ea typeface="Arial"/>
                <a:cs typeface="Arial"/>
                <a:sym typeface="Arial"/>
              </a:rPr>
              <a:t>2X450MVA</a:t>
            </a:r>
            <a:endParaRPr b="0" i="0" sz="1400" u="none" cap="none" strike="noStrike">
              <a:solidFill>
                <a:srgbClr val="000000"/>
              </a:solidFill>
              <a:latin typeface="Arial"/>
              <a:ea typeface="Arial"/>
              <a:cs typeface="Arial"/>
              <a:sym typeface="Arial"/>
            </a:endParaRPr>
          </a:p>
        </p:txBody>
      </p:sp>
      <p:sp>
        <p:nvSpPr>
          <p:cNvPr id="441" name="Google Shape;441;g2d7195ed958_0_892"/>
          <p:cNvSpPr/>
          <p:nvPr/>
        </p:nvSpPr>
        <p:spPr>
          <a:xfrm>
            <a:off x="6902398" y="4581570"/>
            <a:ext cx="1097700" cy="96900"/>
          </a:xfrm>
          <a:prstGeom prst="rect">
            <a:avLst/>
          </a:prstGeom>
          <a:solidFill>
            <a:srgbClr val="BF4F14"/>
          </a:solidFill>
          <a:ln cap="flat" cmpd="sng" w="19050">
            <a:solidFill>
              <a:srgbClr val="BF4F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2" name="Google Shape;442;g2d7195ed958_0_892"/>
          <p:cNvSpPr txBox="1"/>
          <p:nvPr/>
        </p:nvSpPr>
        <p:spPr>
          <a:xfrm>
            <a:off x="6280516" y="4280777"/>
            <a:ext cx="14832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Lanceros 115 kV</a:t>
            </a:r>
            <a:endParaRPr b="0" i="0" sz="1400" u="none" cap="none" strike="noStrike">
              <a:solidFill>
                <a:srgbClr val="000000"/>
              </a:solidFill>
              <a:latin typeface="Arial"/>
              <a:ea typeface="Arial"/>
              <a:cs typeface="Arial"/>
              <a:sym typeface="Arial"/>
            </a:endParaRPr>
          </a:p>
        </p:txBody>
      </p:sp>
      <p:sp>
        <p:nvSpPr>
          <p:cNvPr id="443" name="Google Shape;443;g2d7195ed958_0_892"/>
          <p:cNvSpPr txBox="1"/>
          <p:nvPr/>
        </p:nvSpPr>
        <p:spPr>
          <a:xfrm>
            <a:off x="4442210" y="2800379"/>
            <a:ext cx="8580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Arial"/>
                <a:ea typeface="Arial"/>
                <a:cs typeface="Arial"/>
                <a:sym typeface="Arial"/>
              </a:rPr>
              <a:t>230/115/13,8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Arial"/>
                <a:ea typeface="Arial"/>
                <a:cs typeface="Arial"/>
                <a:sym typeface="Arial"/>
              </a:rPr>
              <a:t>2X150MVA</a:t>
            </a:r>
            <a:endParaRPr b="0" i="0" sz="1400" u="none" cap="none" strike="noStrike">
              <a:solidFill>
                <a:srgbClr val="000000"/>
              </a:solidFill>
              <a:latin typeface="Arial"/>
              <a:ea typeface="Arial"/>
              <a:cs typeface="Arial"/>
              <a:sym typeface="Arial"/>
            </a:endParaRPr>
          </a:p>
        </p:txBody>
      </p:sp>
      <p:cxnSp>
        <p:nvCxnSpPr>
          <p:cNvPr id="444" name="Google Shape;444;g2d7195ed958_0_892"/>
          <p:cNvCxnSpPr/>
          <p:nvPr/>
        </p:nvCxnSpPr>
        <p:spPr>
          <a:xfrm>
            <a:off x="6180515" y="3212126"/>
            <a:ext cx="0" cy="276600"/>
          </a:xfrm>
          <a:prstGeom prst="straightConnector1">
            <a:avLst/>
          </a:prstGeom>
          <a:noFill/>
          <a:ln cap="flat" cmpd="sng" w="38100">
            <a:solidFill>
              <a:srgbClr val="BF4F14"/>
            </a:solidFill>
            <a:prstDash val="dash"/>
            <a:miter lim="800000"/>
            <a:headEnd len="sm" w="sm" type="none"/>
            <a:tailEnd len="sm" w="sm" type="none"/>
          </a:ln>
        </p:spPr>
      </p:cxnSp>
      <p:cxnSp>
        <p:nvCxnSpPr>
          <p:cNvPr id="445" name="Google Shape;445;g2d7195ed958_0_892"/>
          <p:cNvCxnSpPr/>
          <p:nvPr/>
        </p:nvCxnSpPr>
        <p:spPr>
          <a:xfrm rot="10800000">
            <a:off x="6131028" y="3488813"/>
            <a:ext cx="1542900" cy="10800"/>
          </a:xfrm>
          <a:prstGeom prst="straightConnector1">
            <a:avLst/>
          </a:prstGeom>
          <a:noFill/>
          <a:ln cap="flat" cmpd="sng" w="38100">
            <a:solidFill>
              <a:srgbClr val="BF4F14"/>
            </a:solidFill>
            <a:prstDash val="dash"/>
            <a:miter lim="800000"/>
            <a:headEnd len="sm" w="sm" type="none"/>
            <a:tailEnd len="sm" w="sm" type="none"/>
          </a:ln>
        </p:spPr>
      </p:cxnSp>
      <p:cxnSp>
        <p:nvCxnSpPr>
          <p:cNvPr id="446" name="Google Shape;446;g2d7195ed958_0_892"/>
          <p:cNvCxnSpPr/>
          <p:nvPr/>
        </p:nvCxnSpPr>
        <p:spPr>
          <a:xfrm>
            <a:off x="7659179" y="3502364"/>
            <a:ext cx="14700" cy="1135500"/>
          </a:xfrm>
          <a:prstGeom prst="straightConnector1">
            <a:avLst/>
          </a:prstGeom>
          <a:noFill/>
          <a:ln cap="flat" cmpd="sng" w="38100">
            <a:solidFill>
              <a:srgbClr val="BF4F14"/>
            </a:solidFill>
            <a:prstDash val="dash"/>
            <a:miter lim="800000"/>
            <a:headEnd len="sm" w="sm" type="none"/>
            <a:tailEnd len="sm" w="sm" type="none"/>
          </a:ln>
        </p:spPr>
      </p:cxnSp>
      <p:cxnSp>
        <p:nvCxnSpPr>
          <p:cNvPr id="447" name="Google Shape;447;g2d7195ed958_0_892"/>
          <p:cNvCxnSpPr/>
          <p:nvPr/>
        </p:nvCxnSpPr>
        <p:spPr>
          <a:xfrm>
            <a:off x="4126592" y="4637999"/>
            <a:ext cx="0" cy="288600"/>
          </a:xfrm>
          <a:prstGeom prst="straightConnector1">
            <a:avLst/>
          </a:prstGeom>
          <a:noFill/>
          <a:ln cap="flat" cmpd="sng" w="38100">
            <a:solidFill>
              <a:srgbClr val="BF4F14"/>
            </a:solidFill>
            <a:prstDash val="solid"/>
            <a:miter lim="800000"/>
            <a:headEnd len="sm" w="sm" type="none"/>
            <a:tailEnd len="sm" w="sm" type="none"/>
          </a:ln>
        </p:spPr>
      </p:cxnSp>
      <p:cxnSp>
        <p:nvCxnSpPr>
          <p:cNvPr id="448" name="Google Shape;448;g2d7195ed958_0_892"/>
          <p:cNvCxnSpPr/>
          <p:nvPr/>
        </p:nvCxnSpPr>
        <p:spPr>
          <a:xfrm>
            <a:off x="4127323" y="4921905"/>
            <a:ext cx="3437700" cy="0"/>
          </a:xfrm>
          <a:prstGeom prst="straightConnector1">
            <a:avLst/>
          </a:prstGeom>
          <a:noFill/>
          <a:ln cap="flat" cmpd="sng" w="38100">
            <a:solidFill>
              <a:srgbClr val="BF4F14"/>
            </a:solidFill>
            <a:prstDash val="solid"/>
            <a:miter lim="800000"/>
            <a:headEnd len="sm" w="sm" type="none"/>
            <a:tailEnd len="sm" w="sm" type="none"/>
          </a:ln>
        </p:spPr>
      </p:cxnSp>
      <p:cxnSp>
        <p:nvCxnSpPr>
          <p:cNvPr id="449" name="Google Shape;449;g2d7195ed958_0_892"/>
          <p:cNvCxnSpPr/>
          <p:nvPr/>
        </p:nvCxnSpPr>
        <p:spPr>
          <a:xfrm>
            <a:off x="7558355" y="4637999"/>
            <a:ext cx="0" cy="288600"/>
          </a:xfrm>
          <a:prstGeom prst="straightConnector1">
            <a:avLst/>
          </a:prstGeom>
          <a:noFill/>
          <a:ln cap="flat" cmpd="sng" w="38100">
            <a:solidFill>
              <a:srgbClr val="BF4F14"/>
            </a:solidFill>
            <a:prstDash val="solid"/>
            <a:miter lim="800000"/>
            <a:headEnd len="sm" w="sm" type="none"/>
            <a:tailEnd len="sm" w="sm" type="none"/>
          </a:ln>
        </p:spPr>
      </p:cxnSp>
      <p:sp>
        <p:nvSpPr>
          <p:cNvPr id="450" name="Google Shape;450;g2d7195ed958_0_892"/>
          <p:cNvSpPr txBox="1"/>
          <p:nvPr/>
        </p:nvSpPr>
        <p:spPr>
          <a:xfrm>
            <a:off x="3397340" y="2475075"/>
            <a:ext cx="657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146 km</a:t>
            </a:r>
            <a:endParaRPr b="0" i="0" sz="1400" u="none" cap="none" strike="noStrike">
              <a:solidFill>
                <a:srgbClr val="000000"/>
              </a:solidFill>
              <a:latin typeface="Arial"/>
              <a:ea typeface="Arial"/>
              <a:cs typeface="Arial"/>
              <a:sym typeface="Arial"/>
            </a:endParaRPr>
          </a:p>
        </p:txBody>
      </p:sp>
      <p:sp>
        <p:nvSpPr>
          <p:cNvPr id="451" name="Google Shape;451;g2d7195ed958_0_892"/>
          <p:cNvSpPr txBox="1"/>
          <p:nvPr/>
        </p:nvSpPr>
        <p:spPr>
          <a:xfrm>
            <a:off x="6733364" y="2446764"/>
            <a:ext cx="5775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77 km</a:t>
            </a:r>
            <a:endParaRPr b="0" i="0" sz="1400" u="none" cap="none" strike="noStrike">
              <a:solidFill>
                <a:srgbClr val="000000"/>
              </a:solidFill>
              <a:latin typeface="Arial"/>
              <a:ea typeface="Arial"/>
              <a:cs typeface="Arial"/>
              <a:sym typeface="Arial"/>
            </a:endParaRPr>
          </a:p>
        </p:txBody>
      </p:sp>
      <p:sp>
        <p:nvSpPr>
          <p:cNvPr id="452" name="Google Shape;452;g2d7195ed958_0_892"/>
          <p:cNvSpPr txBox="1"/>
          <p:nvPr/>
        </p:nvSpPr>
        <p:spPr>
          <a:xfrm>
            <a:off x="5390630" y="4673327"/>
            <a:ext cx="777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17,33 km</a:t>
            </a:r>
            <a:endParaRPr b="0" i="0" sz="1400" u="none" cap="none" strike="noStrike">
              <a:solidFill>
                <a:srgbClr val="000000"/>
              </a:solidFill>
              <a:latin typeface="Arial"/>
              <a:ea typeface="Arial"/>
              <a:cs typeface="Arial"/>
              <a:sym typeface="Arial"/>
            </a:endParaRPr>
          </a:p>
        </p:txBody>
      </p:sp>
      <p:sp>
        <p:nvSpPr>
          <p:cNvPr id="453" name="Google Shape;453;g2d7195ed958_0_892"/>
          <p:cNvSpPr txBox="1"/>
          <p:nvPr/>
        </p:nvSpPr>
        <p:spPr>
          <a:xfrm>
            <a:off x="4659299" y="4133353"/>
            <a:ext cx="777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17,13 km</a:t>
            </a:r>
            <a:endParaRPr b="0" i="0" sz="1400" u="none" cap="none" strike="noStrike">
              <a:solidFill>
                <a:srgbClr val="000000"/>
              </a:solidFill>
              <a:latin typeface="Arial"/>
              <a:ea typeface="Arial"/>
              <a:cs typeface="Arial"/>
              <a:sym typeface="Arial"/>
            </a:endParaRPr>
          </a:p>
        </p:txBody>
      </p:sp>
      <p:sp>
        <p:nvSpPr>
          <p:cNvPr id="454" name="Google Shape;454;g2d7195ed958_0_892"/>
          <p:cNvSpPr txBox="1"/>
          <p:nvPr/>
        </p:nvSpPr>
        <p:spPr>
          <a:xfrm>
            <a:off x="6694096" y="3227743"/>
            <a:ext cx="6978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5 km</a:t>
            </a:r>
            <a:endParaRPr b="0" i="0" sz="1400" u="none" cap="none" strike="noStrike">
              <a:solidFill>
                <a:srgbClr val="000000"/>
              </a:solidFill>
              <a:latin typeface="Arial"/>
              <a:ea typeface="Arial"/>
              <a:cs typeface="Arial"/>
              <a:sym typeface="Arial"/>
            </a:endParaRPr>
          </a:p>
        </p:txBody>
      </p:sp>
      <p:sp>
        <p:nvSpPr>
          <p:cNvPr id="455" name="Google Shape;455;g2d7195ed958_0_892"/>
          <p:cNvSpPr/>
          <p:nvPr/>
        </p:nvSpPr>
        <p:spPr>
          <a:xfrm>
            <a:off x="393482" y="4166289"/>
            <a:ext cx="1338900" cy="81000"/>
          </a:xfrm>
          <a:prstGeom prst="rect">
            <a:avLst/>
          </a:prstGeom>
          <a:solidFill>
            <a:srgbClr val="BF4F14"/>
          </a:solidFill>
          <a:ln cap="flat" cmpd="sng" w="19050">
            <a:solidFill>
              <a:srgbClr val="BF4F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56" name="Google Shape;456;g2d7195ed958_0_892"/>
          <p:cNvSpPr txBox="1"/>
          <p:nvPr/>
        </p:nvSpPr>
        <p:spPr>
          <a:xfrm>
            <a:off x="972335" y="4293584"/>
            <a:ext cx="12267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Prado 115 kV</a:t>
            </a:r>
            <a:endParaRPr b="0" i="0" sz="1400" u="none" cap="none" strike="noStrike">
              <a:solidFill>
                <a:srgbClr val="000000"/>
              </a:solidFill>
              <a:latin typeface="Arial"/>
              <a:ea typeface="Arial"/>
              <a:cs typeface="Arial"/>
              <a:sym typeface="Arial"/>
            </a:endParaRPr>
          </a:p>
        </p:txBody>
      </p:sp>
      <p:cxnSp>
        <p:nvCxnSpPr>
          <p:cNvPr id="457" name="Google Shape;457;g2d7195ed958_0_892"/>
          <p:cNvCxnSpPr/>
          <p:nvPr/>
        </p:nvCxnSpPr>
        <p:spPr>
          <a:xfrm>
            <a:off x="5203412" y="3143719"/>
            <a:ext cx="0" cy="558600"/>
          </a:xfrm>
          <a:prstGeom prst="straightConnector1">
            <a:avLst/>
          </a:prstGeom>
          <a:noFill/>
          <a:ln cap="flat" cmpd="sng" w="38100">
            <a:solidFill>
              <a:srgbClr val="BF4F14"/>
            </a:solidFill>
            <a:prstDash val="dash"/>
            <a:miter lim="800000"/>
            <a:headEnd len="sm" w="sm" type="none"/>
            <a:tailEnd len="sm" w="sm" type="none"/>
          </a:ln>
        </p:spPr>
      </p:cxnSp>
      <p:cxnSp>
        <p:nvCxnSpPr>
          <p:cNvPr id="458" name="Google Shape;458;g2d7195ed958_0_892"/>
          <p:cNvCxnSpPr/>
          <p:nvPr/>
        </p:nvCxnSpPr>
        <p:spPr>
          <a:xfrm flipH="1">
            <a:off x="3548709" y="3695969"/>
            <a:ext cx="1658400" cy="3900"/>
          </a:xfrm>
          <a:prstGeom prst="straightConnector1">
            <a:avLst/>
          </a:prstGeom>
          <a:noFill/>
          <a:ln cap="flat" cmpd="sng" w="38100">
            <a:solidFill>
              <a:srgbClr val="BF4F14"/>
            </a:solidFill>
            <a:prstDash val="dash"/>
            <a:miter lim="800000"/>
            <a:headEnd len="sm" w="sm" type="none"/>
            <a:tailEnd len="sm" w="sm" type="none"/>
          </a:ln>
        </p:spPr>
      </p:cxnSp>
      <p:cxnSp>
        <p:nvCxnSpPr>
          <p:cNvPr id="459" name="Google Shape;459;g2d7195ed958_0_892"/>
          <p:cNvCxnSpPr>
            <a:endCxn id="431" idx="0"/>
          </p:cNvCxnSpPr>
          <p:nvPr/>
        </p:nvCxnSpPr>
        <p:spPr>
          <a:xfrm flipH="1">
            <a:off x="3548463" y="3677367"/>
            <a:ext cx="17100" cy="920100"/>
          </a:xfrm>
          <a:prstGeom prst="straightConnector1">
            <a:avLst/>
          </a:prstGeom>
          <a:noFill/>
          <a:ln cap="flat" cmpd="sng" w="38100">
            <a:solidFill>
              <a:srgbClr val="BF4F14"/>
            </a:solidFill>
            <a:prstDash val="solid"/>
            <a:miter lim="800000"/>
            <a:headEnd len="sm" w="sm" type="none"/>
            <a:tailEnd len="sm" w="sm" type="none"/>
          </a:ln>
        </p:spPr>
      </p:cxnSp>
      <p:cxnSp>
        <p:nvCxnSpPr>
          <p:cNvPr id="460" name="Google Shape;460;g2d7195ed958_0_892"/>
          <p:cNvCxnSpPr/>
          <p:nvPr/>
        </p:nvCxnSpPr>
        <p:spPr>
          <a:xfrm>
            <a:off x="4881834" y="3209504"/>
            <a:ext cx="0" cy="213600"/>
          </a:xfrm>
          <a:prstGeom prst="straightConnector1">
            <a:avLst/>
          </a:prstGeom>
          <a:noFill/>
          <a:ln cap="flat" cmpd="sng" w="38100">
            <a:solidFill>
              <a:srgbClr val="BF4F14"/>
            </a:solidFill>
            <a:prstDash val="dash"/>
            <a:miter lim="800000"/>
            <a:headEnd len="sm" w="sm" type="none"/>
            <a:tailEnd len="sm" w="sm" type="none"/>
          </a:ln>
        </p:spPr>
      </p:cxnSp>
      <p:cxnSp>
        <p:nvCxnSpPr>
          <p:cNvPr id="461" name="Google Shape;461;g2d7195ed958_0_892"/>
          <p:cNvCxnSpPr/>
          <p:nvPr/>
        </p:nvCxnSpPr>
        <p:spPr>
          <a:xfrm rot="10800000">
            <a:off x="1531560" y="3360560"/>
            <a:ext cx="3380700" cy="4500"/>
          </a:xfrm>
          <a:prstGeom prst="straightConnector1">
            <a:avLst/>
          </a:prstGeom>
          <a:noFill/>
          <a:ln cap="flat" cmpd="sng" w="38100">
            <a:solidFill>
              <a:srgbClr val="BF4F14"/>
            </a:solidFill>
            <a:prstDash val="dash"/>
            <a:miter lim="800000"/>
            <a:headEnd len="sm" w="sm" type="none"/>
            <a:tailEnd len="sm" w="sm" type="none"/>
          </a:ln>
        </p:spPr>
      </p:cxnSp>
      <p:cxnSp>
        <p:nvCxnSpPr>
          <p:cNvPr id="462" name="Google Shape;462;g2d7195ed958_0_892"/>
          <p:cNvCxnSpPr/>
          <p:nvPr/>
        </p:nvCxnSpPr>
        <p:spPr>
          <a:xfrm flipH="1">
            <a:off x="1528478" y="3337629"/>
            <a:ext cx="17400" cy="920100"/>
          </a:xfrm>
          <a:prstGeom prst="straightConnector1">
            <a:avLst/>
          </a:prstGeom>
          <a:noFill/>
          <a:ln cap="flat" cmpd="sng" w="38100">
            <a:solidFill>
              <a:srgbClr val="BF4F14"/>
            </a:solidFill>
            <a:prstDash val="solid"/>
            <a:miter lim="800000"/>
            <a:headEnd len="sm" w="sm" type="none"/>
            <a:tailEnd len="sm" w="sm" type="none"/>
          </a:ln>
        </p:spPr>
      </p:cxnSp>
      <p:cxnSp>
        <p:nvCxnSpPr>
          <p:cNvPr id="463" name="Google Shape;463;g2d7195ed958_0_892"/>
          <p:cNvCxnSpPr/>
          <p:nvPr/>
        </p:nvCxnSpPr>
        <p:spPr>
          <a:xfrm>
            <a:off x="1390758" y="662606"/>
            <a:ext cx="0" cy="452400"/>
          </a:xfrm>
          <a:prstGeom prst="straightConnector1">
            <a:avLst/>
          </a:prstGeom>
          <a:noFill/>
          <a:ln cap="flat" cmpd="sng" w="38100">
            <a:solidFill>
              <a:srgbClr val="F650EA"/>
            </a:solidFill>
            <a:prstDash val="dash"/>
            <a:miter lim="800000"/>
            <a:headEnd len="sm" w="sm" type="none"/>
            <a:tailEnd len="sm" w="sm" type="none"/>
          </a:ln>
        </p:spPr>
      </p:cxnSp>
      <p:cxnSp>
        <p:nvCxnSpPr>
          <p:cNvPr id="464" name="Google Shape;464;g2d7195ed958_0_892"/>
          <p:cNvCxnSpPr/>
          <p:nvPr/>
        </p:nvCxnSpPr>
        <p:spPr>
          <a:xfrm flipH="1" rot="10800000">
            <a:off x="1375931" y="1093526"/>
            <a:ext cx="3765900" cy="10500"/>
          </a:xfrm>
          <a:prstGeom prst="straightConnector1">
            <a:avLst/>
          </a:prstGeom>
          <a:noFill/>
          <a:ln cap="flat" cmpd="sng" w="38100">
            <a:solidFill>
              <a:srgbClr val="F650EA"/>
            </a:solidFill>
            <a:prstDash val="dash"/>
            <a:miter lim="800000"/>
            <a:headEnd len="sm" w="sm" type="none"/>
            <a:tailEnd len="sm" w="sm" type="none"/>
          </a:ln>
        </p:spPr>
      </p:cxnSp>
      <p:cxnSp>
        <p:nvCxnSpPr>
          <p:cNvPr id="465" name="Google Shape;465;g2d7195ed958_0_892"/>
          <p:cNvCxnSpPr/>
          <p:nvPr/>
        </p:nvCxnSpPr>
        <p:spPr>
          <a:xfrm>
            <a:off x="5126429" y="1088904"/>
            <a:ext cx="0" cy="334200"/>
          </a:xfrm>
          <a:prstGeom prst="straightConnector1">
            <a:avLst/>
          </a:prstGeom>
          <a:noFill/>
          <a:ln cap="flat" cmpd="sng" w="38100">
            <a:solidFill>
              <a:srgbClr val="F650EA"/>
            </a:solidFill>
            <a:prstDash val="dash"/>
            <a:miter lim="800000"/>
            <a:headEnd len="sm" w="sm" type="none"/>
            <a:tailEnd len="sm" w="sm" type="none"/>
          </a:ln>
        </p:spPr>
      </p:cxnSp>
      <p:sp>
        <p:nvSpPr>
          <p:cNvPr id="466" name="Google Shape;466;g2d7195ed958_0_892"/>
          <p:cNvSpPr txBox="1"/>
          <p:nvPr/>
        </p:nvSpPr>
        <p:spPr>
          <a:xfrm>
            <a:off x="2547903" y="1144692"/>
            <a:ext cx="657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200 km</a:t>
            </a:r>
            <a:endParaRPr b="0" i="0" sz="1400" u="none" cap="none" strike="noStrike">
              <a:solidFill>
                <a:srgbClr val="000000"/>
              </a:solidFill>
              <a:latin typeface="Arial"/>
              <a:ea typeface="Arial"/>
              <a:cs typeface="Arial"/>
              <a:sym typeface="Arial"/>
            </a:endParaRPr>
          </a:p>
        </p:txBody>
      </p:sp>
      <p:cxnSp>
        <p:nvCxnSpPr>
          <p:cNvPr id="467" name="Google Shape;467;g2d7195ed958_0_892"/>
          <p:cNvCxnSpPr/>
          <p:nvPr/>
        </p:nvCxnSpPr>
        <p:spPr>
          <a:xfrm>
            <a:off x="5396174" y="1100246"/>
            <a:ext cx="0" cy="334200"/>
          </a:xfrm>
          <a:prstGeom prst="straightConnector1">
            <a:avLst/>
          </a:prstGeom>
          <a:noFill/>
          <a:ln cap="flat" cmpd="sng" w="38100">
            <a:solidFill>
              <a:srgbClr val="F650EA"/>
            </a:solidFill>
            <a:prstDash val="dash"/>
            <a:miter lim="800000"/>
            <a:headEnd len="sm" w="sm" type="none"/>
            <a:tailEnd len="sm" w="sm" type="none"/>
          </a:ln>
        </p:spPr>
      </p:cxnSp>
      <p:cxnSp>
        <p:nvCxnSpPr>
          <p:cNvPr id="468" name="Google Shape;468;g2d7195ed958_0_892"/>
          <p:cNvCxnSpPr/>
          <p:nvPr/>
        </p:nvCxnSpPr>
        <p:spPr>
          <a:xfrm flipH="1" rot="10800000">
            <a:off x="5404647" y="1098846"/>
            <a:ext cx="1807500" cy="9900"/>
          </a:xfrm>
          <a:prstGeom prst="straightConnector1">
            <a:avLst/>
          </a:prstGeom>
          <a:noFill/>
          <a:ln cap="flat" cmpd="sng" w="38100">
            <a:solidFill>
              <a:srgbClr val="F650EA"/>
            </a:solidFill>
            <a:prstDash val="dash"/>
            <a:miter lim="800000"/>
            <a:headEnd len="sm" w="sm" type="none"/>
            <a:tailEnd len="sm" w="sm" type="none"/>
          </a:ln>
        </p:spPr>
      </p:cxnSp>
      <p:cxnSp>
        <p:nvCxnSpPr>
          <p:cNvPr id="469" name="Google Shape;469;g2d7195ed958_0_892"/>
          <p:cNvCxnSpPr/>
          <p:nvPr/>
        </p:nvCxnSpPr>
        <p:spPr>
          <a:xfrm>
            <a:off x="7211961" y="656230"/>
            <a:ext cx="0" cy="452400"/>
          </a:xfrm>
          <a:prstGeom prst="straightConnector1">
            <a:avLst/>
          </a:prstGeom>
          <a:noFill/>
          <a:ln cap="flat" cmpd="sng" w="38100">
            <a:solidFill>
              <a:srgbClr val="F650EA"/>
            </a:solidFill>
            <a:prstDash val="dash"/>
            <a:miter lim="800000"/>
            <a:headEnd len="sm" w="sm" type="none"/>
            <a:tailEnd len="sm" w="sm" type="none"/>
          </a:ln>
        </p:spPr>
      </p:cxnSp>
      <p:sp>
        <p:nvSpPr>
          <p:cNvPr id="470" name="Google Shape;470;g2d7195ed958_0_892"/>
          <p:cNvSpPr/>
          <p:nvPr/>
        </p:nvSpPr>
        <p:spPr>
          <a:xfrm>
            <a:off x="5532572" y="1664865"/>
            <a:ext cx="274800" cy="249000"/>
          </a:xfrm>
          <a:prstGeom prst="ellipse">
            <a:avLst/>
          </a:prstGeom>
          <a:noFill/>
          <a:ln cap="flat" cmpd="sng" w="19050">
            <a:solidFill>
              <a:srgbClr val="F650EA"/>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71" name="Google Shape;471;g2d7195ed958_0_892"/>
          <p:cNvSpPr/>
          <p:nvPr/>
        </p:nvSpPr>
        <p:spPr>
          <a:xfrm>
            <a:off x="5646872" y="1779165"/>
            <a:ext cx="274800" cy="249000"/>
          </a:xfrm>
          <a:prstGeom prst="ellipse">
            <a:avLst/>
          </a:prstGeom>
          <a:noFill/>
          <a:ln cap="flat" cmpd="sng" w="19050">
            <a:solidFill>
              <a:srgbClr val="4EA7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400" u="none" cap="none" strike="noStrike">
              <a:solidFill>
                <a:srgbClr val="FFFFFF"/>
              </a:solidFill>
              <a:latin typeface="Arial"/>
              <a:ea typeface="Arial"/>
              <a:cs typeface="Arial"/>
              <a:sym typeface="Arial"/>
            </a:endParaRPr>
          </a:p>
        </p:txBody>
      </p:sp>
      <p:sp>
        <p:nvSpPr>
          <p:cNvPr id="472" name="Google Shape;472;g2d7195ed958_0_892"/>
          <p:cNvSpPr/>
          <p:nvPr/>
        </p:nvSpPr>
        <p:spPr>
          <a:xfrm>
            <a:off x="5456976" y="1779164"/>
            <a:ext cx="274800" cy="249000"/>
          </a:xfrm>
          <a:prstGeom prst="ellipse">
            <a:avLst/>
          </a:prstGeom>
          <a:noFill/>
          <a:ln cap="flat" cmpd="sng" w="19050">
            <a:solidFill>
              <a:srgbClr val="BF4F1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73" name="Google Shape;473;g2d7195ed958_0_892"/>
          <p:cNvCxnSpPr>
            <a:endCxn id="470" idx="0"/>
          </p:cNvCxnSpPr>
          <p:nvPr/>
        </p:nvCxnSpPr>
        <p:spPr>
          <a:xfrm>
            <a:off x="5669972" y="1504065"/>
            <a:ext cx="0" cy="160800"/>
          </a:xfrm>
          <a:prstGeom prst="straightConnector1">
            <a:avLst/>
          </a:prstGeom>
          <a:noFill/>
          <a:ln cap="flat" cmpd="sng" w="19050">
            <a:solidFill>
              <a:srgbClr val="F650EA"/>
            </a:solidFill>
            <a:prstDash val="dash"/>
            <a:miter lim="800000"/>
            <a:headEnd len="sm" w="sm" type="none"/>
            <a:tailEnd len="sm" w="sm" type="none"/>
          </a:ln>
        </p:spPr>
      </p:cxnSp>
      <p:cxnSp>
        <p:nvCxnSpPr>
          <p:cNvPr id="474" name="Google Shape;474;g2d7195ed958_0_892"/>
          <p:cNvCxnSpPr/>
          <p:nvPr/>
        </p:nvCxnSpPr>
        <p:spPr>
          <a:xfrm>
            <a:off x="5784210" y="2028276"/>
            <a:ext cx="0" cy="160800"/>
          </a:xfrm>
          <a:prstGeom prst="straightConnector1">
            <a:avLst/>
          </a:prstGeom>
          <a:noFill/>
          <a:ln cap="flat" cmpd="sng" w="19050">
            <a:solidFill>
              <a:srgbClr val="4EA72E"/>
            </a:solidFill>
            <a:prstDash val="dash"/>
            <a:miter lim="800000"/>
            <a:headEnd len="sm" w="sm" type="none"/>
            <a:tailEnd len="sm" w="sm" type="none"/>
          </a:ln>
        </p:spPr>
      </p:cxnSp>
      <p:sp>
        <p:nvSpPr>
          <p:cNvPr id="475" name="Google Shape;475;g2d7195ed958_0_892"/>
          <p:cNvSpPr txBox="1"/>
          <p:nvPr/>
        </p:nvSpPr>
        <p:spPr>
          <a:xfrm>
            <a:off x="6422010" y="1113472"/>
            <a:ext cx="657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235 km</a:t>
            </a:r>
            <a:endParaRPr b="0" i="0" sz="1400" u="none" cap="none" strike="noStrike">
              <a:solidFill>
                <a:srgbClr val="000000"/>
              </a:solidFill>
              <a:latin typeface="Arial"/>
              <a:ea typeface="Arial"/>
              <a:cs typeface="Arial"/>
              <a:sym typeface="Arial"/>
            </a:endParaRPr>
          </a:p>
        </p:txBody>
      </p:sp>
      <p:grpSp>
        <p:nvGrpSpPr>
          <p:cNvPr id="476" name="Google Shape;476;g2d7195ed958_0_892"/>
          <p:cNvGrpSpPr/>
          <p:nvPr/>
        </p:nvGrpSpPr>
        <p:grpSpPr>
          <a:xfrm>
            <a:off x="1319662" y="1114744"/>
            <a:ext cx="145151" cy="369266"/>
            <a:chOff x="563369" y="1486830"/>
            <a:chExt cx="356111" cy="881302"/>
          </a:xfrm>
        </p:grpSpPr>
        <p:cxnSp>
          <p:nvCxnSpPr>
            <p:cNvPr id="477" name="Google Shape;477;g2d7195ed958_0_892"/>
            <p:cNvCxnSpPr/>
            <p:nvPr/>
          </p:nvCxnSpPr>
          <p:spPr>
            <a:xfrm>
              <a:off x="718919" y="1486830"/>
              <a:ext cx="0" cy="471300"/>
            </a:xfrm>
            <a:prstGeom prst="straightConnector1">
              <a:avLst/>
            </a:prstGeom>
            <a:noFill/>
            <a:ln cap="flat" cmpd="sng" w="19050">
              <a:solidFill>
                <a:srgbClr val="F650EA"/>
              </a:solidFill>
              <a:prstDash val="dash"/>
              <a:miter lim="800000"/>
              <a:headEnd len="sm" w="sm" type="none"/>
              <a:tailEnd len="sm" w="sm" type="none"/>
            </a:ln>
          </p:spPr>
        </p:cxnSp>
        <p:cxnSp>
          <p:nvCxnSpPr>
            <p:cNvPr id="478" name="Google Shape;478;g2d7195ed958_0_892"/>
            <p:cNvCxnSpPr/>
            <p:nvPr/>
          </p:nvCxnSpPr>
          <p:spPr>
            <a:xfrm>
              <a:off x="743482" y="2032094"/>
              <a:ext cx="163200" cy="0"/>
            </a:xfrm>
            <a:prstGeom prst="straightConnector1">
              <a:avLst/>
            </a:prstGeom>
            <a:noFill/>
            <a:ln cap="flat" cmpd="sng" w="19050">
              <a:solidFill>
                <a:srgbClr val="F650EA"/>
              </a:solidFill>
              <a:prstDash val="dash"/>
              <a:miter lim="800000"/>
              <a:headEnd len="sm" w="sm" type="none"/>
              <a:tailEnd len="sm" w="sm" type="none"/>
            </a:ln>
          </p:spPr>
        </p:cxnSp>
        <p:sp>
          <p:nvSpPr>
            <p:cNvPr id="479" name="Google Shape;479;g2d7195ed958_0_892"/>
            <p:cNvSpPr/>
            <p:nvPr/>
          </p:nvSpPr>
          <p:spPr>
            <a:xfrm>
              <a:off x="563369" y="1849084"/>
              <a:ext cx="356111" cy="365796"/>
            </a:xfrm>
            <a:custGeom>
              <a:rect b="b" l="l" r="r" t="t"/>
              <a:pathLst>
                <a:path extrusionOk="0" h="365796" w="356111">
                  <a:moveTo>
                    <a:pt x="356111" y="172756"/>
                  </a:moveTo>
                  <a:cubicBezTo>
                    <a:pt x="341718" y="157516"/>
                    <a:pt x="337484" y="74543"/>
                    <a:pt x="305311" y="45756"/>
                  </a:cubicBezTo>
                  <a:cubicBezTo>
                    <a:pt x="273138" y="16969"/>
                    <a:pt x="204558" y="883"/>
                    <a:pt x="163071" y="36"/>
                  </a:cubicBezTo>
                  <a:cubicBezTo>
                    <a:pt x="121584" y="-811"/>
                    <a:pt x="83484" y="13583"/>
                    <a:pt x="56391" y="40676"/>
                  </a:cubicBezTo>
                  <a:cubicBezTo>
                    <a:pt x="29298" y="67769"/>
                    <a:pt x="-4569" y="122803"/>
                    <a:pt x="511" y="162596"/>
                  </a:cubicBezTo>
                  <a:cubicBezTo>
                    <a:pt x="5591" y="202389"/>
                    <a:pt x="32684" y="265889"/>
                    <a:pt x="61471" y="299756"/>
                  </a:cubicBezTo>
                  <a:cubicBezTo>
                    <a:pt x="90258" y="333623"/>
                    <a:pt x="158838" y="351403"/>
                    <a:pt x="173231" y="365796"/>
                  </a:cubicBezTo>
                </a:path>
              </a:pathLst>
            </a:custGeom>
            <a:noFill/>
            <a:ln cap="flat" cmpd="sng" w="19050">
              <a:solidFill>
                <a:srgbClr val="FF00FF"/>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480" name="Google Shape;480;g2d7195ed958_0_892"/>
            <p:cNvCxnSpPr/>
            <p:nvPr/>
          </p:nvCxnSpPr>
          <p:spPr>
            <a:xfrm>
              <a:off x="749399" y="2190832"/>
              <a:ext cx="0" cy="177300"/>
            </a:xfrm>
            <a:prstGeom prst="straightConnector1">
              <a:avLst/>
            </a:prstGeom>
            <a:noFill/>
            <a:ln cap="flat" cmpd="sng" w="19050">
              <a:solidFill>
                <a:srgbClr val="F650EA"/>
              </a:solidFill>
              <a:prstDash val="dash"/>
              <a:miter lim="800000"/>
              <a:headEnd len="sm" w="sm" type="none"/>
              <a:tailEnd len="sm" w="sm" type="none"/>
            </a:ln>
          </p:spPr>
        </p:cxnSp>
        <p:cxnSp>
          <p:nvCxnSpPr>
            <p:cNvPr id="481" name="Google Shape;481;g2d7195ed958_0_892"/>
            <p:cNvCxnSpPr/>
            <p:nvPr/>
          </p:nvCxnSpPr>
          <p:spPr>
            <a:xfrm>
              <a:off x="650240" y="2368111"/>
              <a:ext cx="190500" cy="0"/>
            </a:xfrm>
            <a:prstGeom prst="straightConnector1">
              <a:avLst/>
            </a:prstGeom>
            <a:noFill/>
            <a:ln cap="flat" cmpd="sng" w="19050">
              <a:solidFill>
                <a:srgbClr val="F650EA"/>
              </a:solidFill>
              <a:prstDash val="dash"/>
              <a:miter lim="800000"/>
              <a:headEnd len="sm" w="sm" type="none"/>
              <a:tailEnd len="sm" w="sm" type="none"/>
            </a:ln>
          </p:spPr>
        </p:cxnSp>
      </p:grpSp>
      <p:grpSp>
        <p:nvGrpSpPr>
          <p:cNvPr id="482" name="Google Shape;482;g2d7195ed958_0_892"/>
          <p:cNvGrpSpPr/>
          <p:nvPr/>
        </p:nvGrpSpPr>
        <p:grpSpPr>
          <a:xfrm>
            <a:off x="7151027" y="1133290"/>
            <a:ext cx="145151" cy="369266"/>
            <a:chOff x="563369" y="1486830"/>
            <a:chExt cx="356111" cy="881302"/>
          </a:xfrm>
        </p:grpSpPr>
        <p:cxnSp>
          <p:nvCxnSpPr>
            <p:cNvPr id="483" name="Google Shape;483;g2d7195ed958_0_892"/>
            <p:cNvCxnSpPr/>
            <p:nvPr/>
          </p:nvCxnSpPr>
          <p:spPr>
            <a:xfrm>
              <a:off x="718919" y="1486830"/>
              <a:ext cx="0" cy="471300"/>
            </a:xfrm>
            <a:prstGeom prst="straightConnector1">
              <a:avLst/>
            </a:prstGeom>
            <a:noFill/>
            <a:ln cap="flat" cmpd="sng" w="19050">
              <a:solidFill>
                <a:srgbClr val="F650EA"/>
              </a:solidFill>
              <a:prstDash val="dash"/>
              <a:miter lim="800000"/>
              <a:headEnd len="sm" w="sm" type="none"/>
              <a:tailEnd len="sm" w="sm" type="none"/>
            </a:ln>
          </p:spPr>
        </p:cxnSp>
        <p:cxnSp>
          <p:nvCxnSpPr>
            <p:cNvPr id="484" name="Google Shape;484;g2d7195ed958_0_892"/>
            <p:cNvCxnSpPr/>
            <p:nvPr/>
          </p:nvCxnSpPr>
          <p:spPr>
            <a:xfrm>
              <a:off x="743482" y="2032094"/>
              <a:ext cx="163200" cy="0"/>
            </a:xfrm>
            <a:prstGeom prst="straightConnector1">
              <a:avLst/>
            </a:prstGeom>
            <a:noFill/>
            <a:ln cap="flat" cmpd="sng" w="19050">
              <a:solidFill>
                <a:srgbClr val="F650EA"/>
              </a:solidFill>
              <a:prstDash val="dash"/>
              <a:miter lim="800000"/>
              <a:headEnd len="sm" w="sm" type="none"/>
              <a:tailEnd len="sm" w="sm" type="none"/>
            </a:ln>
          </p:spPr>
        </p:cxnSp>
        <p:sp>
          <p:nvSpPr>
            <p:cNvPr id="485" name="Google Shape;485;g2d7195ed958_0_892"/>
            <p:cNvSpPr/>
            <p:nvPr/>
          </p:nvSpPr>
          <p:spPr>
            <a:xfrm>
              <a:off x="563369" y="1849084"/>
              <a:ext cx="356111" cy="365796"/>
            </a:xfrm>
            <a:custGeom>
              <a:rect b="b" l="l" r="r" t="t"/>
              <a:pathLst>
                <a:path extrusionOk="0" h="365796" w="356111">
                  <a:moveTo>
                    <a:pt x="356111" y="172756"/>
                  </a:moveTo>
                  <a:cubicBezTo>
                    <a:pt x="341718" y="157516"/>
                    <a:pt x="337484" y="74543"/>
                    <a:pt x="305311" y="45756"/>
                  </a:cubicBezTo>
                  <a:cubicBezTo>
                    <a:pt x="273138" y="16969"/>
                    <a:pt x="204558" y="883"/>
                    <a:pt x="163071" y="36"/>
                  </a:cubicBezTo>
                  <a:cubicBezTo>
                    <a:pt x="121584" y="-811"/>
                    <a:pt x="83484" y="13583"/>
                    <a:pt x="56391" y="40676"/>
                  </a:cubicBezTo>
                  <a:cubicBezTo>
                    <a:pt x="29298" y="67769"/>
                    <a:pt x="-4569" y="122803"/>
                    <a:pt x="511" y="162596"/>
                  </a:cubicBezTo>
                  <a:cubicBezTo>
                    <a:pt x="5591" y="202389"/>
                    <a:pt x="32684" y="265889"/>
                    <a:pt x="61471" y="299756"/>
                  </a:cubicBezTo>
                  <a:cubicBezTo>
                    <a:pt x="90258" y="333623"/>
                    <a:pt x="158838" y="351403"/>
                    <a:pt x="173231" y="365796"/>
                  </a:cubicBezTo>
                </a:path>
              </a:pathLst>
            </a:custGeom>
            <a:noFill/>
            <a:ln cap="flat" cmpd="sng" w="19050">
              <a:solidFill>
                <a:srgbClr val="FF00FF"/>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486" name="Google Shape;486;g2d7195ed958_0_892"/>
            <p:cNvCxnSpPr/>
            <p:nvPr/>
          </p:nvCxnSpPr>
          <p:spPr>
            <a:xfrm>
              <a:off x="749399" y="2190832"/>
              <a:ext cx="0" cy="177300"/>
            </a:xfrm>
            <a:prstGeom prst="straightConnector1">
              <a:avLst/>
            </a:prstGeom>
            <a:noFill/>
            <a:ln cap="flat" cmpd="sng" w="19050">
              <a:solidFill>
                <a:srgbClr val="F650EA"/>
              </a:solidFill>
              <a:prstDash val="dash"/>
              <a:miter lim="800000"/>
              <a:headEnd len="sm" w="sm" type="none"/>
              <a:tailEnd len="sm" w="sm" type="none"/>
            </a:ln>
          </p:spPr>
        </p:cxnSp>
        <p:cxnSp>
          <p:nvCxnSpPr>
            <p:cNvPr id="487" name="Google Shape;487;g2d7195ed958_0_892"/>
            <p:cNvCxnSpPr/>
            <p:nvPr/>
          </p:nvCxnSpPr>
          <p:spPr>
            <a:xfrm>
              <a:off x="650240" y="2368111"/>
              <a:ext cx="190500" cy="0"/>
            </a:xfrm>
            <a:prstGeom prst="straightConnector1">
              <a:avLst/>
            </a:prstGeom>
            <a:noFill/>
            <a:ln cap="flat" cmpd="sng" w="19050">
              <a:solidFill>
                <a:srgbClr val="F650EA"/>
              </a:solidFill>
              <a:prstDash val="dash"/>
              <a:miter lim="800000"/>
              <a:headEnd len="sm" w="sm" type="none"/>
              <a:tailEnd len="sm" w="sm" type="none"/>
            </a:ln>
          </p:spPr>
        </p:cxnSp>
      </p:grpSp>
      <p:grpSp>
        <p:nvGrpSpPr>
          <p:cNvPr id="488" name="Google Shape;488;g2d7195ed958_0_892"/>
          <p:cNvGrpSpPr/>
          <p:nvPr/>
        </p:nvGrpSpPr>
        <p:grpSpPr>
          <a:xfrm rot="5400000">
            <a:off x="4847188" y="1079720"/>
            <a:ext cx="145151" cy="369266"/>
            <a:chOff x="563369" y="1486830"/>
            <a:chExt cx="356111" cy="881302"/>
          </a:xfrm>
        </p:grpSpPr>
        <p:cxnSp>
          <p:nvCxnSpPr>
            <p:cNvPr id="489" name="Google Shape;489;g2d7195ed958_0_892"/>
            <p:cNvCxnSpPr/>
            <p:nvPr/>
          </p:nvCxnSpPr>
          <p:spPr>
            <a:xfrm>
              <a:off x="718919" y="1486830"/>
              <a:ext cx="0" cy="471300"/>
            </a:xfrm>
            <a:prstGeom prst="straightConnector1">
              <a:avLst/>
            </a:prstGeom>
            <a:noFill/>
            <a:ln cap="flat" cmpd="sng" w="19050">
              <a:solidFill>
                <a:srgbClr val="F650EA"/>
              </a:solidFill>
              <a:prstDash val="dash"/>
              <a:miter lim="800000"/>
              <a:headEnd len="sm" w="sm" type="none"/>
              <a:tailEnd len="sm" w="sm" type="none"/>
            </a:ln>
          </p:spPr>
        </p:cxnSp>
        <p:cxnSp>
          <p:nvCxnSpPr>
            <p:cNvPr id="490" name="Google Shape;490;g2d7195ed958_0_892"/>
            <p:cNvCxnSpPr/>
            <p:nvPr/>
          </p:nvCxnSpPr>
          <p:spPr>
            <a:xfrm>
              <a:off x="743482" y="2032094"/>
              <a:ext cx="163200" cy="0"/>
            </a:xfrm>
            <a:prstGeom prst="straightConnector1">
              <a:avLst/>
            </a:prstGeom>
            <a:noFill/>
            <a:ln cap="flat" cmpd="sng" w="19050">
              <a:solidFill>
                <a:srgbClr val="F650EA"/>
              </a:solidFill>
              <a:prstDash val="dash"/>
              <a:miter lim="800000"/>
              <a:headEnd len="sm" w="sm" type="none"/>
              <a:tailEnd len="sm" w="sm" type="none"/>
            </a:ln>
          </p:spPr>
        </p:cxnSp>
        <p:sp>
          <p:nvSpPr>
            <p:cNvPr id="491" name="Google Shape;491;g2d7195ed958_0_892"/>
            <p:cNvSpPr/>
            <p:nvPr/>
          </p:nvSpPr>
          <p:spPr>
            <a:xfrm>
              <a:off x="563369" y="1849084"/>
              <a:ext cx="356111" cy="365796"/>
            </a:xfrm>
            <a:custGeom>
              <a:rect b="b" l="l" r="r" t="t"/>
              <a:pathLst>
                <a:path extrusionOk="0" h="365796" w="356111">
                  <a:moveTo>
                    <a:pt x="356111" y="172756"/>
                  </a:moveTo>
                  <a:cubicBezTo>
                    <a:pt x="341718" y="157516"/>
                    <a:pt x="337484" y="74543"/>
                    <a:pt x="305311" y="45756"/>
                  </a:cubicBezTo>
                  <a:cubicBezTo>
                    <a:pt x="273138" y="16969"/>
                    <a:pt x="204558" y="883"/>
                    <a:pt x="163071" y="36"/>
                  </a:cubicBezTo>
                  <a:cubicBezTo>
                    <a:pt x="121584" y="-811"/>
                    <a:pt x="83484" y="13583"/>
                    <a:pt x="56391" y="40676"/>
                  </a:cubicBezTo>
                  <a:cubicBezTo>
                    <a:pt x="29298" y="67769"/>
                    <a:pt x="-4569" y="122803"/>
                    <a:pt x="511" y="162596"/>
                  </a:cubicBezTo>
                  <a:cubicBezTo>
                    <a:pt x="5591" y="202389"/>
                    <a:pt x="32684" y="265889"/>
                    <a:pt x="61471" y="299756"/>
                  </a:cubicBezTo>
                  <a:cubicBezTo>
                    <a:pt x="90258" y="333623"/>
                    <a:pt x="158838" y="351403"/>
                    <a:pt x="173231" y="365796"/>
                  </a:cubicBezTo>
                </a:path>
              </a:pathLst>
            </a:custGeom>
            <a:noFill/>
            <a:ln cap="flat" cmpd="sng" w="19050">
              <a:solidFill>
                <a:srgbClr val="FF00FF"/>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492" name="Google Shape;492;g2d7195ed958_0_892"/>
            <p:cNvCxnSpPr/>
            <p:nvPr/>
          </p:nvCxnSpPr>
          <p:spPr>
            <a:xfrm>
              <a:off x="749399" y="2190832"/>
              <a:ext cx="0" cy="177300"/>
            </a:xfrm>
            <a:prstGeom prst="straightConnector1">
              <a:avLst/>
            </a:prstGeom>
            <a:noFill/>
            <a:ln cap="flat" cmpd="sng" w="19050">
              <a:solidFill>
                <a:srgbClr val="F650EA"/>
              </a:solidFill>
              <a:prstDash val="dash"/>
              <a:miter lim="800000"/>
              <a:headEnd len="sm" w="sm" type="none"/>
              <a:tailEnd len="sm" w="sm" type="none"/>
            </a:ln>
          </p:spPr>
        </p:cxnSp>
        <p:cxnSp>
          <p:nvCxnSpPr>
            <p:cNvPr id="493" name="Google Shape;493;g2d7195ed958_0_892"/>
            <p:cNvCxnSpPr/>
            <p:nvPr/>
          </p:nvCxnSpPr>
          <p:spPr>
            <a:xfrm>
              <a:off x="650240" y="2368111"/>
              <a:ext cx="190500" cy="0"/>
            </a:xfrm>
            <a:prstGeom prst="straightConnector1">
              <a:avLst/>
            </a:prstGeom>
            <a:noFill/>
            <a:ln cap="flat" cmpd="sng" w="19050">
              <a:solidFill>
                <a:srgbClr val="F650EA"/>
              </a:solidFill>
              <a:prstDash val="dash"/>
              <a:miter lim="800000"/>
              <a:headEnd len="sm" w="sm" type="none"/>
              <a:tailEnd len="sm" w="sm" type="none"/>
            </a:ln>
          </p:spPr>
        </p:cxnSp>
      </p:grpSp>
      <p:grpSp>
        <p:nvGrpSpPr>
          <p:cNvPr id="494" name="Google Shape;494;g2d7195ed958_0_892"/>
          <p:cNvGrpSpPr/>
          <p:nvPr/>
        </p:nvGrpSpPr>
        <p:grpSpPr>
          <a:xfrm rot="-5400000">
            <a:off x="5522227" y="1090854"/>
            <a:ext cx="145151" cy="369266"/>
            <a:chOff x="563369" y="1486830"/>
            <a:chExt cx="356111" cy="881302"/>
          </a:xfrm>
        </p:grpSpPr>
        <p:cxnSp>
          <p:nvCxnSpPr>
            <p:cNvPr id="495" name="Google Shape;495;g2d7195ed958_0_892"/>
            <p:cNvCxnSpPr/>
            <p:nvPr/>
          </p:nvCxnSpPr>
          <p:spPr>
            <a:xfrm>
              <a:off x="718919" y="1486830"/>
              <a:ext cx="0" cy="471300"/>
            </a:xfrm>
            <a:prstGeom prst="straightConnector1">
              <a:avLst/>
            </a:prstGeom>
            <a:noFill/>
            <a:ln cap="flat" cmpd="sng" w="19050">
              <a:solidFill>
                <a:srgbClr val="F650EA"/>
              </a:solidFill>
              <a:prstDash val="dash"/>
              <a:miter lim="800000"/>
              <a:headEnd len="sm" w="sm" type="none"/>
              <a:tailEnd len="sm" w="sm" type="none"/>
            </a:ln>
          </p:spPr>
        </p:cxnSp>
        <p:cxnSp>
          <p:nvCxnSpPr>
            <p:cNvPr id="496" name="Google Shape;496;g2d7195ed958_0_892"/>
            <p:cNvCxnSpPr/>
            <p:nvPr/>
          </p:nvCxnSpPr>
          <p:spPr>
            <a:xfrm>
              <a:off x="743482" y="2032094"/>
              <a:ext cx="163200" cy="0"/>
            </a:xfrm>
            <a:prstGeom prst="straightConnector1">
              <a:avLst/>
            </a:prstGeom>
            <a:noFill/>
            <a:ln cap="flat" cmpd="sng" w="19050">
              <a:solidFill>
                <a:srgbClr val="F650EA"/>
              </a:solidFill>
              <a:prstDash val="dash"/>
              <a:miter lim="800000"/>
              <a:headEnd len="sm" w="sm" type="none"/>
              <a:tailEnd len="sm" w="sm" type="none"/>
            </a:ln>
          </p:spPr>
        </p:cxnSp>
        <p:sp>
          <p:nvSpPr>
            <p:cNvPr id="497" name="Google Shape;497;g2d7195ed958_0_892"/>
            <p:cNvSpPr/>
            <p:nvPr/>
          </p:nvSpPr>
          <p:spPr>
            <a:xfrm>
              <a:off x="563369" y="1849084"/>
              <a:ext cx="356111" cy="365796"/>
            </a:xfrm>
            <a:custGeom>
              <a:rect b="b" l="l" r="r" t="t"/>
              <a:pathLst>
                <a:path extrusionOk="0" h="365796" w="356111">
                  <a:moveTo>
                    <a:pt x="356111" y="172756"/>
                  </a:moveTo>
                  <a:cubicBezTo>
                    <a:pt x="341718" y="157516"/>
                    <a:pt x="337484" y="74543"/>
                    <a:pt x="305311" y="45756"/>
                  </a:cubicBezTo>
                  <a:cubicBezTo>
                    <a:pt x="273138" y="16969"/>
                    <a:pt x="204558" y="883"/>
                    <a:pt x="163071" y="36"/>
                  </a:cubicBezTo>
                  <a:cubicBezTo>
                    <a:pt x="121584" y="-811"/>
                    <a:pt x="83484" y="13583"/>
                    <a:pt x="56391" y="40676"/>
                  </a:cubicBezTo>
                  <a:cubicBezTo>
                    <a:pt x="29298" y="67769"/>
                    <a:pt x="-4569" y="122803"/>
                    <a:pt x="511" y="162596"/>
                  </a:cubicBezTo>
                  <a:cubicBezTo>
                    <a:pt x="5591" y="202389"/>
                    <a:pt x="32684" y="265889"/>
                    <a:pt x="61471" y="299756"/>
                  </a:cubicBezTo>
                  <a:cubicBezTo>
                    <a:pt x="90258" y="333623"/>
                    <a:pt x="158838" y="351403"/>
                    <a:pt x="173231" y="365796"/>
                  </a:cubicBezTo>
                </a:path>
              </a:pathLst>
            </a:custGeom>
            <a:noFill/>
            <a:ln cap="flat" cmpd="sng" w="19050">
              <a:solidFill>
                <a:srgbClr val="FF00FF"/>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498" name="Google Shape;498;g2d7195ed958_0_892"/>
            <p:cNvCxnSpPr/>
            <p:nvPr/>
          </p:nvCxnSpPr>
          <p:spPr>
            <a:xfrm>
              <a:off x="749399" y="2190832"/>
              <a:ext cx="0" cy="177300"/>
            </a:xfrm>
            <a:prstGeom prst="straightConnector1">
              <a:avLst/>
            </a:prstGeom>
            <a:noFill/>
            <a:ln cap="flat" cmpd="sng" w="19050">
              <a:solidFill>
                <a:srgbClr val="F650EA"/>
              </a:solidFill>
              <a:prstDash val="dash"/>
              <a:miter lim="800000"/>
              <a:headEnd len="sm" w="sm" type="none"/>
              <a:tailEnd len="sm" w="sm" type="none"/>
            </a:ln>
          </p:spPr>
        </p:cxnSp>
        <p:cxnSp>
          <p:nvCxnSpPr>
            <p:cNvPr id="499" name="Google Shape;499;g2d7195ed958_0_892"/>
            <p:cNvCxnSpPr/>
            <p:nvPr/>
          </p:nvCxnSpPr>
          <p:spPr>
            <a:xfrm>
              <a:off x="650240" y="2368111"/>
              <a:ext cx="190500" cy="0"/>
            </a:xfrm>
            <a:prstGeom prst="straightConnector1">
              <a:avLst/>
            </a:prstGeom>
            <a:noFill/>
            <a:ln cap="flat" cmpd="sng" w="19050">
              <a:solidFill>
                <a:srgbClr val="F650EA"/>
              </a:solidFill>
              <a:prstDash val="dash"/>
              <a:miter lim="800000"/>
              <a:headEnd len="sm" w="sm" type="none"/>
              <a:tailEnd len="sm" w="sm" type="none"/>
            </a:ln>
          </p:spPr>
        </p:cxnSp>
      </p:grpSp>
      <p:sp>
        <p:nvSpPr>
          <p:cNvPr id="500" name="Google Shape;500;g2d7195ed958_0_892"/>
          <p:cNvSpPr txBox="1"/>
          <p:nvPr/>
        </p:nvSpPr>
        <p:spPr>
          <a:xfrm>
            <a:off x="456909" y="1186738"/>
            <a:ext cx="974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2X84MVAR</a:t>
            </a:r>
            <a:endParaRPr b="0" i="0" sz="1400" u="none" cap="none" strike="noStrike">
              <a:solidFill>
                <a:srgbClr val="000000"/>
              </a:solidFill>
              <a:latin typeface="Arial"/>
              <a:ea typeface="Arial"/>
              <a:cs typeface="Arial"/>
              <a:sym typeface="Arial"/>
            </a:endParaRPr>
          </a:p>
        </p:txBody>
      </p:sp>
      <p:sp>
        <p:nvSpPr>
          <p:cNvPr id="501" name="Google Shape;501;g2d7195ed958_0_892"/>
          <p:cNvSpPr txBox="1"/>
          <p:nvPr/>
        </p:nvSpPr>
        <p:spPr>
          <a:xfrm>
            <a:off x="7310766" y="1201809"/>
            <a:ext cx="10887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2X112 MVAR</a:t>
            </a:r>
            <a:endParaRPr b="0" i="0" sz="1400" u="none" cap="none" strike="noStrike">
              <a:solidFill>
                <a:srgbClr val="000000"/>
              </a:solidFill>
              <a:latin typeface="Arial"/>
              <a:ea typeface="Arial"/>
              <a:cs typeface="Arial"/>
              <a:sym typeface="Arial"/>
            </a:endParaRPr>
          </a:p>
        </p:txBody>
      </p:sp>
      <p:sp>
        <p:nvSpPr>
          <p:cNvPr id="502" name="Google Shape;502;g2d7195ed958_0_892"/>
          <p:cNvSpPr txBox="1"/>
          <p:nvPr/>
        </p:nvSpPr>
        <p:spPr>
          <a:xfrm>
            <a:off x="2657970" y="3076569"/>
            <a:ext cx="777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CO" sz="1100" u="none" cap="none" strike="noStrike">
                <a:solidFill>
                  <a:srgbClr val="000000"/>
                </a:solidFill>
                <a:latin typeface="Arial"/>
                <a:ea typeface="Arial"/>
                <a:cs typeface="Arial"/>
                <a:sym typeface="Arial"/>
              </a:rPr>
              <a:t>16 km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6" name="Shape 506"/>
        <p:cNvGrpSpPr/>
        <p:nvPr/>
      </p:nvGrpSpPr>
      <p:grpSpPr>
        <a:xfrm>
          <a:off x="0" y="0"/>
          <a:ext cx="0" cy="0"/>
          <a:chOff x="0" y="0"/>
          <a:chExt cx="0" cy="0"/>
        </a:xfrm>
      </p:grpSpPr>
      <p:pic>
        <p:nvPicPr>
          <p:cNvPr descr="Imagen 7" id="507" name="Google Shape;507;g2d7195ed958_0_1010"/>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
        <p:nvSpPr>
          <p:cNvPr id="508" name="Google Shape;508;g2d7195ed958_0_1010"/>
          <p:cNvSpPr txBox="1"/>
          <p:nvPr/>
        </p:nvSpPr>
        <p:spPr>
          <a:xfrm>
            <a:off x="846300" y="671313"/>
            <a:ext cx="74514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73737"/>
                </a:solidFill>
                <a:latin typeface="Nunito"/>
                <a:ea typeface="Nunito"/>
                <a:cs typeface="Nunito"/>
                <a:sym typeface="Nunito"/>
              </a:rPr>
              <a:t>La subestación Amanecer estará ubicada en el departamento del Tolima entre los municipios de Melgar y Carmen de Apicalá.</a:t>
            </a:r>
            <a:endParaRPr b="0" i="0" sz="1400" u="none" cap="none" strike="noStrike">
              <a:solidFill>
                <a:srgbClr val="000000"/>
              </a:solidFill>
              <a:latin typeface="Arial"/>
              <a:ea typeface="Arial"/>
              <a:cs typeface="Arial"/>
              <a:sym typeface="Arial"/>
            </a:endParaRPr>
          </a:p>
        </p:txBody>
      </p:sp>
      <p:sp>
        <p:nvSpPr>
          <p:cNvPr id="509" name="Google Shape;509;g2d7195ed958_0_1010"/>
          <p:cNvSpPr txBox="1"/>
          <p:nvPr/>
        </p:nvSpPr>
        <p:spPr>
          <a:xfrm>
            <a:off x="819725" y="117346"/>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BFCC04"/>
                </a:solidFill>
                <a:latin typeface="Montserrat"/>
                <a:ea typeface="Montserrat"/>
                <a:cs typeface="Montserrat"/>
                <a:sym typeface="Montserrat"/>
              </a:rPr>
              <a:t>Ubicación</a:t>
            </a:r>
            <a:endParaRPr b="1" i="0" sz="2400" u="none" cap="none" strike="noStrike">
              <a:solidFill>
                <a:srgbClr val="BFCC04"/>
              </a:solidFill>
              <a:latin typeface="Montserrat"/>
              <a:ea typeface="Montserrat"/>
              <a:cs typeface="Montserrat"/>
              <a:sym typeface="Montserrat"/>
            </a:endParaRPr>
          </a:p>
        </p:txBody>
      </p:sp>
      <p:pic>
        <p:nvPicPr>
          <p:cNvPr id="510" name="Google Shape;510;g2d7195ed958_0_1010"/>
          <p:cNvPicPr preferRelativeResize="0"/>
          <p:nvPr/>
        </p:nvPicPr>
        <p:blipFill rotWithShape="1">
          <a:blip r:embed="rId5">
            <a:alphaModFix/>
          </a:blip>
          <a:srcRect b="0" l="0" r="0" t="0"/>
          <a:stretch/>
        </p:blipFill>
        <p:spPr>
          <a:xfrm>
            <a:off x="1816221" y="1343268"/>
            <a:ext cx="5511557" cy="36828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4" name="Shape 514"/>
        <p:cNvGrpSpPr/>
        <p:nvPr/>
      </p:nvGrpSpPr>
      <p:grpSpPr>
        <a:xfrm>
          <a:off x="0" y="0"/>
          <a:ext cx="0" cy="0"/>
          <a:chOff x="0" y="0"/>
          <a:chExt cx="0" cy="0"/>
        </a:xfrm>
      </p:grpSpPr>
      <p:sp>
        <p:nvSpPr>
          <p:cNvPr id="515" name="Google Shape;515;g2d7195ed958_0_1017"/>
          <p:cNvSpPr txBox="1"/>
          <p:nvPr/>
        </p:nvSpPr>
        <p:spPr>
          <a:xfrm>
            <a:off x="2140350" y="2661326"/>
            <a:ext cx="5600400" cy="1231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FFFFFF"/>
                </a:solidFill>
                <a:latin typeface="Verdana"/>
                <a:ea typeface="Verdana"/>
                <a:cs typeface="Verdana"/>
                <a:sym typeface="Verdana"/>
              </a:rPr>
              <a:t>EVALUACIÓN ELÉCTRICA</a:t>
            </a:r>
            <a:endParaRPr b="0" i="0" sz="1400" u="none" cap="none" strike="noStrike">
              <a:solidFill>
                <a:srgbClr val="000000"/>
              </a:solidFill>
              <a:latin typeface="Arial"/>
              <a:ea typeface="Arial"/>
              <a:cs typeface="Arial"/>
              <a:sym typeface="Arial"/>
            </a:endParaRPr>
          </a:p>
        </p:txBody>
      </p:sp>
      <p:sp>
        <p:nvSpPr>
          <p:cNvPr id="516" name="Google Shape;516;g2d7195ed958_0_1017"/>
          <p:cNvSpPr txBox="1"/>
          <p:nvPr/>
        </p:nvSpPr>
        <p:spPr>
          <a:xfrm>
            <a:off x="6667782" y="386565"/>
            <a:ext cx="2977500" cy="3263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pic>
        <p:nvPicPr>
          <p:cNvPr descr="Imagen 3" id="517" name="Google Shape;517;g2d7195ed958_0_1017"/>
          <p:cNvPicPr preferRelativeResize="0"/>
          <p:nvPr/>
        </p:nvPicPr>
        <p:blipFill rotWithShape="1">
          <a:blip r:embed="rId4">
            <a:alphaModFix/>
          </a:blip>
          <a:srcRect b="7525" l="0" r="0" t="0"/>
          <a:stretch/>
        </p:blipFill>
        <p:spPr>
          <a:xfrm>
            <a:off x="4721876" y="1065510"/>
            <a:ext cx="3692782" cy="4077991"/>
          </a:xfrm>
          <a:prstGeom prst="rect">
            <a:avLst/>
          </a:prstGeom>
          <a:noFill/>
          <a:ln>
            <a:noFill/>
          </a:ln>
        </p:spPr>
      </p:pic>
      <p:pic>
        <p:nvPicPr>
          <p:cNvPr descr="Gráfico 7" id="518" name="Google Shape;518;g2d7195ed958_0_1017"/>
          <p:cNvPicPr preferRelativeResize="0"/>
          <p:nvPr/>
        </p:nvPicPr>
        <p:blipFill rotWithShape="1">
          <a:blip r:embed="rId5">
            <a:alphaModFix/>
          </a:blip>
          <a:srcRect b="0" l="0" r="0" t="0"/>
          <a:stretch/>
        </p:blipFill>
        <p:spPr>
          <a:xfrm>
            <a:off x="198691" y="217475"/>
            <a:ext cx="788821" cy="8687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pic>
        <p:nvPicPr>
          <p:cNvPr id="523" name="Google Shape;523;g2d7195ed958_0_1024"/>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pic>
        <p:nvPicPr>
          <p:cNvPr id="524" name="Google Shape;524;g2d7195ed958_0_1024"/>
          <p:cNvPicPr preferRelativeResize="0"/>
          <p:nvPr/>
        </p:nvPicPr>
        <p:blipFill rotWithShape="1">
          <a:blip r:embed="rId5">
            <a:alphaModFix/>
          </a:blip>
          <a:srcRect b="0" l="0" r="0" t="0"/>
          <a:stretch/>
        </p:blipFill>
        <p:spPr>
          <a:xfrm>
            <a:off x="1978055" y="840558"/>
            <a:ext cx="5187900" cy="3462300"/>
          </a:xfrm>
          <a:prstGeom prst="rect">
            <a:avLst/>
          </a:prstGeom>
          <a:noFill/>
          <a:ln>
            <a:noFill/>
          </a:ln>
        </p:spPr>
      </p:pic>
      <p:sp>
        <p:nvSpPr>
          <p:cNvPr id="525" name="Google Shape;525;g2d7195ed958_0_1024"/>
          <p:cNvSpPr txBox="1"/>
          <p:nvPr/>
        </p:nvSpPr>
        <p:spPr>
          <a:xfrm>
            <a:off x="7474712" y="2189007"/>
            <a:ext cx="1268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Arial"/>
                <a:ea typeface="Arial"/>
                <a:cs typeface="Arial"/>
                <a:sym typeface="Arial"/>
              </a:rPr>
              <a:t>31,22%</a:t>
            </a:r>
            <a:endParaRPr b="0" i="0" sz="1100" u="none" cap="none" strike="noStrike">
              <a:solidFill>
                <a:srgbClr val="000000"/>
              </a:solidFill>
              <a:latin typeface="Arial"/>
              <a:ea typeface="Arial"/>
              <a:cs typeface="Arial"/>
              <a:sym typeface="Arial"/>
            </a:endParaRPr>
          </a:p>
        </p:txBody>
      </p:sp>
      <p:sp>
        <p:nvSpPr>
          <p:cNvPr id="526" name="Google Shape;526;g2d7195ed958_0_1024"/>
          <p:cNvSpPr txBox="1"/>
          <p:nvPr/>
        </p:nvSpPr>
        <p:spPr>
          <a:xfrm>
            <a:off x="657493" y="286590"/>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BFCC04"/>
                </a:solidFill>
                <a:latin typeface="Montserrat"/>
                <a:ea typeface="Montserrat"/>
                <a:cs typeface="Montserrat"/>
                <a:sym typeface="Montserrat"/>
              </a:rPr>
              <a:t>Generación Mínima de seguridad</a:t>
            </a:r>
            <a:endParaRPr b="1" i="0" sz="2400" u="none" cap="none" strike="noStrike">
              <a:solidFill>
                <a:srgbClr val="BFCC04"/>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0" name="Shape 530"/>
        <p:cNvGrpSpPr/>
        <p:nvPr/>
      </p:nvGrpSpPr>
      <p:grpSpPr>
        <a:xfrm>
          <a:off x="0" y="0"/>
          <a:ext cx="0" cy="0"/>
          <a:chOff x="0" y="0"/>
          <a:chExt cx="0" cy="0"/>
        </a:xfrm>
      </p:grpSpPr>
      <p:pic>
        <p:nvPicPr>
          <p:cNvPr id="531" name="Google Shape;531;g2d7195ed958_0_1031"/>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32" name="Google Shape;532;g2d7195ed958_0_1031"/>
          <p:cNvSpPr txBox="1"/>
          <p:nvPr/>
        </p:nvSpPr>
        <p:spPr>
          <a:xfrm>
            <a:off x="7474712" y="2189007"/>
            <a:ext cx="1268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13,29%</a:t>
            </a:r>
            <a:endParaRPr b="0" i="0" sz="1100" u="none" cap="none" strike="noStrike">
              <a:solidFill>
                <a:srgbClr val="000000"/>
              </a:solidFill>
              <a:latin typeface="Arial"/>
              <a:ea typeface="Arial"/>
              <a:cs typeface="Arial"/>
              <a:sym typeface="Arial"/>
            </a:endParaRPr>
          </a:p>
        </p:txBody>
      </p:sp>
      <p:sp>
        <p:nvSpPr>
          <p:cNvPr id="533" name="Google Shape;533;g2d7195ed958_0_1031"/>
          <p:cNvSpPr txBox="1"/>
          <p:nvPr/>
        </p:nvSpPr>
        <p:spPr>
          <a:xfrm>
            <a:off x="657493" y="286590"/>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Montserrat"/>
              <a:buNone/>
            </a:pPr>
            <a:r>
              <a:rPr b="1" i="0" lang="es-CO" sz="2400" u="none" cap="none" strike="noStrike">
                <a:solidFill>
                  <a:srgbClr val="BFCC04"/>
                </a:solidFill>
                <a:latin typeface="Montserrat"/>
                <a:ea typeface="Montserrat"/>
                <a:cs typeface="Montserrat"/>
                <a:sym typeface="Montserrat"/>
              </a:rPr>
              <a:t>Generación Mínima de seguridad ante N-1</a:t>
            </a:r>
            <a:endParaRPr b="1" i="0" sz="2400" u="none" cap="none" strike="noStrike">
              <a:solidFill>
                <a:srgbClr val="BFCC04"/>
              </a:solidFill>
              <a:latin typeface="Montserrat"/>
              <a:ea typeface="Montserrat"/>
              <a:cs typeface="Montserrat"/>
              <a:sym typeface="Montserrat"/>
            </a:endParaRPr>
          </a:p>
        </p:txBody>
      </p:sp>
      <p:pic>
        <p:nvPicPr>
          <p:cNvPr id="534" name="Google Shape;534;g2d7195ed958_0_1031"/>
          <p:cNvPicPr preferRelativeResize="0"/>
          <p:nvPr/>
        </p:nvPicPr>
        <p:blipFill rotWithShape="1">
          <a:blip r:embed="rId5">
            <a:alphaModFix/>
          </a:blip>
          <a:srcRect b="0" l="0" r="0" t="0"/>
          <a:stretch/>
        </p:blipFill>
        <p:spPr>
          <a:xfrm>
            <a:off x="2161037" y="965510"/>
            <a:ext cx="4821900" cy="3212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8" name="Shape 538"/>
        <p:cNvGrpSpPr/>
        <p:nvPr/>
      </p:nvGrpSpPr>
      <p:grpSpPr>
        <a:xfrm>
          <a:off x="0" y="0"/>
          <a:ext cx="0" cy="0"/>
          <a:chOff x="0" y="0"/>
          <a:chExt cx="0" cy="0"/>
        </a:xfrm>
      </p:grpSpPr>
      <p:pic>
        <p:nvPicPr>
          <p:cNvPr id="539" name="Google Shape;539;g2d7195ed958_0_1038"/>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40" name="Google Shape;540;g2d7195ed958_0_1038"/>
          <p:cNvSpPr txBox="1"/>
          <p:nvPr/>
        </p:nvSpPr>
        <p:spPr>
          <a:xfrm>
            <a:off x="657493" y="286590"/>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Montserrat"/>
              <a:buNone/>
            </a:pPr>
            <a:r>
              <a:rPr b="1" i="0" lang="es-CO" sz="2400" u="none" cap="none" strike="noStrike">
                <a:solidFill>
                  <a:srgbClr val="BFCC04"/>
                </a:solidFill>
                <a:latin typeface="Montserrat"/>
                <a:ea typeface="Montserrat"/>
                <a:cs typeface="Montserrat"/>
                <a:sym typeface="Montserrat"/>
              </a:rPr>
              <a:t>Análisis de tensión - Escenario 1</a:t>
            </a:r>
            <a:endParaRPr b="1" i="0" sz="2400" u="none" cap="none" strike="noStrike">
              <a:solidFill>
                <a:srgbClr val="BFCC04"/>
              </a:solidFill>
              <a:latin typeface="Montserrat"/>
              <a:ea typeface="Montserrat"/>
              <a:cs typeface="Montserrat"/>
              <a:sym typeface="Montserrat"/>
            </a:endParaRPr>
          </a:p>
        </p:txBody>
      </p:sp>
      <p:pic>
        <p:nvPicPr>
          <p:cNvPr id="541" name="Google Shape;541;g2d7195ed958_0_1038"/>
          <p:cNvPicPr preferRelativeResize="0"/>
          <p:nvPr/>
        </p:nvPicPr>
        <p:blipFill rotWithShape="1">
          <a:blip r:embed="rId5">
            <a:alphaModFix/>
          </a:blip>
          <a:srcRect b="0" l="0" r="0" t="0"/>
          <a:stretch/>
        </p:blipFill>
        <p:spPr>
          <a:xfrm>
            <a:off x="648325" y="818065"/>
            <a:ext cx="7847400" cy="3743700"/>
          </a:xfrm>
          <a:prstGeom prst="rect">
            <a:avLst/>
          </a:prstGeom>
          <a:noFill/>
          <a:ln>
            <a:noFill/>
          </a:ln>
        </p:spPr>
      </p:pic>
      <p:sp>
        <p:nvSpPr>
          <p:cNvPr id="542" name="Google Shape;542;g2d7195ed958_0_1038"/>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6" name="Shape 546"/>
        <p:cNvGrpSpPr/>
        <p:nvPr/>
      </p:nvGrpSpPr>
      <p:grpSpPr>
        <a:xfrm>
          <a:off x="0" y="0"/>
          <a:ext cx="0" cy="0"/>
          <a:chOff x="0" y="0"/>
          <a:chExt cx="0" cy="0"/>
        </a:xfrm>
      </p:grpSpPr>
      <p:pic>
        <p:nvPicPr>
          <p:cNvPr id="547" name="Google Shape;547;g2d7195ed958_0_1045"/>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48" name="Google Shape;548;g2d7195ed958_0_1045"/>
          <p:cNvSpPr txBox="1"/>
          <p:nvPr/>
        </p:nvSpPr>
        <p:spPr>
          <a:xfrm>
            <a:off x="657493" y="286590"/>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Montserrat"/>
              <a:buNone/>
            </a:pPr>
            <a:r>
              <a:rPr b="1" i="0" lang="es-CO" sz="2400" u="none" cap="none" strike="noStrike">
                <a:solidFill>
                  <a:srgbClr val="BFCC04"/>
                </a:solidFill>
                <a:latin typeface="Montserrat"/>
                <a:ea typeface="Montserrat"/>
                <a:cs typeface="Montserrat"/>
                <a:sym typeface="Montserrat"/>
              </a:rPr>
              <a:t>Análisis de tensión - Escenario 2</a:t>
            </a:r>
            <a:endParaRPr b="1" i="0" sz="2400" u="none" cap="none" strike="noStrike">
              <a:solidFill>
                <a:srgbClr val="BFCC04"/>
              </a:solidFill>
              <a:latin typeface="Montserrat"/>
              <a:ea typeface="Montserrat"/>
              <a:cs typeface="Montserrat"/>
              <a:sym typeface="Montserrat"/>
            </a:endParaRPr>
          </a:p>
        </p:txBody>
      </p:sp>
      <p:pic>
        <p:nvPicPr>
          <p:cNvPr id="549" name="Google Shape;549;g2d7195ed958_0_1045"/>
          <p:cNvPicPr preferRelativeResize="0"/>
          <p:nvPr/>
        </p:nvPicPr>
        <p:blipFill rotWithShape="1">
          <a:blip r:embed="rId5">
            <a:alphaModFix/>
          </a:blip>
          <a:srcRect b="0" l="0" r="0" t="0"/>
          <a:stretch/>
        </p:blipFill>
        <p:spPr>
          <a:xfrm>
            <a:off x="625839" y="818065"/>
            <a:ext cx="7892400" cy="3780300"/>
          </a:xfrm>
          <a:prstGeom prst="rect">
            <a:avLst/>
          </a:prstGeom>
          <a:noFill/>
          <a:ln>
            <a:noFill/>
          </a:ln>
        </p:spPr>
      </p:pic>
      <p:sp>
        <p:nvSpPr>
          <p:cNvPr id="550" name="Google Shape;550;g2d7195ed958_0_1045"/>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4" name="Shape 554"/>
        <p:cNvGrpSpPr/>
        <p:nvPr/>
      </p:nvGrpSpPr>
      <p:grpSpPr>
        <a:xfrm>
          <a:off x="0" y="0"/>
          <a:ext cx="0" cy="0"/>
          <a:chOff x="0" y="0"/>
          <a:chExt cx="0" cy="0"/>
        </a:xfrm>
      </p:grpSpPr>
      <p:pic>
        <p:nvPicPr>
          <p:cNvPr id="555" name="Google Shape;555;g2d7195ed958_0_1052"/>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56" name="Google Shape;556;g2d7195ed958_0_1052"/>
          <p:cNvSpPr txBox="1"/>
          <p:nvPr/>
        </p:nvSpPr>
        <p:spPr>
          <a:xfrm>
            <a:off x="657493" y="286590"/>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Montserrat"/>
              <a:buNone/>
            </a:pPr>
            <a:r>
              <a:rPr b="1" i="0" lang="es-CO" sz="2400" u="none" cap="none" strike="noStrike">
                <a:solidFill>
                  <a:srgbClr val="BFCC04"/>
                </a:solidFill>
                <a:latin typeface="Montserrat"/>
                <a:ea typeface="Montserrat"/>
                <a:cs typeface="Montserrat"/>
                <a:sym typeface="Montserrat"/>
              </a:rPr>
              <a:t>Análisis de tensión</a:t>
            </a:r>
            <a:endParaRPr b="1" i="0" sz="2400" u="none" cap="none" strike="noStrike">
              <a:solidFill>
                <a:srgbClr val="BFCC04"/>
              </a:solidFill>
              <a:latin typeface="Montserrat"/>
              <a:ea typeface="Montserrat"/>
              <a:cs typeface="Montserrat"/>
              <a:sym typeface="Montserrat"/>
            </a:endParaRPr>
          </a:p>
        </p:txBody>
      </p:sp>
      <p:pic>
        <p:nvPicPr>
          <p:cNvPr id="557" name="Google Shape;557;g2d7195ed958_0_1052"/>
          <p:cNvPicPr preferRelativeResize="0"/>
          <p:nvPr/>
        </p:nvPicPr>
        <p:blipFill rotWithShape="1">
          <a:blip r:embed="rId5">
            <a:alphaModFix/>
          </a:blip>
          <a:srcRect b="0" l="0" r="0" t="0"/>
          <a:stretch/>
        </p:blipFill>
        <p:spPr>
          <a:xfrm>
            <a:off x="1781946" y="1185048"/>
            <a:ext cx="5580000" cy="2773500"/>
          </a:xfrm>
          <a:prstGeom prst="rect">
            <a:avLst/>
          </a:prstGeom>
          <a:noFill/>
          <a:ln>
            <a:noFill/>
          </a:ln>
        </p:spPr>
      </p:pic>
      <p:sp>
        <p:nvSpPr>
          <p:cNvPr id="558" name="Google Shape;558;g2d7195ed958_0_1052"/>
          <p:cNvSpPr txBox="1"/>
          <p:nvPr/>
        </p:nvSpPr>
        <p:spPr>
          <a:xfrm>
            <a:off x="2153268"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
        <p:nvSpPr>
          <p:cNvPr id="559" name="Google Shape;559;g2d7195ed958_0_1052"/>
          <p:cNvSpPr txBox="1"/>
          <p:nvPr/>
        </p:nvSpPr>
        <p:spPr>
          <a:xfrm>
            <a:off x="4630997" y="4269789"/>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 name="Shape 136"/>
        <p:cNvGrpSpPr/>
        <p:nvPr/>
      </p:nvGrpSpPr>
      <p:grpSpPr>
        <a:xfrm>
          <a:off x="0" y="0"/>
          <a:ext cx="0" cy="0"/>
          <a:chOff x="0" y="0"/>
          <a:chExt cx="0" cy="0"/>
        </a:xfrm>
      </p:grpSpPr>
      <p:sp>
        <p:nvSpPr>
          <p:cNvPr id="137" name="Google Shape;137;p5"/>
          <p:cNvSpPr txBox="1"/>
          <p:nvPr/>
        </p:nvSpPr>
        <p:spPr>
          <a:xfrm>
            <a:off x="593100" y="2017767"/>
            <a:ext cx="4958615" cy="1231076"/>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VERIFICACIÓN DEL QUÓRUM </a:t>
            </a:r>
            <a:endParaRPr b="1" i="0" sz="3400" u="none" cap="none" strike="noStrike">
              <a:solidFill>
                <a:schemeClr val="lt1"/>
              </a:solidFill>
              <a:latin typeface="Verdana"/>
              <a:ea typeface="Verdana"/>
              <a:cs typeface="Verdana"/>
              <a:sym typeface="Verdana"/>
            </a:endParaRPr>
          </a:p>
        </p:txBody>
      </p:sp>
      <p:sp>
        <p:nvSpPr>
          <p:cNvPr id="138" name="Google Shape;138;p5"/>
          <p:cNvSpPr txBox="1"/>
          <p:nvPr/>
        </p:nvSpPr>
        <p:spPr>
          <a:xfrm>
            <a:off x="6999600" y="1275900"/>
            <a:ext cx="1210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9600" u="none" cap="none" strike="noStrike">
                <a:solidFill>
                  <a:srgbClr val="CAF53A"/>
                </a:solidFill>
                <a:latin typeface="Verdana"/>
                <a:ea typeface="Verdana"/>
                <a:cs typeface="Verdana"/>
                <a:sym typeface="Verdana"/>
              </a:rPr>
              <a:t>1</a:t>
            </a:r>
            <a:endParaRPr b="1" i="0" sz="9600" u="none" cap="none" strike="noStrike">
              <a:solidFill>
                <a:srgbClr val="CAF53A"/>
              </a:solidFill>
              <a:latin typeface="Verdana"/>
              <a:ea typeface="Verdana"/>
              <a:cs typeface="Verdana"/>
              <a:sym typeface="Verdana"/>
            </a:endParaRPr>
          </a:p>
        </p:txBody>
      </p:sp>
      <p:pic>
        <p:nvPicPr>
          <p:cNvPr id="139" name="Google Shape;139;p5"/>
          <p:cNvPicPr preferRelativeResize="0"/>
          <p:nvPr/>
        </p:nvPicPr>
        <p:blipFill rotWithShape="1">
          <a:blip r:embed="rId4">
            <a:alphaModFix/>
          </a:blip>
          <a:srcRect b="7524" l="0" r="0" t="0"/>
          <a:stretch/>
        </p:blipFill>
        <p:spPr>
          <a:xfrm>
            <a:off x="4715251" y="1065510"/>
            <a:ext cx="3692782" cy="4077991"/>
          </a:xfrm>
          <a:prstGeom prst="rect">
            <a:avLst/>
          </a:prstGeom>
          <a:noFill/>
          <a:ln>
            <a:noFill/>
          </a:ln>
        </p:spPr>
      </p:pic>
      <p:pic>
        <p:nvPicPr>
          <p:cNvPr id="140" name="Google Shape;140;p5"/>
          <p:cNvPicPr preferRelativeResize="0"/>
          <p:nvPr/>
        </p:nvPicPr>
        <p:blipFill rotWithShape="1">
          <a:blip r:embed="rId5">
            <a:alphaModFix/>
          </a:blip>
          <a:srcRect b="0" l="0" r="0" t="0"/>
          <a:stretch/>
        </p:blipFill>
        <p:spPr>
          <a:xfrm>
            <a:off x="198691" y="217476"/>
            <a:ext cx="788818" cy="868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3" name="Shape 563"/>
        <p:cNvGrpSpPr/>
        <p:nvPr/>
      </p:nvGrpSpPr>
      <p:grpSpPr>
        <a:xfrm>
          <a:off x="0" y="0"/>
          <a:ext cx="0" cy="0"/>
          <a:chOff x="0" y="0"/>
          <a:chExt cx="0" cy="0"/>
        </a:xfrm>
      </p:grpSpPr>
      <p:pic>
        <p:nvPicPr>
          <p:cNvPr id="564" name="Google Shape;564;g2d7195ed958_0_1060"/>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65" name="Google Shape;565;g2d7195ed958_0_1060"/>
          <p:cNvSpPr txBox="1"/>
          <p:nvPr/>
        </p:nvSpPr>
        <p:spPr>
          <a:xfrm>
            <a:off x="635370" y="186044"/>
            <a:ext cx="74514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tensión ante contingencia sencilla - Escenario 1</a:t>
            </a:r>
            <a:endParaRPr b="0" i="0" sz="1100" u="none" cap="none" strike="noStrike">
              <a:solidFill>
                <a:srgbClr val="000000"/>
              </a:solidFill>
              <a:latin typeface="Arial"/>
              <a:ea typeface="Arial"/>
              <a:cs typeface="Arial"/>
              <a:sym typeface="Arial"/>
            </a:endParaRPr>
          </a:p>
        </p:txBody>
      </p:sp>
      <p:pic>
        <p:nvPicPr>
          <p:cNvPr id="566" name="Google Shape;566;g2d7195ed958_0_1060"/>
          <p:cNvPicPr preferRelativeResize="0"/>
          <p:nvPr/>
        </p:nvPicPr>
        <p:blipFill rotWithShape="1">
          <a:blip r:embed="rId5">
            <a:alphaModFix/>
          </a:blip>
          <a:srcRect b="0" l="0" r="0" t="0"/>
          <a:stretch/>
        </p:blipFill>
        <p:spPr>
          <a:xfrm>
            <a:off x="836041" y="773624"/>
            <a:ext cx="7669200" cy="3596100"/>
          </a:xfrm>
          <a:prstGeom prst="rect">
            <a:avLst/>
          </a:prstGeom>
          <a:noFill/>
          <a:ln>
            <a:noFill/>
          </a:ln>
        </p:spPr>
      </p:pic>
      <p:sp>
        <p:nvSpPr>
          <p:cNvPr id="567" name="Google Shape;567;g2d7195ed958_0_1060"/>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1" name="Shape 571"/>
        <p:cNvGrpSpPr/>
        <p:nvPr/>
      </p:nvGrpSpPr>
      <p:grpSpPr>
        <a:xfrm>
          <a:off x="0" y="0"/>
          <a:ext cx="0" cy="0"/>
          <a:chOff x="0" y="0"/>
          <a:chExt cx="0" cy="0"/>
        </a:xfrm>
      </p:grpSpPr>
      <p:pic>
        <p:nvPicPr>
          <p:cNvPr id="572" name="Google Shape;572;g2d7195ed958_0_1067"/>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73" name="Google Shape;573;g2d7195ed958_0_1067"/>
          <p:cNvSpPr txBox="1"/>
          <p:nvPr/>
        </p:nvSpPr>
        <p:spPr>
          <a:xfrm>
            <a:off x="635370" y="186044"/>
            <a:ext cx="7771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tensión ante contingencia sencilla - Escenario 1</a:t>
            </a:r>
            <a:endParaRPr b="0" i="0" sz="1100" u="none" cap="none" strike="noStrike">
              <a:solidFill>
                <a:srgbClr val="000000"/>
              </a:solidFill>
              <a:latin typeface="Arial"/>
              <a:ea typeface="Arial"/>
              <a:cs typeface="Arial"/>
              <a:sym typeface="Arial"/>
            </a:endParaRPr>
          </a:p>
        </p:txBody>
      </p:sp>
      <p:pic>
        <p:nvPicPr>
          <p:cNvPr id="574" name="Google Shape;574;g2d7195ed958_0_1067"/>
          <p:cNvPicPr preferRelativeResize="0"/>
          <p:nvPr/>
        </p:nvPicPr>
        <p:blipFill rotWithShape="1">
          <a:blip r:embed="rId5">
            <a:alphaModFix/>
          </a:blip>
          <a:srcRect b="0" l="0" r="0" t="0"/>
          <a:stretch/>
        </p:blipFill>
        <p:spPr>
          <a:xfrm>
            <a:off x="855407" y="798769"/>
            <a:ext cx="7433100" cy="3692100"/>
          </a:xfrm>
          <a:prstGeom prst="rect">
            <a:avLst/>
          </a:prstGeom>
          <a:noFill/>
          <a:ln>
            <a:noFill/>
          </a:ln>
        </p:spPr>
      </p:pic>
      <p:sp>
        <p:nvSpPr>
          <p:cNvPr id="575" name="Google Shape;575;g2d7195ed958_0_1067"/>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9" name="Shape 579"/>
        <p:cNvGrpSpPr/>
        <p:nvPr/>
      </p:nvGrpSpPr>
      <p:grpSpPr>
        <a:xfrm>
          <a:off x="0" y="0"/>
          <a:ext cx="0" cy="0"/>
          <a:chOff x="0" y="0"/>
          <a:chExt cx="0" cy="0"/>
        </a:xfrm>
      </p:grpSpPr>
      <p:pic>
        <p:nvPicPr>
          <p:cNvPr id="580" name="Google Shape;580;g2d7195ed958_0_1074"/>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81" name="Google Shape;581;g2d7195ed958_0_1074"/>
          <p:cNvSpPr txBox="1"/>
          <p:nvPr/>
        </p:nvSpPr>
        <p:spPr>
          <a:xfrm>
            <a:off x="635370" y="186044"/>
            <a:ext cx="7771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tensión ante contingencia sencilla - Escenario 2</a:t>
            </a:r>
            <a:endParaRPr b="1" i="0" sz="1800" u="none" cap="none" strike="noStrike">
              <a:solidFill>
                <a:srgbClr val="BFCC04"/>
              </a:solidFill>
              <a:latin typeface="Montserrat"/>
              <a:ea typeface="Montserrat"/>
              <a:cs typeface="Montserrat"/>
              <a:sym typeface="Montserrat"/>
            </a:endParaRPr>
          </a:p>
        </p:txBody>
      </p:sp>
      <p:pic>
        <p:nvPicPr>
          <p:cNvPr id="582" name="Google Shape;582;g2d7195ed958_0_1074"/>
          <p:cNvPicPr preferRelativeResize="0"/>
          <p:nvPr/>
        </p:nvPicPr>
        <p:blipFill rotWithShape="1">
          <a:blip r:embed="rId5">
            <a:alphaModFix/>
          </a:blip>
          <a:srcRect b="0" l="0" r="0" t="0"/>
          <a:stretch/>
        </p:blipFill>
        <p:spPr>
          <a:xfrm>
            <a:off x="895964" y="698705"/>
            <a:ext cx="7352100" cy="3746100"/>
          </a:xfrm>
          <a:prstGeom prst="rect">
            <a:avLst/>
          </a:prstGeom>
          <a:noFill/>
          <a:ln>
            <a:noFill/>
          </a:ln>
        </p:spPr>
      </p:pic>
      <p:sp>
        <p:nvSpPr>
          <p:cNvPr id="583" name="Google Shape;583;g2d7195ed958_0_1074"/>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7" name="Shape 587"/>
        <p:cNvGrpSpPr/>
        <p:nvPr/>
      </p:nvGrpSpPr>
      <p:grpSpPr>
        <a:xfrm>
          <a:off x="0" y="0"/>
          <a:ext cx="0" cy="0"/>
          <a:chOff x="0" y="0"/>
          <a:chExt cx="0" cy="0"/>
        </a:xfrm>
      </p:grpSpPr>
      <p:pic>
        <p:nvPicPr>
          <p:cNvPr id="588" name="Google Shape;588;g2d7195ed958_0_1081"/>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89" name="Google Shape;589;g2d7195ed958_0_1081"/>
          <p:cNvSpPr txBox="1"/>
          <p:nvPr/>
        </p:nvSpPr>
        <p:spPr>
          <a:xfrm>
            <a:off x="620622" y="278750"/>
            <a:ext cx="7771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tensión ante contingencia sencilla</a:t>
            </a:r>
            <a:endParaRPr b="0" i="0" sz="1100" u="none" cap="none" strike="noStrike">
              <a:solidFill>
                <a:srgbClr val="000000"/>
              </a:solidFill>
              <a:latin typeface="Arial"/>
              <a:ea typeface="Arial"/>
              <a:cs typeface="Arial"/>
              <a:sym typeface="Arial"/>
            </a:endParaRPr>
          </a:p>
        </p:txBody>
      </p:sp>
      <p:pic>
        <p:nvPicPr>
          <p:cNvPr id="590" name="Google Shape;590;g2d7195ed958_0_1081"/>
          <p:cNvPicPr preferRelativeResize="0"/>
          <p:nvPr/>
        </p:nvPicPr>
        <p:blipFill rotWithShape="1">
          <a:blip r:embed="rId5">
            <a:alphaModFix/>
          </a:blip>
          <a:srcRect b="0" l="0" r="0" t="0"/>
          <a:stretch/>
        </p:blipFill>
        <p:spPr>
          <a:xfrm>
            <a:off x="1952318" y="808342"/>
            <a:ext cx="5239500" cy="3006300"/>
          </a:xfrm>
          <a:prstGeom prst="rect">
            <a:avLst/>
          </a:prstGeom>
          <a:noFill/>
          <a:ln>
            <a:noFill/>
          </a:ln>
        </p:spPr>
      </p:pic>
      <p:sp>
        <p:nvSpPr>
          <p:cNvPr id="591" name="Google Shape;591;g2d7195ed958_0_1081"/>
          <p:cNvSpPr txBox="1"/>
          <p:nvPr/>
        </p:nvSpPr>
        <p:spPr>
          <a:xfrm>
            <a:off x="2153268"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
        <p:nvSpPr>
          <p:cNvPr id="592" name="Google Shape;592;g2d7195ed958_0_1081"/>
          <p:cNvSpPr txBox="1"/>
          <p:nvPr/>
        </p:nvSpPr>
        <p:spPr>
          <a:xfrm>
            <a:off x="4630997" y="4269789"/>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6" name="Shape 596"/>
        <p:cNvGrpSpPr/>
        <p:nvPr/>
      </p:nvGrpSpPr>
      <p:grpSpPr>
        <a:xfrm>
          <a:off x="0" y="0"/>
          <a:ext cx="0" cy="0"/>
          <a:chOff x="0" y="0"/>
          <a:chExt cx="0" cy="0"/>
        </a:xfrm>
      </p:grpSpPr>
      <p:pic>
        <p:nvPicPr>
          <p:cNvPr id="597" name="Google Shape;597;g2d7195ed958_0_1089"/>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598" name="Google Shape;598;g2d7195ed958_0_1089"/>
          <p:cNvSpPr txBox="1"/>
          <p:nvPr/>
        </p:nvSpPr>
        <p:spPr>
          <a:xfrm>
            <a:off x="620622" y="278750"/>
            <a:ext cx="7771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 – Escenario 1</a:t>
            </a:r>
            <a:endParaRPr b="0" i="0" sz="1100" u="none" cap="none" strike="noStrike">
              <a:solidFill>
                <a:srgbClr val="000000"/>
              </a:solidFill>
              <a:latin typeface="Arial"/>
              <a:ea typeface="Arial"/>
              <a:cs typeface="Arial"/>
              <a:sym typeface="Arial"/>
            </a:endParaRPr>
          </a:p>
        </p:txBody>
      </p:sp>
      <p:pic>
        <p:nvPicPr>
          <p:cNvPr id="599" name="Google Shape;599;g2d7195ed958_0_1089"/>
          <p:cNvPicPr preferRelativeResize="0"/>
          <p:nvPr/>
        </p:nvPicPr>
        <p:blipFill rotWithShape="1">
          <a:blip r:embed="rId5">
            <a:alphaModFix/>
          </a:blip>
          <a:srcRect b="0" l="0" r="0" t="0"/>
          <a:stretch/>
        </p:blipFill>
        <p:spPr>
          <a:xfrm>
            <a:off x="685801" y="818065"/>
            <a:ext cx="7632300" cy="3761400"/>
          </a:xfrm>
          <a:prstGeom prst="rect">
            <a:avLst/>
          </a:prstGeom>
          <a:noFill/>
          <a:ln>
            <a:noFill/>
          </a:ln>
        </p:spPr>
      </p:pic>
      <p:sp>
        <p:nvSpPr>
          <p:cNvPr id="600" name="Google Shape;600;g2d7195ed958_0_1089"/>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4" name="Shape 604"/>
        <p:cNvGrpSpPr/>
        <p:nvPr/>
      </p:nvGrpSpPr>
      <p:grpSpPr>
        <a:xfrm>
          <a:off x="0" y="0"/>
          <a:ext cx="0" cy="0"/>
          <a:chOff x="0" y="0"/>
          <a:chExt cx="0" cy="0"/>
        </a:xfrm>
      </p:grpSpPr>
      <p:pic>
        <p:nvPicPr>
          <p:cNvPr id="605" name="Google Shape;605;g2d7195ed958_0_1096"/>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606" name="Google Shape;606;g2d7195ed958_0_1096"/>
          <p:cNvSpPr txBox="1"/>
          <p:nvPr/>
        </p:nvSpPr>
        <p:spPr>
          <a:xfrm>
            <a:off x="620622" y="278750"/>
            <a:ext cx="7771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 – Escenario 2</a:t>
            </a:r>
            <a:endParaRPr b="0" i="0" sz="1100" u="none" cap="none" strike="noStrike">
              <a:solidFill>
                <a:srgbClr val="000000"/>
              </a:solidFill>
              <a:latin typeface="Arial"/>
              <a:ea typeface="Arial"/>
              <a:cs typeface="Arial"/>
              <a:sym typeface="Arial"/>
            </a:endParaRPr>
          </a:p>
        </p:txBody>
      </p:sp>
      <p:pic>
        <p:nvPicPr>
          <p:cNvPr id="607" name="Google Shape;607;g2d7195ed958_0_1096"/>
          <p:cNvPicPr preferRelativeResize="0"/>
          <p:nvPr/>
        </p:nvPicPr>
        <p:blipFill rotWithShape="1">
          <a:blip r:embed="rId5">
            <a:alphaModFix/>
          </a:blip>
          <a:srcRect b="0" l="0" r="0" t="0"/>
          <a:stretch/>
        </p:blipFill>
        <p:spPr>
          <a:xfrm>
            <a:off x="620622" y="712485"/>
            <a:ext cx="7905000" cy="3938100"/>
          </a:xfrm>
          <a:prstGeom prst="rect">
            <a:avLst/>
          </a:prstGeom>
          <a:noFill/>
          <a:ln>
            <a:noFill/>
          </a:ln>
        </p:spPr>
      </p:pic>
      <p:sp>
        <p:nvSpPr>
          <p:cNvPr id="608" name="Google Shape;608;g2d7195ed958_0_1096"/>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2" name="Shape 612"/>
        <p:cNvGrpSpPr/>
        <p:nvPr/>
      </p:nvGrpSpPr>
      <p:grpSpPr>
        <a:xfrm>
          <a:off x="0" y="0"/>
          <a:ext cx="0" cy="0"/>
          <a:chOff x="0" y="0"/>
          <a:chExt cx="0" cy="0"/>
        </a:xfrm>
      </p:grpSpPr>
      <p:pic>
        <p:nvPicPr>
          <p:cNvPr id="613" name="Google Shape;613;g2d7195ed958_0_1103"/>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614" name="Google Shape;614;g2d7195ed958_0_1103"/>
          <p:cNvSpPr txBox="1"/>
          <p:nvPr/>
        </p:nvSpPr>
        <p:spPr>
          <a:xfrm>
            <a:off x="620622" y="278750"/>
            <a:ext cx="7771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a:t>
            </a:r>
            <a:endParaRPr b="1" i="0" sz="1800" u="none" cap="none" strike="noStrike">
              <a:solidFill>
                <a:srgbClr val="BFCC04"/>
              </a:solidFill>
              <a:latin typeface="Montserrat"/>
              <a:ea typeface="Montserrat"/>
              <a:cs typeface="Montserrat"/>
              <a:sym typeface="Montserrat"/>
            </a:endParaRPr>
          </a:p>
        </p:txBody>
      </p:sp>
      <p:pic>
        <p:nvPicPr>
          <p:cNvPr id="615" name="Google Shape;615;g2d7195ed958_0_1103"/>
          <p:cNvPicPr preferRelativeResize="0"/>
          <p:nvPr/>
        </p:nvPicPr>
        <p:blipFill rotWithShape="1">
          <a:blip r:embed="rId5">
            <a:alphaModFix/>
          </a:blip>
          <a:srcRect b="0" l="0" r="0" t="0"/>
          <a:stretch/>
        </p:blipFill>
        <p:spPr>
          <a:xfrm>
            <a:off x="1699751" y="946169"/>
            <a:ext cx="5862300" cy="2961900"/>
          </a:xfrm>
          <a:prstGeom prst="rect">
            <a:avLst/>
          </a:prstGeom>
          <a:noFill/>
          <a:ln>
            <a:noFill/>
          </a:ln>
        </p:spPr>
      </p:pic>
      <p:sp>
        <p:nvSpPr>
          <p:cNvPr id="616" name="Google Shape;616;g2d7195ed958_0_1103"/>
          <p:cNvSpPr txBox="1"/>
          <p:nvPr/>
        </p:nvSpPr>
        <p:spPr>
          <a:xfrm>
            <a:off x="2212262" y="4103003"/>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
        <p:nvSpPr>
          <p:cNvPr id="617" name="Google Shape;617;g2d7195ed958_0_1103"/>
          <p:cNvSpPr txBox="1"/>
          <p:nvPr/>
        </p:nvSpPr>
        <p:spPr>
          <a:xfrm>
            <a:off x="4689991" y="4103003"/>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1" name="Shape 621"/>
        <p:cNvGrpSpPr/>
        <p:nvPr/>
      </p:nvGrpSpPr>
      <p:grpSpPr>
        <a:xfrm>
          <a:off x="0" y="0"/>
          <a:ext cx="0" cy="0"/>
          <a:chOff x="0" y="0"/>
          <a:chExt cx="0" cy="0"/>
        </a:xfrm>
      </p:grpSpPr>
      <p:pic>
        <p:nvPicPr>
          <p:cNvPr id="622" name="Google Shape;622;g2d7195ed958_0_1111"/>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623" name="Google Shape;623;g2d7195ed958_0_1111"/>
          <p:cNvSpPr txBox="1"/>
          <p:nvPr/>
        </p:nvSpPr>
        <p:spPr>
          <a:xfrm>
            <a:off x="620622" y="278750"/>
            <a:ext cx="801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 ante contingencia sencilla – Escenario 2</a:t>
            </a:r>
            <a:endParaRPr b="0" i="0" sz="1100" u="none" cap="none" strike="noStrike">
              <a:solidFill>
                <a:srgbClr val="000000"/>
              </a:solidFill>
              <a:latin typeface="Arial"/>
              <a:ea typeface="Arial"/>
              <a:cs typeface="Arial"/>
              <a:sym typeface="Arial"/>
            </a:endParaRPr>
          </a:p>
        </p:txBody>
      </p:sp>
      <p:pic>
        <p:nvPicPr>
          <p:cNvPr id="624" name="Google Shape;624;g2d7195ed958_0_1111"/>
          <p:cNvPicPr preferRelativeResize="0"/>
          <p:nvPr/>
        </p:nvPicPr>
        <p:blipFill rotWithShape="1">
          <a:blip r:embed="rId5">
            <a:alphaModFix/>
          </a:blip>
          <a:srcRect b="0" l="0" r="0" t="0"/>
          <a:stretch/>
        </p:blipFill>
        <p:spPr>
          <a:xfrm>
            <a:off x="803787" y="782331"/>
            <a:ext cx="7536300" cy="3603600"/>
          </a:xfrm>
          <a:prstGeom prst="rect">
            <a:avLst/>
          </a:prstGeom>
          <a:noFill/>
          <a:ln>
            <a:noFill/>
          </a:ln>
        </p:spPr>
      </p:pic>
      <p:sp>
        <p:nvSpPr>
          <p:cNvPr id="625" name="Google Shape;625;g2d7195ed958_0_1111"/>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9" name="Shape 629"/>
        <p:cNvGrpSpPr/>
        <p:nvPr/>
      </p:nvGrpSpPr>
      <p:grpSpPr>
        <a:xfrm>
          <a:off x="0" y="0"/>
          <a:ext cx="0" cy="0"/>
          <a:chOff x="0" y="0"/>
          <a:chExt cx="0" cy="0"/>
        </a:xfrm>
      </p:grpSpPr>
      <p:pic>
        <p:nvPicPr>
          <p:cNvPr id="630" name="Google Shape;630;g2d7195ed958_0_1118"/>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631" name="Google Shape;631;g2d7195ed958_0_1118"/>
          <p:cNvSpPr txBox="1"/>
          <p:nvPr/>
        </p:nvSpPr>
        <p:spPr>
          <a:xfrm>
            <a:off x="620622" y="278750"/>
            <a:ext cx="801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 ante contingencia sencilla – Escenario 2</a:t>
            </a:r>
            <a:endParaRPr b="0" i="0" sz="1100" u="none" cap="none" strike="noStrike">
              <a:solidFill>
                <a:srgbClr val="000000"/>
              </a:solidFill>
              <a:latin typeface="Arial"/>
              <a:ea typeface="Arial"/>
              <a:cs typeface="Arial"/>
              <a:sym typeface="Arial"/>
            </a:endParaRPr>
          </a:p>
        </p:txBody>
      </p:sp>
      <p:pic>
        <p:nvPicPr>
          <p:cNvPr id="632" name="Google Shape;632;g2d7195ed958_0_1118"/>
          <p:cNvPicPr preferRelativeResize="0"/>
          <p:nvPr/>
        </p:nvPicPr>
        <p:blipFill rotWithShape="1">
          <a:blip r:embed="rId5">
            <a:alphaModFix/>
          </a:blip>
          <a:srcRect b="0" l="0" r="0" t="0"/>
          <a:stretch/>
        </p:blipFill>
        <p:spPr>
          <a:xfrm>
            <a:off x="516193" y="740384"/>
            <a:ext cx="8111700" cy="3692100"/>
          </a:xfrm>
          <a:prstGeom prst="rect">
            <a:avLst/>
          </a:prstGeom>
          <a:noFill/>
          <a:ln>
            <a:noFill/>
          </a:ln>
        </p:spPr>
      </p:pic>
      <p:sp>
        <p:nvSpPr>
          <p:cNvPr id="633" name="Google Shape;633;g2d7195ed958_0_1118"/>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7" name="Shape 637"/>
        <p:cNvGrpSpPr/>
        <p:nvPr/>
      </p:nvGrpSpPr>
      <p:grpSpPr>
        <a:xfrm>
          <a:off x="0" y="0"/>
          <a:ext cx="0" cy="0"/>
          <a:chOff x="0" y="0"/>
          <a:chExt cx="0" cy="0"/>
        </a:xfrm>
      </p:grpSpPr>
      <p:pic>
        <p:nvPicPr>
          <p:cNvPr id="638" name="Google Shape;638;g2d7195ed958_0_1125"/>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639" name="Google Shape;639;g2d7195ed958_0_1125"/>
          <p:cNvSpPr txBox="1"/>
          <p:nvPr/>
        </p:nvSpPr>
        <p:spPr>
          <a:xfrm>
            <a:off x="620622" y="278750"/>
            <a:ext cx="801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 ante contingencia sencilla – Escenario 2</a:t>
            </a:r>
            <a:endParaRPr b="0" i="0" sz="1100" u="none" cap="none" strike="noStrike">
              <a:solidFill>
                <a:srgbClr val="000000"/>
              </a:solidFill>
              <a:latin typeface="Arial"/>
              <a:ea typeface="Arial"/>
              <a:cs typeface="Arial"/>
              <a:sym typeface="Arial"/>
            </a:endParaRPr>
          </a:p>
        </p:txBody>
      </p:sp>
      <p:sp>
        <p:nvSpPr>
          <p:cNvPr id="640" name="Google Shape;640;g2d7195ed958_0_1125"/>
          <p:cNvSpPr txBox="1"/>
          <p:nvPr/>
        </p:nvSpPr>
        <p:spPr>
          <a:xfrm>
            <a:off x="302341"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pic>
        <p:nvPicPr>
          <p:cNvPr id="641" name="Google Shape;641;g2d7195ed958_0_1125"/>
          <p:cNvPicPr preferRelativeResize="0"/>
          <p:nvPr/>
        </p:nvPicPr>
        <p:blipFill rotWithShape="1">
          <a:blip r:embed="rId5">
            <a:alphaModFix/>
          </a:blip>
          <a:srcRect b="0" l="0" r="0" t="0"/>
          <a:stretch/>
        </p:blipFill>
        <p:spPr>
          <a:xfrm>
            <a:off x="763823" y="843012"/>
            <a:ext cx="7728000" cy="3633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Google Shape;145;p6"/>
          <p:cNvSpPr txBox="1"/>
          <p:nvPr/>
        </p:nvSpPr>
        <p:spPr>
          <a:xfrm>
            <a:off x="202629" y="4742961"/>
            <a:ext cx="6409200" cy="3231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BFCC04"/>
                </a:solidFill>
                <a:latin typeface="Verdana"/>
                <a:ea typeface="Verdana"/>
                <a:cs typeface="Verdana"/>
                <a:sym typeface="Verdana"/>
              </a:rPr>
              <a:t>*</a:t>
            </a:r>
            <a:r>
              <a:rPr b="0" i="0" lang="es-CO" sz="900" u="none" cap="none" strike="noStrike">
                <a:solidFill>
                  <a:srgbClr val="000000"/>
                </a:solidFill>
                <a:latin typeface="Montserrat"/>
                <a:ea typeface="Montserrat"/>
                <a:cs typeface="Montserrat"/>
                <a:sym typeface="Montserrat"/>
              </a:rPr>
              <a:t>.</a:t>
            </a:r>
            <a:endParaRPr b="0" i="0" sz="900" u="none" cap="none" strike="noStrike">
              <a:solidFill>
                <a:srgbClr val="000000"/>
              </a:solidFill>
              <a:latin typeface="Montserrat"/>
              <a:ea typeface="Montserrat"/>
              <a:cs typeface="Montserrat"/>
              <a:sym typeface="Montserrat"/>
            </a:endParaRPr>
          </a:p>
        </p:txBody>
      </p:sp>
      <p:pic>
        <p:nvPicPr>
          <p:cNvPr id="146" name="Google Shape;146;p6"/>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pic>
        <p:nvPicPr>
          <p:cNvPr id="147" name="Google Shape;147;p6"/>
          <p:cNvPicPr preferRelativeResize="0"/>
          <p:nvPr/>
        </p:nvPicPr>
        <p:blipFill rotWithShape="1">
          <a:blip r:embed="rId5">
            <a:alphaModFix/>
          </a:blip>
          <a:srcRect b="0" l="0" r="0" t="0"/>
          <a:stretch/>
        </p:blipFill>
        <p:spPr>
          <a:xfrm>
            <a:off x="2084033" y="818113"/>
            <a:ext cx="5077534" cy="3924848"/>
          </a:xfrm>
          <a:prstGeom prst="rect">
            <a:avLst/>
          </a:prstGeom>
          <a:noFill/>
          <a:ln>
            <a:noFill/>
          </a:ln>
        </p:spPr>
      </p:pic>
      <p:sp>
        <p:nvSpPr>
          <p:cNvPr id="148" name="Google Shape;148;p6"/>
          <p:cNvSpPr txBox="1"/>
          <p:nvPr/>
        </p:nvSpPr>
        <p:spPr>
          <a:xfrm>
            <a:off x="562122" y="264035"/>
            <a:ext cx="4514100" cy="6156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2300"/>
              <a:buFont typeface="Verdana"/>
              <a:buNone/>
            </a:pPr>
            <a:r>
              <a:rPr b="1" i="0" lang="es-CO" sz="2800" u="none" cap="none" strike="noStrike">
                <a:solidFill>
                  <a:srgbClr val="BFCC04"/>
                </a:solidFill>
                <a:latin typeface="Montserrat"/>
                <a:ea typeface="Montserrat"/>
                <a:cs typeface="Montserrat"/>
                <a:sym typeface="Montserrat"/>
              </a:rPr>
              <a:t>Miembros del CAPT:</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pic>
        <p:nvPicPr>
          <p:cNvPr id="646" name="Google Shape;646;g2d7195ed958_0_1132"/>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647" name="Google Shape;647;g2d7195ed958_0_1132"/>
          <p:cNvSpPr txBox="1"/>
          <p:nvPr/>
        </p:nvSpPr>
        <p:spPr>
          <a:xfrm>
            <a:off x="620622" y="278750"/>
            <a:ext cx="801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 ante contingencia sencilla</a:t>
            </a:r>
            <a:endParaRPr b="0" i="0" sz="1100" u="none" cap="none" strike="noStrike">
              <a:solidFill>
                <a:srgbClr val="000000"/>
              </a:solidFill>
              <a:latin typeface="Arial"/>
              <a:ea typeface="Arial"/>
              <a:cs typeface="Arial"/>
              <a:sym typeface="Arial"/>
            </a:endParaRPr>
          </a:p>
        </p:txBody>
      </p:sp>
      <p:sp>
        <p:nvSpPr>
          <p:cNvPr id="648" name="Google Shape;648;g2d7195ed958_0_1132"/>
          <p:cNvSpPr txBox="1"/>
          <p:nvPr/>
        </p:nvSpPr>
        <p:spPr>
          <a:xfrm>
            <a:off x="2153268" y="4269790"/>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1:</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máxima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Sin importación desde Ecuador</a:t>
            </a:r>
            <a:endParaRPr b="0" i="0" sz="1100" u="none" cap="none" strike="noStrike">
              <a:solidFill>
                <a:srgbClr val="000000"/>
              </a:solidFill>
              <a:latin typeface="Arial"/>
              <a:ea typeface="Arial"/>
              <a:cs typeface="Arial"/>
              <a:sym typeface="Arial"/>
            </a:endParaRPr>
          </a:p>
        </p:txBody>
      </p:sp>
      <p:sp>
        <p:nvSpPr>
          <p:cNvPr id="649" name="Google Shape;649;g2d7195ed958_0_1132"/>
          <p:cNvSpPr txBox="1"/>
          <p:nvPr/>
        </p:nvSpPr>
        <p:spPr>
          <a:xfrm>
            <a:off x="4630997" y="4269789"/>
            <a:ext cx="2477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chemeClr val="dk1"/>
                </a:solidFill>
                <a:latin typeface="Verdana"/>
                <a:ea typeface="Verdana"/>
                <a:cs typeface="Verdana"/>
                <a:sym typeface="Verdana"/>
              </a:rPr>
              <a:t>Escenario 2:</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Demanda media en Suroccidental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generación en THC</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Baja generación en Oriental</a:t>
            </a:r>
            <a:endParaRPr b="0" i="0" sz="1100" u="none" cap="none" strike="noStrike">
              <a:solidFill>
                <a:srgbClr val="000000"/>
              </a:solidFill>
              <a:latin typeface="Arial"/>
              <a:ea typeface="Arial"/>
              <a:cs typeface="Arial"/>
              <a:sym typeface="Arial"/>
            </a:endParaRPr>
          </a:p>
          <a:p>
            <a:pPr indent="-120650" lvl="0" marL="127000" marR="0" rtl="0" algn="l">
              <a:lnSpc>
                <a:spcPct val="100000"/>
              </a:lnSpc>
              <a:spcBef>
                <a:spcPts val="0"/>
              </a:spcBef>
              <a:spcAft>
                <a:spcPts val="0"/>
              </a:spcAft>
              <a:buClr>
                <a:schemeClr val="dk1"/>
              </a:buClr>
              <a:buSzPts val="900"/>
              <a:buFont typeface="Arial"/>
              <a:buChar char="•"/>
            </a:pPr>
            <a:r>
              <a:rPr b="0" i="0" lang="es-CO" sz="900" u="none" cap="none" strike="noStrike">
                <a:solidFill>
                  <a:schemeClr val="dk1"/>
                </a:solidFill>
                <a:latin typeface="Verdana"/>
                <a:ea typeface="Verdana"/>
                <a:cs typeface="Verdana"/>
                <a:sym typeface="Verdana"/>
              </a:rPr>
              <a:t>Alta importación desde Ecuador</a:t>
            </a:r>
            <a:endParaRPr b="0" i="0" sz="1100" u="none" cap="none" strike="noStrike">
              <a:solidFill>
                <a:srgbClr val="000000"/>
              </a:solidFill>
              <a:latin typeface="Arial"/>
              <a:ea typeface="Arial"/>
              <a:cs typeface="Arial"/>
              <a:sym typeface="Arial"/>
            </a:endParaRPr>
          </a:p>
        </p:txBody>
      </p:sp>
      <p:pic>
        <p:nvPicPr>
          <p:cNvPr id="650" name="Google Shape;650;g2d7195ed958_0_1132"/>
          <p:cNvPicPr preferRelativeResize="0"/>
          <p:nvPr/>
        </p:nvPicPr>
        <p:blipFill rotWithShape="1">
          <a:blip r:embed="rId5">
            <a:alphaModFix/>
          </a:blip>
          <a:srcRect b="0" l="0" r="0" t="0"/>
          <a:stretch/>
        </p:blipFill>
        <p:spPr>
          <a:xfrm>
            <a:off x="1829072" y="905192"/>
            <a:ext cx="5597700" cy="2751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4" name="Shape 654"/>
        <p:cNvGrpSpPr/>
        <p:nvPr/>
      </p:nvGrpSpPr>
      <p:grpSpPr>
        <a:xfrm>
          <a:off x="0" y="0"/>
          <a:ext cx="0" cy="0"/>
          <a:chOff x="0" y="0"/>
          <a:chExt cx="0" cy="0"/>
        </a:xfrm>
      </p:grpSpPr>
      <p:sp>
        <p:nvSpPr>
          <p:cNvPr id="655" name="Google Shape;655;g2d7195ed958_0_1140"/>
          <p:cNvSpPr txBox="1"/>
          <p:nvPr/>
        </p:nvSpPr>
        <p:spPr>
          <a:xfrm>
            <a:off x="621342" y="36964"/>
            <a:ext cx="801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cortocircuito</a:t>
            </a:r>
            <a:endParaRPr b="0" i="0" sz="1100" u="none" cap="none" strike="noStrike">
              <a:solidFill>
                <a:srgbClr val="000000"/>
              </a:solidFill>
              <a:latin typeface="Arial"/>
              <a:ea typeface="Arial"/>
              <a:cs typeface="Arial"/>
              <a:sym typeface="Arial"/>
            </a:endParaRPr>
          </a:p>
        </p:txBody>
      </p:sp>
      <p:pic>
        <p:nvPicPr>
          <p:cNvPr id="656" name="Google Shape;656;g2d7195ed958_0_1140"/>
          <p:cNvPicPr preferRelativeResize="0"/>
          <p:nvPr/>
        </p:nvPicPr>
        <p:blipFill rotWithShape="1">
          <a:blip r:embed="rId4">
            <a:alphaModFix/>
          </a:blip>
          <a:srcRect b="0" l="0" r="0" t="0"/>
          <a:stretch/>
        </p:blipFill>
        <p:spPr>
          <a:xfrm>
            <a:off x="8127802" y="0"/>
            <a:ext cx="1016198" cy="1143000"/>
          </a:xfrm>
          <a:prstGeom prst="rect">
            <a:avLst/>
          </a:prstGeom>
          <a:noFill/>
          <a:ln>
            <a:noFill/>
          </a:ln>
        </p:spPr>
      </p:pic>
      <p:pic>
        <p:nvPicPr>
          <p:cNvPr id="657" name="Google Shape;657;g2d7195ed958_0_1140"/>
          <p:cNvPicPr preferRelativeResize="0"/>
          <p:nvPr/>
        </p:nvPicPr>
        <p:blipFill rotWithShape="1">
          <a:blip r:embed="rId5">
            <a:alphaModFix/>
          </a:blip>
          <a:srcRect b="0" l="0" r="0" t="0"/>
          <a:stretch/>
        </p:blipFill>
        <p:spPr>
          <a:xfrm>
            <a:off x="173621" y="535563"/>
            <a:ext cx="8837400" cy="4508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1" name="Shape 661"/>
        <p:cNvGrpSpPr/>
        <p:nvPr/>
      </p:nvGrpSpPr>
      <p:grpSpPr>
        <a:xfrm>
          <a:off x="0" y="0"/>
          <a:ext cx="0" cy="0"/>
          <a:chOff x="0" y="0"/>
          <a:chExt cx="0" cy="0"/>
        </a:xfrm>
      </p:grpSpPr>
      <p:pic>
        <p:nvPicPr>
          <p:cNvPr id="662" name="Google Shape;662;g2d7195ed958_0_1146"/>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663" name="Google Shape;663;g2d7195ed958_0_1146"/>
          <p:cNvSpPr txBox="1"/>
          <p:nvPr/>
        </p:nvSpPr>
        <p:spPr>
          <a:xfrm>
            <a:off x="620622" y="278750"/>
            <a:ext cx="801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Montserrat"/>
              <a:buNone/>
            </a:pPr>
            <a:r>
              <a:rPr b="1" i="0" lang="es-CO" sz="1800" u="none" cap="none" strike="noStrike">
                <a:solidFill>
                  <a:srgbClr val="BFCC04"/>
                </a:solidFill>
                <a:latin typeface="Montserrat"/>
                <a:ea typeface="Montserrat"/>
                <a:cs typeface="Montserrat"/>
                <a:sym typeface="Montserrat"/>
              </a:rPr>
              <a:t>Análisis de cargabilidad ante contingencia sencilla</a:t>
            </a:r>
            <a:endParaRPr b="0" i="0" sz="1100" u="none" cap="none" strike="noStrike">
              <a:solidFill>
                <a:srgbClr val="000000"/>
              </a:solidFill>
              <a:latin typeface="Arial"/>
              <a:ea typeface="Arial"/>
              <a:cs typeface="Arial"/>
              <a:sym typeface="Arial"/>
            </a:endParaRPr>
          </a:p>
        </p:txBody>
      </p:sp>
      <p:pic>
        <p:nvPicPr>
          <p:cNvPr id="664" name="Google Shape;664;g2d7195ed958_0_1146"/>
          <p:cNvPicPr preferRelativeResize="0"/>
          <p:nvPr/>
        </p:nvPicPr>
        <p:blipFill rotWithShape="1">
          <a:blip r:embed="rId5">
            <a:alphaModFix/>
          </a:blip>
          <a:srcRect b="0" l="0" r="0" t="0"/>
          <a:stretch/>
        </p:blipFill>
        <p:spPr>
          <a:xfrm>
            <a:off x="1737649" y="850739"/>
            <a:ext cx="5668800" cy="3845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8" name="Shape 668"/>
        <p:cNvGrpSpPr/>
        <p:nvPr/>
      </p:nvGrpSpPr>
      <p:grpSpPr>
        <a:xfrm>
          <a:off x="0" y="0"/>
          <a:ext cx="0" cy="0"/>
          <a:chOff x="0" y="0"/>
          <a:chExt cx="0" cy="0"/>
        </a:xfrm>
      </p:grpSpPr>
      <p:sp>
        <p:nvSpPr>
          <p:cNvPr id="669" name="Google Shape;669;g2d7195ed958_0_1152"/>
          <p:cNvSpPr txBox="1"/>
          <p:nvPr/>
        </p:nvSpPr>
        <p:spPr>
          <a:xfrm>
            <a:off x="4032017" y="1428237"/>
            <a:ext cx="4958700" cy="1231200"/>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3400"/>
              <a:buFont typeface="Arial"/>
              <a:buNone/>
            </a:pPr>
            <a:r>
              <a:rPr b="1" i="0" lang="es-CO" sz="3400" u="none" cap="none" strike="noStrike">
                <a:solidFill>
                  <a:srgbClr val="FFFFFF"/>
                </a:solidFill>
                <a:latin typeface="Verdana"/>
                <a:ea typeface="Verdana"/>
                <a:cs typeface="Verdana"/>
                <a:sym typeface="Verdana"/>
              </a:rPr>
              <a:t>EVALUACIÓN ECONÓMICA</a:t>
            </a:r>
            <a:endParaRPr b="0" i="0" sz="1400" u="none" cap="none" strike="noStrike">
              <a:solidFill>
                <a:srgbClr val="000000"/>
              </a:solidFill>
              <a:latin typeface="Arial"/>
              <a:ea typeface="Arial"/>
              <a:cs typeface="Arial"/>
              <a:sym typeface="Arial"/>
            </a:endParaRPr>
          </a:p>
        </p:txBody>
      </p:sp>
      <p:sp>
        <p:nvSpPr>
          <p:cNvPr id="670" name="Google Shape;670;g2d7195ed958_0_1152"/>
          <p:cNvSpPr txBox="1"/>
          <p:nvPr/>
        </p:nvSpPr>
        <p:spPr>
          <a:xfrm>
            <a:off x="4294219" y="440268"/>
            <a:ext cx="2977500" cy="2647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0"/>
              <a:buFont typeface="Arial"/>
              <a:buNone/>
            </a:pPr>
            <a:r>
              <a:rPr b="1" i="0" lang="es-CO" sz="16000" u="none" cap="none" strike="noStrike">
                <a:solidFill>
                  <a:srgbClr val="CAF53A"/>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pic>
        <p:nvPicPr>
          <p:cNvPr descr="Gráfico 7" id="671" name="Google Shape;671;g2d7195ed958_0_1152"/>
          <p:cNvPicPr preferRelativeResize="0"/>
          <p:nvPr/>
        </p:nvPicPr>
        <p:blipFill rotWithShape="1">
          <a:blip r:embed="rId4">
            <a:alphaModFix/>
          </a:blip>
          <a:srcRect b="0" l="0" r="0" t="0"/>
          <a:stretch/>
        </p:blipFill>
        <p:spPr>
          <a:xfrm>
            <a:off x="8156489" y="217475"/>
            <a:ext cx="788821" cy="868702"/>
          </a:xfrm>
          <a:prstGeom prst="rect">
            <a:avLst/>
          </a:prstGeom>
          <a:noFill/>
          <a:ln>
            <a:noFill/>
          </a:ln>
        </p:spPr>
      </p:pic>
      <p:pic>
        <p:nvPicPr>
          <p:cNvPr descr="Imagen 2" id="672" name="Google Shape;672;g2d7195ed958_0_1152"/>
          <p:cNvPicPr preferRelativeResize="0"/>
          <p:nvPr/>
        </p:nvPicPr>
        <p:blipFill rotWithShape="1">
          <a:blip r:embed="rId5">
            <a:alphaModFix/>
          </a:blip>
          <a:srcRect b="16860" l="17688" r="26346" t="21127"/>
          <a:stretch/>
        </p:blipFill>
        <p:spPr>
          <a:xfrm>
            <a:off x="-1" y="440266"/>
            <a:ext cx="6350004" cy="4690829"/>
          </a:xfrm>
          <a:prstGeom prst="rect">
            <a:avLst/>
          </a:prstGeom>
          <a:noFill/>
          <a:ln>
            <a:noFill/>
          </a:ln>
        </p:spPr>
      </p:pic>
      <p:sp>
        <p:nvSpPr>
          <p:cNvPr id="673" name="Google Shape;673;g2d7195ed958_0_1152"/>
          <p:cNvSpPr/>
          <p:nvPr/>
        </p:nvSpPr>
        <p:spPr>
          <a:xfrm rot="245242">
            <a:off x="-1168809" y="3519432"/>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7" name="Shape 677"/>
        <p:cNvGrpSpPr/>
        <p:nvPr/>
      </p:nvGrpSpPr>
      <p:grpSpPr>
        <a:xfrm>
          <a:off x="0" y="0"/>
          <a:ext cx="0" cy="0"/>
          <a:chOff x="0" y="0"/>
          <a:chExt cx="0" cy="0"/>
        </a:xfrm>
      </p:grpSpPr>
      <p:pic>
        <p:nvPicPr>
          <p:cNvPr descr="Imagen 7" id="678" name="Google Shape;678;g2d7195ed958_0_1160"/>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
        <p:nvSpPr>
          <p:cNvPr id="679" name="Google Shape;679;g2d7195ed958_0_1160"/>
          <p:cNvSpPr txBox="1"/>
          <p:nvPr/>
        </p:nvSpPr>
        <p:spPr>
          <a:xfrm>
            <a:off x="669250" y="509700"/>
            <a:ext cx="7610400" cy="507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100"/>
              <a:buFont typeface="Arial"/>
              <a:buNone/>
            </a:pPr>
            <a:r>
              <a:rPr b="1" i="0" lang="es-CO" sz="2100" u="none" cap="none" strike="noStrike">
                <a:solidFill>
                  <a:srgbClr val="BFCC04"/>
                </a:solidFill>
                <a:latin typeface="Montserrat"/>
                <a:ea typeface="Montserrat"/>
                <a:cs typeface="Montserrat"/>
                <a:sym typeface="Montserrat"/>
              </a:rPr>
              <a:t>Costos Subestación Amanecer y líneas asociadas</a:t>
            </a:r>
            <a:endParaRPr b="1" i="0" sz="2100" u="none" cap="none" strike="noStrike">
              <a:solidFill>
                <a:srgbClr val="BFCC04"/>
              </a:solidFill>
              <a:latin typeface="Montserrat"/>
              <a:ea typeface="Montserrat"/>
              <a:cs typeface="Montserrat"/>
              <a:sym typeface="Montserrat"/>
            </a:endParaRPr>
          </a:p>
        </p:txBody>
      </p:sp>
      <p:sp>
        <p:nvSpPr>
          <p:cNvPr id="680" name="Google Shape;680;g2d7195ed958_0_1160"/>
          <p:cNvSpPr txBox="1"/>
          <p:nvPr/>
        </p:nvSpPr>
        <p:spPr>
          <a:xfrm>
            <a:off x="669250" y="1063800"/>
            <a:ext cx="76953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73737"/>
                </a:solidFill>
                <a:latin typeface="Nunito"/>
                <a:ea typeface="Nunito"/>
                <a:cs typeface="Nunito"/>
                <a:sym typeface="Nunito"/>
              </a:rPr>
              <a:t>La valoración de los costos se realiza en unidades constructivas según resoluciones CREG 015 de 2017 (remuneración STR) y CREG 011 de 2009 (remuneración STN).</a:t>
            </a:r>
            <a:endParaRPr b="0" i="0" sz="1400" u="none" cap="none" strike="noStrike">
              <a:solidFill>
                <a:srgbClr val="000000"/>
              </a:solidFill>
              <a:latin typeface="Arial"/>
              <a:ea typeface="Arial"/>
              <a:cs typeface="Arial"/>
              <a:sym typeface="Arial"/>
            </a:endParaRPr>
          </a:p>
        </p:txBody>
      </p:sp>
      <p:graphicFrame>
        <p:nvGraphicFramePr>
          <p:cNvPr id="681" name="Google Shape;681;g2d7195ed958_0_1160"/>
          <p:cNvGraphicFramePr/>
          <p:nvPr/>
        </p:nvGraphicFramePr>
        <p:xfrm>
          <a:off x="2527888" y="2230628"/>
          <a:ext cx="3000000" cy="3000000"/>
        </p:xfrm>
        <a:graphic>
          <a:graphicData uri="http://schemas.openxmlformats.org/drawingml/2006/table">
            <a:tbl>
              <a:tblPr firstCol="1">
                <a:noFill/>
                <a:tableStyleId>{F483FA3E-9F5D-48F3-B5F5-4CF2C5E74F89}</a:tableStyleId>
              </a:tblPr>
              <a:tblGrid>
                <a:gridCol w="1792250"/>
                <a:gridCol w="2295950"/>
              </a:tblGrid>
              <a:tr h="368150">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NOMBRE DE LA OBRA</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DBAD2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SUBETSACION AMANECER 500/220/115 kV</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E1EB3E"/>
                    </a:solidFill>
                  </a:tcPr>
                </a:tc>
              </a:tr>
              <a:tr h="368150">
                <a:tc>
                  <a:txBody>
                    <a:bodyPr/>
                    <a:lstStyle/>
                    <a:p>
                      <a:pPr indent="0" lvl="0" marL="0" marR="0" rtl="0" algn="l">
                        <a:lnSpc>
                          <a:spcPct val="100000"/>
                        </a:lnSpc>
                        <a:spcBef>
                          <a:spcPts val="0"/>
                        </a:spcBef>
                        <a:spcAft>
                          <a:spcPts val="0"/>
                        </a:spcAft>
                        <a:buClr>
                          <a:srgbClr val="000000"/>
                        </a:buClr>
                        <a:buSzPts val="1000"/>
                        <a:buFont typeface="Arial"/>
                        <a:buNone/>
                      </a:pPr>
                      <a:r>
                        <a:rPr b="1" i="0" lang="es-CO" sz="1000" u="none" cap="none" strike="noStrike">
                          <a:solidFill>
                            <a:schemeClr val="lt1"/>
                          </a:solidFill>
                          <a:latin typeface="Verdana"/>
                          <a:ea typeface="Verdana"/>
                          <a:cs typeface="Verdana"/>
                          <a:sym typeface="Verdana"/>
                        </a:rPr>
                        <a:t>COSTOS DEL STR</a:t>
                      </a:r>
                      <a:endParaRPr sz="1100" u="none" cap="none" strike="noStrike"/>
                    </a:p>
                  </a:txBody>
                  <a:tcPr marT="5725" marB="0" marR="5725" marL="5725" anchor="ctr">
                    <a:solidFill>
                      <a:srgbClr val="DBAD2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Verdana"/>
                          <a:ea typeface="Verdana"/>
                          <a:cs typeface="Verdana"/>
                          <a:sym typeface="Verdana"/>
                        </a:rPr>
                        <a:t>8,431 MUSD</a:t>
                      </a:r>
                      <a:endParaRPr sz="1100" u="none" cap="none" strike="noStrike"/>
                    </a:p>
                  </a:txBody>
                  <a:tcPr marT="5725" marB="0" marR="5725" marL="5725" anchor="ctr">
                    <a:solidFill>
                      <a:srgbClr val="E1EB3E"/>
                    </a:solidFill>
                  </a:tcPr>
                </a:tc>
              </a:tr>
              <a:tr h="368150">
                <a:tc>
                  <a:txBody>
                    <a:bodyPr/>
                    <a:lstStyle/>
                    <a:p>
                      <a:pPr indent="0" lvl="0" marL="0" marR="0" rtl="0" algn="l">
                        <a:lnSpc>
                          <a:spcPct val="100000"/>
                        </a:lnSpc>
                        <a:spcBef>
                          <a:spcPts val="0"/>
                        </a:spcBef>
                        <a:spcAft>
                          <a:spcPts val="0"/>
                        </a:spcAft>
                        <a:buClr>
                          <a:srgbClr val="000000"/>
                        </a:buClr>
                        <a:buSzPts val="1000"/>
                        <a:buFont typeface="Arial"/>
                        <a:buNone/>
                      </a:pPr>
                      <a:r>
                        <a:rPr b="1" i="0" lang="es-CO" sz="1000" u="none" cap="none" strike="noStrike">
                          <a:solidFill>
                            <a:schemeClr val="lt1"/>
                          </a:solidFill>
                          <a:latin typeface="Verdana"/>
                          <a:ea typeface="Verdana"/>
                          <a:cs typeface="Verdana"/>
                          <a:sym typeface="Verdana"/>
                        </a:rPr>
                        <a:t>COSTOS DEL STN</a:t>
                      </a:r>
                      <a:endParaRPr sz="1100" u="none" cap="none" strike="noStrike"/>
                    </a:p>
                  </a:txBody>
                  <a:tcPr marT="5725" marB="0" marR="5725" marL="5725" anchor="ctr">
                    <a:solidFill>
                      <a:srgbClr val="DBAD2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s-CO" sz="1000" u="none" cap="none" strike="noStrike">
                          <a:solidFill>
                            <a:srgbClr val="000000"/>
                          </a:solidFill>
                          <a:latin typeface="Verdana"/>
                          <a:ea typeface="Verdana"/>
                          <a:cs typeface="Verdana"/>
                          <a:sym typeface="Verdana"/>
                        </a:rPr>
                        <a:t>110,419 MUSD</a:t>
                      </a:r>
                      <a:endParaRPr sz="1100" u="none" cap="none" strike="noStrike"/>
                    </a:p>
                  </a:txBody>
                  <a:tcPr marT="5725" marB="0" marR="5725" marL="5725" anchor="ctr">
                    <a:solidFill>
                      <a:srgbClr val="E1EB3E"/>
                    </a:solidFill>
                  </a:tcPr>
                </a:tc>
              </a:tr>
              <a:tr h="368150">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 COSTOS TOTALES</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DBAD2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118,851 MUSD</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E1EB3E"/>
                    </a:solidFill>
                  </a:tcPr>
                </a:tc>
              </a:tr>
              <a:tr h="368150">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BENEFICIOS DEL PROYECTO</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DBAD2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324,232 MUSD</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E1EB3E"/>
                    </a:solidFill>
                  </a:tcPr>
                </a:tc>
              </a:tr>
              <a:tr h="368150">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RELACION B/C</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DBAD2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Verdana"/>
                          <a:ea typeface="Verdana"/>
                          <a:cs typeface="Verdana"/>
                          <a:sym typeface="Verdana"/>
                        </a:rPr>
                        <a:t>2,728</a:t>
                      </a:r>
                      <a:endParaRPr b="0" i="0" sz="1000" u="none" cap="none" strike="noStrike">
                        <a:solidFill>
                          <a:srgbClr val="000000"/>
                        </a:solidFill>
                        <a:latin typeface="Verdana"/>
                        <a:ea typeface="Verdana"/>
                        <a:cs typeface="Verdana"/>
                        <a:sym typeface="Verdana"/>
                      </a:endParaRPr>
                    </a:p>
                  </a:txBody>
                  <a:tcPr marT="5725" marB="0" marR="5725" marL="5725" anchor="ctr">
                    <a:solidFill>
                      <a:srgbClr val="E1EB3E"/>
                    </a:solid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5" name="Shape 685"/>
        <p:cNvGrpSpPr/>
        <p:nvPr/>
      </p:nvGrpSpPr>
      <p:grpSpPr>
        <a:xfrm>
          <a:off x="0" y="0"/>
          <a:ext cx="0" cy="0"/>
          <a:chOff x="0" y="0"/>
          <a:chExt cx="0" cy="0"/>
        </a:xfrm>
      </p:grpSpPr>
      <p:pic>
        <p:nvPicPr>
          <p:cNvPr descr="Imagen 2" id="686" name="Google Shape;686;g2d7195ed958_0_1167"/>
          <p:cNvPicPr preferRelativeResize="0"/>
          <p:nvPr/>
        </p:nvPicPr>
        <p:blipFill rotWithShape="1">
          <a:blip r:embed="rId4">
            <a:alphaModFix/>
          </a:blip>
          <a:srcRect b="0" l="0" r="0" t="0"/>
          <a:stretch/>
        </p:blipFill>
        <p:spPr>
          <a:xfrm>
            <a:off x="4485837" y="1781501"/>
            <a:ext cx="4673930" cy="3386792"/>
          </a:xfrm>
          <a:prstGeom prst="rect">
            <a:avLst/>
          </a:prstGeom>
          <a:noFill/>
          <a:ln>
            <a:noFill/>
          </a:ln>
        </p:spPr>
      </p:pic>
      <p:sp>
        <p:nvSpPr>
          <p:cNvPr id="687" name="Google Shape;687;g2d7195ed958_0_1167"/>
          <p:cNvSpPr txBox="1"/>
          <p:nvPr/>
        </p:nvSpPr>
        <p:spPr>
          <a:xfrm>
            <a:off x="306636" y="2060384"/>
            <a:ext cx="5278200" cy="1231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000000"/>
                </a:solidFill>
                <a:latin typeface="Verdana"/>
                <a:ea typeface="Verdana"/>
                <a:cs typeface="Verdana"/>
                <a:sym typeface="Verdana"/>
              </a:rPr>
              <a:t>CONCLUSIONES 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000000"/>
                </a:solidFill>
                <a:latin typeface="Verdana"/>
                <a:ea typeface="Verdana"/>
                <a:cs typeface="Verdana"/>
                <a:sym typeface="Verdana"/>
              </a:rPr>
              <a:t>RECOMENDACIONES </a:t>
            </a:r>
            <a:endParaRPr b="0" i="0" sz="1400" u="none" cap="none" strike="noStrike">
              <a:solidFill>
                <a:srgbClr val="000000"/>
              </a:solidFill>
              <a:latin typeface="Arial"/>
              <a:ea typeface="Arial"/>
              <a:cs typeface="Arial"/>
              <a:sym typeface="Arial"/>
            </a:endParaRPr>
          </a:p>
        </p:txBody>
      </p:sp>
      <p:sp>
        <p:nvSpPr>
          <p:cNvPr id="688" name="Google Shape;688;g2d7195ed958_0_1167"/>
          <p:cNvSpPr txBox="1"/>
          <p:nvPr/>
        </p:nvSpPr>
        <p:spPr>
          <a:xfrm>
            <a:off x="6683547" y="733406"/>
            <a:ext cx="2977500" cy="3263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4</a:t>
            </a:r>
            <a:endParaRPr b="0" i="0" sz="1400" u="none" cap="none" strike="noStrike">
              <a:solidFill>
                <a:srgbClr val="000000"/>
              </a:solidFill>
              <a:latin typeface="Arial"/>
              <a:ea typeface="Arial"/>
              <a:cs typeface="Arial"/>
              <a:sym typeface="Arial"/>
            </a:endParaRPr>
          </a:p>
        </p:txBody>
      </p:sp>
      <p:sp>
        <p:nvSpPr>
          <p:cNvPr id="689" name="Google Shape;689;g2d7195ed958_0_1167"/>
          <p:cNvSpPr/>
          <p:nvPr/>
        </p:nvSpPr>
        <p:spPr>
          <a:xfrm rot="245242">
            <a:off x="-1168809" y="3519432"/>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8" id="690" name="Google Shape;690;g2d7195ed958_0_1167"/>
          <p:cNvPicPr preferRelativeResize="0"/>
          <p:nvPr/>
        </p:nvPicPr>
        <p:blipFill rotWithShape="1">
          <a:blip r:embed="rId5">
            <a:alphaModFix/>
          </a:blip>
          <a:srcRect b="0" l="0" r="0" t="0"/>
          <a:stretch/>
        </p:blipFill>
        <p:spPr>
          <a:xfrm>
            <a:off x="151936" y="98317"/>
            <a:ext cx="1016198" cy="1143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4" name="Shape 694"/>
        <p:cNvGrpSpPr/>
        <p:nvPr/>
      </p:nvGrpSpPr>
      <p:grpSpPr>
        <a:xfrm>
          <a:off x="0" y="0"/>
          <a:ext cx="0" cy="0"/>
          <a:chOff x="0" y="0"/>
          <a:chExt cx="0" cy="0"/>
        </a:xfrm>
      </p:grpSpPr>
      <p:sp>
        <p:nvSpPr>
          <p:cNvPr id="695" name="Google Shape;695;g2d7195ed958_0_1175"/>
          <p:cNvSpPr txBox="1"/>
          <p:nvPr/>
        </p:nvSpPr>
        <p:spPr>
          <a:xfrm>
            <a:off x="314099" y="785726"/>
            <a:ext cx="7064700" cy="46485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EL proyecto solventa la demanda no atendida de las diferentes cargas conectadas a la Subestación Lanceros 115 kV.</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Con la entrada del proyecto se amplía la capacidad de transporte de los excedentes de generación fotovoltaica presentes en la subárea de Huila – Tolima.</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En el análisis de tensión en escenario normal de operación, el proyecto mitiga la subtensión en la subestacion Lanceros 115 kV y eleva los perfiles de tensión en las demás subestaciones. </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En los análisis de tensión ante la contingencia Mirolindo – Picaleña 115 kV, el proyecto mitiga las subtensiones en las subestaciones Prado 115 kV, Nva Espinal 115 kV, Flandes 115 kV, Lanceros 115 kV y Barzalosa 115 kV y eleva los perfiles de tensión en las demás subestaciones.</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En el análisis de cargabilidad en escenario normal de operación, el proyecto disminuye considerablemente las altas cargabilidades presentadas en las líneas Flandes – La Guaca 115 kV, Barzalosa – La Guaca 115 kV, Mesa – Ibague 1 230 kV Mesa – Ibague 2 230 kV, Brisas – Nva Cajamarca 115 kV y Nva Cajamarca – Regivit 115 kV.</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373737"/>
              </a:solidFill>
              <a:latin typeface="Verdana"/>
              <a:ea typeface="Verdana"/>
              <a:cs typeface="Verdana"/>
              <a:sym typeface="Verdana"/>
            </a:endParaRPr>
          </a:p>
        </p:txBody>
      </p:sp>
      <p:sp>
        <p:nvSpPr>
          <p:cNvPr id="696" name="Google Shape;696;g2d7195ed958_0_1175"/>
          <p:cNvSpPr txBox="1"/>
          <p:nvPr/>
        </p:nvSpPr>
        <p:spPr>
          <a:xfrm>
            <a:off x="527597" y="246935"/>
            <a:ext cx="4514100" cy="554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BFCC04"/>
                </a:solidFill>
                <a:latin typeface="Montserrat"/>
                <a:ea typeface="Montserrat"/>
                <a:cs typeface="Montserrat"/>
                <a:sym typeface="Montserrat"/>
              </a:rPr>
              <a:t>Conclusiones</a:t>
            </a:r>
            <a:endParaRPr b="0" i="0" sz="1400" u="none" cap="none" strike="noStrike">
              <a:solidFill>
                <a:srgbClr val="000000"/>
              </a:solidFill>
              <a:latin typeface="Arial"/>
              <a:ea typeface="Arial"/>
              <a:cs typeface="Arial"/>
              <a:sym typeface="Arial"/>
            </a:endParaRPr>
          </a:p>
        </p:txBody>
      </p:sp>
      <p:pic>
        <p:nvPicPr>
          <p:cNvPr descr="Imagen 7" id="697" name="Google Shape;697;g2d7195ed958_0_1175"/>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1" name="Shape 701"/>
        <p:cNvGrpSpPr/>
        <p:nvPr/>
      </p:nvGrpSpPr>
      <p:grpSpPr>
        <a:xfrm>
          <a:off x="0" y="0"/>
          <a:ext cx="0" cy="0"/>
          <a:chOff x="0" y="0"/>
          <a:chExt cx="0" cy="0"/>
        </a:xfrm>
      </p:grpSpPr>
      <p:sp>
        <p:nvSpPr>
          <p:cNvPr id="702" name="Google Shape;702;g2d7195ed958_0_1181"/>
          <p:cNvSpPr txBox="1"/>
          <p:nvPr/>
        </p:nvSpPr>
        <p:spPr>
          <a:xfrm>
            <a:off x="314099" y="785726"/>
            <a:ext cx="7064700" cy="31707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En la mayoría de análisis de cargabilidad ante contingencia sencilla N-1 de la subárea Huila – Tolima, el proyecto disminuye considerablemente las altas cargailidades de las líneas Flandes – La Guaca 115 kV, Barzalosa – La Guaca 115 kV, Mesa – Ibague 1 230 kV, Mesa – Ibague 1 230 kV, Mirolindo – Picaleña 115 kV, Brisas – Nva Cajamarca 115 kV y Nva Cajamarca – Regivit 115 kV.</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En el análisis de cortocircuito el proyecto tiene un gran impacto en las subestaciones de Flandes 115 kV, Lanceros 115 kV, Barzalosa 115 kV, Guaca 115 kV, Gualanday 115 kV, Mirolindo 230 kV, Nva Espinal 115 kV, Bacata 115 kV, Virginia 500 kV, Nva Esperanza 500 kV y Nva Esperanza 115 kV.</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El proyecto por si solo no sobrepasa la capacidad de interrupción de la subestación Nva Esperanza 115 kV pero si se analiza en conjunto con el proyecto Corzo la capacidad de corto es superada por 1,22 kA.</a:t>
            </a:r>
            <a:endParaRPr b="0" i="0" sz="1200" u="none" cap="none" strike="noStrike">
              <a:solidFill>
                <a:srgbClr val="373737"/>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373737"/>
              </a:solidFill>
              <a:latin typeface="Verdana"/>
              <a:ea typeface="Verdana"/>
              <a:cs typeface="Verdana"/>
              <a:sym typeface="Verdana"/>
            </a:endParaRPr>
          </a:p>
        </p:txBody>
      </p:sp>
      <p:sp>
        <p:nvSpPr>
          <p:cNvPr id="703" name="Google Shape;703;g2d7195ed958_0_1181"/>
          <p:cNvSpPr txBox="1"/>
          <p:nvPr/>
        </p:nvSpPr>
        <p:spPr>
          <a:xfrm>
            <a:off x="527597" y="246935"/>
            <a:ext cx="4514100" cy="554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BFCC04"/>
                </a:solidFill>
                <a:latin typeface="Montserrat"/>
                <a:ea typeface="Montserrat"/>
                <a:cs typeface="Montserrat"/>
                <a:sym typeface="Montserrat"/>
              </a:rPr>
              <a:t>Conclusiones</a:t>
            </a:r>
            <a:endParaRPr b="0" i="0" sz="1400" u="none" cap="none" strike="noStrike">
              <a:solidFill>
                <a:srgbClr val="000000"/>
              </a:solidFill>
              <a:latin typeface="Arial"/>
              <a:ea typeface="Arial"/>
              <a:cs typeface="Arial"/>
              <a:sym typeface="Arial"/>
            </a:endParaRPr>
          </a:p>
        </p:txBody>
      </p:sp>
      <p:pic>
        <p:nvPicPr>
          <p:cNvPr descr="Imagen 7" id="704" name="Google Shape;704;g2d7195ed958_0_1181"/>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8" name="Shape 708"/>
        <p:cNvGrpSpPr/>
        <p:nvPr/>
      </p:nvGrpSpPr>
      <p:grpSpPr>
        <a:xfrm>
          <a:off x="0" y="0"/>
          <a:ext cx="0" cy="0"/>
          <a:chOff x="0" y="0"/>
          <a:chExt cx="0" cy="0"/>
        </a:xfrm>
      </p:grpSpPr>
      <p:sp>
        <p:nvSpPr>
          <p:cNvPr id="709" name="Google Shape;709;g2d7195ed958_0_1187"/>
          <p:cNvSpPr txBox="1"/>
          <p:nvPr/>
        </p:nvSpPr>
        <p:spPr>
          <a:xfrm>
            <a:off x="314099" y="785726"/>
            <a:ext cx="7064700" cy="31401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Aunque el proyecto eleva los perfiles de tensión en la mayoría de escenarios es recomendable construir un proyecto para elevar los perfiles de tensión de las subestaciones Gualanday 115 kV, Diamante 115 kV, Picaleña 115 kV y Salado 115 kV.</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Aunque el proyecto disminuye notablemente las altas cargabilidades en las líneas Falndes – La Guaca 115 kV y Barzalosa – La Guaca 115 kV se recomienda instalar en estas líneas dispositivos FACTS o transformadores desfasadores para controlar el flujo de potencia por estos corredores.</a:t>
            </a:r>
            <a:endParaRPr b="0" i="0" sz="1100" u="none" cap="none" strike="noStrike">
              <a:solidFill>
                <a:srgbClr val="000000"/>
              </a:solidFill>
              <a:latin typeface="Arial"/>
              <a:ea typeface="Arial"/>
              <a:cs typeface="Arial"/>
              <a:sym typeface="Arial"/>
            </a:endParaRPr>
          </a:p>
          <a:p>
            <a:pPr indent="-254000" lvl="0" marL="457200" marR="0" rtl="0" algn="just">
              <a:lnSpc>
                <a:spcPct val="100000"/>
              </a:lnSpc>
              <a:spcBef>
                <a:spcPts val="0"/>
              </a:spcBef>
              <a:spcAft>
                <a:spcPts val="0"/>
              </a:spcAft>
              <a:buClr>
                <a:srgbClr val="373737"/>
              </a:buClr>
              <a:buSzPts val="900"/>
              <a:buFont typeface="Verdana"/>
              <a:buNone/>
            </a:pPr>
            <a:r>
              <a:t/>
            </a:r>
            <a:endParaRPr b="0" i="0" sz="1200" u="none" cap="none" strike="noStrike">
              <a:solidFill>
                <a:srgbClr val="373737"/>
              </a:solidFill>
              <a:latin typeface="Verdana"/>
              <a:ea typeface="Verdana"/>
              <a:cs typeface="Verdana"/>
              <a:sym typeface="Verdana"/>
            </a:endParaRPr>
          </a:p>
          <a:p>
            <a:pPr indent="-311150" lvl="0" marL="457200" marR="0" rtl="0" algn="just">
              <a:lnSpc>
                <a:spcPct val="100000"/>
              </a:lnSpc>
              <a:spcBef>
                <a:spcPts val="0"/>
              </a:spcBef>
              <a:spcAft>
                <a:spcPts val="0"/>
              </a:spcAft>
              <a:buClr>
                <a:srgbClr val="373737"/>
              </a:buClr>
              <a:buSzPts val="900"/>
              <a:buFont typeface="Verdana"/>
              <a:buChar char="●"/>
            </a:pPr>
            <a:r>
              <a:rPr b="0" i="0" lang="es-CO" sz="1200" u="none" cap="none" strike="noStrike">
                <a:solidFill>
                  <a:srgbClr val="373737"/>
                </a:solidFill>
                <a:latin typeface="Verdana"/>
                <a:ea typeface="Verdana"/>
                <a:cs typeface="Verdana"/>
                <a:sym typeface="Verdana"/>
              </a:rPr>
              <a:t>Aunque el proyecto, por sí solo, no excede la capacidad de cortocircuito en la subestación Nva Esperanza 115 kV, se recomienda implementar una solución estructural en dicha subestación. Esto se debe a que la entrada de la subestación Corzo y las líneas asociadas superarán el nivel de cortocircuito permitido en esta instalación.</a:t>
            </a:r>
            <a:endParaRPr b="0" i="0" sz="1200" u="none" cap="none" strike="noStrike">
              <a:solidFill>
                <a:srgbClr val="373737"/>
              </a:solidFill>
              <a:latin typeface="Verdana"/>
              <a:ea typeface="Verdana"/>
              <a:cs typeface="Verdana"/>
              <a:sym typeface="Verdana"/>
            </a:endParaRPr>
          </a:p>
        </p:txBody>
      </p:sp>
      <p:sp>
        <p:nvSpPr>
          <p:cNvPr id="710" name="Google Shape;710;g2d7195ed958_0_1187"/>
          <p:cNvSpPr txBox="1"/>
          <p:nvPr/>
        </p:nvSpPr>
        <p:spPr>
          <a:xfrm>
            <a:off x="527597" y="246935"/>
            <a:ext cx="4514100" cy="554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BFCC04"/>
                </a:solidFill>
                <a:latin typeface="Montserrat"/>
                <a:ea typeface="Montserrat"/>
                <a:cs typeface="Montserrat"/>
                <a:sym typeface="Montserrat"/>
              </a:rPr>
              <a:t>Recomendaciones</a:t>
            </a:r>
            <a:endParaRPr b="0" i="0" sz="1400" u="none" cap="none" strike="noStrike">
              <a:solidFill>
                <a:srgbClr val="000000"/>
              </a:solidFill>
              <a:latin typeface="Arial"/>
              <a:ea typeface="Arial"/>
              <a:cs typeface="Arial"/>
              <a:sym typeface="Arial"/>
            </a:endParaRPr>
          </a:p>
        </p:txBody>
      </p:sp>
      <p:pic>
        <p:nvPicPr>
          <p:cNvPr descr="Imagen 7" id="711" name="Google Shape;711;g2d7195ed958_0_1187"/>
          <p:cNvPicPr preferRelativeResize="0"/>
          <p:nvPr/>
        </p:nvPicPr>
        <p:blipFill rotWithShape="1">
          <a:blip r:embed="rId4">
            <a:alphaModFix/>
          </a:blip>
          <a:srcRect b="0" l="0" r="0" t="0"/>
          <a:stretch/>
        </p:blipFill>
        <p:spPr>
          <a:xfrm>
            <a:off x="8127802" y="4000500"/>
            <a:ext cx="1016198" cy="1143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5" name="Shape 715"/>
        <p:cNvGrpSpPr/>
        <p:nvPr/>
      </p:nvGrpSpPr>
      <p:grpSpPr>
        <a:xfrm>
          <a:off x="0" y="0"/>
          <a:ext cx="0" cy="0"/>
          <a:chOff x="0" y="0"/>
          <a:chExt cx="0" cy="0"/>
        </a:xfrm>
      </p:grpSpPr>
      <p:sp>
        <p:nvSpPr>
          <p:cNvPr id="716" name="Google Shape;716;g2d7195ed958_0_1193"/>
          <p:cNvSpPr txBox="1"/>
          <p:nvPr/>
        </p:nvSpPr>
        <p:spPr>
          <a:xfrm>
            <a:off x="5091372" y="4589355"/>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000000"/>
                </a:solidFill>
                <a:latin typeface="Montserrat"/>
                <a:ea typeface="Montserrat"/>
                <a:cs typeface="Montserrat"/>
                <a:sym typeface="Montserrat"/>
              </a:rPr>
              <a:t>www1.</a:t>
            </a:r>
            <a:r>
              <a:rPr b="1" i="0" lang="es-CO" sz="1400" u="none" cap="none" strike="noStrike">
                <a:solidFill>
                  <a:srgbClr val="000000"/>
                </a:solidFill>
                <a:latin typeface="Montserrat"/>
                <a:ea typeface="Montserrat"/>
                <a:cs typeface="Montserrat"/>
                <a:sym typeface="Montserrat"/>
              </a:rPr>
              <a:t>upme</a:t>
            </a:r>
            <a:r>
              <a:rPr b="0" i="0" lang="es-CO" sz="1400" u="none" cap="none" strike="noStrike">
                <a:solidFill>
                  <a:srgbClr val="000000"/>
                </a:solidFill>
                <a:latin typeface="Montserrat"/>
                <a:ea typeface="Montserrat"/>
                <a:cs typeface="Montserrat"/>
                <a:sym typeface="Montserrat"/>
              </a:rPr>
              <a:t>.gov.co</a:t>
            </a:r>
            <a:endParaRPr b="0" i="0" sz="1400" u="none" cap="none" strike="noStrike">
              <a:solidFill>
                <a:srgbClr val="000000"/>
              </a:solidFill>
              <a:latin typeface="Montserrat"/>
              <a:ea typeface="Montserrat"/>
              <a:cs typeface="Montserrat"/>
              <a:sym typeface="Montserrat"/>
            </a:endParaRPr>
          </a:p>
        </p:txBody>
      </p:sp>
      <p:sp>
        <p:nvSpPr>
          <p:cNvPr id="717" name="Google Shape;717;g2d7195ed958_0_1193"/>
          <p:cNvSpPr txBox="1"/>
          <p:nvPr/>
        </p:nvSpPr>
        <p:spPr>
          <a:xfrm>
            <a:off x="3852025" y="2805000"/>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g2d7195ed958_0_1193"/>
          <p:cNvSpPr txBox="1"/>
          <p:nvPr/>
        </p:nvSpPr>
        <p:spPr>
          <a:xfrm>
            <a:off x="4536250" y="1153037"/>
            <a:ext cx="3883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FFFFFF"/>
                </a:solidFill>
                <a:latin typeface="Verdana"/>
                <a:ea typeface="Verdana"/>
                <a:cs typeface="Verdana"/>
                <a:sym typeface="Verdana"/>
              </a:rPr>
              <a:t>@upmecol     UPME Oficial    @upmeoficial</a:t>
            </a:r>
            <a:endParaRPr b="1" i="0" sz="1100" u="none" cap="none" strike="noStrike">
              <a:solidFill>
                <a:srgbClr val="FFFFFF"/>
              </a:solidFill>
              <a:latin typeface="Verdana"/>
              <a:ea typeface="Verdana"/>
              <a:cs typeface="Verdana"/>
              <a:sym typeface="Verdana"/>
            </a:endParaRPr>
          </a:p>
        </p:txBody>
      </p:sp>
      <p:pic>
        <p:nvPicPr>
          <p:cNvPr id="719" name="Google Shape;719;g2d7195ed958_0_1193"/>
          <p:cNvPicPr preferRelativeResize="0"/>
          <p:nvPr/>
        </p:nvPicPr>
        <p:blipFill rotWithShape="1">
          <a:blip r:embed="rId4">
            <a:alphaModFix/>
          </a:blip>
          <a:srcRect b="0" l="0" r="0" t="0"/>
          <a:stretch/>
        </p:blipFill>
        <p:spPr>
          <a:xfrm>
            <a:off x="4824119" y="736555"/>
            <a:ext cx="534509" cy="518463"/>
          </a:xfrm>
          <a:prstGeom prst="rect">
            <a:avLst/>
          </a:prstGeom>
          <a:noFill/>
          <a:ln>
            <a:noFill/>
          </a:ln>
        </p:spPr>
      </p:pic>
      <p:pic>
        <p:nvPicPr>
          <p:cNvPr id="720" name="Google Shape;720;g2d7195ed958_0_1193"/>
          <p:cNvPicPr preferRelativeResize="0"/>
          <p:nvPr/>
        </p:nvPicPr>
        <p:blipFill rotWithShape="1">
          <a:blip r:embed="rId5">
            <a:alphaModFix/>
          </a:blip>
          <a:srcRect b="0" l="0" r="0" t="0"/>
          <a:stretch/>
        </p:blipFill>
        <p:spPr>
          <a:xfrm>
            <a:off x="5208318" y="1578625"/>
            <a:ext cx="562891" cy="545985"/>
          </a:xfrm>
          <a:prstGeom prst="rect">
            <a:avLst/>
          </a:prstGeom>
          <a:noFill/>
          <a:ln>
            <a:noFill/>
          </a:ln>
        </p:spPr>
      </p:pic>
      <p:pic>
        <p:nvPicPr>
          <p:cNvPr id="721" name="Google Shape;721;g2d7195ed958_0_1193"/>
          <p:cNvPicPr preferRelativeResize="0"/>
          <p:nvPr/>
        </p:nvPicPr>
        <p:blipFill rotWithShape="1">
          <a:blip r:embed="rId6">
            <a:alphaModFix/>
          </a:blip>
          <a:srcRect b="0" l="0" r="0" t="0"/>
          <a:stretch/>
        </p:blipFill>
        <p:spPr>
          <a:xfrm>
            <a:off x="6542574" y="1603808"/>
            <a:ext cx="562891" cy="545978"/>
          </a:xfrm>
          <a:prstGeom prst="rect">
            <a:avLst/>
          </a:prstGeom>
          <a:noFill/>
          <a:ln>
            <a:noFill/>
          </a:ln>
        </p:spPr>
      </p:pic>
      <p:sp>
        <p:nvSpPr>
          <p:cNvPr id="722" name="Google Shape;722;g2d7195ed958_0_1193"/>
          <p:cNvSpPr/>
          <p:nvPr/>
        </p:nvSpPr>
        <p:spPr>
          <a:xfrm rot="10800000">
            <a:off x="6173192" y="-946196"/>
            <a:ext cx="3877723" cy="254258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g2d7195ed958_0_1193"/>
          <p:cNvSpPr/>
          <p:nvPr/>
        </p:nvSpPr>
        <p:spPr>
          <a:xfrm rot="251361">
            <a:off x="-1159749" y="2912203"/>
            <a:ext cx="3007062" cy="1971703"/>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4" name="Google Shape;724;g2d7195ed958_0_1193"/>
          <p:cNvPicPr preferRelativeResize="0"/>
          <p:nvPr/>
        </p:nvPicPr>
        <p:blipFill rotWithShape="1">
          <a:blip r:embed="rId7">
            <a:alphaModFix/>
          </a:blip>
          <a:srcRect b="0" l="0" r="0" t="0"/>
          <a:stretch/>
        </p:blipFill>
        <p:spPr>
          <a:xfrm>
            <a:off x="594634" y="684853"/>
            <a:ext cx="1655439" cy="1823078"/>
          </a:xfrm>
          <a:prstGeom prst="rect">
            <a:avLst/>
          </a:prstGeom>
          <a:noFill/>
          <a:ln>
            <a:noFill/>
          </a:ln>
        </p:spPr>
      </p:pic>
      <p:sp>
        <p:nvSpPr>
          <p:cNvPr id="725" name="Google Shape;725;g2d7195ed958_0_1193"/>
          <p:cNvSpPr txBox="1"/>
          <p:nvPr/>
        </p:nvSpPr>
        <p:spPr>
          <a:xfrm>
            <a:off x="4873707" y="2060837"/>
            <a:ext cx="2582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FFFFFF"/>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726" name="Google Shape;726;g2d7195ed958_0_1193"/>
          <p:cNvPicPr preferRelativeResize="0"/>
          <p:nvPr/>
        </p:nvPicPr>
        <p:blipFill rotWithShape="1">
          <a:blip r:embed="rId8">
            <a:alphaModFix/>
          </a:blip>
          <a:srcRect b="0" l="0" r="0" t="0"/>
          <a:stretch/>
        </p:blipFill>
        <p:spPr>
          <a:xfrm>
            <a:off x="7105464" y="806135"/>
            <a:ext cx="375844" cy="375844"/>
          </a:xfrm>
          <a:prstGeom prst="rect">
            <a:avLst/>
          </a:prstGeom>
          <a:noFill/>
          <a:ln>
            <a:noFill/>
          </a:ln>
        </p:spPr>
      </p:pic>
      <p:pic>
        <p:nvPicPr>
          <p:cNvPr id="727" name="Google Shape;727;g2d7195ed958_0_1193"/>
          <p:cNvPicPr preferRelativeResize="0"/>
          <p:nvPr/>
        </p:nvPicPr>
        <p:blipFill rotWithShape="1">
          <a:blip r:embed="rId9">
            <a:alphaModFix/>
          </a:blip>
          <a:srcRect b="0" l="0" r="0" t="0"/>
          <a:stretch/>
        </p:blipFill>
        <p:spPr>
          <a:xfrm>
            <a:off x="5965226" y="814144"/>
            <a:ext cx="367831" cy="3678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
          <p:cNvPicPr preferRelativeResize="0"/>
          <p:nvPr/>
        </p:nvPicPr>
        <p:blipFill rotWithShape="1">
          <a:blip r:embed="rId3">
            <a:alphaModFix/>
          </a:blip>
          <a:srcRect b="14176" l="464" r="8338" t="11122"/>
          <a:stretch/>
        </p:blipFill>
        <p:spPr>
          <a:xfrm>
            <a:off x="0" y="0"/>
            <a:ext cx="9420298" cy="5143501"/>
          </a:xfrm>
          <a:prstGeom prst="rect">
            <a:avLst/>
          </a:prstGeom>
          <a:noFill/>
          <a:ln>
            <a:noFill/>
          </a:ln>
        </p:spPr>
      </p:pic>
      <p:sp>
        <p:nvSpPr>
          <p:cNvPr id="154" name="Google Shape;154;p3"/>
          <p:cNvSpPr/>
          <p:nvPr/>
        </p:nvSpPr>
        <p:spPr>
          <a:xfrm>
            <a:off x="8698044" y="4987387"/>
            <a:ext cx="445956" cy="153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55" name="Google Shape;155;p3"/>
          <p:cNvPicPr preferRelativeResize="0"/>
          <p:nvPr/>
        </p:nvPicPr>
        <p:blipFill rotWithShape="1">
          <a:blip r:embed="rId4">
            <a:alphaModFix/>
          </a:blip>
          <a:srcRect b="0" l="0" r="0" t="0"/>
          <a:stretch/>
        </p:blipFill>
        <p:spPr>
          <a:xfrm>
            <a:off x="8048625" y="103484"/>
            <a:ext cx="1238277" cy="1449092"/>
          </a:xfrm>
          <a:prstGeom prst="rect">
            <a:avLst/>
          </a:prstGeom>
          <a:noFill/>
          <a:ln>
            <a:noFill/>
          </a:ln>
        </p:spPr>
      </p:pic>
      <p:sp>
        <p:nvSpPr>
          <p:cNvPr id="156" name="Google Shape;156;p3"/>
          <p:cNvSpPr txBox="1"/>
          <p:nvPr/>
        </p:nvSpPr>
        <p:spPr>
          <a:xfrm>
            <a:off x="429039" y="1906384"/>
            <a:ext cx="6489600" cy="10713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6000"/>
              <a:buFont typeface="Arial"/>
              <a:buNone/>
            </a:pPr>
            <a:r>
              <a:rPr b="1" i="0" lang="es-CO" sz="3600" u="none" cap="none" strike="noStrike">
                <a:solidFill>
                  <a:schemeClr val="lt1"/>
                </a:solidFill>
                <a:latin typeface="Verdana"/>
                <a:ea typeface="Verdana"/>
                <a:cs typeface="Verdana"/>
                <a:sym typeface="Verdana"/>
              </a:rPr>
              <a:t>Informe Mesa Ambiental</a:t>
            </a:r>
            <a:endParaRPr b="1" i="0" sz="3600" u="none" cap="none" strike="noStrike">
              <a:solidFill>
                <a:schemeClr val="lt1"/>
              </a:solidFill>
              <a:latin typeface="Verdana"/>
              <a:ea typeface="Verdana"/>
              <a:cs typeface="Verdana"/>
              <a:sym typeface="Verdana"/>
            </a:endParaRPr>
          </a:p>
        </p:txBody>
      </p:sp>
      <p:pic>
        <p:nvPicPr>
          <p:cNvPr id="157" name="Google Shape;157;p3"/>
          <p:cNvPicPr preferRelativeResize="0"/>
          <p:nvPr/>
        </p:nvPicPr>
        <p:blipFill rotWithShape="1">
          <a:blip r:embed="rId5">
            <a:alphaModFix/>
          </a:blip>
          <a:srcRect b="16839" l="48185" r="0" t="0"/>
          <a:stretch/>
        </p:blipFill>
        <p:spPr>
          <a:xfrm>
            <a:off x="4603236" y="335351"/>
            <a:ext cx="5323277" cy="4805924"/>
          </a:xfrm>
          <a:prstGeom prst="rect">
            <a:avLst/>
          </a:prstGeom>
          <a:noFill/>
          <a:ln>
            <a:noFill/>
          </a:ln>
        </p:spPr>
      </p:pic>
      <p:sp>
        <p:nvSpPr>
          <p:cNvPr id="158" name="Google Shape;158;p3"/>
          <p:cNvSpPr/>
          <p:nvPr/>
        </p:nvSpPr>
        <p:spPr>
          <a:xfrm rot="10800000">
            <a:off x="-796414" y="39807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
          <p:cNvSpPr txBox="1"/>
          <p:nvPr/>
        </p:nvSpPr>
        <p:spPr>
          <a:xfrm>
            <a:off x="3704400" y="2277875"/>
            <a:ext cx="1134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9600" u="none" cap="none" strike="noStrike">
                <a:solidFill>
                  <a:srgbClr val="CAF53A"/>
                </a:solidFill>
                <a:latin typeface="Verdana"/>
                <a:ea typeface="Verdana"/>
                <a:cs typeface="Verdana"/>
                <a:sym typeface="Verdana"/>
              </a:rPr>
              <a:t>2</a:t>
            </a:r>
            <a:endParaRPr b="1" i="0" sz="9600" u="none" cap="none" strike="noStrike">
              <a:solidFill>
                <a:srgbClr val="CAF53A"/>
              </a:solidFill>
              <a:latin typeface="Verdana"/>
              <a:ea typeface="Verdana"/>
              <a:cs typeface="Verdana"/>
              <a:sym typeface="Verdan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Google Shape;97;p46" id="732" name="Google Shape;732;g2d7195ed958_0_0"/>
          <p:cNvPicPr preferRelativeResize="0"/>
          <p:nvPr/>
        </p:nvPicPr>
        <p:blipFill rotWithShape="1">
          <a:blip r:embed="rId3">
            <a:alphaModFix/>
          </a:blip>
          <a:srcRect b="12562" l="6217" r="12076" t="4226"/>
          <a:stretch/>
        </p:blipFill>
        <p:spPr>
          <a:xfrm>
            <a:off x="-1" y="0"/>
            <a:ext cx="9144003" cy="5143502"/>
          </a:xfrm>
          <a:prstGeom prst="rect">
            <a:avLst/>
          </a:prstGeom>
          <a:noFill/>
          <a:ln>
            <a:noFill/>
          </a:ln>
        </p:spPr>
      </p:pic>
      <p:pic>
        <p:nvPicPr>
          <p:cNvPr descr="Google Shape;99;p46" id="733" name="Google Shape;733;g2d7195ed958_0_0"/>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734" name="Google Shape;734;g2d7195ed958_0_0"/>
          <p:cNvSpPr txBox="1"/>
          <p:nvPr/>
        </p:nvSpPr>
        <p:spPr>
          <a:xfrm>
            <a:off x="286300" y="466050"/>
            <a:ext cx="6218700" cy="2105700"/>
          </a:xfrm>
          <a:prstGeom prst="rect">
            <a:avLst/>
          </a:prstGeom>
          <a:noFill/>
          <a:ln>
            <a:noFill/>
          </a:ln>
        </p:spPr>
        <p:txBody>
          <a:bodyPr anchorCtr="0" anchor="t" bIns="91400" lIns="91400" spcFirstLastPara="1" rIns="91400" wrap="square" tIns="91400">
            <a:spAutoFit/>
          </a:bodyPr>
          <a:lstStyle/>
          <a:p>
            <a:pPr indent="0" lvl="0" marL="0" marR="0" rtl="0" algn="l">
              <a:lnSpc>
                <a:spcPct val="80000"/>
              </a:lnSpc>
              <a:spcBef>
                <a:spcPts val="0"/>
              </a:spcBef>
              <a:spcAft>
                <a:spcPts val="0"/>
              </a:spcAft>
              <a:buClr>
                <a:srgbClr val="FFFFFF"/>
              </a:buClr>
              <a:buSzPts val="4000"/>
              <a:buFont typeface="Verdana"/>
              <a:buNone/>
            </a:pPr>
            <a:r>
              <a:rPr b="1" i="0" lang="es-CO" sz="3900" u="none" cap="none" strike="noStrike">
                <a:solidFill>
                  <a:srgbClr val="FFFFFF"/>
                </a:solidFill>
                <a:latin typeface="Verdana"/>
                <a:ea typeface="Verdana"/>
                <a:cs typeface="Verdana"/>
                <a:sym typeface="Verdana"/>
              </a:rPr>
              <a:t>NUEVA SUBESTACIÓN MACANA 230/115 kV Y OBRAS ASOCIADAS</a:t>
            </a:r>
            <a:endParaRPr b="0" i="0" sz="39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8" name="Shape 738"/>
        <p:cNvGrpSpPr/>
        <p:nvPr/>
      </p:nvGrpSpPr>
      <p:grpSpPr>
        <a:xfrm>
          <a:off x="0" y="0"/>
          <a:ext cx="0" cy="0"/>
          <a:chOff x="0" y="0"/>
          <a:chExt cx="0" cy="0"/>
        </a:xfrm>
      </p:grpSpPr>
      <p:sp>
        <p:nvSpPr>
          <p:cNvPr id="739" name="Google Shape;739;g2d7195ed958_0_6"/>
          <p:cNvSpPr txBox="1"/>
          <p:nvPr/>
        </p:nvSpPr>
        <p:spPr>
          <a:xfrm>
            <a:off x="505449" y="644195"/>
            <a:ext cx="2729700" cy="646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3000"/>
              <a:buFont typeface="Verdana"/>
              <a:buNone/>
            </a:pPr>
            <a:r>
              <a:rPr b="1" i="0" lang="es-CO" sz="3000" u="none" cap="none" strike="noStrike">
                <a:solidFill>
                  <a:srgbClr val="181818"/>
                </a:solidFill>
                <a:latin typeface="Verdana"/>
                <a:ea typeface="Verdana"/>
                <a:cs typeface="Verdana"/>
                <a:sym typeface="Verdana"/>
              </a:rPr>
              <a:t>AGENDA</a:t>
            </a:r>
            <a:endParaRPr b="0" i="0" sz="1400" u="none" cap="none" strike="noStrike">
              <a:solidFill>
                <a:srgbClr val="000000"/>
              </a:solidFill>
              <a:latin typeface="Arial"/>
              <a:ea typeface="Arial"/>
              <a:cs typeface="Arial"/>
              <a:sym typeface="Arial"/>
            </a:endParaRPr>
          </a:p>
        </p:txBody>
      </p:sp>
      <p:sp>
        <p:nvSpPr>
          <p:cNvPr id="740" name="Google Shape;740;g2d7195ed958_0_6"/>
          <p:cNvSpPr txBox="1"/>
          <p:nvPr/>
        </p:nvSpPr>
        <p:spPr>
          <a:xfrm>
            <a:off x="1154695" y="1382200"/>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741" name="Google Shape;741;g2d7195ed958_0_6"/>
          <p:cNvSpPr txBox="1"/>
          <p:nvPr/>
        </p:nvSpPr>
        <p:spPr>
          <a:xfrm>
            <a:off x="1154695" y="2009937"/>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742" name="Google Shape;742;g2d7195ed958_0_6"/>
          <p:cNvSpPr txBox="1"/>
          <p:nvPr/>
        </p:nvSpPr>
        <p:spPr>
          <a:xfrm>
            <a:off x="1154695" y="2601916"/>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743" name="Google Shape;743;g2d7195ed958_0_6"/>
          <p:cNvSpPr txBox="1"/>
          <p:nvPr/>
        </p:nvSpPr>
        <p:spPr>
          <a:xfrm>
            <a:off x="1154695" y="3198934"/>
            <a:ext cx="463500" cy="8004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4000"/>
              <a:buFont typeface="Verdana"/>
              <a:buNone/>
            </a:pPr>
            <a:r>
              <a:rPr b="1" i="0" lang="es-CO" sz="4000" u="none" cap="none" strike="noStrike">
                <a:solidFill>
                  <a:srgbClr val="CAF53A"/>
                </a:solidFill>
                <a:latin typeface="Verdana"/>
                <a:ea typeface="Verdana"/>
                <a:cs typeface="Verdana"/>
                <a:sym typeface="Verdana"/>
              </a:rPr>
              <a:t>4</a:t>
            </a:r>
            <a:endParaRPr b="0" i="0" sz="1400" u="none" cap="none" strike="noStrike">
              <a:solidFill>
                <a:srgbClr val="000000"/>
              </a:solidFill>
              <a:latin typeface="Arial"/>
              <a:ea typeface="Arial"/>
              <a:cs typeface="Arial"/>
              <a:sym typeface="Arial"/>
            </a:endParaRPr>
          </a:p>
        </p:txBody>
      </p:sp>
      <p:sp>
        <p:nvSpPr>
          <p:cNvPr id="744" name="Google Shape;744;g2d7195ed958_0_6"/>
          <p:cNvSpPr txBox="1"/>
          <p:nvPr/>
        </p:nvSpPr>
        <p:spPr>
          <a:xfrm>
            <a:off x="1223097" y="1559324"/>
            <a:ext cx="6697800" cy="2516700"/>
          </a:xfrm>
          <a:prstGeom prst="rect">
            <a:avLst/>
          </a:prstGeom>
          <a:noFill/>
          <a:ln>
            <a:noFill/>
          </a:ln>
        </p:spPr>
        <p:txBody>
          <a:bodyPr anchorCtr="0" anchor="t" bIns="91400" lIns="91400" spcFirstLastPara="1" rIns="91400" wrap="square" tIns="91400">
            <a:spAutoFit/>
          </a:bodyPr>
          <a:lstStyle/>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Introducción</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Evaluación eléctrica</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Evaluación económica</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t/>
            </a:r>
            <a:endParaRPr b="1" i="0" sz="1500" u="none" cap="none" strike="noStrike">
              <a:solidFill>
                <a:srgbClr val="575757"/>
              </a:solidFill>
              <a:latin typeface="Verdana"/>
              <a:ea typeface="Verdana"/>
              <a:cs typeface="Verdana"/>
              <a:sym typeface="Verdana"/>
            </a:endParaRPr>
          </a:p>
          <a:p>
            <a:pPr indent="0" lvl="0" marL="139700" marR="0" rtl="0" algn="l">
              <a:lnSpc>
                <a:spcPct val="130000"/>
              </a:lnSpc>
              <a:spcBef>
                <a:spcPts val="0"/>
              </a:spcBef>
              <a:spcAft>
                <a:spcPts val="0"/>
              </a:spcAft>
              <a:buClr>
                <a:schemeClr val="dk1"/>
              </a:buClr>
              <a:buSzPts val="1100"/>
              <a:buFont typeface="Arial"/>
              <a:buNone/>
            </a:pPr>
            <a:r>
              <a:rPr b="1" i="0" lang="es-CO" sz="1500" u="none" cap="none" strike="noStrike">
                <a:solidFill>
                  <a:srgbClr val="575757"/>
                </a:solidFill>
                <a:latin typeface="Verdana"/>
                <a:ea typeface="Verdana"/>
                <a:cs typeface="Verdana"/>
                <a:sym typeface="Verdana"/>
              </a:rPr>
              <a:t>  Conclusiones</a:t>
            </a:r>
            <a:endParaRPr b="1" i="0" sz="1500" u="none" cap="none" strike="noStrike">
              <a:solidFill>
                <a:srgbClr val="575757"/>
              </a:solidFill>
              <a:latin typeface="Verdana"/>
              <a:ea typeface="Verdana"/>
              <a:cs typeface="Verdana"/>
              <a:sym typeface="Verdana"/>
            </a:endParaRPr>
          </a:p>
          <a:p>
            <a:pPr indent="133350" lvl="0" marL="0" marR="0" rtl="0" algn="l">
              <a:lnSpc>
                <a:spcPct val="130000"/>
              </a:lnSpc>
              <a:spcBef>
                <a:spcPts val="0"/>
              </a:spcBef>
              <a:spcAft>
                <a:spcPts val="0"/>
              </a:spcAft>
              <a:buClr>
                <a:srgbClr val="585858"/>
              </a:buClr>
              <a:buSzPts val="1500"/>
              <a:buFont typeface="Verdana"/>
              <a:buNone/>
            </a:pPr>
            <a:r>
              <a:t/>
            </a:r>
            <a:endParaRPr b="1" i="0" sz="1500" u="none" cap="none" strike="noStrike">
              <a:solidFill>
                <a:srgbClr val="585858"/>
              </a:solidFill>
              <a:latin typeface="Verdana"/>
              <a:ea typeface="Verdana"/>
              <a:cs typeface="Verdana"/>
              <a:sym typeface="Verdana"/>
            </a:endParaRPr>
          </a:p>
        </p:txBody>
      </p:sp>
      <p:pic>
        <p:nvPicPr>
          <p:cNvPr descr="Imagen 2" id="745" name="Google Shape;745;g2d7195ed958_0_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Imagen 71" id="746" name="Google Shape;746;g2d7195ed958_0_6"/>
          <p:cNvPicPr preferRelativeResize="0"/>
          <p:nvPr/>
        </p:nvPicPr>
        <p:blipFill rotWithShape="1">
          <a:blip r:embed="rId5">
            <a:alphaModFix/>
          </a:blip>
          <a:srcRect b="0" l="0" r="0" t="0"/>
          <a:stretch/>
        </p:blipFill>
        <p:spPr>
          <a:xfrm>
            <a:off x="6196024" y="3657875"/>
            <a:ext cx="2902374" cy="13129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0" name="Shape 750"/>
        <p:cNvGrpSpPr/>
        <p:nvPr/>
      </p:nvGrpSpPr>
      <p:grpSpPr>
        <a:xfrm>
          <a:off x="0" y="0"/>
          <a:ext cx="0" cy="0"/>
          <a:chOff x="0" y="0"/>
          <a:chExt cx="0" cy="0"/>
        </a:xfrm>
      </p:grpSpPr>
      <p:sp>
        <p:nvSpPr>
          <p:cNvPr id="751" name="Google Shape;751;g2d7195ed958_0_17"/>
          <p:cNvSpPr txBox="1"/>
          <p:nvPr/>
        </p:nvSpPr>
        <p:spPr>
          <a:xfrm>
            <a:off x="584508" y="2131408"/>
            <a:ext cx="6570300" cy="708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INTRODUCCIÓN </a:t>
            </a:r>
            <a:endParaRPr b="0" i="0" sz="1400" u="none" cap="none" strike="noStrike">
              <a:solidFill>
                <a:srgbClr val="000000"/>
              </a:solidFill>
              <a:latin typeface="Arial"/>
              <a:ea typeface="Arial"/>
              <a:cs typeface="Arial"/>
              <a:sym typeface="Arial"/>
            </a:endParaRPr>
          </a:p>
        </p:txBody>
      </p:sp>
      <p:sp>
        <p:nvSpPr>
          <p:cNvPr id="752" name="Google Shape;752;g2d7195ed958_0_17"/>
          <p:cNvSpPr txBox="1"/>
          <p:nvPr/>
        </p:nvSpPr>
        <p:spPr>
          <a:xfrm>
            <a:off x="309329" y="648689"/>
            <a:ext cx="2038800" cy="17238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10000"/>
              <a:buFont typeface="Verdana"/>
              <a:buNone/>
            </a:pPr>
            <a:r>
              <a:rPr b="1" i="0" lang="es-CO" sz="10000" u="none" cap="none" strike="noStrike">
                <a:solidFill>
                  <a:srgbClr val="CAF53A"/>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753" name="Google Shape;753;g2d7195ed958_0_17"/>
          <p:cNvSpPr/>
          <p:nvPr/>
        </p:nvSpPr>
        <p:spPr>
          <a:xfrm rot="7879213">
            <a:off x="4281494" y="2515764"/>
            <a:ext cx="3281523" cy="2156152"/>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áfico 8" id="754" name="Google Shape;754;g2d7195ed958_0_17"/>
          <p:cNvPicPr preferRelativeResize="0"/>
          <p:nvPr/>
        </p:nvPicPr>
        <p:blipFill rotWithShape="1">
          <a:blip r:embed="rId4">
            <a:alphaModFix/>
          </a:blip>
          <a:srcRect b="0" l="0" r="0" t="0"/>
          <a:stretch/>
        </p:blipFill>
        <p:spPr>
          <a:xfrm>
            <a:off x="225300" y="4103675"/>
            <a:ext cx="788816" cy="868702"/>
          </a:xfrm>
          <a:prstGeom prst="rect">
            <a:avLst/>
          </a:prstGeom>
          <a:noFill/>
          <a:ln>
            <a:noFill/>
          </a:ln>
        </p:spPr>
      </p:pic>
      <p:pic>
        <p:nvPicPr>
          <p:cNvPr descr="Imagen 2" id="755" name="Google Shape;755;g2d7195ed958_0_17"/>
          <p:cNvPicPr preferRelativeResize="0"/>
          <p:nvPr/>
        </p:nvPicPr>
        <p:blipFill rotWithShape="1">
          <a:blip r:embed="rId5">
            <a:alphaModFix/>
          </a:blip>
          <a:srcRect b="0" l="0" r="0" t="0"/>
          <a:stretch/>
        </p:blipFill>
        <p:spPr>
          <a:xfrm>
            <a:off x="4636711" y="1835722"/>
            <a:ext cx="2330824" cy="300571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9" name="Shape 759"/>
        <p:cNvGrpSpPr/>
        <p:nvPr/>
      </p:nvGrpSpPr>
      <p:grpSpPr>
        <a:xfrm>
          <a:off x="0" y="0"/>
          <a:ext cx="0" cy="0"/>
          <a:chOff x="0" y="0"/>
          <a:chExt cx="0" cy="0"/>
        </a:xfrm>
      </p:grpSpPr>
      <p:sp>
        <p:nvSpPr>
          <p:cNvPr id="760" name="Google Shape;760;g2d7195ed958_0_25"/>
          <p:cNvSpPr txBox="1"/>
          <p:nvPr/>
        </p:nvSpPr>
        <p:spPr>
          <a:xfrm>
            <a:off x="870575" y="1555625"/>
            <a:ext cx="7451400" cy="16932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t/>
            </a:r>
            <a:endParaRPr b="0" i="0" sz="14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El proyecto propuesto plantea una solución que busca mitigar las problemáticas de radialidad que se presentan en la Zona Norte y Noroccidente del área CQR.  Además brindar un soporte a los nuevos requerimientos de demanda que enfrentará la red a partir del ingreso del proyecto minero Lower Mine con una carga de 40 MW,  la cual  tiene aprobación de conexión en la subestación Irra 115 kV para el año 2026.</a:t>
            </a:r>
            <a:endParaRPr b="0" i="0" sz="14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 </a:t>
            </a:r>
            <a:endParaRPr b="0" i="0" sz="1400" u="none" cap="none" strike="noStrike">
              <a:solidFill>
                <a:srgbClr val="000000"/>
              </a:solidFill>
              <a:latin typeface="Arial"/>
              <a:ea typeface="Arial"/>
              <a:cs typeface="Arial"/>
              <a:sym typeface="Arial"/>
            </a:endParaRPr>
          </a:p>
        </p:txBody>
      </p:sp>
      <p:pic>
        <p:nvPicPr>
          <p:cNvPr descr="Imagen 7" id="761" name="Google Shape;761;g2d7195ed958_0_2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762" name="Google Shape;762;g2d7195ed958_0_25"/>
          <p:cNvSpPr txBox="1"/>
          <p:nvPr/>
        </p:nvSpPr>
        <p:spPr>
          <a:xfrm>
            <a:off x="819725" y="545050"/>
            <a:ext cx="7451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Introducción</a:t>
            </a:r>
            <a:endParaRPr b="1" i="0" sz="2400" u="none" cap="none" strike="noStrike">
              <a:solidFill>
                <a:srgbClr val="BFCC04"/>
              </a:solidFill>
              <a:latin typeface="Montserrat"/>
              <a:ea typeface="Montserrat"/>
              <a:cs typeface="Montserrat"/>
              <a:sym typeface="Montserrat"/>
            </a:endParaRPr>
          </a:p>
        </p:txBody>
      </p:sp>
      <p:pic>
        <p:nvPicPr>
          <p:cNvPr descr="Imagen 71" id="763" name="Google Shape;763;g2d7195ed958_0_25"/>
          <p:cNvPicPr preferRelativeResize="0"/>
          <p:nvPr/>
        </p:nvPicPr>
        <p:blipFill rotWithShape="1">
          <a:blip r:embed="rId5">
            <a:alphaModFix/>
          </a:blip>
          <a:srcRect b="0" l="0" r="0" t="0"/>
          <a:stretch/>
        </p:blipFill>
        <p:spPr>
          <a:xfrm>
            <a:off x="6256591" y="3853325"/>
            <a:ext cx="2526786" cy="1143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7" name="Shape 767"/>
        <p:cNvGrpSpPr/>
        <p:nvPr/>
      </p:nvGrpSpPr>
      <p:grpSpPr>
        <a:xfrm>
          <a:off x="0" y="0"/>
          <a:ext cx="0" cy="0"/>
          <a:chOff x="0" y="0"/>
          <a:chExt cx="0" cy="0"/>
        </a:xfrm>
      </p:grpSpPr>
      <p:pic>
        <p:nvPicPr>
          <p:cNvPr descr="Imagen 7" id="768" name="Google Shape;768;g2d7195ed958_0_32"/>
          <p:cNvPicPr preferRelativeResize="0"/>
          <p:nvPr/>
        </p:nvPicPr>
        <p:blipFill rotWithShape="1">
          <a:blip r:embed="rId4">
            <a:alphaModFix/>
          </a:blip>
          <a:srcRect b="0" l="0" r="0" t="0"/>
          <a:stretch/>
        </p:blipFill>
        <p:spPr>
          <a:xfrm>
            <a:off x="7997104" y="3814455"/>
            <a:ext cx="1016198" cy="1143000"/>
          </a:xfrm>
          <a:prstGeom prst="rect">
            <a:avLst/>
          </a:prstGeom>
          <a:noFill/>
          <a:ln>
            <a:noFill/>
          </a:ln>
        </p:spPr>
      </p:pic>
      <p:sp>
        <p:nvSpPr>
          <p:cNvPr id="769" name="Google Shape;769;g2d7195ed958_0_32"/>
          <p:cNvSpPr txBox="1"/>
          <p:nvPr/>
        </p:nvSpPr>
        <p:spPr>
          <a:xfrm>
            <a:off x="2186025" y="4530700"/>
            <a:ext cx="4960800" cy="49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1. Diagrama unifilar red actual</a:t>
            </a:r>
            <a:endParaRPr b="1" i="0" sz="1100" u="none" cap="none" strike="noStrike">
              <a:solidFill>
                <a:srgbClr val="595959"/>
              </a:solidFill>
              <a:latin typeface="Nunito"/>
              <a:ea typeface="Nunito"/>
              <a:cs typeface="Nunito"/>
              <a:sym typeface="Nunito"/>
            </a:endParaRPr>
          </a:p>
        </p:txBody>
      </p:sp>
      <p:sp>
        <p:nvSpPr>
          <p:cNvPr id="770" name="Google Shape;770;g2d7195ed958_0_32"/>
          <p:cNvSpPr txBox="1"/>
          <p:nvPr/>
        </p:nvSpPr>
        <p:spPr>
          <a:xfrm>
            <a:off x="175829" y="3"/>
            <a:ext cx="80043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Diagrama Unifilar Red Actual</a:t>
            </a:r>
            <a:endParaRPr b="1" i="0" sz="2400" u="none" cap="none" strike="noStrike">
              <a:solidFill>
                <a:srgbClr val="BFCC04"/>
              </a:solidFill>
              <a:latin typeface="Montserrat"/>
              <a:ea typeface="Montserrat"/>
              <a:cs typeface="Montserrat"/>
              <a:sym typeface="Montserrat"/>
            </a:endParaRPr>
          </a:p>
        </p:txBody>
      </p:sp>
      <p:pic>
        <p:nvPicPr>
          <p:cNvPr id="771" name="Google Shape;771;g2d7195ed958_0_32"/>
          <p:cNvPicPr preferRelativeResize="0"/>
          <p:nvPr/>
        </p:nvPicPr>
        <p:blipFill rotWithShape="1">
          <a:blip r:embed="rId5">
            <a:alphaModFix/>
          </a:blip>
          <a:srcRect b="0" l="0" r="0" t="0"/>
          <a:stretch/>
        </p:blipFill>
        <p:spPr>
          <a:xfrm>
            <a:off x="2399588" y="735853"/>
            <a:ext cx="4344836" cy="367179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5" name="Shape 775"/>
        <p:cNvGrpSpPr/>
        <p:nvPr/>
      </p:nvGrpSpPr>
      <p:grpSpPr>
        <a:xfrm>
          <a:off x="0" y="0"/>
          <a:ext cx="0" cy="0"/>
          <a:chOff x="0" y="0"/>
          <a:chExt cx="0" cy="0"/>
        </a:xfrm>
      </p:grpSpPr>
      <p:sp>
        <p:nvSpPr>
          <p:cNvPr id="776" name="Google Shape;776;g2d7195ed958_0_39"/>
          <p:cNvSpPr txBox="1"/>
          <p:nvPr/>
        </p:nvSpPr>
        <p:spPr>
          <a:xfrm>
            <a:off x="565850" y="672075"/>
            <a:ext cx="3534900" cy="35094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200" u="none" cap="none" strike="noStrike">
                <a:solidFill>
                  <a:srgbClr val="373737"/>
                </a:solidFill>
                <a:latin typeface="Nunito"/>
                <a:ea typeface="Nunito"/>
                <a:cs typeface="Nunito"/>
                <a:sym typeface="Nunito"/>
              </a:rPr>
              <a:t>Se propone el ingreso de la nueva subestación Macana 230 kV, intersectando la línea San Carlos – Esmeralda 230 kV, creando los tramos reconfigurados Esmeralda – Macana 230 kV y Macana - San Carlos 230 kV, manteniendo la capacidad actual de 976 A e incorporando un transformador Macana 230/115 kV de 150 MVA.</a:t>
            </a:r>
            <a:endParaRPr b="0" i="0" sz="12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t/>
            </a:r>
            <a:endParaRPr b="0" i="0" sz="12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rPr b="0" i="0" lang="es-CO" sz="1200" u="none" cap="none" strike="noStrike">
                <a:solidFill>
                  <a:srgbClr val="373737"/>
                </a:solidFill>
                <a:latin typeface="Nunito"/>
                <a:ea typeface="Nunito"/>
                <a:cs typeface="Nunito"/>
                <a:sym typeface="Nunito"/>
              </a:rPr>
              <a:t>Además, el traslado del patio 115 kV de la actual subestación Salamina con su transformación 115/33 kV de 40 MVA a la nueva Subestación Macana 230 kV.</a:t>
            </a:r>
            <a:endParaRPr b="0" i="0" sz="12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t/>
            </a:r>
            <a:endParaRPr b="0" i="0" sz="12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rPr b="0" i="0" lang="es-CO" sz="1200" u="none" cap="none" strike="noStrike">
                <a:solidFill>
                  <a:srgbClr val="373737"/>
                </a:solidFill>
                <a:latin typeface="Nunito"/>
                <a:ea typeface="Nunito"/>
                <a:cs typeface="Nunito"/>
                <a:sym typeface="Nunito"/>
              </a:rPr>
              <a:t>Finalmente el ingreso de una nueva línea entre las subestaciones Riosucio y Macana 115 kV con una capacidad de 530 A, incluyendo la normalización de la subestación Riosucio a nivel de 115 kV en barra principal más transferencia.</a:t>
            </a:r>
            <a:endParaRPr b="0" i="0" sz="1200" u="none" cap="none" strike="noStrike">
              <a:solidFill>
                <a:srgbClr val="000000"/>
              </a:solidFill>
              <a:latin typeface="Arial"/>
              <a:ea typeface="Arial"/>
              <a:cs typeface="Arial"/>
              <a:sym typeface="Arial"/>
            </a:endParaRPr>
          </a:p>
        </p:txBody>
      </p:sp>
      <p:pic>
        <p:nvPicPr>
          <p:cNvPr descr="Imagen 7" id="777" name="Google Shape;777;g2d7195ed958_0_3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778" name="Google Shape;778;g2d7195ed958_0_39"/>
          <p:cNvSpPr txBox="1"/>
          <p:nvPr/>
        </p:nvSpPr>
        <p:spPr>
          <a:xfrm>
            <a:off x="611900"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Alternativa 1</a:t>
            </a:r>
            <a:endParaRPr b="1" i="0" sz="2400" u="none" cap="none" strike="noStrike">
              <a:solidFill>
                <a:srgbClr val="BFCC04"/>
              </a:solidFill>
              <a:latin typeface="Montserrat"/>
              <a:ea typeface="Montserrat"/>
              <a:cs typeface="Montserrat"/>
              <a:sym typeface="Montserrat"/>
            </a:endParaRPr>
          </a:p>
        </p:txBody>
      </p:sp>
      <p:sp>
        <p:nvSpPr>
          <p:cNvPr id="779" name="Google Shape;779;g2d7195ed958_0_39"/>
          <p:cNvSpPr txBox="1"/>
          <p:nvPr/>
        </p:nvSpPr>
        <p:spPr>
          <a:xfrm>
            <a:off x="4199225" y="4120600"/>
            <a:ext cx="4472100" cy="36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2. Diagrama unifilar alternativa 1</a:t>
            </a:r>
            <a:endParaRPr b="1" i="0" sz="1100" u="none" cap="none" strike="noStrike">
              <a:solidFill>
                <a:srgbClr val="595959"/>
              </a:solidFill>
              <a:latin typeface="Nunito"/>
              <a:ea typeface="Nunito"/>
              <a:cs typeface="Nunito"/>
              <a:sym typeface="Nunito"/>
            </a:endParaRPr>
          </a:p>
        </p:txBody>
      </p:sp>
      <p:pic>
        <p:nvPicPr>
          <p:cNvPr id="780" name="Google Shape;780;g2d7195ed958_0_39"/>
          <p:cNvPicPr preferRelativeResize="0"/>
          <p:nvPr/>
        </p:nvPicPr>
        <p:blipFill rotWithShape="1">
          <a:blip r:embed="rId5">
            <a:alphaModFix/>
          </a:blip>
          <a:srcRect b="0" l="0" r="0" t="0"/>
          <a:stretch/>
        </p:blipFill>
        <p:spPr>
          <a:xfrm>
            <a:off x="4419100" y="872788"/>
            <a:ext cx="3803199" cy="318152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4" name="Shape 784"/>
        <p:cNvGrpSpPr/>
        <p:nvPr/>
      </p:nvGrpSpPr>
      <p:grpSpPr>
        <a:xfrm>
          <a:off x="0" y="0"/>
          <a:ext cx="0" cy="0"/>
          <a:chOff x="0" y="0"/>
          <a:chExt cx="0" cy="0"/>
        </a:xfrm>
      </p:grpSpPr>
      <p:sp>
        <p:nvSpPr>
          <p:cNvPr id="785" name="Google Shape;785;g2d7195ed958_0_47"/>
          <p:cNvSpPr txBox="1"/>
          <p:nvPr/>
        </p:nvSpPr>
        <p:spPr>
          <a:xfrm>
            <a:off x="660725" y="619600"/>
            <a:ext cx="3474600" cy="36942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200" u="none" cap="none" strike="noStrike">
                <a:solidFill>
                  <a:srgbClr val="373737"/>
                </a:solidFill>
                <a:latin typeface="Nunito"/>
                <a:ea typeface="Nunito"/>
                <a:cs typeface="Nunito"/>
                <a:sym typeface="Nunito"/>
              </a:rPr>
              <a:t>Como alternativa 2 se plantea el ingreso de la nueva Subestación Macana 230 kV, intersectando la línea San Carlos – Esmeralda 230 kV, creando los tramos reconfigurados Esmeralda – Macana 230 kV de 61 km y Macana - San Carlos 230 kV de 165.1 km, manteniendo la capacidad actual de 976 A e incorporando un transformador Macana 230/115 kV de 150 MVA.</a:t>
            </a:r>
            <a:endParaRPr b="0" i="0" sz="12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t/>
            </a:r>
            <a:endParaRPr b="0" i="0" sz="1200" u="none" cap="none" strike="noStrike">
              <a:solidFill>
                <a:srgbClr val="373737"/>
              </a:solidFill>
              <a:latin typeface="Nunito"/>
              <a:ea typeface="Nunito"/>
              <a:cs typeface="Nunito"/>
              <a:sym typeface="Nunito"/>
            </a:endParaRPr>
          </a:p>
          <a:p>
            <a:pPr indent="0" lvl="0" marL="0" marR="0" rtl="0" algn="just">
              <a:lnSpc>
                <a:spcPct val="100000"/>
              </a:lnSpc>
              <a:spcBef>
                <a:spcPts val="0"/>
              </a:spcBef>
              <a:spcAft>
                <a:spcPts val="0"/>
              </a:spcAft>
              <a:buClr>
                <a:srgbClr val="373737"/>
              </a:buClr>
              <a:buSzPts val="1400"/>
              <a:buFont typeface="Nunito"/>
              <a:buNone/>
            </a:pPr>
            <a:r>
              <a:rPr b="0" i="0" lang="es-CO" sz="1200" u="none" cap="none" strike="noStrike">
                <a:solidFill>
                  <a:srgbClr val="373737"/>
                </a:solidFill>
                <a:latin typeface="Nunito"/>
                <a:ea typeface="Nunito"/>
                <a:cs typeface="Nunito"/>
                <a:sym typeface="Nunito"/>
              </a:rPr>
              <a:t>Adicionalmente el ingreso de una nueva subestación La Merced 115/33 kV, conectada a través de las líneas La Merced - Riosucio 115 kV de 18.46 km y La Merced - Macana 115 kV de 7.57 km con capacidad de 530 A y una transformación 115/33 kV de 40 MVA, incluyendo la normalización de la subestación Riosucio a nivel de 115 kV en barra principal más transferencia.</a:t>
            </a:r>
            <a:endParaRPr b="0" i="0" sz="1400" u="none" cap="none" strike="noStrike">
              <a:solidFill>
                <a:srgbClr val="000000"/>
              </a:solidFill>
              <a:latin typeface="Arial"/>
              <a:ea typeface="Arial"/>
              <a:cs typeface="Arial"/>
              <a:sym typeface="Arial"/>
            </a:endParaRPr>
          </a:p>
        </p:txBody>
      </p:sp>
      <p:pic>
        <p:nvPicPr>
          <p:cNvPr descr="Imagen 7" id="786" name="Google Shape;786;g2d7195ed958_0_4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787" name="Google Shape;787;g2d7195ed958_0_47"/>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Alternativa 2</a:t>
            </a:r>
            <a:endParaRPr b="1" i="0" sz="2400" u="none" cap="none" strike="noStrike">
              <a:solidFill>
                <a:srgbClr val="BFCC04"/>
              </a:solidFill>
              <a:latin typeface="Montserrat"/>
              <a:ea typeface="Montserrat"/>
              <a:cs typeface="Montserrat"/>
              <a:sym typeface="Montserrat"/>
            </a:endParaRPr>
          </a:p>
        </p:txBody>
      </p:sp>
      <p:sp>
        <p:nvSpPr>
          <p:cNvPr id="788" name="Google Shape;788;g2d7195ed958_0_47"/>
          <p:cNvSpPr txBox="1"/>
          <p:nvPr/>
        </p:nvSpPr>
        <p:spPr>
          <a:xfrm>
            <a:off x="4312700" y="4313800"/>
            <a:ext cx="4189800" cy="37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3. Diagrama unifilar alternativa 2</a:t>
            </a:r>
            <a:endParaRPr b="1" i="0" sz="1100" u="none" cap="none" strike="noStrike">
              <a:solidFill>
                <a:srgbClr val="595959"/>
              </a:solidFill>
              <a:latin typeface="Nunito"/>
              <a:ea typeface="Nunito"/>
              <a:cs typeface="Nunito"/>
              <a:sym typeface="Nunito"/>
            </a:endParaRPr>
          </a:p>
        </p:txBody>
      </p:sp>
      <p:pic>
        <p:nvPicPr>
          <p:cNvPr id="789" name="Google Shape;789;g2d7195ed958_0_47"/>
          <p:cNvPicPr preferRelativeResize="0"/>
          <p:nvPr/>
        </p:nvPicPr>
        <p:blipFill rotWithShape="1">
          <a:blip r:embed="rId5">
            <a:alphaModFix/>
          </a:blip>
          <a:srcRect b="0" l="0" r="0" t="0"/>
          <a:stretch/>
        </p:blipFill>
        <p:spPr>
          <a:xfrm>
            <a:off x="4630600" y="672076"/>
            <a:ext cx="3433725" cy="3464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3" name="Shape 793"/>
        <p:cNvGrpSpPr/>
        <p:nvPr/>
      </p:nvGrpSpPr>
      <p:grpSpPr>
        <a:xfrm>
          <a:off x="0" y="0"/>
          <a:ext cx="0" cy="0"/>
          <a:chOff x="0" y="0"/>
          <a:chExt cx="0" cy="0"/>
        </a:xfrm>
      </p:grpSpPr>
      <p:pic>
        <p:nvPicPr>
          <p:cNvPr descr="Imagen 7" id="794" name="Google Shape;794;g2d7195ed958_0_5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795" name="Google Shape;795;g2d7195ed958_0_55"/>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t/>
            </a:r>
            <a:endParaRPr b="1" i="0" sz="2400" u="none" cap="none" strike="noStrike">
              <a:solidFill>
                <a:srgbClr val="BFCC04"/>
              </a:solidFill>
              <a:latin typeface="Montserrat"/>
              <a:ea typeface="Montserrat"/>
              <a:cs typeface="Montserrat"/>
              <a:sym typeface="Montserrat"/>
            </a:endParaRPr>
          </a:p>
        </p:txBody>
      </p:sp>
      <p:graphicFrame>
        <p:nvGraphicFramePr>
          <p:cNvPr id="796" name="Google Shape;796;g2d7195ed958_0_55"/>
          <p:cNvGraphicFramePr/>
          <p:nvPr/>
        </p:nvGraphicFramePr>
        <p:xfrm>
          <a:off x="577600" y="1120950"/>
          <a:ext cx="3000000" cy="3000000"/>
        </p:xfrm>
        <a:graphic>
          <a:graphicData uri="http://schemas.openxmlformats.org/drawingml/2006/table">
            <a:tbl>
              <a:tblPr>
                <a:noFill/>
                <a:tableStyleId>{732A7FB2-372A-48F8-9DC3-423CD9D97F35}</a:tableStyleId>
              </a:tblPr>
              <a:tblGrid>
                <a:gridCol w="1231300"/>
                <a:gridCol w="749100"/>
                <a:gridCol w="968875"/>
                <a:gridCol w="1155775"/>
                <a:gridCol w="3671600"/>
              </a:tblGrid>
              <a:tr h="319350">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Línea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CT Irra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CT Salamina </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Conductor [A]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Observaciones</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601575">
                <a:tc>
                  <a:txBody>
                    <a:bodyPr/>
                    <a:lstStyle/>
                    <a:p>
                      <a:pPr indent="0" lvl="0" marL="0" marR="0" rtl="0" algn="just">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Irra - Salamina</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600/5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300/5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530 </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Restricción por CTs en Salamina teniendo en cuenta que es una subestación no normalizada. Por lo tanto, la Nueva subestación Macana 115 contempla la instalación de los CT's requeridos en cada bahía. (Unidad constructiva valorada en el ingreso de la subestación Macana - FPO 2028)</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293550">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a:ea typeface="Nunito"/>
                        <a:cs typeface="Nunito"/>
                        <a:sym typeface="Nunito"/>
                      </a:endParaRPr>
                    </a:p>
                  </a:txBody>
                  <a:tcPr marT="91425" marB="91425" marR="91425" marL="91425">
                    <a:lnL cap="flat" cmpd="sng" w="9525">
                      <a:solidFill>
                        <a:srgbClr val="7AD635">
                          <a:alpha val="0"/>
                        </a:srgbClr>
                      </a:solidFill>
                      <a:prstDash val="solid"/>
                      <a:round/>
                      <a:headEnd len="sm" w="sm" type="none"/>
                      <a:tailEnd len="sm" w="sm" type="none"/>
                    </a:lnL>
                    <a:lnR cap="flat" cmpd="sng" w="9525">
                      <a:solidFill>
                        <a:srgbClr val="7AD635">
                          <a:alpha val="0"/>
                        </a:srgbClr>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latin typeface="Nunito"/>
                        <a:ea typeface="Nunito"/>
                        <a:cs typeface="Nunito"/>
                        <a:sym typeface="Nunito"/>
                      </a:endParaRPr>
                    </a:p>
                  </a:txBody>
                  <a:tcPr marT="91425" marB="91425" marR="91425" marL="91425">
                    <a:lnL cap="flat" cmpd="sng" w="9525">
                      <a:solidFill>
                        <a:srgbClr val="7AD635">
                          <a:alpha val="0"/>
                        </a:srgbClr>
                      </a:solidFill>
                      <a:prstDash val="solid"/>
                      <a:round/>
                      <a:headEnd len="sm" w="sm" type="none"/>
                      <a:tailEnd len="sm" w="sm" type="none"/>
                    </a:lnL>
                    <a:lnR cap="flat" cmpd="sng" w="9525">
                      <a:solidFill>
                        <a:srgbClr val="7AD635">
                          <a:alpha val="0"/>
                        </a:srgbClr>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latin typeface="Nunito"/>
                        <a:ea typeface="Nunito"/>
                        <a:cs typeface="Nunito"/>
                        <a:sym typeface="Nunito"/>
                      </a:endParaRPr>
                    </a:p>
                  </a:txBody>
                  <a:tcPr marT="91425" marB="91425" marR="91425" marL="91425">
                    <a:lnL cap="flat" cmpd="sng" w="9525">
                      <a:solidFill>
                        <a:srgbClr val="7AD635">
                          <a:alpha val="0"/>
                        </a:srgbClr>
                      </a:solidFill>
                      <a:prstDash val="solid"/>
                      <a:round/>
                      <a:headEnd len="sm" w="sm" type="none"/>
                      <a:tailEnd len="sm" w="sm" type="none"/>
                    </a:lnL>
                    <a:lnR cap="flat" cmpd="sng" w="9525">
                      <a:solidFill>
                        <a:srgbClr val="7AD635">
                          <a:alpha val="0"/>
                        </a:srgbClr>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latin typeface="Nunito"/>
                        <a:ea typeface="Nunito"/>
                        <a:cs typeface="Nunito"/>
                        <a:sym typeface="Nunito"/>
                      </a:endParaRPr>
                    </a:p>
                  </a:txBody>
                  <a:tcPr marT="91425" marB="91425" marR="91425" marL="91425">
                    <a:lnL cap="flat" cmpd="sng" w="9525">
                      <a:solidFill>
                        <a:srgbClr val="7AD635">
                          <a:alpha val="0"/>
                        </a:srgbClr>
                      </a:solidFill>
                      <a:prstDash val="solid"/>
                      <a:round/>
                      <a:headEnd len="sm" w="sm" type="none"/>
                      <a:tailEnd len="sm" w="sm" type="none"/>
                    </a:lnL>
                    <a:lnR cap="flat" cmpd="sng" w="9525">
                      <a:solidFill>
                        <a:srgbClr val="7AD635">
                          <a:alpha val="0"/>
                        </a:srgbClr>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000"/>
                        <a:buFont typeface="Arial"/>
                        <a:buNone/>
                      </a:pPr>
                      <a:r>
                        <a:t/>
                      </a:r>
                      <a:endParaRPr sz="1000" u="none" cap="none" strike="noStrike">
                        <a:latin typeface="Nunito"/>
                        <a:ea typeface="Nunito"/>
                        <a:cs typeface="Nunito"/>
                        <a:sym typeface="Nunito"/>
                      </a:endParaRPr>
                    </a:p>
                  </a:txBody>
                  <a:tcPr marT="91425" marB="91425" marR="91425" marL="91425">
                    <a:lnL cap="flat" cmpd="sng" w="9525">
                      <a:solidFill>
                        <a:srgbClr val="7AD635">
                          <a:alpha val="0"/>
                        </a:srgbClr>
                      </a:solidFill>
                      <a:prstDash val="solid"/>
                      <a:round/>
                      <a:headEnd len="sm" w="sm" type="none"/>
                      <a:tailEnd len="sm" w="sm" type="none"/>
                    </a:lnL>
                    <a:lnR cap="flat" cmpd="sng" w="9525">
                      <a:solidFill>
                        <a:srgbClr val="7AD635">
                          <a:alpha val="0"/>
                        </a:srgbClr>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370025">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Línea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CT Irra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CT Riosucio</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Conductor [A]</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solidFill>
                            <a:schemeClr val="lt1"/>
                          </a:solidFill>
                          <a:latin typeface="Nunito"/>
                          <a:ea typeface="Nunito"/>
                          <a:cs typeface="Nunito"/>
                          <a:sym typeface="Nunito"/>
                        </a:rPr>
                        <a:t>Observaciones</a:t>
                      </a:r>
                      <a:endParaRPr sz="1000" u="none" cap="none" strike="noStrike">
                        <a:solidFill>
                          <a:schemeClr val="lt1"/>
                        </a:solidFill>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911750">
                <a:tc>
                  <a:txBody>
                    <a:bodyPr/>
                    <a:lstStyle/>
                    <a:p>
                      <a:pPr indent="0" lvl="0" marL="0" marR="0" rtl="0" algn="l">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Irra - Riosucio</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600/5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250/5</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661</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000"/>
                        <a:buFont typeface="Arial"/>
                        <a:buNone/>
                      </a:pPr>
                      <a:r>
                        <a:rPr lang="es-CO" sz="1000" u="none" cap="none" strike="noStrike">
                          <a:latin typeface="Nunito"/>
                          <a:ea typeface="Nunito"/>
                          <a:cs typeface="Nunito"/>
                          <a:sym typeface="Nunito"/>
                        </a:rPr>
                        <a:t>Restricción por CTs en Riosucio teniendo en cuenta que es una subestación no normalizada. Considerando el proyecto Macana, dicha subestación será normalizada y contempla la instalación de los CT's requeridos en cada bahía. (Unidad constructiva valorada en el ingreso de la subestación Macana - FPO 2028)</a:t>
                      </a:r>
                      <a:endParaRPr sz="1000" u="none" cap="none" strike="noStrike">
                        <a:latin typeface="Nunito"/>
                        <a:ea typeface="Nunito"/>
                        <a:cs typeface="Nunito"/>
                        <a:sym typeface="Nunito"/>
                      </a:endParaRPr>
                    </a:p>
                  </a:txBody>
                  <a:tcPr marT="91425" marB="91425" marR="91425" marL="91425">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0" name="Shape 800"/>
        <p:cNvGrpSpPr/>
        <p:nvPr/>
      </p:nvGrpSpPr>
      <p:grpSpPr>
        <a:xfrm>
          <a:off x="0" y="0"/>
          <a:ext cx="0" cy="0"/>
          <a:chOff x="0" y="0"/>
          <a:chExt cx="0" cy="0"/>
        </a:xfrm>
      </p:grpSpPr>
      <p:sp>
        <p:nvSpPr>
          <p:cNvPr id="801" name="Google Shape;801;g2d7195ed958_0_61"/>
          <p:cNvSpPr txBox="1"/>
          <p:nvPr/>
        </p:nvSpPr>
        <p:spPr>
          <a:xfrm>
            <a:off x="2140350" y="2661325"/>
            <a:ext cx="5600400" cy="1231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EVALUACIÓN ELÉCTRICA</a:t>
            </a:r>
            <a:endParaRPr b="0" i="0" sz="1400" u="none" cap="none" strike="noStrike">
              <a:solidFill>
                <a:srgbClr val="000000"/>
              </a:solidFill>
              <a:latin typeface="Arial"/>
              <a:ea typeface="Arial"/>
              <a:cs typeface="Arial"/>
              <a:sym typeface="Arial"/>
            </a:endParaRPr>
          </a:p>
        </p:txBody>
      </p:sp>
      <p:sp>
        <p:nvSpPr>
          <p:cNvPr id="802" name="Google Shape;802;g2d7195ed958_0_61"/>
          <p:cNvSpPr txBox="1"/>
          <p:nvPr/>
        </p:nvSpPr>
        <p:spPr>
          <a:xfrm>
            <a:off x="6667782" y="386565"/>
            <a:ext cx="2977500" cy="3263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20000"/>
              <a:buFont typeface="Verdana"/>
              <a:buNone/>
            </a:pPr>
            <a:r>
              <a:rPr b="1" i="0" lang="es-CO" sz="20000" u="none" cap="none" strike="noStrike">
                <a:solidFill>
                  <a:srgbClr val="CAF53A"/>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pic>
        <p:nvPicPr>
          <p:cNvPr descr="Imagen 3" id="803" name="Google Shape;803;g2d7195ed958_0_61"/>
          <p:cNvPicPr preferRelativeResize="0"/>
          <p:nvPr/>
        </p:nvPicPr>
        <p:blipFill rotWithShape="1">
          <a:blip r:embed="rId4">
            <a:alphaModFix/>
          </a:blip>
          <a:srcRect b="7525" l="0" r="0" t="0"/>
          <a:stretch/>
        </p:blipFill>
        <p:spPr>
          <a:xfrm>
            <a:off x="4721876" y="1065509"/>
            <a:ext cx="3692782" cy="4077991"/>
          </a:xfrm>
          <a:prstGeom prst="rect">
            <a:avLst/>
          </a:prstGeom>
          <a:noFill/>
          <a:ln>
            <a:noFill/>
          </a:ln>
        </p:spPr>
      </p:pic>
      <p:pic>
        <p:nvPicPr>
          <p:cNvPr descr="Gráfico 7" id="804" name="Google Shape;804;g2d7195ed958_0_61"/>
          <p:cNvPicPr preferRelativeResize="0"/>
          <p:nvPr/>
        </p:nvPicPr>
        <p:blipFill rotWithShape="1">
          <a:blip r:embed="rId5">
            <a:alphaModFix/>
          </a:blip>
          <a:srcRect b="0" l="0" r="0" t="0"/>
          <a:stretch/>
        </p:blipFill>
        <p:spPr>
          <a:xfrm>
            <a:off x="198690" y="217475"/>
            <a:ext cx="788821" cy="86870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8" name="Shape 808"/>
        <p:cNvGrpSpPr/>
        <p:nvPr/>
      </p:nvGrpSpPr>
      <p:grpSpPr>
        <a:xfrm>
          <a:off x="0" y="0"/>
          <a:ext cx="0" cy="0"/>
          <a:chOff x="0" y="0"/>
          <a:chExt cx="0" cy="0"/>
        </a:xfrm>
      </p:grpSpPr>
      <p:pic>
        <p:nvPicPr>
          <p:cNvPr descr="Imagen 7" id="809" name="Google Shape;809;g2d7195ed958_0_265"/>
          <p:cNvPicPr preferRelativeResize="0"/>
          <p:nvPr/>
        </p:nvPicPr>
        <p:blipFill rotWithShape="1">
          <a:blip r:embed="rId4">
            <a:alphaModFix/>
          </a:blip>
          <a:srcRect b="0" l="0" r="0" t="0"/>
          <a:stretch/>
        </p:blipFill>
        <p:spPr>
          <a:xfrm>
            <a:off x="7997104" y="3814455"/>
            <a:ext cx="1016198" cy="1143000"/>
          </a:xfrm>
          <a:prstGeom prst="rect">
            <a:avLst/>
          </a:prstGeom>
          <a:noFill/>
          <a:ln>
            <a:noFill/>
          </a:ln>
        </p:spPr>
      </p:pic>
      <p:sp>
        <p:nvSpPr>
          <p:cNvPr id="810" name="Google Shape;810;g2d7195ed958_0_265"/>
          <p:cNvSpPr txBox="1"/>
          <p:nvPr/>
        </p:nvSpPr>
        <p:spPr>
          <a:xfrm>
            <a:off x="1853525" y="3900600"/>
            <a:ext cx="5247000" cy="38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Tabla 1. Supuestos y consideraciones para la evaluación.</a:t>
            </a:r>
            <a:endParaRPr b="1" i="0" sz="1100" u="none" cap="none" strike="noStrike">
              <a:solidFill>
                <a:srgbClr val="595959"/>
              </a:solidFill>
              <a:latin typeface="Nunito"/>
              <a:ea typeface="Nunito"/>
              <a:cs typeface="Nunito"/>
              <a:sym typeface="Nunito"/>
            </a:endParaRPr>
          </a:p>
        </p:txBody>
      </p:sp>
      <p:sp>
        <p:nvSpPr>
          <p:cNvPr id="811" name="Google Shape;811;g2d7195ed958_0_265"/>
          <p:cNvSpPr txBox="1"/>
          <p:nvPr/>
        </p:nvSpPr>
        <p:spPr>
          <a:xfrm>
            <a:off x="748775" y="218225"/>
            <a:ext cx="74565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Supuestos y consideraciones</a:t>
            </a:r>
            <a:endParaRPr b="1" i="0" sz="2400" u="none" cap="none" strike="noStrike">
              <a:solidFill>
                <a:srgbClr val="BFCC04"/>
              </a:solidFill>
              <a:latin typeface="Montserrat"/>
              <a:ea typeface="Montserrat"/>
              <a:cs typeface="Montserrat"/>
              <a:sym typeface="Montserrat"/>
            </a:endParaRPr>
          </a:p>
        </p:txBody>
      </p:sp>
      <p:graphicFrame>
        <p:nvGraphicFramePr>
          <p:cNvPr id="812" name="Google Shape;812;g2d7195ed958_0_265"/>
          <p:cNvGraphicFramePr/>
          <p:nvPr/>
        </p:nvGraphicFramePr>
        <p:xfrm>
          <a:off x="666050" y="858863"/>
          <a:ext cx="3000000" cy="3000000"/>
        </p:xfrm>
        <a:graphic>
          <a:graphicData uri="http://schemas.openxmlformats.org/drawingml/2006/table">
            <a:tbl>
              <a:tblPr bandRow="1">
                <a:noFill/>
                <a:tableStyleId>{DDAC2471-B6C1-4883-8D68-31BC18A3935F}</a:tableStyleId>
              </a:tblPr>
              <a:tblGrid>
                <a:gridCol w="1407350"/>
                <a:gridCol w="1762075"/>
                <a:gridCol w="4286925"/>
              </a:tblGrid>
              <a:tr h="445625">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solidFill>
                            <a:schemeClr val="lt1"/>
                          </a:solidFill>
                          <a:latin typeface="Nunito"/>
                          <a:ea typeface="Nunito"/>
                          <a:cs typeface="Nunito"/>
                          <a:sym typeface="Nunito"/>
                        </a:rPr>
                        <a:t>Escenario de generación</a:t>
                      </a:r>
                      <a:endParaRPr sz="1400" u="none" cap="none" strike="noStrike">
                        <a:solidFill>
                          <a:schemeClr val="lt1"/>
                        </a:solidFill>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solidFill>
                            <a:schemeClr val="lt1"/>
                          </a:solidFill>
                          <a:latin typeface="Nunito"/>
                          <a:ea typeface="Nunito"/>
                          <a:cs typeface="Nunito"/>
                          <a:sym typeface="Nunito"/>
                        </a:rPr>
                        <a:t>Escenario de demanda</a:t>
                      </a:r>
                      <a:endParaRPr sz="1400" u="none" cap="none" strike="noStrike">
                        <a:solidFill>
                          <a:schemeClr val="lt1"/>
                        </a:solidFill>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s-CO" sz="1400" u="none" cap="none" strike="noStrike">
                          <a:solidFill>
                            <a:schemeClr val="lt1"/>
                          </a:solidFill>
                          <a:latin typeface="Nunito"/>
                          <a:ea typeface="Nunito"/>
                          <a:cs typeface="Nunito"/>
                          <a:sym typeface="Nunito"/>
                        </a:rPr>
                        <a:t>Descripción</a:t>
                      </a:r>
                      <a:endParaRPr sz="1400" u="none" cap="none" strike="noStrike">
                        <a:solidFill>
                          <a:schemeClr val="lt1"/>
                        </a:solidFill>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solidFill>
                      <a:srgbClr val="7AD635"/>
                    </a:solidFill>
                  </a:tcPr>
                </a:tc>
              </a:tr>
              <a:tr h="327575">
                <a:tc rowSpan="3">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G0</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Dmáx</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rowSpan="3">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Alta generación en el área suroccidental con máxima importación desde Ecuador</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267150">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Dmed</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80400">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Dmín</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80400">
                <a:tc rowSpan="3">
                  <a:txBody>
                    <a:bodyPr/>
                    <a:lstStyle/>
                    <a:p>
                      <a:pPr indent="0" lvl="0" marL="0" marR="0" rtl="0" algn="ctr">
                        <a:lnSpc>
                          <a:spcPct val="107916"/>
                        </a:lnSpc>
                        <a:spcBef>
                          <a:spcPts val="0"/>
                        </a:spcBef>
                        <a:spcAft>
                          <a:spcPts val="0"/>
                        </a:spcAft>
                        <a:buClr>
                          <a:srgbClr val="000000"/>
                        </a:buClr>
                        <a:buSzPts val="1400"/>
                        <a:buFont typeface="Arial"/>
                        <a:buNone/>
                      </a:pPr>
                      <a:r>
                        <a:rPr lang="es-CO" sz="1400" u="none" cap="none" strike="noStrike">
                          <a:latin typeface="Nunito"/>
                          <a:ea typeface="Nunito"/>
                          <a:cs typeface="Nunito"/>
                          <a:sym typeface="Nunito"/>
                        </a:rPr>
                        <a:t>G1</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Dmáx</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rowSpan="3">
                  <a:txBody>
                    <a:bodyPr/>
                    <a:lstStyle/>
                    <a:p>
                      <a:pPr indent="0" lvl="0" marL="0" marR="0" rtl="0" algn="ctr">
                        <a:lnSpc>
                          <a:spcPct val="107916"/>
                        </a:lnSpc>
                        <a:spcBef>
                          <a:spcPts val="0"/>
                        </a:spcBef>
                        <a:spcAft>
                          <a:spcPts val="0"/>
                        </a:spcAft>
                        <a:buClr>
                          <a:srgbClr val="000000"/>
                        </a:buClr>
                        <a:buSzPts val="1400"/>
                        <a:buFont typeface="Arial"/>
                        <a:buNone/>
                      </a:pPr>
                      <a:r>
                        <a:rPr lang="es-CO" sz="1400" u="none" cap="none" strike="noStrike">
                          <a:latin typeface="Nunito"/>
                          <a:ea typeface="Nunito"/>
                          <a:cs typeface="Nunito"/>
                          <a:sym typeface="Nunito"/>
                        </a:rPr>
                        <a:t>Mínima generación en el área suroccidental con máxima exportación hacia Ecuador</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r>
              <a:tr h="280400">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Dmed</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72575">
                <a:tc vMerge="1"/>
                <a:tc>
                  <a:txBody>
                    <a:bodyPr/>
                    <a:lstStyle/>
                    <a:p>
                      <a:pPr indent="0" lvl="0" marL="0" marR="0" rtl="0" algn="ctr">
                        <a:lnSpc>
                          <a:spcPct val="107916"/>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Dmín</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vMerge="1"/>
              </a:tr>
              <a:tr h="280400">
                <a:tc gridSpan="3">
                  <a:txBody>
                    <a:bodyPr/>
                    <a:lstStyle/>
                    <a:p>
                      <a:pPr indent="0" lvl="0" marL="0" marR="0" rtl="0" algn="ctr">
                        <a:lnSpc>
                          <a:spcPct val="100000"/>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FPO inicial: Diciembre 2028.</a:t>
                      </a:r>
                      <a:endParaRPr sz="1400" u="none" cap="none" strike="noStrike">
                        <a:latin typeface="Nunito"/>
                        <a:ea typeface="Nunito"/>
                        <a:cs typeface="Nunito"/>
                        <a:sym typeface="Nunito"/>
                      </a:endParaRPr>
                    </a:p>
                    <a:p>
                      <a:pPr indent="0" lvl="0" marL="0" marR="0" rtl="0" algn="ctr">
                        <a:lnSpc>
                          <a:spcPct val="100000"/>
                        </a:lnSpc>
                        <a:spcBef>
                          <a:spcPts val="0"/>
                        </a:spcBef>
                        <a:spcAft>
                          <a:spcPts val="0"/>
                        </a:spcAft>
                        <a:buClr>
                          <a:srgbClr val="000000"/>
                        </a:buClr>
                        <a:buSzPts val="1300"/>
                        <a:buFont typeface="Arial"/>
                        <a:buNone/>
                      </a:pPr>
                      <a:r>
                        <a:rPr lang="es-CO" sz="1400" u="none" cap="none" strike="noStrike">
                          <a:latin typeface="Nunito"/>
                          <a:ea typeface="Nunito"/>
                          <a:cs typeface="Nunito"/>
                          <a:sym typeface="Nunito"/>
                        </a:rPr>
                        <a:t>FPO final estimada:  Diciembre 2030</a:t>
                      </a:r>
                      <a:r>
                        <a:rPr b="1" lang="es-CO" sz="1400" u="none" cap="none" strike="noStrike">
                          <a:latin typeface="Nunito"/>
                          <a:ea typeface="Nunito"/>
                          <a:cs typeface="Nunito"/>
                          <a:sym typeface="Nunito"/>
                        </a:rPr>
                        <a:t>*</a:t>
                      </a:r>
                      <a:endParaRPr b="1"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hMerge="1"/>
                <a:tc hMerge="1"/>
              </a:tr>
              <a:tr h="280400">
                <a:tc gridSpan="3">
                  <a:txBody>
                    <a:bodyPr/>
                    <a:lstStyle/>
                    <a:p>
                      <a:pPr indent="0" lvl="0" marL="0" marR="0" rtl="0" algn="ctr">
                        <a:lnSpc>
                          <a:spcPct val="100000"/>
                        </a:lnSpc>
                        <a:spcBef>
                          <a:spcPts val="0"/>
                        </a:spcBef>
                        <a:spcAft>
                          <a:spcPts val="0"/>
                        </a:spcAft>
                        <a:buClr>
                          <a:srgbClr val="000000"/>
                        </a:buClr>
                        <a:buSzPts val="1300"/>
                        <a:buFont typeface="Arial"/>
                        <a:buNone/>
                      </a:pPr>
                      <a:r>
                        <a:rPr lang="es-CO" sz="1400" u="none" cap="none" strike="noStrike">
                          <a:solidFill>
                            <a:schemeClr val="dk1"/>
                          </a:solidFill>
                          <a:latin typeface="Nunito"/>
                          <a:ea typeface="Nunito"/>
                          <a:cs typeface="Nunito"/>
                          <a:sym typeface="Nunito"/>
                        </a:rPr>
                        <a:t>El horizonte de evaluación está definido entre los años 2028 y 2034.</a:t>
                      </a:r>
                      <a:endParaRPr sz="1400" u="none" cap="none" strike="noStrike">
                        <a:latin typeface="Nunito"/>
                        <a:ea typeface="Nunito"/>
                        <a:cs typeface="Nunito"/>
                        <a:sym typeface="Nunito"/>
                      </a:endParaRPr>
                    </a:p>
                  </a:txBody>
                  <a:tcPr marT="0" marB="0" marR="73025" marL="73025" anchor="ctr">
                    <a:lnL cap="flat" cmpd="sng" w="9525">
                      <a:solidFill>
                        <a:srgbClr val="7AD635"/>
                      </a:solidFill>
                      <a:prstDash val="solid"/>
                      <a:round/>
                      <a:headEnd len="sm" w="sm" type="none"/>
                      <a:tailEnd len="sm" w="sm" type="none"/>
                    </a:lnL>
                    <a:lnR cap="flat" cmpd="sng" w="9525">
                      <a:solidFill>
                        <a:srgbClr val="7AD635"/>
                      </a:solidFill>
                      <a:prstDash val="solid"/>
                      <a:round/>
                      <a:headEnd len="sm" w="sm" type="none"/>
                      <a:tailEnd len="sm" w="sm" type="none"/>
                    </a:lnR>
                    <a:lnT cap="flat" cmpd="sng" w="9525">
                      <a:solidFill>
                        <a:srgbClr val="7AD635"/>
                      </a:solidFill>
                      <a:prstDash val="solid"/>
                      <a:round/>
                      <a:headEnd len="sm" w="sm" type="none"/>
                      <a:tailEnd len="sm" w="sm" type="none"/>
                    </a:lnT>
                    <a:lnB cap="flat" cmpd="sng" w="9525">
                      <a:solidFill>
                        <a:srgbClr val="7AD635"/>
                      </a:solidFill>
                      <a:prstDash val="solid"/>
                      <a:round/>
                      <a:headEnd len="sm" w="sm" type="none"/>
                      <a:tailEnd len="sm" w="sm" type="none"/>
                    </a:lnB>
                  </a:tcPr>
                </a:tc>
                <a:tc hMerge="1"/>
                <a:tc hMerge="1"/>
              </a:tr>
            </a:tbl>
          </a:graphicData>
        </a:graphic>
      </p:graphicFrame>
      <p:sp>
        <p:nvSpPr>
          <p:cNvPr id="813" name="Google Shape;813;g2d7195ed958_0_265"/>
          <p:cNvSpPr txBox="1"/>
          <p:nvPr/>
        </p:nvSpPr>
        <p:spPr>
          <a:xfrm>
            <a:off x="429925" y="3727925"/>
            <a:ext cx="7738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g2d7195ed958_0_265"/>
          <p:cNvSpPr txBox="1"/>
          <p:nvPr/>
        </p:nvSpPr>
        <p:spPr>
          <a:xfrm>
            <a:off x="571075" y="4285200"/>
            <a:ext cx="74565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1" lang="es-CO" sz="1000" u="none" cap="none" strike="noStrike">
                <a:solidFill>
                  <a:schemeClr val="dk1"/>
                </a:solidFill>
                <a:latin typeface="Nunito"/>
                <a:ea typeface="Nunito"/>
                <a:cs typeface="Nunito"/>
                <a:sym typeface="Nunito"/>
              </a:rPr>
              <a:t>*Se realiza actualización de FPO de acuerdo a recomendación de los miembros del CAPT y cronograma actualizado de CHEC (OR que propone la obra).</a:t>
            </a:r>
            <a:br>
              <a:rPr b="1" i="0" lang="es-CO" sz="1400" u="none" cap="none" strike="noStrike">
                <a:solidFill>
                  <a:schemeClr val="dk1"/>
                </a:solidFill>
                <a:latin typeface="Nunito"/>
                <a:ea typeface="Nunito"/>
                <a:cs typeface="Nunito"/>
                <a:sym typeface="Nunito"/>
              </a:rPr>
            </a:b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d38ae029f6_4_19"/>
          <p:cNvSpPr txBox="1"/>
          <p:nvPr/>
        </p:nvSpPr>
        <p:spPr>
          <a:xfrm>
            <a:off x="506303" y="582158"/>
            <a:ext cx="74907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chemeClr val="dk1"/>
                </a:solidFill>
                <a:latin typeface="Montserrat"/>
                <a:ea typeface="Montserrat"/>
                <a:cs typeface="Montserrat"/>
                <a:sym typeface="Montserrat"/>
              </a:rPr>
              <a:t>MESA AMBIENTAL CAPT OCTUBRE/NOVIEMBRE</a:t>
            </a:r>
            <a:endParaRPr b="1" i="0" sz="2300" u="none" cap="none" strike="noStrike">
              <a:solidFill>
                <a:schemeClr val="dk1"/>
              </a:solidFill>
              <a:latin typeface="Montserrat"/>
              <a:ea typeface="Montserrat"/>
              <a:cs typeface="Montserrat"/>
              <a:sym typeface="Montserrat"/>
            </a:endParaRPr>
          </a:p>
        </p:txBody>
      </p:sp>
      <p:sp>
        <p:nvSpPr>
          <p:cNvPr id="165" name="Google Shape;165;g2d38ae029f6_4_19"/>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sp>
        <p:nvSpPr>
          <p:cNvPr id="166" name="Google Shape;166;g2d38ae029f6_4_19"/>
          <p:cNvSpPr txBox="1"/>
          <p:nvPr/>
        </p:nvSpPr>
        <p:spPr>
          <a:xfrm>
            <a:off x="506300" y="1216600"/>
            <a:ext cx="7916400" cy="1262100"/>
          </a:xfrm>
          <a:prstGeom prst="rect">
            <a:avLst/>
          </a:prstGeom>
          <a:noFill/>
          <a:ln>
            <a:noFill/>
          </a:ln>
        </p:spPr>
        <p:txBody>
          <a:bodyPr anchorCtr="0" anchor="t" bIns="91425" lIns="91425" spcFirstLastPara="1" rIns="91425" wrap="square" tIns="91425">
            <a:spAutoFit/>
          </a:bodyPr>
          <a:lstStyle/>
          <a:p>
            <a:pPr indent="-292100" lvl="0" marL="457200" marR="0" rtl="0" algn="just">
              <a:lnSpc>
                <a:spcPct val="100000"/>
              </a:lnSpc>
              <a:spcBef>
                <a:spcPts val="0"/>
              </a:spcBef>
              <a:spcAft>
                <a:spcPts val="0"/>
              </a:spcAft>
              <a:buClr>
                <a:schemeClr val="dk1"/>
              </a:buClr>
              <a:buSzPts val="1000"/>
              <a:buFont typeface="Arial"/>
              <a:buChar char="●"/>
            </a:pPr>
            <a:r>
              <a:rPr b="0" i="0" lang="es-CO" sz="1000" u="none" cap="none" strike="noStrike">
                <a:solidFill>
                  <a:srgbClr val="000000"/>
                </a:solidFill>
                <a:latin typeface="Arial"/>
                <a:ea typeface="Arial"/>
                <a:cs typeface="Arial"/>
                <a:sym typeface="Arial"/>
              </a:rPr>
              <a:t>Presentación segundo paquete de obras Misión Transmisión: Se hace la presentación del segundo paquete de obras urgentes por parte de la UPME, haciendo claridades técnicas y de ubicación de las obras propuestas.</a:t>
            </a:r>
            <a:endParaRPr b="0" i="0" sz="1000" u="none" cap="none" strike="noStrike">
              <a:solidFill>
                <a:schemeClr val="dk1"/>
              </a:solidFill>
              <a:latin typeface="Arial"/>
              <a:ea typeface="Arial"/>
              <a:cs typeface="Arial"/>
              <a:sym typeface="Arial"/>
            </a:endParaRPr>
          </a:p>
          <a:p>
            <a:pPr indent="-292100" lvl="0" marL="457200" marR="0" rtl="0" algn="just">
              <a:lnSpc>
                <a:spcPct val="100000"/>
              </a:lnSpc>
              <a:spcBef>
                <a:spcPts val="0"/>
              </a:spcBef>
              <a:spcAft>
                <a:spcPts val="0"/>
              </a:spcAft>
              <a:buClr>
                <a:schemeClr val="dk1"/>
              </a:buClr>
              <a:buSzPts val="1000"/>
              <a:buFont typeface="Arial"/>
              <a:buChar char="●"/>
            </a:pPr>
            <a:r>
              <a:rPr b="0" i="0" lang="es-CO" sz="1000" u="none" cap="none" strike="noStrike">
                <a:solidFill>
                  <a:schemeClr val="dk1"/>
                </a:solidFill>
                <a:latin typeface="Arial"/>
                <a:ea typeface="Arial"/>
                <a:cs typeface="Arial"/>
                <a:sym typeface="Arial"/>
              </a:rPr>
              <a:t>Plan de Compensación del Componente Biótico (PCCB): ANLA realiza la presentación del tema y resuelve dudas de los participantes.</a:t>
            </a:r>
            <a:endParaRPr b="0" i="0" sz="1000" u="none" cap="none" strike="noStrike">
              <a:solidFill>
                <a:schemeClr val="dk1"/>
              </a:solidFill>
              <a:latin typeface="Arial"/>
              <a:ea typeface="Arial"/>
              <a:cs typeface="Arial"/>
              <a:sym typeface="Arial"/>
            </a:endParaRPr>
          </a:p>
          <a:p>
            <a:pPr indent="-292100" lvl="0" marL="457200" marR="0" rtl="0" algn="just">
              <a:lnSpc>
                <a:spcPct val="100000"/>
              </a:lnSpc>
              <a:spcBef>
                <a:spcPts val="0"/>
              </a:spcBef>
              <a:spcAft>
                <a:spcPts val="0"/>
              </a:spcAft>
              <a:buClr>
                <a:schemeClr val="dk1"/>
              </a:buClr>
              <a:buSzPts val="1000"/>
              <a:buFont typeface="Arial"/>
              <a:buChar char="●"/>
            </a:pPr>
            <a:r>
              <a:rPr b="0" i="0" lang="es-CO" sz="1000" u="none" cap="none" strike="noStrike">
                <a:solidFill>
                  <a:schemeClr val="dk1"/>
                </a:solidFill>
                <a:latin typeface="Arial"/>
                <a:ea typeface="Arial"/>
                <a:cs typeface="Arial"/>
                <a:sym typeface="Arial"/>
              </a:rPr>
              <a:t>Propuesta de mesa de trabajo de Enfoque de Género en las empresas del sector por parte del grupo territorial, la cual se llevó a cabo posteriormente el días 3 de diciembre.</a:t>
            </a:r>
            <a:endParaRPr b="0" i="0" sz="1000" u="none" cap="none" strike="noStrike">
              <a:solidFill>
                <a:schemeClr val="dk1"/>
              </a:solidFill>
              <a:latin typeface="Arial"/>
              <a:ea typeface="Arial"/>
              <a:cs typeface="Arial"/>
              <a:sym typeface="Arial"/>
            </a:endParaRPr>
          </a:p>
          <a:p>
            <a:pPr indent="-292100" lvl="0" marL="457200" marR="0" rtl="0" algn="just">
              <a:lnSpc>
                <a:spcPct val="100000"/>
              </a:lnSpc>
              <a:spcBef>
                <a:spcPts val="0"/>
              </a:spcBef>
              <a:spcAft>
                <a:spcPts val="0"/>
              </a:spcAft>
              <a:buClr>
                <a:schemeClr val="dk1"/>
              </a:buClr>
              <a:buSzPts val="1000"/>
              <a:buFont typeface="Arial"/>
              <a:buChar char="●"/>
            </a:pPr>
            <a:r>
              <a:rPr b="0" i="0" lang="es-CO" sz="1000" u="none" cap="none" strike="noStrike">
                <a:solidFill>
                  <a:schemeClr val="dk1"/>
                </a:solidFill>
                <a:latin typeface="Arial"/>
                <a:ea typeface="Arial"/>
                <a:cs typeface="Arial"/>
                <a:sym typeface="Arial"/>
              </a:rPr>
              <a:t>Discusión preliminar sobre Plan de Acción 2025 de la mesa ambiental</a:t>
            </a:r>
            <a:endParaRPr b="0" i="0" sz="1000" u="none" cap="none" strike="noStrike">
              <a:solidFill>
                <a:schemeClr val="dk1"/>
              </a:solidFill>
              <a:latin typeface="Arial"/>
              <a:ea typeface="Arial"/>
              <a:cs typeface="Arial"/>
              <a:sym typeface="Arial"/>
            </a:endParaRPr>
          </a:p>
        </p:txBody>
      </p:sp>
      <p:pic>
        <p:nvPicPr>
          <p:cNvPr id="167" name="Google Shape;167;g2d38ae029f6_4_19"/>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68" name="Google Shape;168;g2d38ae029f6_4_19"/>
          <p:cNvPicPr preferRelativeResize="0"/>
          <p:nvPr/>
        </p:nvPicPr>
        <p:blipFill rotWithShape="1">
          <a:blip r:embed="rId4">
            <a:alphaModFix/>
          </a:blip>
          <a:srcRect b="0" l="0" r="0" t="0"/>
          <a:stretch/>
        </p:blipFill>
        <p:spPr>
          <a:xfrm>
            <a:off x="2639200" y="2526975"/>
            <a:ext cx="4389196" cy="2360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8" name="Shape 818"/>
        <p:cNvGrpSpPr/>
        <p:nvPr/>
      </p:nvGrpSpPr>
      <p:grpSpPr>
        <a:xfrm>
          <a:off x="0" y="0"/>
          <a:ext cx="0" cy="0"/>
          <a:chOff x="0" y="0"/>
          <a:chExt cx="0" cy="0"/>
        </a:xfrm>
      </p:grpSpPr>
      <p:pic>
        <p:nvPicPr>
          <p:cNvPr descr="Imagen 7" id="819" name="Google Shape;819;g2d7195ed958_0_7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20" name="Google Shape;820;g2d7195ed958_0_75"/>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Perfiles de tensión red completa</a:t>
            </a:r>
            <a:endParaRPr b="1" i="0" sz="2400" u="none" cap="none" strike="noStrike">
              <a:solidFill>
                <a:srgbClr val="BFCC04"/>
              </a:solidFill>
              <a:latin typeface="Montserrat"/>
              <a:ea typeface="Montserrat"/>
              <a:cs typeface="Montserrat"/>
              <a:sym typeface="Montserrat"/>
            </a:endParaRPr>
          </a:p>
        </p:txBody>
      </p:sp>
      <p:sp>
        <p:nvSpPr>
          <p:cNvPr id="821" name="Google Shape;821;g2d7195ed958_0_75"/>
          <p:cNvSpPr txBox="1"/>
          <p:nvPr/>
        </p:nvSpPr>
        <p:spPr>
          <a:xfrm>
            <a:off x="1118150" y="4591125"/>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4. Perfiles de tensión subestaciones del área de influencia red completa.</a:t>
            </a:r>
            <a:endParaRPr b="1" i="0" sz="1100" u="none" cap="none" strike="noStrike">
              <a:solidFill>
                <a:srgbClr val="595959"/>
              </a:solidFill>
              <a:latin typeface="Nunito"/>
              <a:ea typeface="Nunito"/>
              <a:cs typeface="Nunito"/>
              <a:sym typeface="Nunito"/>
            </a:endParaRPr>
          </a:p>
        </p:txBody>
      </p:sp>
      <p:pic>
        <p:nvPicPr>
          <p:cNvPr id="822" name="Google Shape;822;g2d7195ed958_0_75"/>
          <p:cNvPicPr preferRelativeResize="0"/>
          <p:nvPr/>
        </p:nvPicPr>
        <p:blipFill rotWithShape="1">
          <a:blip r:embed="rId5">
            <a:alphaModFix/>
          </a:blip>
          <a:srcRect b="0" l="0" r="0" t="0"/>
          <a:stretch/>
        </p:blipFill>
        <p:spPr>
          <a:xfrm>
            <a:off x="1884600" y="561225"/>
            <a:ext cx="4726376" cy="41312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6" name="Shape 826"/>
        <p:cNvGrpSpPr/>
        <p:nvPr/>
      </p:nvGrpSpPr>
      <p:grpSpPr>
        <a:xfrm>
          <a:off x="0" y="0"/>
          <a:ext cx="0" cy="0"/>
          <a:chOff x="0" y="0"/>
          <a:chExt cx="0" cy="0"/>
        </a:xfrm>
      </p:grpSpPr>
      <p:pic>
        <p:nvPicPr>
          <p:cNvPr descr="Imagen 7" id="827" name="Google Shape;827;g2d7195ed958_0_8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28" name="Google Shape;828;g2d7195ed958_0_82"/>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Cargabilidad red completa</a:t>
            </a:r>
            <a:endParaRPr b="1" i="0" sz="2400" u="none" cap="none" strike="noStrike">
              <a:solidFill>
                <a:srgbClr val="BFCC04"/>
              </a:solidFill>
              <a:latin typeface="Montserrat"/>
              <a:ea typeface="Montserrat"/>
              <a:cs typeface="Montserrat"/>
              <a:sym typeface="Montserrat"/>
            </a:endParaRPr>
          </a:p>
        </p:txBody>
      </p:sp>
      <p:sp>
        <p:nvSpPr>
          <p:cNvPr id="829" name="Google Shape;829;g2d7195ed958_0_82"/>
          <p:cNvSpPr txBox="1"/>
          <p:nvPr/>
        </p:nvSpPr>
        <p:spPr>
          <a:xfrm>
            <a:off x="1118150" y="4591125"/>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5. Perfiles de cargabilidad en el área de influencia red completa.</a:t>
            </a:r>
            <a:endParaRPr b="1" i="0" sz="1100" u="none" cap="none" strike="noStrike">
              <a:solidFill>
                <a:srgbClr val="595959"/>
              </a:solidFill>
              <a:latin typeface="Nunito"/>
              <a:ea typeface="Nunito"/>
              <a:cs typeface="Nunito"/>
              <a:sym typeface="Nunito"/>
            </a:endParaRPr>
          </a:p>
        </p:txBody>
      </p:sp>
      <p:pic>
        <p:nvPicPr>
          <p:cNvPr id="830" name="Google Shape;830;g2d7195ed958_0_82"/>
          <p:cNvPicPr preferRelativeResize="0"/>
          <p:nvPr/>
        </p:nvPicPr>
        <p:blipFill rotWithShape="1">
          <a:blip r:embed="rId5">
            <a:alphaModFix/>
          </a:blip>
          <a:srcRect b="0" l="0" r="0" t="0"/>
          <a:stretch/>
        </p:blipFill>
        <p:spPr>
          <a:xfrm>
            <a:off x="1765125" y="605450"/>
            <a:ext cx="5135076" cy="40484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4" name="Shape 834"/>
        <p:cNvGrpSpPr/>
        <p:nvPr/>
      </p:nvGrpSpPr>
      <p:grpSpPr>
        <a:xfrm>
          <a:off x="0" y="0"/>
          <a:ext cx="0" cy="0"/>
          <a:chOff x="0" y="0"/>
          <a:chExt cx="0" cy="0"/>
        </a:xfrm>
      </p:grpSpPr>
      <p:pic>
        <p:nvPicPr>
          <p:cNvPr descr="Imagen 7" id="835" name="Google Shape;835;g2d7195ed958_0_8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36" name="Google Shape;836;g2d7195ed958_0_89"/>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300"/>
              <a:buFont typeface="Arial"/>
              <a:buNone/>
            </a:pPr>
            <a:r>
              <a:rPr b="1" i="0" lang="es-CO" sz="2400" u="none" cap="none" strike="noStrike">
                <a:solidFill>
                  <a:srgbClr val="BFCC04"/>
                </a:solidFill>
                <a:latin typeface="Montserrat"/>
                <a:ea typeface="Montserrat"/>
                <a:cs typeface="Montserrat"/>
                <a:sym typeface="Montserrat"/>
              </a:rPr>
              <a:t>Perfiles de tensión ante contingencia N-1</a:t>
            </a:r>
            <a:endParaRPr b="1" i="0" sz="2400" u="none" cap="none" strike="noStrike">
              <a:solidFill>
                <a:srgbClr val="BFCC04"/>
              </a:solidFill>
              <a:latin typeface="Montserrat"/>
              <a:ea typeface="Montserrat"/>
              <a:cs typeface="Montserrat"/>
              <a:sym typeface="Montserrat"/>
            </a:endParaRPr>
          </a:p>
        </p:txBody>
      </p:sp>
      <p:sp>
        <p:nvSpPr>
          <p:cNvPr id="837" name="Google Shape;837;g2d7195ed958_0_89"/>
          <p:cNvSpPr txBox="1"/>
          <p:nvPr/>
        </p:nvSpPr>
        <p:spPr>
          <a:xfrm>
            <a:off x="1118150" y="4625200"/>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6. Perfiles de tensión subestaciones del área de influencia en contingencia N-1.</a:t>
            </a:r>
            <a:endParaRPr b="1" i="0" sz="1100" u="none" cap="none" strike="noStrike">
              <a:solidFill>
                <a:srgbClr val="595959"/>
              </a:solidFill>
              <a:latin typeface="Nunito"/>
              <a:ea typeface="Nunito"/>
              <a:cs typeface="Nunito"/>
              <a:sym typeface="Nunito"/>
            </a:endParaRPr>
          </a:p>
        </p:txBody>
      </p:sp>
      <p:pic>
        <p:nvPicPr>
          <p:cNvPr id="838" name="Google Shape;838;g2d7195ed958_0_89"/>
          <p:cNvPicPr preferRelativeResize="0"/>
          <p:nvPr/>
        </p:nvPicPr>
        <p:blipFill rotWithShape="1">
          <a:blip r:embed="rId5">
            <a:alphaModFix/>
          </a:blip>
          <a:srcRect b="0" l="0" r="0" t="0"/>
          <a:stretch/>
        </p:blipFill>
        <p:spPr>
          <a:xfrm>
            <a:off x="2309150" y="606025"/>
            <a:ext cx="4635686" cy="40191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2" name="Shape 842"/>
        <p:cNvGrpSpPr/>
        <p:nvPr/>
      </p:nvGrpSpPr>
      <p:grpSpPr>
        <a:xfrm>
          <a:off x="0" y="0"/>
          <a:ext cx="0" cy="0"/>
          <a:chOff x="0" y="0"/>
          <a:chExt cx="0" cy="0"/>
        </a:xfrm>
      </p:grpSpPr>
      <p:pic>
        <p:nvPicPr>
          <p:cNvPr descr="Imagen 7" id="843" name="Google Shape;843;g2d7195ed958_0_9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44" name="Google Shape;844;g2d7195ed958_0_96"/>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Cargabilidad ante contingencia N-1</a:t>
            </a:r>
            <a:endParaRPr b="1" i="0" sz="2400" u="none" cap="none" strike="noStrike">
              <a:solidFill>
                <a:srgbClr val="BFCC04"/>
              </a:solidFill>
              <a:latin typeface="Montserrat"/>
              <a:ea typeface="Montserrat"/>
              <a:cs typeface="Montserrat"/>
              <a:sym typeface="Montserrat"/>
            </a:endParaRPr>
          </a:p>
        </p:txBody>
      </p:sp>
      <p:sp>
        <p:nvSpPr>
          <p:cNvPr id="845" name="Google Shape;845;g2d7195ed958_0_96"/>
          <p:cNvSpPr txBox="1"/>
          <p:nvPr/>
        </p:nvSpPr>
        <p:spPr>
          <a:xfrm>
            <a:off x="1118150" y="4591125"/>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7. Perfiles de cargabilidad en el área de influencia ante contingencia N-1.</a:t>
            </a:r>
            <a:endParaRPr b="1" i="0" sz="1100" u="none" cap="none" strike="noStrike">
              <a:solidFill>
                <a:srgbClr val="595959"/>
              </a:solidFill>
              <a:latin typeface="Nunito"/>
              <a:ea typeface="Nunito"/>
              <a:cs typeface="Nunito"/>
              <a:sym typeface="Nunito"/>
            </a:endParaRPr>
          </a:p>
        </p:txBody>
      </p:sp>
      <p:pic>
        <p:nvPicPr>
          <p:cNvPr id="846" name="Google Shape;846;g2d7195ed958_0_96"/>
          <p:cNvPicPr preferRelativeResize="0"/>
          <p:nvPr/>
        </p:nvPicPr>
        <p:blipFill rotWithShape="1">
          <a:blip r:embed="rId5">
            <a:alphaModFix/>
          </a:blip>
          <a:srcRect b="0" l="0" r="0" t="0"/>
          <a:stretch/>
        </p:blipFill>
        <p:spPr>
          <a:xfrm>
            <a:off x="2048950" y="606025"/>
            <a:ext cx="5129824" cy="40476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0" name="Shape 850"/>
        <p:cNvGrpSpPr/>
        <p:nvPr/>
      </p:nvGrpSpPr>
      <p:grpSpPr>
        <a:xfrm>
          <a:off x="0" y="0"/>
          <a:ext cx="0" cy="0"/>
          <a:chOff x="0" y="0"/>
          <a:chExt cx="0" cy="0"/>
        </a:xfrm>
      </p:grpSpPr>
      <p:pic>
        <p:nvPicPr>
          <p:cNvPr descr="Imagen 7" id="851" name="Google Shape;851;g2d7195ed958_0_10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52" name="Google Shape;852;g2d7195ed958_0_103"/>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Resultados Cortocircuito</a:t>
            </a:r>
            <a:endParaRPr b="1" i="0" sz="2400" u="none" cap="none" strike="noStrike">
              <a:solidFill>
                <a:srgbClr val="BFCC04"/>
              </a:solidFill>
              <a:latin typeface="Montserrat"/>
              <a:ea typeface="Montserrat"/>
              <a:cs typeface="Montserrat"/>
              <a:sym typeface="Montserrat"/>
            </a:endParaRPr>
          </a:p>
        </p:txBody>
      </p:sp>
      <p:sp>
        <p:nvSpPr>
          <p:cNvPr id="853" name="Google Shape;853;g2d7195ed958_0_103"/>
          <p:cNvSpPr txBox="1"/>
          <p:nvPr/>
        </p:nvSpPr>
        <p:spPr>
          <a:xfrm>
            <a:off x="870200" y="4611750"/>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8.1 Corrientes de cortocircuito máxima subestaciones del área de influencia</a:t>
            </a:r>
            <a:r>
              <a:rPr b="1" i="0" lang="es-CO" sz="1300" u="none" cap="none" strike="noStrike">
                <a:solidFill>
                  <a:srgbClr val="595959"/>
                </a:solidFill>
                <a:latin typeface="Nunito"/>
                <a:ea typeface="Nunito"/>
                <a:cs typeface="Nunito"/>
                <a:sym typeface="Nunito"/>
              </a:rPr>
              <a:t>.</a:t>
            </a:r>
            <a:endParaRPr b="1" i="0" sz="1300" u="none" cap="none" strike="noStrike">
              <a:solidFill>
                <a:srgbClr val="595959"/>
              </a:solidFill>
              <a:latin typeface="Nunito"/>
              <a:ea typeface="Nunito"/>
              <a:cs typeface="Nunito"/>
              <a:sym typeface="Nunito"/>
            </a:endParaRPr>
          </a:p>
        </p:txBody>
      </p:sp>
      <p:pic>
        <p:nvPicPr>
          <p:cNvPr id="854" name="Google Shape;854;g2d7195ed958_0_103"/>
          <p:cNvPicPr preferRelativeResize="0"/>
          <p:nvPr/>
        </p:nvPicPr>
        <p:blipFill rotWithShape="1">
          <a:blip r:embed="rId5">
            <a:alphaModFix/>
          </a:blip>
          <a:srcRect b="0" l="0" r="0" t="0"/>
          <a:stretch/>
        </p:blipFill>
        <p:spPr>
          <a:xfrm>
            <a:off x="2654650" y="606025"/>
            <a:ext cx="3554651" cy="406247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8" name="Shape 858"/>
        <p:cNvGrpSpPr/>
        <p:nvPr/>
      </p:nvGrpSpPr>
      <p:grpSpPr>
        <a:xfrm>
          <a:off x="0" y="0"/>
          <a:ext cx="0" cy="0"/>
          <a:chOff x="0" y="0"/>
          <a:chExt cx="0" cy="0"/>
        </a:xfrm>
      </p:grpSpPr>
      <p:pic>
        <p:nvPicPr>
          <p:cNvPr descr="Imagen 7" id="859" name="Google Shape;859;g2d7195ed958_0_11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60" name="Google Shape;860;g2d7195ed958_0_110"/>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Resultados Cortocircuito</a:t>
            </a:r>
            <a:endParaRPr b="1" i="0" sz="2400" u="none" cap="none" strike="noStrike">
              <a:solidFill>
                <a:srgbClr val="BFCC04"/>
              </a:solidFill>
              <a:latin typeface="Montserrat"/>
              <a:ea typeface="Montserrat"/>
              <a:cs typeface="Montserrat"/>
              <a:sym typeface="Montserrat"/>
            </a:endParaRPr>
          </a:p>
        </p:txBody>
      </p:sp>
      <p:sp>
        <p:nvSpPr>
          <p:cNvPr id="861" name="Google Shape;861;g2d7195ed958_0_110"/>
          <p:cNvSpPr txBox="1"/>
          <p:nvPr/>
        </p:nvSpPr>
        <p:spPr>
          <a:xfrm>
            <a:off x="1063175" y="4644700"/>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8.2 Corrientes de cortocircuito máxima subestaciones del área de influencia</a:t>
            </a:r>
            <a:r>
              <a:rPr b="1" i="0" lang="es-CO" sz="1300" u="none" cap="none" strike="noStrike">
                <a:solidFill>
                  <a:srgbClr val="595959"/>
                </a:solidFill>
                <a:latin typeface="Nunito"/>
                <a:ea typeface="Nunito"/>
                <a:cs typeface="Nunito"/>
                <a:sym typeface="Nunito"/>
              </a:rPr>
              <a:t>.</a:t>
            </a:r>
            <a:endParaRPr b="1" i="0" sz="13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595959"/>
              </a:solidFill>
              <a:latin typeface="Nunito"/>
              <a:ea typeface="Nunito"/>
              <a:cs typeface="Nunito"/>
              <a:sym typeface="Nunito"/>
            </a:endParaRPr>
          </a:p>
        </p:txBody>
      </p:sp>
      <p:pic>
        <p:nvPicPr>
          <p:cNvPr id="862" name="Google Shape;862;g2d7195ed958_0_110"/>
          <p:cNvPicPr preferRelativeResize="0"/>
          <p:nvPr/>
        </p:nvPicPr>
        <p:blipFill rotWithShape="1">
          <a:blip r:embed="rId5">
            <a:alphaModFix/>
          </a:blip>
          <a:srcRect b="0" l="0" r="0" t="0"/>
          <a:stretch/>
        </p:blipFill>
        <p:spPr>
          <a:xfrm>
            <a:off x="2336900" y="704400"/>
            <a:ext cx="3971675" cy="39402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6" name="Shape 866"/>
        <p:cNvGrpSpPr/>
        <p:nvPr/>
      </p:nvGrpSpPr>
      <p:grpSpPr>
        <a:xfrm>
          <a:off x="0" y="0"/>
          <a:ext cx="0" cy="0"/>
          <a:chOff x="0" y="0"/>
          <a:chExt cx="0" cy="0"/>
        </a:xfrm>
      </p:grpSpPr>
      <p:pic>
        <p:nvPicPr>
          <p:cNvPr descr="Imagen 7" id="867" name="Google Shape;867;g2d7195ed958_0_11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68" name="Google Shape;868;g2d7195ed958_0_117"/>
          <p:cNvSpPr txBox="1"/>
          <p:nvPr/>
        </p:nvSpPr>
        <p:spPr>
          <a:xfrm>
            <a:off x="660725" y="117975"/>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Resultados Cortocircuito</a:t>
            </a:r>
            <a:endParaRPr b="1" i="0" sz="2400" u="none" cap="none" strike="noStrike">
              <a:solidFill>
                <a:srgbClr val="BFCC04"/>
              </a:solidFill>
              <a:latin typeface="Montserrat"/>
              <a:ea typeface="Montserrat"/>
              <a:cs typeface="Montserrat"/>
              <a:sym typeface="Montserrat"/>
            </a:endParaRPr>
          </a:p>
        </p:txBody>
      </p:sp>
      <p:sp>
        <p:nvSpPr>
          <p:cNvPr id="869" name="Google Shape;869;g2d7195ed958_0_117"/>
          <p:cNvSpPr txBox="1"/>
          <p:nvPr/>
        </p:nvSpPr>
        <p:spPr>
          <a:xfrm>
            <a:off x="1169250" y="4531600"/>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Figura 8.3 Corrientes de cortocircuito máxima subestación Esmeralda 115 y 230 kV</a:t>
            </a:r>
            <a:r>
              <a:rPr b="1" i="0" lang="es-CO" sz="1300" u="none" cap="none" strike="noStrike">
                <a:solidFill>
                  <a:srgbClr val="595959"/>
                </a:solidFill>
                <a:latin typeface="Nunito"/>
                <a:ea typeface="Nunito"/>
                <a:cs typeface="Nunito"/>
                <a:sym typeface="Nunito"/>
              </a:rPr>
              <a:t>.</a:t>
            </a:r>
            <a:endParaRPr b="1" i="0" sz="13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595959"/>
              </a:solidFill>
              <a:latin typeface="Nunito"/>
              <a:ea typeface="Nunito"/>
              <a:cs typeface="Nunito"/>
              <a:sym typeface="Nunito"/>
            </a:endParaRPr>
          </a:p>
        </p:txBody>
      </p:sp>
      <p:sp>
        <p:nvSpPr>
          <p:cNvPr id="870" name="Google Shape;870;g2d7195ed958_0_117"/>
          <p:cNvSpPr txBox="1"/>
          <p:nvPr/>
        </p:nvSpPr>
        <p:spPr>
          <a:xfrm>
            <a:off x="378150" y="3065175"/>
            <a:ext cx="8387700" cy="338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Nunito"/>
              <a:ea typeface="Nunito"/>
              <a:cs typeface="Nunito"/>
              <a:sym typeface="Nunito"/>
            </a:endParaRPr>
          </a:p>
        </p:txBody>
      </p:sp>
      <p:graphicFrame>
        <p:nvGraphicFramePr>
          <p:cNvPr id="871" name="Google Shape;871;g2d7195ed958_0_117"/>
          <p:cNvGraphicFramePr/>
          <p:nvPr/>
        </p:nvGraphicFramePr>
        <p:xfrm>
          <a:off x="561875" y="3745400"/>
          <a:ext cx="3000000" cy="3000000"/>
        </p:xfrm>
        <a:graphic>
          <a:graphicData uri="http://schemas.openxmlformats.org/drawingml/2006/table">
            <a:tbl>
              <a:tblPr>
                <a:noFill/>
                <a:tableStyleId>{E2B71D7E-66CD-4077-BCAC-185A3F71D318}</a:tableStyleId>
              </a:tblPr>
              <a:tblGrid>
                <a:gridCol w="8143550"/>
              </a:tblGrid>
              <a:tr h="732875">
                <a:tc>
                  <a:txBody>
                    <a:bodyPr/>
                    <a:lstStyle/>
                    <a:p>
                      <a:pPr indent="0" lvl="0" marL="0" marR="0" rtl="0" algn="just">
                        <a:lnSpc>
                          <a:spcPct val="100000"/>
                        </a:lnSpc>
                        <a:spcBef>
                          <a:spcPts val="0"/>
                        </a:spcBef>
                        <a:spcAft>
                          <a:spcPts val="0"/>
                        </a:spcAft>
                        <a:buClr>
                          <a:srgbClr val="000000"/>
                        </a:buClr>
                        <a:buSzPts val="1000"/>
                        <a:buFont typeface="Arial"/>
                        <a:buNone/>
                      </a:pPr>
                      <a:r>
                        <a:rPr b="1" i="1" lang="es-CO" sz="1000" u="none" cap="none" strike="noStrike">
                          <a:solidFill>
                            <a:schemeClr val="dk1"/>
                          </a:solidFill>
                          <a:latin typeface="Nunito"/>
                          <a:ea typeface="Nunito"/>
                          <a:cs typeface="Nunito"/>
                          <a:sym typeface="Nunito"/>
                        </a:rPr>
                        <a:t>* En el Plan de Inversión Regulatorio 2025-2029 presentado por CHEC a la CREG, el 30 de agosto del presente año, incluye la reposición de los equipos con niveles de soportabilidad de 40 kA para la subestación Esmeralda 115 kV , los cuales actualmente limitan la capacidad de interrupción de corto circuito de la subestación. La fecha de puesta en operación de estas obras es el año 2026.</a:t>
                      </a:r>
                      <a:endParaRPr sz="1400" u="none" cap="none" strike="noStrike"/>
                    </a:p>
                  </a:txBody>
                  <a:tcPr marT="91425" marB="91425" marR="91425" marL="91425">
                    <a:lnL cap="flat" cmpd="sng" w="19050">
                      <a:solidFill>
                        <a:srgbClr val="7AD635"/>
                      </a:solidFill>
                      <a:prstDash val="dash"/>
                      <a:round/>
                      <a:headEnd len="sm" w="sm" type="none"/>
                      <a:tailEnd len="sm" w="sm" type="none"/>
                    </a:lnL>
                    <a:lnR cap="flat" cmpd="sng" w="19050">
                      <a:solidFill>
                        <a:srgbClr val="7AD635"/>
                      </a:solidFill>
                      <a:prstDash val="dash"/>
                      <a:round/>
                      <a:headEnd len="sm" w="sm" type="none"/>
                      <a:tailEnd len="sm" w="sm" type="none"/>
                    </a:lnR>
                    <a:lnT cap="flat" cmpd="sng" w="19050">
                      <a:solidFill>
                        <a:srgbClr val="7AD635"/>
                      </a:solidFill>
                      <a:prstDash val="dash"/>
                      <a:round/>
                      <a:headEnd len="sm" w="sm" type="none"/>
                      <a:tailEnd len="sm" w="sm" type="none"/>
                    </a:lnT>
                    <a:lnB cap="flat" cmpd="sng" w="19050">
                      <a:solidFill>
                        <a:srgbClr val="7AD635"/>
                      </a:solidFill>
                      <a:prstDash val="dash"/>
                      <a:round/>
                      <a:headEnd len="sm" w="sm" type="none"/>
                      <a:tailEnd len="sm" w="sm" type="none"/>
                    </a:lnB>
                  </a:tcPr>
                </a:tc>
              </a:tr>
            </a:tbl>
          </a:graphicData>
        </a:graphic>
      </p:graphicFrame>
      <p:pic>
        <p:nvPicPr>
          <p:cNvPr id="872" name="Google Shape;872;g2d7195ed958_0_117"/>
          <p:cNvPicPr preferRelativeResize="0"/>
          <p:nvPr/>
        </p:nvPicPr>
        <p:blipFill rotWithShape="1">
          <a:blip r:embed="rId5">
            <a:alphaModFix/>
          </a:blip>
          <a:srcRect b="0" l="0" r="0" t="0"/>
          <a:stretch/>
        </p:blipFill>
        <p:spPr>
          <a:xfrm>
            <a:off x="1023063" y="1164588"/>
            <a:ext cx="6305060" cy="20883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6" name="Shape 876"/>
        <p:cNvGrpSpPr/>
        <p:nvPr/>
      </p:nvGrpSpPr>
      <p:grpSpPr>
        <a:xfrm>
          <a:off x="0" y="0"/>
          <a:ext cx="0" cy="0"/>
          <a:chOff x="0" y="0"/>
          <a:chExt cx="0" cy="0"/>
        </a:xfrm>
      </p:grpSpPr>
      <p:sp>
        <p:nvSpPr>
          <p:cNvPr id="877" name="Google Shape;877;g2d7195ed958_0_126"/>
          <p:cNvSpPr txBox="1"/>
          <p:nvPr/>
        </p:nvSpPr>
        <p:spPr>
          <a:xfrm>
            <a:off x="4032017" y="1428236"/>
            <a:ext cx="4958700" cy="1231200"/>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EVALUACIÓN ECONÓMICA</a:t>
            </a:r>
            <a:endParaRPr b="0" i="0" sz="1400" u="none" cap="none" strike="noStrike">
              <a:solidFill>
                <a:srgbClr val="000000"/>
              </a:solidFill>
              <a:latin typeface="Arial"/>
              <a:ea typeface="Arial"/>
              <a:cs typeface="Arial"/>
              <a:sym typeface="Arial"/>
            </a:endParaRPr>
          </a:p>
        </p:txBody>
      </p:sp>
      <p:sp>
        <p:nvSpPr>
          <p:cNvPr id="878" name="Google Shape;878;g2d7195ed958_0_126"/>
          <p:cNvSpPr txBox="1"/>
          <p:nvPr/>
        </p:nvSpPr>
        <p:spPr>
          <a:xfrm>
            <a:off x="4294219" y="440268"/>
            <a:ext cx="2977500" cy="2647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16000"/>
              <a:buFont typeface="Verdana"/>
              <a:buNone/>
            </a:pPr>
            <a:r>
              <a:rPr b="1" i="0" lang="es-CO" sz="16000" u="none" cap="none" strike="noStrike">
                <a:solidFill>
                  <a:srgbClr val="CAF53A"/>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pic>
        <p:nvPicPr>
          <p:cNvPr descr="Gráfico 7" id="879" name="Google Shape;879;g2d7195ed958_0_126"/>
          <p:cNvPicPr preferRelativeResize="0"/>
          <p:nvPr/>
        </p:nvPicPr>
        <p:blipFill rotWithShape="1">
          <a:blip r:embed="rId4">
            <a:alphaModFix/>
          </a:blip>
          <a:srcRect b="0" l="0" r="0" t="0"/>
          <a:stretch/>
        </p:blipFill>
        <p:spPr>
          <a:xfrm>
            <a:off x="8156488" y="217475"/>
            <a:ext cx="788821" cy="868702"/>
          </a:xfrm>
          <a:prstGeom prst="rect">
            <a:avLst/>
          </a:prstGeom>
          <a:noFill/>
          <a:ln>
            <a:noFill/>
          </a:ln>
        </p:spPr>
      </p:pic>
      <p:pic>
        <p:nvPicPr>
          <p:cNvPr descr="Imagen 2" id="880" name="Google Shape;880;g2d7195ed958_0_126"/>
          <p:cNvPicPr preferRelativeResize="0"/>
          <p:nvPr/>
        </p:nvPicPr>
        <p:blipFill rotWithShape="1">
          <a:blip r:embed="rId5">
            <a:alphaModFix/>
          </a:blip>
          <a:srcRect b="16860" l="17688" r="26346" t="21127"/>
          <a:stretch/>
        </p:blipFill>
        <p:spPr>
          <a:xfrm>
            <a:off x="-1" y="440266"/>
            <a:ext cx="6350004" cy="4690826"/>
          </a:xfrm>
          <a:prstGeom prst="rect">
            <a:avLst/>
          </a:prstGeom>
          <a:noFill/>
          <a:ln>
            <a:noFill/>
          </a:ln>
        </p:spPr>
      </p:pic>
      <p:sp>
        <p:nvSpPr>
          <p:cNvPr id="881" name="Google Shape;881;g2d7195ed958_0_126"/>
          <p:cNvSpPr/>
          <p:nvPr/>
        </p:nvSpPr>
        <p:spPr>
          <a:xfrm rot="245242">
            <a:off x="-1168812" y="3519431"/>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5" name="Shape 885"/>
        <p:cNvGrpSpPr/>
        <p:nvPr/>
      </p:nvGrpSpPr>
      <p:grpSpPr>
        <a:xfrm>
          <a:off x="0" y="0"/>
          <a:ext cx="0" cy="0"/>
          <a:chOff x="0" y="0"/>
          <a:chExt cx="0" cy="0"/>
        </a:xfrm>
      </p:grpSpPr>
      <p:pic>
        <p:nvPicPr>
          <p:cNvPr descr="Imagen 7" id="886" name="Google Shape;886;g2d7195ed958_0_13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87" name="Google Shape;887;g2d7195ed958_0_134"/>
          <p:cNvSpPr txBox="1"/>
          <p:nvPr/>
        </p:nvSpPr>
        <p:spPr>
          <a:xfrm>
            <a:off x="669250" y="509700"/>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Costos Alternativa 1</a:t>
            </a:r>
            <a:endParaRPr b="1" i="0" sz="2400" u="none" cap="none" strike="noStrike">
              <a:solidFill>
                <a:srgbClr val="BFCC04"/>
              </a:solidFill>
              <a:latin typeface="Montserrat"/>
              <a:ea typeface="Montserrat"/>
              <a:cs typeface="Montserrat"/>
              <a:sym typeface="Montserrat"/>
            </a:endParaRPr>
          </a:p>
        </p:txBody>
      </p:sp>
      <p:sp>
        <p:nvSpPr>
          <p:cNvPr id="888" name="Google Shape;888;g2d7195ed958_0_134"/>
          <p:cNvSpPr txBox="1"/>
          <p:nvPr/>
        </p:nvSpPr>
        <p:spPr>
          <a:xfrm>
            <a:off x="1118150" y="4591125"/>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Tabla 2. Costos Alternativa 1</a:t>
            </a:r>
            <a:endParaRPr b="1" i="0" sz="1100" u="none" cap="none" strike="noStrike">
              <a:solidFill>
                <a:srgbClr val="595959"/>
              </a:solidFill>
              <a:latin typeface="Nunito"/>
              <a:ea typeface="Nunito"/>
              <a:cs typeface="Nunito"/>
              <a:sym typeface="Nunito"/>
            </a:endParaRPr>
          </a:p>
        </p:txBody>
      </p:sp>
      <p:sp>
        <p:nvSpPr>
          <p:cNvPr id="889" name="Google Shape;889;g2d7195ed958_0_134"/>
          <p:cNvSpPr txBox="1"/>
          <p:nvPr/>
        </p:nvSpPr>
        <p:spPr>
          <a:xfrm>
            <a:off x="669250" y="1063800"/>
            <a:ext cx="76953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La valoración de los costos se realiza en unidades constructivas según resoluciones CREG 015 de 2017 (remuneración STR) y CREG 011 de 2009 (remuneración STN).</a:t>
            </a:r>
            <a:endParaRPr b="0" i="0" sz="1400" u="none" cap="none" strike="noStrike">
              <a:solidFill>
                <a:srgbClr val="000000"/>
              </a:solidFill>
              <a:latin typeface="Arial"/>
              <a:ea typeface="Arial"/>
              <a:cs typeface="Arial"/>
              <a:sym typeface="Arial"/>
            </a:endParaRPr>
          </a:p>
        </p:txBody>
      </p:sp>
      <p:graphicFrame>
        <p:nvGraphicFramePr>
          <p:cNvPr id="890" name="Google Shape;890;g2d7195ed958_0_134"/>
          <p:cNvGraphicFramePr/>
          <p:nvPr/>
        </p:nvGraphicFramePr>
        <p:xfrm>
          <a:off x="2065745" y="2199281"/>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STR</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90805" rtl="0" algn="ctr">
                        <a:lnSpc>
                          <a:spcPct val="118750"/>
                        </a:lnSpc>
                        <a:spcBef>
                          <a:spcPts val="0"/>
                        </a:spcBef>
                        <a:spcAft>
                          <a:spcPts val="0"/>
                        </a:spcAft>
                        <a:buClr>
                          <a:srgbClr val="000000"/>
                        </a:buClr>
                        <a:buSzPts val="1100"/>
                        <a:buFont typeface="Arial"/>
                        <a:buNone/>
                      </a:pPr>
                      <a:r>
                        <a:rPr lang="es-CO" sz="1200" u="none" cap="none" strike="noStrike">
                          <a:solidFill>
                            <a:srgbClr val="2B4037"/>
                          </a:solidFill>
                          <a:latin typeface="Verdana"/>
                          <a:ea typeface="Verdana"/>
                          <a:cs typeface="Verdana"/>
                          <a:sym typeface="Verdana"/>
                        </a:rPr>
                        <a:t>$10.059.912,81</a:t>
                      </a:r>
                      <a:endParaRPr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STN</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          $10.594.903,94</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Total</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90805" rtl="0" algn="ctr">
                        <a:lnSpc>
                          <a:spcPct val="118750"/>
                        </a:lnSpc>
                        <a:spcBef>
                          <a:spcPts val="0"/>
                        </a:spcBef>
                        <a:spcAft>
                          <a:spcPts val="0"/>
                        </a:spcAft>
                        <a:buClr>
                          <a:srgbClr val="000000"/>
                        </a:buClr>
                        <a:buSzPts val="1100"/>
                        <a:buFont typeface="Arial"/>
                        <a:buNone/>
                      </a:pPr>
                      <a:r>
                        <a:rPr b="1" lang="es-CO" sz="1200" u="none" cap="none" strike="noStrike">
                          <a:solidFill>
                            <a:srgbClr val="2B4037"/>
                          </a:solidFill>
                          <a:latin typeface="Verdana"/>
                          <a:ea typeface="Verdana"/>
                          <a:cs typeface="Verdana"/>
                          <a:sym typeface="Verdana"/>
                        </a:rPr>
                        <a:t>$20.654.817</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bl>
          </a:graphicData>
        </a:graphic>
      </p:graphicFrame>
      <p:pic>
        <p:nvPicPr>
          <p:cNvPr descr="Imagen 69" id="891" name="Google Shape;891;g2d7195ed958_0_134"/>
          <p:cNvPicPr preferRelativeResize="0"/>
          <p:nvPr/>
        </p:nvPicPr>
        <p:blipFill rotWithShape="1">
          <a:blip r:embed="rId5">
            <a:alphaModFix/>
          </a:blip>
          <a:srcRect b="0" l="0" r="0" t="0"/>
          <a:stretch/>
        </p:blipFill>
        <p:spPr>
          <a:xfrm>
            <a:off x="7317225" y="3330975"/>
            <a:ext cx="1826775" cy="168254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5" name="Shape 895"/>
        <p:cNvGrpSpPr/>
        <p:nvPr/>
      </p:nvGrpSpPr>
      <p:grpSpPr>
        <a:xfrm>
          <a:off x="0" y="0"/>
          <a:ext cx="0" cy="0"/>
          <a:chOff x="0" y="0"/>
          <a:chExt cx="0" cy="0"/>
        </a:xfrm>
      </p:grpSpPr>
      <p:pic>
        <p:nvPicPr>
          <p:cNvPr descr="Imagen 7" id="896" name="Google Shape;896;g2d7195ed958_0_14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897" name="Google Shape;897;g2d7195ed958_0_143"/>
          <p:cNvSpPr txBox="1"/>
          <p:nvPr/>
        </p:nvSpPr>
        <p:spPr>
          <a:xfrm>
            <a:off x="669250" y="509700"/>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Costos Alternativa 2</a:t>
            </a:r>
            <a:endParaRPr b="1" i="0" sz="2400" u="none" cap="none" strike="noStrike">
              <a:solidFill>
                <a:srgbClr val="BFCC04"/>
              </a:solidFill>
              <a:latin typeface="Montserrat"/>
              <a:ea typeface="Montserrat"/>
              <a:cs typeface="Montserrat"/>
              <a:sym typeface="Montserrat"/>
            </a:endParaRPr>
          </a:p>
        </p:txBody>
      </p:sp>
      <p:sp>
        <p:nvSpPr>
          <p:cNvPr id="898" name="Google Shape;898;g2d7195ed958_0_143"/>
          <p:cNvSpPr txBox="1"/>
          <p:nvPr/>
        </p:nvSpPr>
        <p:spPr>
          <a:xfrm>
            <a:off x="1118150" y="4591125"/>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Tabla 3. Costos Alternativa 2</a:t>
            </a:r>
            <a:endParaRPr b="1" i="0" sz="11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t/>
            </a:r>
            <a:endParaRPr b="1" i="0" sz="1300" u="none" cap="none" strike="noStrike">
              <a:solidFill>
                <a:srgbClr val="595959"/>
              </a:solidFill>
              <a:latin typeface="Arial"/>
              <a:ea typeface="Arial"/>
              <a:cs typeface="Arial"/>
              <a:sym typeface="Arial"/>
            </a:endParaRPr>
          </a:p>
        </p:txBody>
      </p:sp>
      <p:sp>
        <p:nvSpPr>
          <p:cNvPr id="899" name="Google Shape;899;g2d7195ed958_0_143"/>
          <p:cNvSpPr txBox="1"/>
          <p:nvPr/>
        </p:nvSpPr>
        <p:spPr>
          <a:xfrm>
            <a:off x="669250" y="1063800"/>
            <a:ext cx="76953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La valoración de los costos se realiza en unidades constructivas según resoluciones CREG 015 de 2017 (remuneración STR) y CREG 011 de 2009 (remuneración STN).</a:t>
            </a:r>
            <a:endParaRPr b="0" i="0" sz="1400" u="none" cap="none" strike="noStrike">
              <a:solidFill>
                <a:srgbClr val="000000"/>
              </a:solidFill>
              <a:latin typeface="Arial"/>
              <a:ea typeface="Arial"/>
              <a:cs typeface="Arial"/>
              <a:sym typeface="Arial"/>
            </a:endParaRPr>
          </a:p>
        </p:txBody>
      </p:sp>
      <p:graphicFrame>
        <p:nvGraphicFramePr>
          <p:cNvPr id="900" name="Google Shape;900;g2d7195ed958_0_143"/>
          <p:cNvGraphicFramePr/>
          <p:nvPr/>
        </p:nvGraphicFramePr>
        <p:xfrm>
          <a:off x="2065745" y="2210356"/>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STR</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90805" rtl="0" algn="ctr">
                        <a:lnSpc>
                          <a:spcPct val="118750"/>
                        </a:lnSpc>
                        <a:spcBef>
                          <a:spcPts val="0"/>
                        </a:spcBef>
                        <a:spcAft>
                          <a:spcPts val="0"/>
                        </a:spcAft>
                        <a:buClr>
                          <a:srgbClr val="000000"/>
                        </a:buClr>
                        <a:buSzPts val="1100"/>
                        <a:buFont typeface="Arial"/>
                        <a:buNone/>
                      </a:pPr>
                      <a:r>
                        <a:rPr lang="es-CO" sz="1200" u="none" cap="none" strike="noStrike">
                          <a:solidFill>
                            <a:srgbClr val="2B4037"/>
                          </a:solidFill>
                          <a:latin typeface="Verdana"/>
                          <a:ea typeface="Verdana"/>
                          <a:cs typeface="Verdana"/>
                          <a:sym typeface="Verdana"/>
                        </a:rPr>
                        <a:t>$15.327.172,88</a:t>
                      </a:r>
                      <a:endParaRPr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en STN</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          $10.594.903,94</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Costo Total</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90805" rtl="0" algn="ctr">
                        <a:lnSpc>
                          <a:spcPct val="118750"/>
                        </a:lnSpc>
                        <a:spcBef>
                          <a:spcPts val="0"/>
                        </a:spcBef>
                        <a:spcAft>
                          <a:spcPts val="0"/>
                        </a:spcAft>
                        <a:buClr>
                          <a:srgbClr val="000000"/>
                        </a:buClr>
                        <a:buSzPts val="1100"/>
                        <a:buFont typeface="Arial"/>
                        <a:buNone/>
                      </a:pPr>
                      <a:r>
                        <a:rPr b="1" lang="es-CO" sz="1200" u="none" cap="none" strike="noStrike">
                          <a:solidFill>
                            <a:srgbClr val="2B4037"/>
                          </a:solidFill>
                          <a:latin typeface="Verdana"/>
                          <a:ea typeface="Verdana"/>
                          <a:cs typeface="Verdana"/>
                          <a:sym typeface="Verdana"/>
                        </a:rPr>
                        <a:t>$25.922.077</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bl>
          </a:graphicData>
        </a:graphic>
      </p:graphicFrame>
      <p:pic>
        <p:nvPicPr>
          <p:cNvPr descr="Imagen 69" id="901" name="Google Shape;901;g2d7195ed958_0_143"/>
          <p:cNvPicPr preferRelativeResize="0"/>
          <p:nvPr/>
        </p:nvPicPr>
        <p:blipFill rotWithShape="1">
          <a:blip r:embed="rId5">
            <a:alphaModFix/>
          </a:blip>
          <a:srcRect b="0" l="0" r="0" t="0"/>
          <a:stretch/>
        </p:blipFill>
        <p:spPr>
          <a:xfrm>
            <a:off x="7317225" y="3330975"/>
            <a:ext cx="1826775" cy="1682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7"/>
          <p:cNvSpPr txBox="1"/>
          <p:nvPr/>
        </p:nvSpPr>
        <p:spPr>
          <a:xfrm>
            <a:off x="4206212" y="2057730"/>
            <a:ext cx="4995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chemeClr val="lt1"/>
                </a:solidFill>
                <a:latin typeface="Verdana"/>
                <a:ea typeface="Verdana"/>
                <a:cs typeface="Verdana"/>
                <a:sym typeface="Verdana"/>
              </a:rPr>
              <a:t>INFORME GENERAL DE CONVOCATORIAS</a:t>
            </a:r>
            <a:endParaRPr b="1" i="0" sz="3200" u="none" cap="none" strike="noStrike">
              <a:solidFill>
                <a:schemeClr val="lt1"/>
              </a:solidFill>
              <a:latin typeface="Verdana"/>
              <a:ea typeface="Verdana"/>
              <a:cs typeface="Verdana"/>
              <a:sym typeface="Verdana"/>
            </a:endParaRPr>
          </a:p>
        </p:txBody>
      </p:sp>
      <p:sp>
        <p:nvSpPr>
          <p:cNvPr id="174" name="Google Shape;174;p7"/>
          <p:cNvSpPr txBox="1"/>
          <p:nvPr/>
        </p:nvSpPr>
        <p:spPr>
          <a:xfrm>
            <a:off x="4148677" y="865925"/>
            <a:ext cx="1785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9600" u="none" cap="none" strike="noStrike">
                <a:solidFill>
                  <a:srgbClr val="CAF53A"/>
                </a:solidFill>
                <a:latin typeface="Verdana"/>
                <a:ea typeface="Verdana"/>
                <a:cs typeface="Verdana"/>
                <a:sym typeface="Verdana"/>
              </a:rPr>
              <a:t>3</a:t>
            </a:r>
            <a:endParaRPr b="1" i="0" sz="6000" u="none" cap="none" strike="noStrike">
              <a:solidFill>
                <a:srgbClr val="CAF53A"/>
              </a:solidFill>
              <a:latin typeface="Verdana"/>
              <a:ea typeface="Verdana"/>
              <a:cs typeface="Verdana"/>
              <a:sym typeface="Verdana"/>
            </a:endParaRPr>
          </a:p>
        </p:txBody>
      </p:sp>
      <p:sp>
        <p:nvSpPr>
          <p:cNvPr id="175" name="Google Shape;175;p7"/>
          <p:cNvSpPr/>
          <p:nvPr/>
        </p:nvSpPr>
        <p:spPr>
          <a:xfrm rot="10800000">
            <a:off x="948576" y="1124758"/>
            <a:ext cx="3011963" cy="1974917"/>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p7"/>
          <p:cNvPicPr preferRelativeResize="0"/>
          <p:nvPr/>
        </p:nvPicPr>
        <p:blipFill rotWithShape="1">
          <a:blip r:embed="rId4">
            <a:alphaModFix/>
          </a:blip>
          <a:srcRect b="9397" l="0" r="0" t="0"/>
          <a:stretch/>
        </p:blipFill>
        <p:spPr>
          <a:xfrm>
            <a:off x="780546" y="141503"/>
            <a:ext cx="4305473" cy="5001988"/>
          </a:xfrm>
          <a:prstGeom prst="rect">
            <a:avLst/>
          </a:prstGeom>
          <a:noFill/>
          <a:ln>
            <a:noFill/>
          </a:ln>
        </p:spPr>
      </p:pic>
      <p:pic>
        <p:nvPicPr>
          <p:cNvPr id="177" name="Google Shape;177;p7"/>
          <p:cNvPicPr preferRelativeResize="0"/>
          <p:nvPr/>
        </p:nvPicPr>
        <p:blipFill rotWithShape="1">
          <a:blip r:embed="rId5">
            <a:alphaModFix/>
          </a:blip>
          <a:srcRect b="0" l="0" r="0" t="0"/>
          <a:stretch/>
        </p:blipFill>
        <p:spPr>
          <a:xfrm>
            <a:off x="8167034" y="4103676"/>
            <a:ext cx="788818" cy="8686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5" name="Shape 905"/>
        <p:cNvGrpSpPr/>
        <p:nvPr/>
      </p:nvGrpSpPr>
      <p:grpSpPr>
        <a:xfrm>
          <a:off x="0" y="0"/>
          <a:ext cx="0" cy="0"/>
          <a:chOff x="0" y="0"/>
          <a:chExt cx="0" cy="0"/>
        </a:xfrm>
      </p:grpSpPr>
      <p:pic>
        <p:nvPicPr>
          <p:cNvPr descr="Imagen 7" id="906" name="Google Shape;906;g2d7195ed958_0_15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907" name="Google Shape;907;g2d7195ed958_0_152"/>
          <p:cNvSpPr txBox="1"/>
          <p:nvPr/>
        </p:nvSpPr>
        <p:spPr>
          <a:xfrm>
            <a:off x="669250" y="509700"/>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Relación Beneficio/Costo Alternativa 1</a:t>
            </a:r>
            <a:endParaRPr b="1" i="0" sz="2400" u="none" cap="none" strike="noStrike">
              <a:solidFill>
                <a:srgbClr val="BFCC04"/>
              </a:solidFill>
              <a:latin typeface="Montserrat"/>
              <a:ea typeface="Montserrat"/>
              <a:cs typeface="Montserrat"/>
              <a:sym typeface="Montserrat"/>
            </a:endParaRPr>
          </a:p>
        </p:txBody>
      </p:sp>
      <p:sp>
        <p:nvSpPr>
          <p:cNvPr id="908" name="Google Shape;908;g2d7195ed958_0_152"/>
          <p:cNvSpPr txBox="1"/>
          <p:nvPr/>
        </p:nvSpPr>
        <p:spPr>
          <a:xfrm>
            <a:off x="1118150" y="4591125"/>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CO" sz="1100" u="none" cap="none" strike="noStrike">
                <a:solidFill>
                  <a:srgbClr val="595959"/>
                </a:solidFill>
                <a:latin typeface="Nunito"/>
                <a:ea typeface="Nunito"/>
                <a:cs typeface="Nunito"/>
                <a:sym typeface="Nunito"/>
              </a:rPr>
              <a:t>Tabla 3. Relación Beneficio / Costo Alternativa 1</a:t>
            </a:r>
            <a:endParaRPr b="1" i="0" sz="11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t/>
            </a:r>
            <a:endParaRPr b="1" i="0" sz="1300" u="none" cap="none" strike="noStrike">
              <a:solidFill>
                <a:srgbClr val="595959"/>
              </a:solidFill>
              <a:latin typeface="Arial"/>
              <a:ea typeface="Arial"/>
              <a:cs typeface="Arial"/>
              <a:sym typeface="Arial"/>
            </a:endParaRPr>
          </a:p>
        </p:txBody>
      </p:sp>
      <p:sp>
        <p:nvSpPr>
          <p:cNvPr id="909" name="Google Shape;909;g2d7195ed958_0_152"/>
          <p:cNvSpPr txBox="1"/>
          <p:nvPr/>
        </p:nvSpPr>
        <p:spPr>
          <a:xfrm>
            <a:off x="669250" y="1063800"/>
            <a:ext cx="76953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Se calculó el valor presente neto (VPN) de los beneficios y de los costos del proyecto de expansión, con lo cual se determinó que la relación Beneficio/Costo resulta ser superior a 1.</a:t>
            </a:r>
            <a:endParaRPr b="0" i="0" sz="1400" u="none" cap="none" strike="noStrike">
              <a:solidFill>
                <a:srgbClr val="000000"/>
              </a:solidFill>
              <a:latin typeface="Arial"/>
              <a:ea typeface="Arial"/>
              <a:cs typeface="Arial"/>
              <a:sym typeface="Arial"/>
            </a:endParaRPr>
          </a:p>
        </p:txBody>
      </p:sp>
      <p:graphicFrame>
        <p:nvGraphicFramePr>
          <p:cNvPr id="910" name="Google Shape;910;g2d7195ed958_0_152"/>
          <p:cNvGraphicFramePr/>
          <p:nvPr/>
        </p:nvGraphicFramePr>
        <p:xfrm>
          <a:off x="2065745" y="2232506"/>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Beneficios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0"/>
                        </a:spcBef>
                        <a:spcAft>
                          <a:spcPts val="0"/>
                        </a:spcAft>
                        <a:buClr>
                          <a:srgbClr val="000000"/>
                        </a:buClr>
                        <a:buSzPts val="1100"/>
                        <a:buFont typeface="Arial"/>
                        <a:buNone/>
                      </a:pPr>
                      <a:r>
                        <a:rPr lang="es-CO" sz="1200" u="none" cap="none" strike="noStrike">
                          <a:solidFill>
                            <a:srgbClr val="2B4037"/>
                          </a:solidFill>
                          <a:latin typeface="Verdana"/>
                          <a:ea typeface="Verdana"/>
                          <a:cs typeface="Verdana"/>
                          <a:sym typeface="Verdana"/>
                        </a:rPr>
                        <a:t>$346.654.454</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Costos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0"/>
                        </a:spcBef>
                        <a:spcAft>
                          <a:spcPts val="0"/>
                        </a:spcAft>
                        <a:buClr>
                          <a:srgbClr val="000000"/>
                        </a:buClr>
                        <a:buSzPts val="1100"/>
                        <a:buFont typeface="Arial"/>
                        <a:buNone/>
                      </a:pPr>
                      <a:r>
                        <a:rPr lang="es-CO" sz="1200" u="none" cap="none" strike="noStrike">
                          <a:solidFill>
                            <a:srgbClr val="2B4037"/>
                          </a:solidFill>
                          <a:latin typeface="Verdana"/>
                          <a:ea typeface="Verdana"/>
                          <a:cs typeface="Verdana"/>
                          <a:sym typeface="Verdana"/>
                        </a:rPr>
                        <a:t>$20.654.817</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1" i="0" lang="es-CO" sz="1200" u="none" cap="none" strike="noStrike">
                          <a:solidFill>
                            <a:srgbClr val="2B4037"/>
                          </a:solidFill>
                          <a:latin typeface="Verdana"/>
                          <a:ea typeface="Verdana"/>
                          <a:cs typeface="Verdana"/>
                          <a:sym typeface="Verdana"/>
                        </a:rPr>
                        <a:t>Relación B/C</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0"/>
                        </a:spcBef>
                        <a:spcAft>
                          <a:spcPts val="0"/>
                        </a:spcAft>
                        <a:buClr>
                          <a:srgbClr val="000000"/>
                        </a:buClr>
                        <a:buSzPts val="1100"/>
                        <a:buFont typeface="Arial"/>
                        <a:buNone/>
                      </a:pPr>
                      <a:r>
                        <a:rPr b="1" lang="es-CO" sz="1200" u="none" cap="none" strike="noStrike">
                          <a:solidFill>
                            <a:srgbClr val="2B4037"/>
                          </a:solidFill>
                          <a:latin typeface="Verdana"/>
                          <a:ea typeface="Verdana"/>
                          <a:cs typeface="Verdana"/>
                          <a:sym typeface="Verdana"/>
                        </a:rPr>
                        <a:t>16,78</a:t>
                      </a:r>
                      <a:endParaRPr b="1"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bl>
          </a:graphicData>
        </a:graphic>
      </p:graphicFrame>
      <p:pic>
        <p:nvPicPr>
          <p:cNvPr descr="Imagen 69" id="911" name="Google Shape;911;g2d7195ed958_0_152"/>
          <p:cNvPicPr preferRelativeResize="0"/>
          <p:nvPr/>
        </p:nvPicPr>
        <p:blipFill rotWithShape="1">
          <a:blip r:embed="rId5">
            <a:alphaModFix/>
          </a:blip>
          <a:srcRect b="0" l="0" r="0" t="0"/>
          <a:stretch/>
        </p:blipFill>
        <p:spPr>
          <a:xfrm>
            <a:off x="7317225" y="3330975"/>
            <a:ext cx="1826775" cy="168254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5" name="Shape 915"/>
        <p:cNvGrpSpPr/>
        <p:nvPr/>
      </p:nvGrpSpPr>
      <p:grpSpPr>
        <a:xfrm>
          <a:off x="0" y="0"/>
          <a:ext cx="0" cy="0"/>
          <a:chOff x="0" y="0"/>
          <a:chExt cx="0" cy="0"/>
        </a:xfrm>
      </p:grpSpPr>
      <p:pic>
        <p:nvPicPr>
          <p:cNvPr descr="Imagen 7" id="916" name="Google Shape;916;g2d7195ed958_0_161"/>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917" name="Google Shape;917;g2d7195ed958_0_161"/>
          <p:cNvSpPr txBox="1"/>
          <p:nvPr/>
        </p:nvSpPr>
        <p:spPr>
          <a:xfrm>
            <a:off x="669250" y="509700"/>
            <a:ext cx="7610400" cy="55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300"/>
              <a:buFont typeface="Arial"/>
              <a:buNone/>
            </a:pPr>
            <a:r>
              <a:rPr b="1" i="0" lang="es-CO" sz="2400" u="none" cap="none" strike="noStrike">
                <a:solidFill>
                  <a:srgbClr val="BFCC04"/>
                </a:solidFill>
                <a:latin typeface="Montserrat"/>
                <a:ea typeface="Montserrat"/>
                <a:cs typeface="Montserrat"/>
                <a:sym typeface="Montserrat"/>
              </a:rPr>
              <a:t>Relación beneficio/Costo alternativa 2</a:t>
            </a:r>
            <a:endParaRPr b="1" i="0" sz="2400" u="none" cap="none" strike="noStrike">
              <a:solidFill>
                <a:srgbClr val="BFCC04"/>
              </a:solidFill>
              <a:latin typeface="Montserrat"/>
              <a:ea typeface="Montserrat"/>
              <a:cs typeface="Montserrat"/>
              <a:sym typeface="Montserrat"/>
            </a:endParaRPr>
          </a:p>
        </p:txBody>
      </p:sp>
      <p:sp>
        <p:nvSpPr>
          <p:cNvPr id="918" name="Google Shape;918;g2d7195ed958_0_161"/>
          <p:cNvSpPr txBox="1"/>
          <p:nvPr/>
        </p:nvSpPr>
        <p:spPr>
          <a:xfrm>
            <a:off x="1118150" y="4591125"/>
            <a:ext cx="6805500" cy="42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CO" sz="1100" u="none" cap="none" strike="noStrike">
                <a:solidFill>
                  <a:srgbClr val="595959"/>
                </a:solidFill>
                <a:latin typeface="Nunito"/>
                <a:ea typeface="Nunito"/>
                <a:cs typeface="Nunito"/>
                <a:sym typeface="Nunito"/>
              </a:rPr>
              <a:t>Tabla 4. Relación Beneficio / Costo Alternativa 2</a:t>
            </a:r>
            <a:endParaRPr b="1" i="0" sz="1100" u="none" cap="none" strike="noStrike">
              <a:solidFill>
                <a:srgbClr val="595959"/>
              </a:solidFill>
              <a:latin typeface="Nunito"/>
              <a:ea typeface="Nunito"/>
              <a:cs typeface="Nunito"/>
              <a:sym typeface="Nunito"/>
            </a:endParaRPr>
          </a:p>
          <a:p>
            <a:pPr indent="0" lvl="0" marL="0" marR="0" rtl="0" algn="ctr">
              <a:lnSpc>
                <a:spcPct val="100000"/>
              </a:lnSpc>
              <a:spcBef>
                <a:spcPts val="0"/>
              </a:spcBef>
              <a:spcAft>
                <a:spcPts val="0"/>
              </a:spcAft>
              <a:buClr>
                <a:schemeClr val="dk1"/>
              </a:buClr>
              <a:buSzPts val="1100"/>
              <a:buFont typeface="Arial"/>
              <a:buNone/>
            </a:pPr>
            <a:r>
              <a:t/>
            </a:r>
            <a:endParaRPr b="1" i="0" sz="13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300" u="none" cap="none" strike="noStrike">
              <a:solidFill>
                <a:srgbClr val="595959"/>
              </a:solidFill>
              <a:latin typeface="Arial"/>
              <a:ea typeface="Arial"/>
              <a:cs typeface="Arial"/>
              <a:sym typeface="Arial"/>
            </a:endParaRPr>
          </a:p>
        </p:txBody>
      </p:sp>
      <p:sp>
        <p:nvSpPr>
          <p:cNvPr id="919" name="Google Shape;919;g2d7195ed958_0_161"/>
          <p:cNvSpPr txBox="1"/>
          <p:nvPr/>
        </p:nvSpPr>
        <p:spPr>
          <a:xfrm>
            <a:off x="669250" y="1063800"/>
            <a:ext cx="7695300" cy="615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373737"/>
              </a:buClr>
              <a:buSzPts val="1400"/>
              <a:buFont typeface="Nunito"/>
              <a:buNone/>
            </a:pPr>
            <a:r>
              <a:rPr b="0" i="0" lang="es-CO" sz="1400" u="none" cap="none" strike="noStrike">
                <a:solidFill>
                  <a:srgbClr val="373737"/>
                </a:solidFill>
                <a:latin typeface="Nunito"/>
                <a:ea typeface="Nunito"/>
                <a:cs typeface="Nunito"/>
                <a:sym typeface="Nunito"/>
              </a:rPr>
              <a:t>Se calculó el valor presente neto (VPN) de los beneficios y de los costos del proyecto de expansión, con lo cual se determinó que la relación Beneficio/Costo resulta ser superior a 1.</a:t>
            </a:r>
            <a:endParaRPr b="0" i="0" sz="1400" u="none" cap="none" strike="noStrike">
              <a:solidFill>
                <a:srgbClr val="000000"/>
              </a:solidFill>
              <a:latin typeface="Arial"/>
              <a:ea typeface="Arial"/>
              <a:cs typeface="Arial"/>
              <a:sym typeface="Arial"/>
            </a:endParaRPr>
          </a:p>
        </p:txBody>
      </p:sp>
      <p:graphicFrame>
        <p:nvGraphicFramePr>
          <p:cNvPr id="920" name="Google Shape;920;g2d7195ed958_0_161"/>
          <p:cNvGraphicFramePr/>
          <p:nvPr/>
        </p:nvGraphicFramePr>
        <p:xfrm>
          <a:off x="2065745" y="2188206"/>
          <a:ext cx="3000000" cy="3000000"/>
        </p:xfrm>
        <a:graphic>
          <a:graphicData uri="http://schemas.openxmlformats.org/drawingml/2006/table">
            <a:tbl>
              <a:tblPr bandRow="1" firstRow="1">
                <a:noFill/>
                <a:tableStyleId>{35A0BAD4-7CEC-48BA-B39E-48EAEE47CA54}</a:tableStyleId>
              </a:tblPr>
              <a:tblGrid>
                <a:gridCol w="2469350"/>
                <a:gridCol w="2543175"/>
              </a:tblGrid>
              <a:tr h="347525">
                <a:tc gridSpan="2">
                  <a:txBody>
                    <a:bodyPr/>
                    <a:lstStyle/>
                    <a:p>
                      <a:pPr indent="0" lvl="0" marL="0" marR="0" rtl="0" algn="ctr">
                        <a:lnSpc>
                          <a:spcPct val="100000"/>
                        </a:lnSpc>
                        <a:spcBef>
                          <a:spcPts val="0"/>
                        </a:spcBef>
                        <a:spcAft>
                          <a:spcPts val="0"/>
                        </a:spcAft>
                        <a:buClr>
                          <a:srgbClr val="000000"/>
                        </a:buClr>
                        <a:buSzPts val="1600"/>
                        <a:buFont typeface="Arial"/>
                        <a:buNone/>
                      </a:pPr>
                      <a:r>
                        <a:rPr lang="es-CO" sz="1600" u="none" cap="none" strike="noStrike">
                          <a:solidFill>
                            <a:srgbClr val="CAF53A"/>
                          </a:solidFill>
                          <a:latin typeface="Verdana"/>
                          <a:ea typeface="Verdana"/>
                          <a:cs typeface="Verdana"/>
                          <a:sym typeface="Verdana"/>
                        </a:rPr>
                        <a:t>VPN - USD</a:t>
                      </a:r>
                      <a:endParaRPr sz="1400" u="none" cap="none" strike="noStrike"/>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Beneficios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0"/>
                        </a:spcBef>
                        <a:spcAft>
                          <a:spcPts val="0"/>
                        </a:spcAft>
                        <a:buClr>
                          <a:srgbClr val="000000"/>
                        </a:buClr>
                        <a:buSzPts val="1100"/>
                        <a:buFont typeface="Arial"/>
                        <a:buNone/>
                      </a:pPr>
                      <a:r>
                        <a:rPr lang="es-CO" sz="1200" u="none" cap="none" strike="noStrike">
                          <a:solidFill>
                            <a:srgbClr val="2B4037"/>
                          </a:solidFill>
                          <a:latin typeface="Verdana"/>
                          <a:ea typeface="Verdana"/>
                          <a:cs typeface="Verdana"/>
                          <a:sym typeface="Verdana"/>
                        </a:rPr>
                        <a:t>$356.489.789</a:t>
                      </a:r>
                      <a:endParaRPr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0" i="0" lang="es-CO" sz="1200" u="none" cap="none" strike="noStrike">
                          <a:solidFill>
                            <a:srgbClr val="2B4037"/>
                          </a:solidFill>
                          <a:latin typeface="Verdana"/>
                          <a:ea typeface="Verdana"/>
                          <a:cs typeface="Verdana"/>
                          <a:sym typeface="Verdana"/>
                        </a:rPr>
                        <a:t>Total Costos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0"/>
                        </a:spcBef>
                        <a:spcAft>
                          <a:spcPts val="0"/>
                        </a:spcAft>
                        <a:buClr>
                          <a:srgbClr val="000000"/>
                        </a:buClr>
                        <a:buSzPts val="1100"/>
                        <a:buFont typeface="Arial"/>
                        <a:buNone/>
                      </a:pPr>
                      <a:r>
                        <a:rPr lang="es-CO" sz="1200" u="none" cap="none" strike="noStrike">
                          <a:solidFill>
                            <a:srgbClr val="2B4037"/>
                          </a:solidFill>
                          <a:latin typeface="Verdana"/>
                          <a:ea typeface="Verdana"/>
                          <a:cs typeface="Verdana"/>
                          <a:sym typeface="Verdana"/>
                        </a:rPr>
                        <a:t>$25.922.077</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Clr>
                          <a:srgbClr val="000000"/>
                        </a:buClr>
                        <a:buSzPts val="1200"/>
                        <a:buFont typeface="Arial"/>
                        <a:buNone/>
                      </a:pPr>
                      <a:r>
                        <a:rPr b="1" i="0" lang="es-CO" sz="1200" u="none" cap="none" strike="noStrike">
                          <a:solidFill>
                            <a:srgbClr val="2B4037"/>
                          </a:solidFill>
                          <a:latin typeface="Verdana"/>
                          <a:ea typeface="Verdana"/>
                          <a:cs typeface="Verdana"/>
                          <a:sym typeface="Verdana"/>
                        </a:rPr>
                        <a:t>Relación B/C</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0"/>
                        </a:spcBef>
                        <a:spcAft>
                          <a:spcPts val="0"/>
                        </a:spcAft>
                        <a:buClr>
                          <a:srgbClr val="000000"/>
                        </a:buClr>
                        <a:buSzPts val="1100"/>
                        <a:buFont typeface="Arial"/>
                        <a:buNone/>
                      </a:pPr>
                      <a:r>
                        <a:rPr b="1" lang="es-CO" sz="1200" u="none" cap="none" strike="noStrike">
                          <a:solidFill>
                            <a:srgbClr val="2B4037"/>
                          </a:solidFill>
                          <a:latin typeface="Verdana"/>
                          <a:ea typeface="Verdana"/>
                          <a:cs typeface="Verdana"/>
                          <a:sym typeface="Verdana"/>
                        </a:rPr>
                        <a:t>13,75</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bl>
          </a:graphicData>
        </a:graphic>
      </p:graphicFrame>
      <p:pic>
        <p:nvPicPr>
          <p:cNvPr descr="Imagen 69" id="921" name="Google Shape;921;g2d7195ed958_0_161"/>
          <p:cNvPicPr preferRelativeResize="0"/>
          <p:nvPr/>
        </p:nvPicPr>
        <p:blipFill rotWithShape="1">
          <a:blip r:embed="rId5">
            <a:alphaModFix/>
          </a:blip>
          <a:srcRect b="0" l="0" r="0" t="0"/>
          <a:stretch/>
        </p:blipFill>
        <p:spPr>
          <a:xfrm>
            <a:off x="7317225" y="3330975"/>
            <a:ext cx="1826775" cy="16825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5" name="Shape 925"/>
        <p:cNvGrpSpPr/>
        <p:nvPr/>
      </p:nvGrpSpPr>
      <p:grpSpPr>
        <a:xfrm>
          <a:off x="0" y="0"/>
          <a:ext cx="0" cy="0"/>
          <a:chOff x="0" y="0"/>
          <a:chExt cx="0" cy="0"/>
        </a:xfrm>
      </p:grpSpPr>
      <p:sp>
        <p:nvSpPr>
          <p:cNvPr id="926" name="Google Shape;926;g2d7195ed958_0_170"/>
          <p:cNvSpPr txBox="1"/>
          <p:nvPr/>
        </p:nvSpPr>
        <p:spPr>
          <a:xfrm>
            <a:off x="535949" y="1956211"/>
            <a:ext cx="4958700" cy="708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3400"/>
              <a:buFont typeface="Verdana"/>
              <a:buNone/>
            </a:pPr>
            <a:r>
              <a:rPr b="1" i="0" lang="es-CO" sz="3400" u="none" cap="none" strike="noStrike">
                <a:solidFill>
                  <a:srgbClr val="000000"/>
                </a:solidFill>
                <a:latin typeface="Verdana"/>
                <a:ea typeface="Verdana"/>
                <a:cs typeface="Verdana"/>
                <a:sym typeface="Verdana"/>
              </a:rPr>
              <a:t>CONCLUSIONES </a:t>
            </a:r>
            <a:endParaRPr b="0" i="0" sz="1400" u="none" cap="none" strike="noStrike">
              <a:solidFill>
                <a:srgbClr val="000000"/>
              </a:solidFill>
              <a:latin typeface="Arial"/>
              <a:ea typeface="Arial"/>
              <a:cs typeface="Arial"/>
              <a:sym typeface="Arial"/>
            </a:endParaRPr>
          </a:p>
        </p:txBody>
      </p:sp>
      <p:sp>
        <p:nvSpPr>
          <p:cNvPr id="927" name="Google Shape;927;g2d7195ed958_0_170"/>
          <p:cNvSpPr txBox="1"/>
          <p:nvPr/>
        </p:nvSpPr>
        <p:spPr>
          <a:xfrm>
            <a:off x="6683547" y="733406"/>
            <a:ext cx="2977500" cy="3263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20000"/>
              <a:buFont typeface="Verdana"/>
              <a:buNone/>
            </a:pPr>
            <a:r>
              <a:rPr b="1" i="0" lang="es-CO" sz="20000" u="none" cap="none" strike="noStrike">
                <a:solidFill>
                  <a:srgbClr val="CAF53A"/>
                </a:solidFill>
                <a:latin typeface="Verdana"/>
                <a:ea typeface="Verdana"/>
                <a:cs typeface="Verdana"/>
                <a:sym typeface="Verdana"/>
              </a:rPr>
              <a:t>4</a:t>
            </a:r>
            <a:endParaRPr b="0" i="0" sz="1400" u="none" cap="none" strike="noStrike">
              <a:solidFill>
                <a:srgbClr val="000000"/>
              </a:solidFill>
              <a:latin typeface="Arial"/>
              <a:ea typeface="Arial"/>
              <a:cs typeface="Arial"/>
              <a:sym typeface="Arial"/>
            </a:endParaRPr>
          </a:p>
        </p:txBody>
      </p:sp>
      <p:sp>
        <p:nvSpPr>
          <p:cNvPr id="928" name="Google Shape;928;g2d7195ed958_0_170"/>
          <p:cNvSpPr/>
          <p:nvPr/>
        </p:nvSpPr>
        <p:spPr>
          <a:xfrm rot="245242">
            <a:off x="-1168812" y="3519431"/>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2" id="929" name="Google Shape;929;g2d7195ed958_0_170"/>
          <p:cNvPicPr preferRelativeResize="0"/>
          <p:nvPr/>
        </p:nvPicPr>
        <p:blipFill rotWithShape="1">
          <a:blip r:embed="rId4">
            <a:alphaModFix/>
          </a:blip>
          <a:srcRect b="0" l="0" r="0" t="0"/>
          <a:stretch/>
        </p:blipFill>
        <p:spPr>
          <a:xfrm>
            <a:off x="4485837" y="1781501"/>
            <a:ext cx="4673930" cy="3386792"/>
          </a:xfrm>
          <a:prstGeom prst="rect">
            <a:avLst/>
          </a:prstGeom>
          <a:noFill/>
          <a:ln>
            <a:noFill/>
          </a:ln>
        </p:spPr>
      </p:pic>
      <p:pic>
        <p:nvPicPr>
          <p:cNvPr descr="Imagen 8" id="930" name="Google Shape;930;g2d7195ed958_0_170"/>
          <p:cNvPicPr preferRelativeResize="0"/>
          <p:nvPr/>
        </p:nvPicPr>
        <p:blipFill rotWithShape="1">
          <a:blip r:embed="rId5">
            <a:alphaModFix/>
          </a:blip>
          <a:srcRect b="0" l="0" r="0" t="0"/>
          <a:stretch/>
        </p:blipFill>
        <p:spPr>
          <a:xfrm>
            <a:off x="151936" y="98317"/>
            <a:ext cx="1016198" cy="1143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4" name="Shape 934"/>
        <p:cNvGrpSpPr/>
        <p:nvPr/>
      </p:nvGrpSpPr>
      <p:grpSpPr>
        <a:xfrm>
          <a:off x="0" y="0"/>
          <a:ext cx="0" cy="0"/>
          <a:chOff x="0" y="0"/>
          <a:chExt cx="0" cy="0"/>
        </a:xfrm>
      </p:grpSpPr>
      <p:pic>
        <p:nvPicPr>
          <p:cNvPr descr="Imagen 2" id="935" name="Google Shape;935;g2d7195ed958_0_178"/>
          <p:cNvPicPr preferRelativeResize="0"/>
          <p:nvPr/>
        </p:nvPicPr>
        <p:blipFill rotWithShape="1">
          <a:blip r:embed="rId4">
            <a:alphaModFix/>
          </a:blip>
          <a:srcRect b="0" l="0" r="0" t="0"/>
          <a:stretch/>
        </p:blipFill>
        <p:spPr>
          <a:xfrm flipH="1">
            <a:off x="1432848" y="686525"/>
            <a:ext cx="7711152" cy="4337326"/>
          </a:xfrm>
          <a:prstGeom prst="rect">
            <a:avLst/>
          </a:prstGeom>
          <a:noFill/>
          <a:ln>
            <a:noFill/>
          </a:ln>
        </p:spPr>
      </p:pic>
      <p:sp>
        <p:nvSpPr>
          <p:cNvPr id="936" name="Google Shape;936;g2d7195ed958_0_178"/>
          <p:cNvSpPr txBox="1"/>
          <p:nvPr/>
        </p:nvSpPr>
        <p:spPr>
          <a:xfrm>
            <a:off x="314100" y="785725"/>
            <a:ext cx="6032400" cy="31707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04800" lvl="0" marL="457200" marR="0" rtl="0" algn="just">
              <a:lnSpc>
                <a:spcPct val="100000"/>
              </a:lnSpc>
              <a:spcBef>
                <a:spcPts val="0"/>
              </a:spcBef>
              <a:spcAft>
                <a:spcPts val="0"/>
              </a:spcAft>
              <a:buClr>
                <a:srgbClr val="373737"/>
              </a:buClr>
              <a:buSzPts val="1200"/>
              <a:buFont typeface="Verdana"/>
              <a:buChar char="●"/>
            </a:pPr>
            <a:r>
              <a:rPr b="0" i="0" lang="es-CO" sz="1200" u="none" cap="none" strike="noStrike">
                <a:solidFill>
                  <a:srgbClr val="373737"/>
                </a:solidFill>
                <a:latin typeface="Verdana"/>
                <a:ea typeface="Verdana"/>
                <a:cs typeface="Verdana"/>
                <a:sym typeface="Verdana"/>
              </a:rPr>
              <a:t>En el análisis tanto de tensión como en cargabilidades para red normal, se observa que ninguna sobrepasa el límite regulatorio. </a:t>
            </a:r>
            <a:endParaRPr b="0" i="0" sz="1200" u="none" cap="none" strike="noStrike">
              <a:solidFill>
                <a:srgbClr val="373737"/>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04800" lvl="0" marL="457200" marR="0" rtl="0" algn="just">
              <a:lnSpc>
                <a:spcPct val="100000"/>
              </a:lnSpc>
              <a:spcBef>
                <a:spcPts val="0"/>
              </a:spcBef>
              <a:spcAft>
                <a:spcPts val="0"/>
              </a:spcAft>
              <a:buClr>
                <a:srgbClr val="373737"/>
              </a:buClr>
              <a:buSzPts val="1200"/>
              <a:buFont typeface="Verdana"/>
              <a:buChar char="●"/>
            </a:pPr>
            <a:r>
              <a:rPr b="0" i="0" lang="es-CO" sz="1200" u="none" cap="none" strike="noStrike">
                <a:solidFill>
                  <a:srgbClr val="373737"/>
                </a:solidFill>
                <a:latin typeface="Verdana"/>
                <a:ea typeface="Verdana"/>
                <a:cs typeface="Verdana"/>
                <a:sym typeface="Verdana"/>
              </a:rPr>
              <a:t>En los resultados obtenidos del perfil de tensiones, se evidencian subtensiones y sobretensiones desde caso base ante las contingencias de la líneas Esmeralda - Irra, Irra - Río Sucio, Esmeralda - Viterbo 115 kV, superando los límites regulatorios.  Estas violaciones de tensión se mitigan totalmente con la Alternativa 1, pero con la Alternativa 2 algunas de ellas persisten.</a:t>
            </a:r>
            <a:endParaRPr b="0" i="0" sz="1200" u="none" cap="none" strike="noStrike">
              <a:solidFill>
                <a:srgbClr val="373737"/>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04800" lvl="0" marL="457200" marR="0" rtl="0" algn="just">
              <a:lnSpc>
                <a:spcPct val="100000"/>
              </a:lnSpc>
              <a:spcBef>
                <a:spcPts val="0"/>
              </a:spcBef>
              <a:spcAft>
                <a:spcPts val="0"/>
              </a:spcAft>
              <a:buClr>
                <a:srgbClr val="373737"/>
              </a:buClr>
              <a:buSzPts val="1200"/>
              <a:buFont typeface="Verdana"/>
              <a:buChar char="●"/>
            </a:pPr>
            <a:r>
              <a:rPr b="0" i="0" lang="es-CO" sz="1200" u="none" cap="none" strike="noStrike">
                <a:solidFill>
                  <a:srgbClr val="373737"/>
                </a:solidFill>
                <a:latin typeface="Verdana"/>
                <a:ea typeface="Verdana"/>
                <a:cs typeface="Verdana"/>
                <a:sym typeface="Verdana"/>
              </a:rPr>
              <a:t>Ante contingencia N-1, la cargabilidad de la línea Esmeralda - Irra 115 kV, mejora para ambas alternativas, también se observa que la cargabilidad de la línea Irra - Río Sucio 115 kV supera los límites regulatorios para la alternativa 2. </a:t>
            </a:r>
            <a:endParaRPr b="0" i="0" sz="1200" u="none" cap="none" strike="noStrike">
              <a:solidFill>
                <a:srgbClr val="373737"/>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373737"/>
              </a:solidFill>
              <a:latin typeface="Verdana"/>
              <a:ea typeface="Verdana"/>
              <a:cs typeface="Verdana"/>
              <a:sym typeface="Verdana"/>
            </a:endParaRPr>
          </a:p>
        </p:txBody>
      </p:sp>
      <p:sp>
        <p:nvSpPr>
          <p:cNvPr id="937" name="Google Shape;937;g2d7195ed958_0_178"/>
          <p:cNvSpPr txBox="1"/>
          <p:nvPr/>
        </p:nvSpPr>
        <p:spPr>
          <a:xfrm>
            <a:off x="527597" y="246935"/>
            <a:ext cx="4514100" cy="554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2300"/>
              <a:buFont typeface="Verdana"/>
              <a:buNone/>
            </a:pPr>
            <a:r>
              <a:rPr b="1" i="0" lang="es-CO" sz="2400" u="none" cap="none" strike="noStrike">
                <a:solidFill>
                  <a:srgbClr val="BFCC04"/>
                </a:solidFill>
                <a:latin typeface="Montserrat"/>
                <a:ea typeface="Montserrat"/>
                <a:cs typeface="Montserrat"/>
                <a:sym typeface="Montserrat"/>
              </a:rPr>
              <a:t>Conclusiones</a:t>
            </a:r>
            <a:endParaRPr b="0" i="0" sz="1400" u="none" cap="none" strike="noStrike">
              <a:solidFill>
                <a:srgbClr val="000000"/>
              </a:solidFill>
              <a:latin typeface="Arial"/>
              <a:ea typeface="Arial"/>
              <a:cs typeface="Arial"/>
              <a:sym typeface="Arial"/>
            </a:endParaRPr>
          </a:p>
        </p:txBody>
      </p:sp>
      <p:pic>
        <p:nvPicPr>
          <p:cNvPr descr="Imagen 7" id="938" name="Google Shape;938;g2d7195ed958_0_178"/>
          <p:cNvPicPr preferRelativeResize="0"/>
          <p:nvPr/>
        </p:nvPicPr>
        <p:blipFill rotWithShape="1">
          <a:blip r:embed="rId5">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2" name="Shape 942"/>
        <p:cNvGrpSpPr/>
        <p:nvPr/>
      </p:nvGrpSpPr>
      <p:grpSpPr>
        <a:xfrm>
          <a:off x="0" y="0"/>
          <a:ext cx="0" cy="0"/>
          <a:chOff x="0" y="0"/>
          <a:chExt cx="0" cy="0"/>
        </a:xfrm>
      </p:grpSpPr>
      <p:pic>
        <p:nvPicPr>
          <p:cNvPr descr="Imagen 2" id="943" name="Google Shape;943;g2d7195ed958_0_185"/>
          <p:cNvPicPr preferRelativeResize="0"/>
          <p:nvPr/>
        </p:nvPicPr>
        <p:blipFill rotWithShape="1">
          <a:blip r:embed="rId4">
            <a:alphaModFix/>
          </a:blip>
          <a:srcRect b="0" l="0" r="0" t="0"/>
          <a:stretch/>
        </p:blipFill>
        <p:spPr>
          <a:xfrm flipH="1">
            <a:off x="1432848" y="686525"/>
            <a:ext cx="7711152" cy="4337326"/>
          </a:xfrm>
          <a:prstGeom prst="rect">
            <a:avLst/>
          </a:prstGeom>
          <a:noFill/>
          <a:ln>
            <a:noFill/>
          </a:ln>
        </p:spPr>
      </p:pic>
      <p:sp>
        <p:nvSpPr>
          <p:cNvPr id="944" name="Google Shape;944;g2d7195ed958_0_185"/>
          <p:cNvSpPr txBox="1"/>
          <p:nvPr/>
        </p:nvSpPr>
        <p:spPr>
          <a:xfrm>
            <a:off x="469150" y="785725"/>
            <a:ext cx="5877300" cy="2616600"/>
          </a:xfrm>
          <a:prstGeom prst="rect">
            <a:avLst/>
          </a:prstGeom>
          <a:noFill/>
          <a:ln>
            <a:noFill/>
          </a:ln>
        </p:spPr>
        <p:txBody>
          <a:bodyPr anchorCtr="0" anchor="t" bIns="91400" lIns="91400" spcFirstLastPara="1" rIns="91400" wrap="square" tIns="914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04800" lvl="0" marL="457200" marR="0" rtl="0" algn="just">
              <a:lnSpc>
                <a:spcPct val="100000"/>
              </a:lnSpc>
              <a:spcBef>
                <a:spcPts val="0"/>
              </a:spcBef>
              <a:spcAft>
                <a:spcPts val="0"/>
              </a:spcAft>
              <a:buClr>
                <a:srgbClr val="373737"/>
              </a:buClr>
              <a:buSzPts val="1200"/>
              <a:buFont typeface="Verdana"/>
              <a:buChar char="●"/>
            </a:pPr>
            <a:r>
              <a:rPr b="0" i="0" lang="es-CO" sz="1200" u="none" cap="none" strike="noStrike">
                <a:solidFill>
                  <a:srgbClr val="373737"/>
                </a:solidFill>
                <a:latin typeface="Verdana"/>
                <a:ea typeface="Verdana"/>
                <a:cs typeface="Verdana"/>
                <a:sym typeface="Verdana"/>
              </a:rPr>
              <a:t>En el análisis de cortocircuito, se concluye que para la subestación Esmeralda 115 kV se supera la capacidad de interrupción máxima de 31,5 kA para ambas alternativas.</a:t>
            </a:r>
            <a:endParaRPr b="0" i="0" sz="1200" u="none" cap="none" strike="noStrike">
              <a:solidFill>
                <a:srgbClr val="373737"/>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373737"/>
              </a:solidFill>
              <a:latin typeface="Verdana"/>
              <a:ea typeface="Verdana"/>
              <a:cs typeface="Verdana"/>
              <a:sym typeface="Verdana"/>
            </a:endParaRPr>
          </a:p>
          <a:p>
            <a:pPr indent="-304800" lvl="0" marL="457200" marR="0" rtl="0" algn="just">
              <a:lnSpc>
                <a:spcPct val="100000"/>
              </a:lnSpc>
              <a:spcBef>
                <a:spcPts val="0"/>
              </a:spcBef>
              <a:spcAft>
                <a:spcPts val="0"/>
              </a:spcAft>
              <a:buClr>
                <a:srgbClr val="373737"/>
              </a:buClr>
              <a:buSzPts val="1200"/>
              <a:buFont typeface="Verdana"/>
              <a:buChar char="●"/>
            </a:pPr>
            <a:r>
              <a:rPr b="0" i="0" lang="es-CO" sz="1200" u="none" cap="none" strike="noStrike">
                <a:solidFill>
                  <a:srgbClr val="373737"/>
                </a:solidFill>
                <a:latin typeface="Verdana"/>
                <a:ea typeface="Verdana"/>
                <a:cs typeface="Verdana"/>
                <a:sym typeface="Verdana"/>
              </a:rPr>
              <a:t>Al considerar la relación Beneficio/Costo, calculada a partir de la estimación de DNA en condiciones de “red completa” y contingencia sencilla en un horizonte de tiempo de 25 años, se obtiene un índice mayor a 1, concluyendo la viabilidad técnico-económica de la obra evaluada. Sin embargo se puede concluir que la Alternativa 1 tiene un margen de beneficio superior.</a:t>
            </a:r>
            <a:endParaRPr b="0" i="0" sz="1200" u="none" cap="none" strike="noStrike">
              <a:solidFill>
                <a:srgbClr val="373737"/>
              </a:solidFill>
              <a:latin typeface="Verdana"/>
              <a:ea typeface="Verdana"/>
              <a:cs typeface="Verdana"/>
              <a:sym typeface="Verdana"/>
            </a:endParaRPr>
          </a:p>
          <a:p>
            <a:pPr indent="0" lvl="0" marL="0" marR="0" rtl="0" algn="just">
              <a:lnSpc>
                <a:spcPct val="100000"/>
              </a:lnSpc>
              <a:spcBef>
                <a:spcPts val="0"/>
              </a:spcBef>
              <a:spcAft>
                <a:spcPts val="0"/>
              </a:spcAft>
              <a:buClr>
                <a:srgbClr val="373737"/>
              </a:buClr>
              <a:buSzPts val="1400"/>
              <a:buFont typeface="Verdana"/>
              <a:buNone/>
            </a:pPr>
            <a:r>
              <a:t/>
            </a:r>
            <a:endParaRPr b="0" i="0" sz="1400" u="none" cap="none" strike="noStrike">
              <a:solidFill>
                <a:srgbClr val="373737"/>
              </a:solidFill>
              <a:latin typeface="Verdana"/>
              <a:ea typeface="Verdana"/>
              <a:cs typeface="Verdana"/>
              <a:sym typeface="Verdana"/>
            </a:endParaRPr>
          </a:p>
        </p:txBody>
      </p:sp>
      <p:sp>
        <p:nvSpPr>
          <p:cNvPr id="945" name="Google Shape;945;g2d7195ed958_0_185"/>
          <p:cNvSpPr txBox="1"/>
          <p:nvPr/>
        </p:nvSpPr>
        <p:spPr>
          <a:xfrm>
            <a:off x="527597" y="246935"/>
            <a:ext cx="4514100" cy="554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181818"/>
              </a:buClr>
              <a:buSzPts val="2300"/>
              <a:buFont typeface="Verdana"/>
              <a:buNone/>
            </a:pPr>
            <a:r>
              <a:rPr b="1" i="0" lang="es-CO" sz="2400" u="none" cap="none" strike="noStrike">
                <a:solidFill>
                  <a:srgbClr val="BFCC04"/>
                </a:solidFill>
                <a:latin typeface="Montserrat"/>
                <a:ea typeface="Montserrat"/>
                <a:cs typeface="Montserrat"/>
                <a:sym typeface="Montserrat"/>
              </a:rPr>
              <a:t>Conclusiones</a:t>
            </a:r>
            <a:endParaRPr b="0" i="0" sz="1400" u="none" cap="none" strike="noStrike">
              <a:solidFill>
                <a:srgbClr val="000000"/>
              </a:solidFill>
              <a:latin typeface="Arial"/>
              <a:ea typeface="Arial"/>
              <a:cs typeface="Arial"/>
              <a:sym typeface="Arial"/>
            </a:endParaRPr>
          </a:p>
        </p:txBody>
      </p:sp>
      <p:pic>
        <p:nvPicPr>
          <p:cNvPr descr="Imagen 7" id="946" name="Google Shape;946;g2d7195ed958_0_185"/>
          <p:cNvPicPr preferRelativeResize="0"/>
          <p:nvPr/>
        </p:nvPicPr>
        <p:blipFill rotWithShape="1">
          <a:blip r:embed="rId5">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0" name="Shape 950"/>
        <p:cNvGrpSpPr/>
        <p:nvPr/>
      </p:nvGrpSpPr>
      <p:grpSpPr>
        <a:xfrm>
          <a:off x="0" y="0"/>
          <a:ext cx="0" cy="0"/>
          <a:chOff x="0" y="0"/>
          <a:chExt cx="0" cy="0"/>
        </a:xfrm>
      </p:grpSpPr>
      <p:sp>
        <p:nvSpPr>
          <p:cNvPr id="951" name="Google Shape;951;g2d7195ed958_0_201"/>
          <p:cNvSpPr txBox="1"/>
          <p:nvPr/>
        </p:nvSpPr>
        <p:spPr>
          <a:xfrm>
            <a:off x="3555250" y="4589355"/>
            <a:ext cx="1962000" cy="4002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FFFFFF"/>
              </a:buClr>
              <a:buSzPts val="1400"/>
              <a:buFont typeface="Montserrat"/>
              <a:buNone/>
            </a:pPr>
            <a:r>
              <a:rPr b="0" i="0" lang="es-CO" sz="1400" u="none" cap="none" strike="noStrike">
                <a:solidFill>
                  <a:srgbClr val="FFFFFF"/>
                </a:solidFill>
                <a:latin typeface="Montserrat"/>
                <a:ea typeface="Montserrat"/>
                <a:cs typeface="Montserrat"/>
                <a:sym typeface="Montserrat"/>
              </a:rPr>
              <a:t>www1.</a:t>
            </a:r>
            <a:r>
              <a:rPr b="1" i="0" lang="es-CO" sz="1400" u="none" cap="none" strike="noStrike">
                <a:solidFill>
                  <a:srgbClr val="FFFFFF"/>
                </a:solidFill>
                <a:latin typeface="Montserrat"/>
                <a:ea typeface="Montserrat"/>
                <a:cs typeface="Montserrat"/>
                <a:sym typeface="Montserrat"/>
              </a:rPr>
              <a:t>upme</a:t>
            </a:r>
            <a:r>
              <a:rPr b="0" i="0" lang="es-CO" sz="1400" u="none" cap="none" strike="noStrike">
                <a:solidFill>
                  <a:srgbClr val="FFFFFF"/>
                </a:solidFill>
                <a:latin typeface="Montserrat"/>
                <a:ea typeface="Montserrat"/>
                <a:cs typeface="Montserrat"/>
                <a:sym typeface="Montserrat"/>
              </a:rPr>
              <a:t>.gov.co</a:t>
            </a:r>
            <a:endParaRPr b="0" i="0" sz="1400" u="none" cap="none" strike="noStrike">
              <a:solidFill>
                <a:srgbClr val="000000"/>
              </a:solidFill>
              <a:latin typeface="Arial"/>
              <a:ea typeface="Arial"/>
              <a:cs typeface="Arial"/>
              <a:sym typeface="Arial"/>
            </a:endParaRPr>
          </a:p>
        </p:txBody>
      </p:sp>
      <p:sp>
        <p:nvSpPr>
          <p:cNvPr id="952" name="Google Shape;952;g2d7195ed958_0_201"/>
          <p:cNvSpPr/>
          <p:nvPr/>
        </p:nvSpPr>
        <p:spPr>
          <a:xfrm rot="10800000">
            <a:off x="6167556" y="-949907"/>
            <a:ext cx="3883360" cy="2546300"/>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g2d7195ed958_0_201"/>
          <p:cNvSpPr/>
          <p:nvPr/>
        </p:nvSpPr>
        <p:spPr>
          <a:xfrm rot="245242">
            <a:off x="-1389301" y="3312060"/>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áfico 13" id="954" name="Google Shape;954;g2d7195ed958_0_201"/>
          <p:cNvPicPr preferRelativeResize="0"/>
          <p:nvPr/>
        </p:nvPicPr>
        <p:blipFill rotWithShape="1">
          <a:blip r:embed="rId4">
            <a:alphaModFix/>
          </a:blip>
          <a:srcRect b="0" l="0" r="0" t="0"/>
          <a:stretch/>
        </p:blipFill>
        <p:spPr>
          <a:xfrm>
            <a:off x="3744281" y="496670"/>
            <a:ext cx="1655439" cy="1823078"/>
          </a:xfrm>
          <a:prstGeom prst="rect">
            <a:avLst/>
          </a:prstGeom>
          <a:noFill/>
          <a:ln>
            <a:noFill/>
          </a:ln>
        </p:spPr>
      </p:pic>
      <p:grpSp>
        <p:nvGrpSpPr>
          <p:cNvPr id="955" name="Google Shape;955;g2d7195ed958_0_201"/>
          <p:cNvGrpSpPr/>
          <p:nvPr/>
        </p:nvGrpSpPr>
        <p:grpSpPr>
          <a:xfrm>
            <a:off x="1527846" y="3515728"/>
            <a:ext cx="6164400" cy="783864"/>
            <a:chOff x="0" y="0"/>
            <a:chExt cx="6164400" cy="783864"/>
          </a:xfrm>
        </p:grpSpPr>
        <p:sp>
          <p:nvSpPr>
            <p:cNvPr id="956" name="Google Shape;956;g2d7195ed958_0_201"/>
            <p:cNvSpPr txBox="1"/>
            <p:nvPr/>
          </p:nvSpPr>
          <p:spPr>
            <a:xfrm>
              <a:off x="0" y="429864"/>
              <a:ext cx="6164400" cy="354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1100"/>
                <a:buFont typeface="Verdana"/>
                <a:buNone/>
              </a:pPr>
              <a:r>
                <a:rPr b="1" i="0" lang="es-CO" sz="1100" u="none" cap="none" strike="noStrike">
                  <a:solidFill>
                    <a:srgbClr val="FFFFFF"/>
                  </a:solidFill>
                  <a:latin typeface="Verdana"/>
                  <a:ea typeface="Verdana"/>
                  <a:cs typeface="Verdana"/>
                  <a:sym typeface="Verdana"/>
                </a:rPr>
                <a:t>@upmecol     UPME Oficial    @upmeoficial     @upmeoficial      @upmeoficial</a:t>
              </a:r>
              <a:endParaRPr b="0" i="0" sz="1400" u="none" cap="none" strike="noStrike">
                <a:solidFill>
                  <a:srgbClr val="000000"/>
                </a:solidFill>
                <a:latin typeface="Arial"/>
                <a:ea typeface="Arial"/>
                <a:cs typeface="Arial"/>
                <a:sym typeface="Arial"/>
              </a:endParaRPr>
            </a:p>
          </p:txBody>
        </p:sp>
        <p:pic>
          <p:nvPicPr>
            <p:cNvPr descr="Google Shape;256;p29" id="957" name="Google Shape;957;g2d7195ed958_0_201"/>
            <p:cNvPicPr preferRelativeResize="0"/>
            <p:nvPr/>
          </p:nvPicPr>
          <p:blipFill rotWithShape="1">
            <a:blip r:embed="rId5">
              <a:alphaModFix/>
            </a:blip>
            <a:srcRect b="0" l="0" r="0" t="0"/>
            <a:stretch/>
          </p:blipFill>
          <p:spPr>
            <a:xfrm>
              <a:off x="287868" y="13381"/>
              <a:ext cx="534511" cy="518465"/>
            </a:xfrm>
            <a:prstGeom prst="rect">
              <a:avLst/>
            </a:prstGeom>
            <a:noFill/>
            <a:ln>
              <a:noFill/>
            </a:ln>
          </p:spPr>
        </p:pic>
        <p:pic>
          <p:nvPicPr>
            <p:cNvPr descr="Google Shape;258;p29" id="958" name="Google Shape;958;g2d7195ed958_0_201"/>
            <p:cNvPicPr preferRelativeResize="0"/>
            <p:nvPr/>
          </p:nvPicPr>
          <p:blipFill rotWithShape="1">
            <a:blip r:embed="rId6">
              <a:alphaModFix/>
            </a:blip>
            <a:srcRect b="0" l="0" r="0" t="0"/>
            <a:stretch/>
          </p:blipFill>
          <p:spPr>
            <a:xfrm>
              <a:off x="3821552" y="0"/>
              <a:ext cx="562893" cy="545985"/>
            </a:xfrm>
            <a:prstGeom prst="rect">
              <a:avLst/>
            </a:prstGeom>
            <a:noFill/>
            <a:ln>
              <a:noFill/>
            </a:ln>
          </p:spPr>
        </p:pic>
        <p:pic>
          <p:nvPicPr>
            <p:cNvPr descr="Google Shape;259;p29" id="959" name="Google Shape;959;g2d7195ed958_0_201"/>
            <p:cNvPicPr preferRelativeResize="0"/>
            <p:nvPr/>
          </p:nvPicPr>
          <p:blipFill rotWithShape="1">
            <a:blip r:embed="rId7">
              <a:alphaModFix/>
            </a:blip>
            <a:srcRect b="0" l="0" r="0" t="0"/>
            <a:stretch/>
          </p:blipFill>
          <p:spPr>
            <a:xfrm>
              <a:off x="5155808" y="25183"/>
              <a:ext cx="562893" cy="545979"/>
            </a:xfrm>
            <a:prstGeom prst="rect">
              <a:avLst/>
            </a:prstGeom>
            <a:noFill/>
            <a:ln>
              <a:noFill/>
            </a:ln>
          </p:spPr>
        </p:pic>
        <p:pic>
          <p:nvPicPr>
            <p:cNvPr descr="Gráfico 2" id="960" name="Google Shape;960;g2d7195ed958_0_201"/>
            <p:cNvPicPr preferRelativeResize="0"/>
            <p:nvPr/>
          </p:nvPicPr>
          <p:blipFill rotWithShape="1">
            <a:blip r:embed="rId8">
              <a:alphaModFix/>
            </a:blip>
            <a:srcRect b="0" l="0" r="0" t="0"/>
            <a:stretch/>
          </p:blipFill>
          <p:spPr>
            <a:xfrm>
              <a:off x="2645414" y="82963"/>
              <a:ext cx="375844" cy="375844"/>
            </a:xfrm>
            <a:prstGeom prst="rect">
              <a:avLst/>
            </a:prstGeom>
            <a:noFill/>
            <a:ln>
              <a:noFill/>
            </a:ln>
          </p:spPr>
        </p:pic>
        <p:pic>
          <p:nvPicPr>
            <p:cNvPr descr="Gráfico 4" id="961" name="Google Shape;961;g2d7195ed958_0_201"/>
            <p:cNvPicPr preferRelativeResize="0"/>
            <p:nvPr/>
          </p:nvPicPr>
          <p:blipFill rotWithShape="1">
            <a:blip r:embed="rId9">
              <a:alphaModFix/>
            </a:blip>
            <a:srcRect b="0" l="0" r="0" t="0"/>
            <a:stretch/>
          </p:blipFill>
          <p:spPr>
            <a:xfrm>
              <a:off x="1428976" y="90971"/>
              <a:ext cx="367831" cy="367831"/>
            </a:xfrm>
            <a:prstGeom prst="rect">
              <a:avLst/>
            </a:prstGeom>
            <a:noFill/>
            <a:ln>
              <a:noFill/>
            </a:ln>
          </p:spPr>
        </p:pic>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g2d7195ed958_7_228"/>
          <p:cNvPicPr preferRelativeResize="0"/>
          <p:nvPr/>
        </p:nvPicPr>
        <p:blipFill rotWithShape="1">
          <a:blip r:embed="rId3">
            <a:alphaModFix/>
          </a:blip>
          <a:srcRect b="12562" l="6217" r="12076" t="4226"/>
          <a:stretch/>
        </p:blipFill>
        <p:spPr>
          <a:xfrm>
            <a:off x="0" y="0"/>
            <a:ext cx="9144003" cy="5143502"/>
          </a:xfrm>
          <a:prstGeom prst="rect">
            <a:avLst/>
          </a:prstGeom>
          <a:noFill/>
          <a:ln>
            <a:noFill/>
          </a:ln>
        </p:spPr>
      </p:pic>
      <p:pic>
        <p:nvPicPr>
          <p:cNvPr id="967" name="Google Shape;967;g2d7195ed958_7_228"/>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968" name="Google Shape;968;g2d7195ed958_7_228"/>
          <p:cNvSpPr txBox="1"/>
          <p:nvPr/>
        </p:nvSpPr>
        <p:spPr>
          <a:xfrm>
            <a:off x="351025" y="432475"/>
            <a:ext cx="5855700" cy="23520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800"/>
              <a:buFont typeface="Arial"/>
              <a:buNone/>
            </a:pPr>
            <a:r>
              <a:rPr b="1" i="0" lang="es-CO" sz="4400" u="none" cap="none" strike="noStrike">
                <a:solidFill>
                  <a:schemeClr val="lt1"/>
                </a:solidFill>
                <a:latin typeface="Verdana"/>
                <a:ea typeface="Verdana"/>
                <a:cs typeface="Verdana"/>
                <a:sym typeface="Verdana"/>
              </a:rPr>
              <a:t>INTERCONEXIÓN NORDESTE y URABÁ ANTIOQUEÑO</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g2d7195ed958_7_2136"/>
          <p:cNvSpPr txBox="1"/>
          <p:nvPr/>
        </p:nvSpPr>
        <p:spPr>
          <a:xfrm>
            <a:off x="505450" y="644196"/>
            <a:ext cx="2729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717"/>
                </a:solidFill>
                <a:highlight>
                  <a:srgbClr val="CAF53A"/>
                </a:highlight>
                <a:latin typeface="Verdana"/>
                <a:ea typeface="Verdana"/>
                <a:cs typeface="Verdana"/>
                <a:sym typeface="Verdana"/>
              </a:rPr>
              <a:t>AGENDA</a:t>
            </a:r>
            <a:endParaRPr b="1" i="0" sz="3000" u="none" cap="none" strike="noStrike">
              <a:solidFill>
                <a:srgbClr val="171717"/>
              </a:solidFill>
              <a:highlight>
                <a:srgbClr val="CAF53A"/>
              </a:highlight>
              <a:latin typeface="Verdana"/>
              <a:ea typeface="Verdana"/>
              <a:cs typeface="Verdana"/>
              <a:sym typeface="Verdana"/>
            </a:endParaRPr>
          </a:p>
        </p:txBody>
      </p:sp>
      <p:sp>
        <p:nvSpPr>
          <p:cNvPr id="974" name="Google Shape;974;g2d7195ed958_7_2136"/>
          <p:cNvSpPr txBox="1"/>
          <p:nvPr/>
        </p:nvSpPr>
        <p:spPr>
          <a:xfrm>
            <a:off x="1154696" y="1382200"/>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1</a:t>
            </a:r>
            <a:endParaRPr b="1" i="0" sz="4000" u="none" cap="none" strike="noStrike">
              <a:solidFill>
                <a:srgbClr val="CAF53A"/>
              </a:solidFill>
              <a:latin typeface="Verdana"/>
              <a:ea typeface="Verdana"/>
              <a:cs typeface="Verdana"/>
              <a:sym typeface="Verdana"/>
            </a:endParaRPr>
          </a:p>
        </p:txBody>
      </p:sp>
      <p:sp>
        <p:nvSpPr>
          <p:cNvPr id="975" name="Google Shape;975;g2d7195ed958_7_2136"/>
          <p:cNvSpPr txBox="1"/>
          <p:nvPr/>
        </p:nvSpPr>
        <p:spPr>
          <a:xfrm>
            <a:off x="1154696" y="2009938"/>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2</a:t>
            </a:r>
            <a:endParaRPr b="1" i="0" sz="4000" u="none" cap="none" strike="noStrike">
              <a:solidFill>
                <a:srgbClr val="CAF53A"/>
              </a:solidFill>
              <a:latin typeface="Verdana"/>
              <a:ea typeface="Verdana"/>
              <a:cs typeface="Verdana"/>
              <a:sym typeface="Verdana"/>
            </a:endParaRPr>
          </a:p>
        </p:txBody>
      </p:sp>
      <p:sp>
        <p:nvSpPr>
          <p:cNvPr id="976" name="Google Shape;976;g2d7195ed958_7_2136"/>
          <p:cNvSpPr txBox="1"/>
          <p:nvPr/>
        </p:nvSpPr>
        <p:spPr>
          <a:xfrm>
            <a:off x="1154696" y="2601917"/>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3</a:t>
            </a:r>
            <a:endParaRPr b="1" i="0" sz="4000" u="none" cap="none" strike="noStrike">
              <a:solidFill>
                <a:srgbClr val="CAF53A"/>
              </a:solidFill>
              <a:latin typeface="Verdana"/>
              <a:ea typeface="Verdana"/>
              <a:cs typeface="Verdana"/>
              <a:sym typeface="Verdana"/>
            </a:endParaRPr>
          </a:p>
        </p:txBody>
      </p:sp>
      <p:sp>
        <p:nvSpPr>
          <p:cNvPr id="977" name="Google Shape;977;g2d7195ed958_7_2136"/>
          <p:cNvSpPr txBox="1"/>
          <p:nvPr/>
        </p:nvSpPr>
        <p:spPr>
          <a:xfrm>
            <a:off x="1154696" y="3198934"/>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4</a:t>
            </a:r>
            <a:endParaRPr b="1" i="0" sz="4000" u="none" cap="none" strike="noStrike">
              <a:solidFill>
                <a:srgbClr val="CAF53A"/>
              </a:solidFill>
              <a:latin typeface="Verdana"/>
              <a:ea typeface="Verdana"/>
              <a:cs typeface="Verdana"/>
              <a:sym typeface="Verdana"/>
            </a:endParaRPr>
          </a:p>
        </p:txBody>
      </p:sp>
      <p:sp>
        <p:nvSpPr>
          <p:cNvPr id="978" name="Google Shape;978;g2d7195ed958_7_2136"/>
          <p:cNvSpPr txBox="1"/>
          <p:nvPr/>
        </p:nvSpPr>
        <p:spPr>
          <a:xfrm>
            <a:off x="1223098" y="1559325"/>
            <a:ext cx="6697800" cy="2216400"/>
          </a:xfrm>
          <a:prstGeom prst="rect">
            <a:avLst/>
          </a:prstGeom>
          <a:noFill/>
          <a:ln>
            <a:noFill/>
          </a:ln>
        </p:spPr>
        <p:txBody>
          <a:bodyPr anchorCtr="0" anchor="t" bIns="91425" lIns="91425" spcFirstLastPara="1" rIns="91425" wrap="square" tIns="91425">
            <a:spAutoFit/>
          </a:bodyPr>
          <a:lstStyle/>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Problemática Identificada</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Clr>
                <a:srgbClr val="000000"/>
              </a:buClr>
              <a:buSzPts val="1500"/>
              <a:buFont typeface="Arial"/>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Solución Propuesta</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Clr>
                <a:srgbClr val="000000"/>
              </a:buClr>
              <a:buSzPts val="1500"/>
              <a:buFont typeface="Arial"/>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Resultados Eléctricos</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Clr>
                <a:srgbClr val="000000"/>
              </a:buClr>
              <a:buSzPts val="1500"/>
              <a:buFont typeface="Arial"/>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Resultados Económicos</a:t>
            </a:r>
            <a:endParaRPr b="0" i="0" sz="1500" u="none" cap="none" strike="noStrike">
              <a:solidFill>
                <a:srgbClr val="575757"/>
              </a:solidFill>
              <a:latin typeface="Verdana"/>
              <a:ea typeface="Verdana"/>
              <a:cs typeface="Verdana"/>
              <a:sym typeface="Verdana"/>
            </a:endParaRPr>
          </a:p>
        </p:txBody>
      </p:sp>
      <p:pic>
        <p:nvPicPr>
          <p:cNvPr id="979" name="Google Shape;979;g2d7195ed958_7_2136"/>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3" name="Shape 983"/>
        <p:cNvGrpSpPr/>
        <p:nvPr/>
      </p:nvGrpSpPr>
      <p:grpSpPr>
        <a:xfrm>
          <a:off x="0" y="0"/>
          <a:ext cx="0" cy="0"/>
          <a:chOff x="0" y="0"/>
          <a:chExt cx="0" cy="0"/>
        </a:xfrm>
      </p:grpSpPr>
      <p:sp>
        <p:nvSpPr>
          <p:cNvPr id="984" name="Google Shape;984;g2d7195ed958_7_3736"/>
          <p:cNvSpPr txBox="1"/>
          <p:nvPr/>
        </p:nvSpPr>
        <p:spPr>
          <a:xfrm>
            <a:off x="706075" y="2239200"/>
            <a:ext cx="5600400" cy="1231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PROBLEMÁTICA</a:t>
            </a:r>
            <a:endParaRPr b="1" i="0" sz="34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FFFFFF"/>
              </a:buClr>
              <a:buSzPts val="3400"/>
              <a:buFont typeface="Verdana"/>
              <a:buNone/>
            </a:pPr>
            <a:r>
              <a:rPr b="1" i="0" lang="es-CO" sz="3400" u="none" cap="none" strike="noStrike">
                <a:solidFill>
                  <a:srgbClr val="FFFFFF"/>
                </a:solidFill>
                <a:latin typeface="Verdana"/>
                <a:ea typeface="Verdana"/>
                <a:cs typeface="Verdana"/>
                <a:sym typeface="Verdana"/>
              </a:rPr>
              <a:t>IDENTIFICADA</a:t>
            </a:r>
            <a:endParaRPr b="1" i="0" sz="3400" u="none" cap="none" strike="noStrike">
              <a:solidFill>
                <a:srgbClr val="FFFFFF"/>
              </a:solidFill>
              <a:latin typeface="Verdana"/>
              <a:ea typeface="Verdana"/>
              <a:cs typeface="Verdana"/>
              <a:sym typeface="Verdana"/>
            </a:endParaRPr>
          </a:p>
        </p:txBody>
      </p:sp>
      <p:sp>
        <p:nvSpPr>
          <p:cNvPr id="985" name="Google Shape;985;g2d7195ed958_7_3736"/>
          <p:cNvSpPr txBox="1"/>
          <p:nvPr/>
        </p:nvSpPr>
        <p:spPr>
          <a:xfrm>
            <a:off x="6667782" y="386565"/>
            <a:ext cx="2977500" cy="32631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20000"/>
              <a:buFont typeface="Verdana"/>
              <a:buNone/>
            </a:pPr>
            <a:r>
              <a:rPr b="1" i="0" lang="es-CO" sz="20000" u="none" cap="none" strike="noStrike">
                <a:solidFill>
                  <a:srgbClr val="CAF53A"/>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pic>
        <p:nvPicPr>
          <p:cNvPr descr="Imagen 3" id="986" name="Google Shape;986;g2d7195ed958_7_3736"/>
          <p:cNvPicPr preferRelativeResize="0"/>
          <p:nvPr/>
        </p:nvPicPr>
        <p:blipFill rotWithShape="1">
          <a:blip r:embed="rId4">
            <a:alphaModFix/>
          </a:blip>
          <a:srcRect b="7525" l="0" r="0" t="0"/>
          <a:stretch/>
        </p:blipFill>
        <p:spPr>
          <a:xfrm>
            <a:off x="4721876" y="1065509"/>
            <a:ext cx="3692782" cy="4077991"/>
          </a:xfrm>
          <a:prstGeom prst="rect">
            <a:avLst/>
          </a:prstGeom>
          <a:noFill/>
          <a:ln>
            <a:noFill/>
          </a:ln>
        </p:spPr>
      </p:pic>
      <p:pic>
        <p:nvPicPr>
          <p:cNvPr descr="Gráfico 7" id="987" name="Google Shape;987;g2d7195ed958_7_3736"/>
          <p:cNvPicPr preferRelativeResize="0"/>
          <p:nvPr/>
        </p:nvPicPr>
        <p:blipFill rotWithShape="1">
          <a:blip r:embed="rId5">
            <a:alphaModFix/>
          </a:blip>
          <a:srcRect b="0" l="0" r="0" t="0"/>
          <a:stretch/>
        </p:blipFill>
        <p:spPr>
          <a:xfrm>
            <a:off x="198690" y="217475"/>
            <a:ext cx="788821" cy="86870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2d7195ed958_7_2359"/>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Justificación</a:t>
            </a:r>
            <a:endParaRPr b="1" i="0" sz="2300" u="none" cap="none" strike="noStrike">
              <a:solidFill>
                <a:srgbClr val="171717"/>
              </a:solidFill>
              <a:highlight>
                <a:srgbClr val="CAF53A"/>
              </a:highlight>
              <a:latin typeface="Verdana"/>
              <a:ea typeface="Verdana"/>
              <a:cs typeface="Verdana"/>
              <a:sym typeface="Verdana"/>
            </a:endParaRPr>
          </a:p>
        </p:txBody>
      </p:sp>
      <p:pic>
        <p:nvPicPr>
          <p:cNvPr id="993" name="Google Shape;993;g2d7195ed958_7_2359"/>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grpSp>
        <p:nvGrpSpPr>
          <p:cNvPr id="994" name="Google Shape;994;g2d7195ed958_7_2359"/>
          <p:cNvGrpSpPr/>
          <p:nvPr/>
        </p:nvGrpSpPr>
        <p:grpSpPr>
          <a:xfrm>
            <a:off x="1838632" y="1371591"/>
            <a:ext cx="5466594" cy="3254312"/>
            <a:chOff x="0" y="0"/>
            <a:chExt cx="5466594" cy="3254312"/>
          </a:xfrm>
        </p:grpSpPr>
        <p:sp>
          <p:nvSpPr>
            <p:cNvPr id="995" name="Google Shape;995;g2d7195ed958_7_2359"/>
            <p:cNvSpPr/>
            <p:nvPr/>
          </p:nvSpPr>
          <p:spPr>
            <a:xfrm>
              <a:off x="2186694" y="0"/>
              <a:ext cx="3279900" cy="1017000"/>
            </a:xfrm>
            <a:prstGeom prst="rightArrow">
              <a:avLst>
                <a:gd fmla="val 75000" name="adj1"/>
                <a:gd fmla="val 50000" name="adj2"/>
              </a:avLst>
            </a:prstGeom>
            <a:solidFill>
              <a:srgbClr val="CAF53A">
                <a:alpha val="88627"/>
              </a:srgbClr>
            </a:solidFill>
            <a:ln cap="flat" cmpd="sng" w="25400">
              <a:solidFill>
                <a:srgbClr val="569104">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2d7195ed958_7_2359"/>
            <p:cNvSpPr txBox="1"/>
            <p:nvPr/>
          </p:nvSpPr>
          <p:spPr>
            <a:xfrm>
              <a:off x="2186694" y="127120"/>
              <a:ext cx="2898600" cy="762600"/>
            </a:xfrm>
            <a:prstGeom prst="rect">
              <a:avLst/>
            </a:prstGeom>
            <a:noFill/>
            <a:ln>
              <a:noFill/>
            </a:ln>
          </p:spPr>
          <p:txBody>
            <a:bodyPr anchorCtr="0" anchor="t" bIns="11425" lIns="11425" spcFirstLastPara="1" rIns="11425" wrap="square" tIns="11425">
              <a:noAutofit/>
            </a:bodyPr>
            <a:lstStyle/>
            <a:p>
              <a:pPr indent="-171450" lvl="1" marL="171450" marR="0" rtl="0" algn="l">
                <a:lnSpc>
                  <a:spcPct val="90000"/>
                </a:lnSpc>
                <a:spcBef>
                  <a:spcPts val="0"/>
                </a:spcBef>
                <a:spcAft>
                  <a:spcPts val="0"/>
                </a:spcAft>
                <a:buClr>
                  <a:srgbClr val="000000"/>
                </a:buClr>
                <a:buSzPts val="1800"/>
                <a:buFont typeface="Arial"/>
                <a:buChar char="•"/>
              </a:pPr>
              <a:r>
                <a:rPr b="0" i="0" lang="es-CO" sz="1800" u="none" cap="none" strike="noStrike">
                  <a:solidFill>
                    <a:srgbClr val="000000"/>
                  </a:solidFill>
                  <a:latin typeface="Arial"/>
                  <a:ea typeface="Arial"/>
                  <a:cs typeface="Arial"/>
                  <a:sym typeface="Arial"/>
                </a:rPr>
                <a:t>Bajas tensiones en el STR y SDL del Urabá Antioqueño</a:t>
              </a:r>
              <a:endParaRPr b="0" i="0" sz="1400" u="none" cap="none" strike="noStrike">
                <a:solidFill>
                  <a:srgbClr val="000000"/>
                </a:solidFill>
                <a:latin typeface="Arial"/>
                <a:ea typeface="Arial"/>
                <a:cs typeface="Arial"/>
                <a:sym typeface="Arial"/>
              </a:endParaRPr>
            </a:p>
          </p:txBody>
        </p:sp>
        <p:sp>
          <p:nvSpPr>
            <p:cNvPr id="997" name="Google Shape;997;g2d7195ed958_7_2359"/>
            <p:cNvSpPr/>
            <p:nvPr/>
          </p:nvSpPr>
          <p:spPr>
            <a:xfrm>
              <a:off x="0" y="0"/>
              <a:ext cx="2186700" cy="1017000"/>
            </a:xfrm>
            <a:prstGeom prst="roundRect">
              <a:avLst>
                <a:gd fmla="val 16667" name="adj"/>
              </a:avLst>
            </a:prstGeom>
            <a:solidFill>
              <a:srgbClr val="2B40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g2d7195ed958_7_2359"/>
            <p:cNvSpPr txBox="1"/>
            <p:nvPr/>
          </p:nvSpPr>
          <p:spPr>
            <a:xfrm>
              <a:off x="49644" y="49644"/>
              <a:ext cx="2087400" cy="917700"/>
            </a:xfrm>
            <a:prstGeom prst="rect">
              <a:avLst/>
            </a:prstGeom>
            <a:noFill/>
            <a:ln>
              <a:noFill/>
            </a:ln>
          </p:spPr>
          <p:txBody>
            <a:bodyPr anchorCtr="0" anchor="ctr" bIns="40000" lIns="80000" spcFirstLastPara="1" rIns="80000" wrap="square" tIns="40000">
              <a:noAutofit/>
            </a:bodyPr>
            <a:lstStyle/>
            <a:p>
              <a:pPr indent="0" lvl="0" marL="0" marR="0" rtl="0" algn="ctr">
                <a:lnSpc>
                  <a:spcPct val="90000"/>
                </a:lnSpc>
                <a:spcBef>
                  <a:spcPts val="0"/>
                </a:spcBef>
                <a:spcAft>
                  <a:spcPts val="0"/>
                </a:spcAft>
                <a:buClr>
                  <a:srgbClr val="000000"/>
                </a:buClr>
                <a:buSzPts val="2100"/>
                <a:buFont typeface="Arial"/>
                <a:buNone/>
              </a:pPr>
              <a:r>
                <a:rPr b="0" i="0" lang="es-CO" sz="2100" u="none" cap="none" strike="noStrike">
                  <a:solidFill>
                    <a:srgbClr val="BBCC03"/>
                  </a:solidFill>
                  <a:latin typeface="Arial"/>
                  <a:ea typeface="Arial"/>
                  <a:cs typeface="Arial"/>
                  <a:sym typeface="Arial"/>
                </a:rPr>
                <a:t>Tensiones</a:t>
              </a:r>
              <a:endParaRPr b="0" i="0" sz="1400" u="none" cap="none" strike="noStrike">
                <a:solidFill>
                  <a:srgbClr val="000000"/>
                </a:solidFill>
                <a:latin typeface="Arial"/>
                <a:ea typeface="Arial"/>
                <a:cs typeface="Arial"/>
                <a:sym typeface="Arial"/>
              </a:endParaRPr>
            </a:p>
          </p:txBody>
        </p:sp>
        <p:sp>
          <p:nvSpPr>
            <p:cNvPr id="999" name="Google Shape;999;g2d7195ed958_7_2359"/>
            <p:cNvSpPr/>
            <p:nvPr/>
          </p:nvSpPr>
          <p:spPr>
            <a:xfrm>
              <a:off x="2186694" y="1118656"/>
              <a:ext cx="3279900" cy="1017000"/>
            </a:xfrm>
            <a:prstGeom prst="rightArrow">
              <a:avLst>
                <a:gd fmla="val 75000" name="adj1"/>
                <a:gd fmla="val 50000" name="adj2"/>
              </a:avLst>
            </a:prstGeom>
            <a:solidFill>
              <a:srgbClr val="CAF53A">
                <a:alpha val="88627"/>
              </a:srgbClr>
            </a:solidFill>
            <a:ln cap="flat" cmpd="sng" w="25400">
              <a:solidFill>
                <a:srgbClr val="569104">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g2d7195ed958_7_2359"/>
            <p:cNvSpPr txBox="1"/>
            <p:nvPr/>
          </p:nvSpPr>
          <p:spPr>
            <a:xfrm>
              <a:off x="2186694" y="1245776"/>
              <a:ext cx="2898600" cy="762600"/>
            </a:xfrm>
            <a:prstGeom prst="rect">
              <a:avLst/>
            </a:prstGeom>
            <a:noFill/>
            <a:ln>
              <a:noFill/>
            </a:ln>
          </p:spPr>
          <p:txBody>
            <a:bodyPr anchorCtr="0" anchor="t" bIns="11425" lIns="11425" spcFirstLastPara="1" rIns="11425" wrap="square" tIns="11425">
              <a:noAutofit/>
            </a:bodyPr>
            <a:lstStyle/>
            <a:p>
              <a:pPr indent="-171450" lvl="1" marL="171450" marR="0" rtl="0" algn="l">
                <a:lnSpc>
                  <a:spcPct val="90000"/>
                </a:lnSpc>
                <a:spcBef>
                  <a:spcPts val="0"/>
                </a:spcBef>
                <a:spcAft>
                  <a:spcPts val="0"/>
                </a:spcAft>
                <a:buClr>
                  <a:srgbClr val="000000"/>
                </a:buClr>
                <a:buSzPts val="1800"/>
                <a:buFont typeface="Arial"/>
                <a:buChar char="•"/>
              </a:pPr>
              <a:r>
                <a:rPr b="0" i="0" lang="es-CO" sz="1800" u="none" cap="none" strike="noStrike">
                  <a:solidFill>
                    <a:srgbClr val="000000"/>
                  </a:solidFill>
                  <a:latin typeface="Arial"/>
                  <a:ea typeface="Arial"/>
                  <a:cs typeface="Arial"/>
                  <a:sym typeface="Arial"/>
                </a:rPr>
                <a:t>Altas cargabilidades en el circuito Occidente – San Jerónimo 110</a:t>
              </a:r>
              <a:endParaRPr b="0" i="0" sz="1400" u="none" cap="none" strike="noStrike">
                <a:solidFill>
                  <a:srgbClr val="000000"/>
                </a:solidFill>
                <a:latin typeface="Arial"/>
                <a:ea typeface="Arial"/>
                <a:cs typeface="Arial"/>
                <a:sym typeface="Arial"/>
              </a:endParaRPr>
            </a:p>
          </p:txBody>
        </p:sp>
        <p:sp>
          <p:nvSpPr>
            <p:cNvPr id="1001" name="Google Shape;1001;g2d7195ed958_7_2359"/>
            <p:cNvSpPr/>
            <p:nvPr/>
          </p:nvSpPr>
          <p:spPr>
            <a:xfrm>
              <a:off x="0" y="1118656"/>
              <a:ext cx="2186700" cy="1017000"/>
            </a:xfrm>
            <a:prstGeom prst="roundRect">
              <a:avLst>
                <a:gd fmla="val 16667" name="adj"/>
              </a:avLst>
            </a:prstGeom>
            <a:solidFill>
              <a:srgbClr val="2B40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g2d7195ed958_7_2359"/>
            <p:cNvSpPr txBox="1"/>
            <p:nvPr/>
          </p:nvSpPr>
          <p:spPr>
            <a:xfrm>
              <a:off x="49644" y="1168300"/>
              <a:ext cx="2087400" cy="917700"/>
            </a:xfrm>
            <a:prstGeom prst="rect">
              <a:avLst/>
            </a:prstGeom>
            <a:noFill/>
            <a:ln>
              <a:noFill/>
            </a:ln>
          </p:spPr>
          <p:txBody>
            <a:bodyPr anchorCtr="0" anchor="ctr" bIns="40000" lIns="80000" spcFirstLastPara="1" rIns="80000" wrap="square" tIns="40000">
              <a:noAutofit/>
            </a:bodyPr>
            <a:lstStyle/>
            <a:p>
              <a:pPr indent="0" lvl="0" marL="0" marR="0" rtl="0" algn="ctr">
                <a:lnSpc>
                  <a:spcPct val="90000"/>
                </a:lnSpc>
                <a:spcBef>
                  <a:spcPts val="0"/>
                </a:spcBef>
                <a:spcAft>
                  <a:spcPts val="0"/>
                </a:spcAft>
                <a:buClr>
                  <a:srgbClr val="000000"/>
                </a:buClr>
                <a:buSzPts val="2100"/>
                <a:buFont typeface="Arial"/>
                <a:buNone/>
              </a:pPr>
              <a:r>
                <a:rPr b="0" i="0" lang="es-CO" sz="2100" u="none" cap="none" strike="noStrike">
                  <a:solidFill>
                    <a:srgbClr val="BBCC03"/>
                  </a:solidFill>
                  <a:latin typeface="Arial"/>
                  <a:ea typeface="Arial"/>
                  <a:cs typeface="Arial"/>
                  <a:sym typeface="Arial"/>
                </a:rPr>
                <a:t>Cargabilidades</a:t>
              </a:r>
              <a:endParaRPr b="0" i="0" sz="2100" u="none" cap="none" strike="noStrike">
                <a:solidFill>
                  <a:srgbClr val="BBCC03"/>
                </a:solidFill>
                <a:latin typeface="Arial"/>
                <a:ea typeface="Arial"/>
                <a:cs typeface="Arial"/>
                <a:sym typeface="Arial"/>
              </a:endParaRPr>
            </a:p>
          </p:txBody>
        </p:sp>
        <p:sp>
          <p:nvSpPr>
            <p:cNvPr id="1003" name="Google Shape;1003;g2d7195ed958_7_2359"/>
            <p:cNvSpPr/>
            <p:nvPr/>
          </p:nvSpPr>
          <p:spPr>
            <a:xfrm>
              <a:off x="2186694" y="2237312"/>
              <a:ext cx="3279900" cy="1017000"/>
            </a:xfrm>
            <a:prstGeom prst="rightArrow">
              <a:avLst>
                <a:gd fmla="val 75000" name="adj1"/>
                <a:gd fmla="val 50000" name="adj2"/>
              </a:avLst>
            </a:prstGeom>
            <a:solidFill>
              <a:srgbClr val="CAF53A">
                <a:alpha val="88627"/>
              </a:srgbClr>
            </a:solidFill>
            <a:ln cap="flat" cmpd="sng" w="25400">
              <a:solidFill>
                <a:srgbClr val="569104">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g2d7195ed958_7_2359"/>
            <p:cNvSpPr txBox="1"/>
            <p:nvPr/>
          </p:nvSpPr>
          <p:spPr>
            <a:xfrm>
              <a:off x="2186694" y="2364432"/>
              <a:ext cx="2898600" cy="762600"/>
            </a:xfrm>
            <a:prstGeom prst="rect">
              <a:avLst/>
            </a:prstGeom>
            <a:noFill/>
            <a:ln>
              <a:noFill/>
            </a:ln>
          </p:spPr>
          <p:txBody>
            <a:bodyPr anchorCtr="0" anchor="t" bIns="11425" lIns="11425" spcFirstLastPara="1" rIns="11425" wrap="square" tIns="11425">
              <a:noAutofit/>
            </a:bodyPr>
            <a:lstStyle/>
            <a:p>
              <a:pPr indent="-171450" lvl="1" marL="171450" marR="0" rtl="0" algn="l">
                <a:lnSpc>
                  <a:spcPct val="90000"/>
                </a:lnSpc>
                <a:spcBef>
                  <a:spcPts val="0"/>
                </a:spcBef>
                <a:spcAft>
                  <a:spcPts val="0"/>
                </a:spcAft>
                <a:buClr>
                  <a:srgbClr val="000000"/>
                </a:buClr>
                <a:buSzPts val="1800"/>
                <a:buFont typeface="Arial"/>
                <a:buChar char="•"/>
              </a:pPr>
              <a:r>
                <a:rPr b="0" i="0" lang="es-CO" sz="1800" u="none" cap="none" strike="noStrike">
                  <a:solidFill>
                    <a:srgbClr val="000000"/>
                  </a:solidFill>
                  <a:latin typeface="Arial"/>
                  <a:ea typeface="Arial"/>
                  <a:cs typeface="Arial"/>
                  <a:sym typeface="Arial"/>
                </a:rPr>
                <a:t>El Circuito Apartado – Caucheras opera normalmente abierto</a:t>
              </a:r>
              <a:endParaRPr b="0" i="0" sz="1400" u="none" cap="none" strike="noStrike">
                <a:solidFill>
                  <a:srgbClr val="000000"/>
                </a:solidFill>
                <a:latin typeface="Arial"/>
                <a:ea typeface="Arial"/>
                <a:cs typeface="Arial"/>
                <a:sym typeface="Arial"/>
              </a:endParaRPr>
            </a:p>
          </p:txBody>
        </p:sp>
        <p:sp>
          <p:nvSpPr>
            <p:cNvPr id="1005" name="Google Shape;1005;g2d7195ed958_7_2359"/>
            <p:cNvSpPr/>
            <p:nvPr/>
          </p:nvSpPr>
          <p:spPr>
            <a:xfrm>
              <a:off x="0" y="2237312"/>
              <a:ext cx="2186700" cy="1017000"/>
            </a:xfrm>
            <a:prstGeom prst="roundRect">
              <a:avLst>
                <a:gd fmla="val 16667" name="adj"/>
              </a:avLst>
            </a:prstGeom>
            <a:solidFill>
              <a:srgbClr val="2B40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g2d7195ed958_7_2359"/>
            <p:cNvSpPr txBox="1"/>
            <p:nvPr/>
          </p:nvSpPr>
          <p:spPr>
            <a:xfrm>
              <a:off x="49644" y="2286956"/>
              <a:ext cx="2087400" cy="917700"/>
            </a:xfrm>
            <a:prstGeom prst="rect">
              <a:avLst/>
            </a:prstGeom>
            <a:noFill/>
            <a:ln>
              <a:noFill/>
            </a:ln>
          </p:spPr>
          <p:txBody>
            <a:bodyPr anchorCtr="0" anchor="ctr" bIns="40000" lIns="80000" spcFirstLastPara="1" rIns="80000" wrap="square" tIns="40000">
              <a:noAutofit/>
            </a:bodyPr>
            <a:lstStyle/>
            <a:p>
              <a:pPr indent="0" lvl="0" marL="0" marR="0" rtl="0" algn="ctr">
                <a:lnSpc>
                  <a:spcPct val="90000"/>
                </a:lnSpc>
                <a:spcBef>
                  <a:spcPts val="0"/>
                </a:spcBef>
                <a:spcAft>
                  <a:spcPts val="0"/>
                </a:spcAft>
                <a:buClr>
                  <a:srgbClr val="000000"/>
                </a:buClr>
                <a:buSzPts val="2100"/>
                <a:buFont typeface="Arial"/>
                <a:buNone/>
              </a:pPr>
              <a:r>
                <a:rPr b="0" i="0" lang="es-CO" sz="2100" u="none" cap="none" strike="noStrike">
                  <a:solidFill>
                    <a:srgbClr val="BBCC03"/>
                  </a:solidFill>
                  <a:latin typeface="Arial"/>
                  <a:ea typeface="Arial"/>
                  <a:cs typeface="Arial"/>
                  <a:sym typeface="Arial"/>
                </a:rPr>
                <a:t>Condiciones operativa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d71c7c3638_2_2"/>
          <p:cNvPicPr preferRelativeResize="0"/>
          <p:nvPr/>
        </p:nvPicPr>
        <p:blipFill rotWithShape="1">
          <a:blip r:embed="rId3">
            <a:alphaModFix/>
          </a:blip>
          <a:srcRect b="0" l="0" r="0" t="0"/>
          <a:stretch/>
        </p:blipFill>
        <p:spPr>
          <a:xfrm>
            <a:off x="152400" y="152400"/>
            <a:ext cx="8602134" cy="4838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pic>
        <p:nvPicPr>
          <p:cNvPr id="1011" name="Google Shape;1011;g2d7195ed958_7_237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grpSp>
        <p:nvGrpSpPr>
          <p:cNvPr id="1012" name="Google Shape;1012;g2d7195ed958_7_2377"/>
          <p:cNvGrpSpPr/>
          <p:nvPr/>
        </p:nvGrpSpPr>
        <p:grpSpPr>
          <a:xfrm>
            <a:off x="1364333" y="363017"/>
            <a:ext cx="6183101" cy="4146806"/>
            <a:chOff x="1364333" y="363017"/>
            <a:chExt cx="6183101" cy="4146806"/>
          </a:xfrm>
        </p:grpSpPr>
        <p:cxnSp>
          <p:nvCxnSpPr>
            <p:cNvPr id="1013" name="Google Shape;1013;g2d7195ed958_7_2377"/>
            <p:cNvCxnSpPr/>
            <p:nvPr/>
          </p:nvCxnSpPr>
          <p:spPr>
            <a:xfrm>
              <a:off x="2207260" y="709930"/>
              <a:ext cx="1045800" cy="0"/>
            </a:xfrm>
            <a:prstGeom prst="straightConnector1">
              <a:avLst/>
            </a:prstGeom>
            <a:noFill/>
            <a:ln cap="flat" cmpd="sng" w="38100">
              <a:solidFill>
                <a:srgbClr val="7AD635"/>
              </a:solidFill>
              <a:prstDash val="solid"/>
              <a:round/>
              <a:headEnd len="sm" w="sm" type="none"/>
              <a:tailEnd len="sm" w="sm" type="none"/>
            </a:ln>
          </p:spPr>
        </p:cxnSp>
        <p:cxnSp>
          <p:nvCxnSpPr>
            <p:cNvPr id="1014" name="Google Shape;1014;g2d7195ed958_7_2377"/>
            <p:cNvCxnSpPr/>
            <p:nvPr/>
          </p:nvCxnSpPr>
          <p:spPr>
            <a:xfrm>
              <a:off x="2207260" y="1375279"/>
              <a:ext cx="699900" cy="0"/>
            </a:xfrm>
            <a:prstGeom prst="straightConnector1">
              <a:avLst/>
            </a:prstGeom>
            <a:noFill/>
            <a:ln cap="flat" cmpd="sng" w="38100">
              <a:solidFill>
                <a:srgbClr val="FF0000"/>
              </a:solidFill>
              <a:prstDash val="solid"/>
              <a:round/>
              <a:headEnd len="sm" w="sm" type="none"/>
              <a:tailEnd len="sm" w="sm" type="none"/>
            </a:ln>
          </p:spPr>
        </p:cxnSp>
        <p:cxnSp>
          <p:nvCxnSpPr>
            <p:cNvPr id="1015" name="Google Shape;1015;g2d7195ed958_7_2377"/>
            <p:cNvCxnSpPr/>
            <p:nvPr/>
          </p:nvCxnSpPr>
          <p:spPr>
            <a:xfrm>
              <a:off x="2207260" y="2054729"/>
              <a:ext cx="699900" cy="0"/>
            </a:xfrm>
            <a:prstGeom prst="straightConnector1">
              <a:avLst/>
            </a:prstGeom>
            <a:noFill/>
            <a:ln cap="flat" cmpd="sng" w="38100">
              <a:solidFill>
                <a:srgbClr val="FF0000"/>
              </a:solidFill>
              <a:prstDash val="solid"/>
              <a:round/>
              <a:headEnd len="sm" w="sm" type="none"/>
              <a:tailEnd len="sm" w="sm" type="none"/>
            </a:ln>
          </p:spPr>
        </p:cxnSp>
        <p:cxnSp>
          <p:nvCxnSpPr>
            <p:cNvPr id="1016" name="Google Shape;1016;g2d7195ed958_7_2377"/>
            <p:cNvCxnSpPr/>
            <p:nvPr/>
          </p:nvCxnSpPr>
          <p:spPr>
            <a:xfrm>
              <a:off x="2207260" y="2848479"/>
              <a:ext cx="699900" cy="0"/>
            </a:xfrm>
            <a:prstGeom prst="straightConnector1">
              <a:avLst/>
            </a:prstGeom>
            <a:noFill/>
            <a:ln cap="flat" cmpd="sng" w="38100">
              <a:solidFill>
                <a:srgbClr val="FF0000"/>
              </a:solidFill>
              <a:prstDash val="solid"/>
              <a:round/>
              <a:headEnd len="sm" w="sm" type="none"/>
              <a:tailEnd len="sm" w="sm" type="none"/>
            </a:ln>
          </p:spPr>
        </p:cxnSp>
        <p:cxnSp>
          <p:nvCxnSpPr>
            <p:cNvPr id="1017" name="Google Shape;1017;g2d7195ed958_7_2377"/>
            <p:cNvCxnSpPr/>
            <p:nvPr/>
          </p:nvCxnSpPr>
          <p:spPr>
            <a:xfrm>
              <a:off x="2207260" y="3477129"/>
              <a:ext cx="1715700" cy="0"/>
            </a:xfrm>
            <a:prstGeom prst="straightConnector1">
              <a:avLst/>
            </a:prstGeom>
            <a:noFill/>
            <a:ln cap="flat" cmpd="sng" w="38100">
              <a:solidFill>
                <a:srgbClr val="FF0000"/>
              </a:solidFill>
              <a:prstDash val="solid"/>
              <a:round/>
              <a:headEnd len="sm" w="sm" type="none"/>
              <a:tailEnd len="sm" w="sm" type="none"/>
            </a:ln>
          </p:spPr>
        </p:cxnSp>
        <p:cxnSp>
          <p:nvCxnSpPr>
            <p:cNvPr id="1018" name="Google Shape;1018;g2d7195ed958_7_2377"/>
            <p:cNvCxnSpPr/>
            <p:nvPr/>
          </p:nvCxnSpPr>
          <p:spPr>
            <a:xfrm>
              <a:off x="2207260" y="4175629"/>
              <a:ext cx="699900" cy="0"/>
            </a:xfrm>
            <a:prstGeom prst="straightConnector1">
              <a:avLst/>
            </a:prstGeom>
            <a:noFill/>
            <a:ln cap="flat" cmpd="sng" w="38100">
              <a:solidFill>
                <a:srgbClr val="FF0000"/>
              </a:solidFill>
              <a:prstDash val="solid"/>
              <a:round/>
              <a:headEnd len="sm" w="sm" type="none"/>
              <a:tailEnd len="sm" w="sm" type="none"/>
            </a:ln>
          </p:spPr>
        </p:cxnSp>
        <p:grpSp>
          <p:nvGrpSpPr>
            <p:cNvPr id="1019" name="Google Shape;1019;g2d7195ed958_7_2377"/>
            <p:cNvGrpSpPr/>
            <p:nvPr/>
          </p:nvGrpSpPr>
          <p:grpSpPr>
            <a:xfrm>
              <a:off x="2323608" y="690976"/>
              <a:ext cx="213632" cy="665254"/>
              <a:chOff x="2083315" y="595726"/>
              <a:chExt cx="213632" cy="665254"/>
            </a:xfrm>
          </p:grpSpPr>
          <p:grpSp>
            <p:nvGrpSpPr>
              <p:cNvPr id="1020" name="Google Shape;1020;g2d7195ed958_7_2377"/>
              <p:cNvGrpSpPr/>
              <p:nvPr/>
            </p:nvGrpSpPr>
            <p:grpSpPr>
              <a:xfrm>
                <a:off x="2083315" y="847726"/>
                <a:ext cx="213632" cy="206705"/>
                <a:chOff x="2083315" y="847726"/>
                <a:chExt cx="213632" cy="206705"/>
              </a:xfrm>
            </p:grpSpPr>
            <p:sp>
              <p:nvSpPr>
                <p:cNvPr id="1021" name="Google Shape;1021;g2d7195ed958_7_2377"/>
                <p:cNvSpPr/>
                <p:nvPr/>
              </p:nvSpPr>
              <p:spPr>
                <a:xfrm>
                  <a:off x="2083315" y="84772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2" name="Google Shape;1022;g2d7195ed958_7_2377"/>
                <p:cNvSpPr/>
                <p:nvPr/>
              </p:nvSpPr>
              <p:spPr>
                <a:xfrm>
                  <a:off x="2168247" y="84772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3" name="Google Shape;1023;g2d7195ed958_7_2377"/>
                <p:cNvSpPr/>
                <p:nvPr/>
              </p:nvSpPr>
              <p:spPr>
                <a:xfrm>
                  <a:off x="2125781" y="93053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cxnSp>
            <p:nvCxnSpPr>
              <p:cNvPr id="1024" name="Google Shape;1024;g2d7195ed958_7_2377"/>
              <p:cNvCxnSpPr>
                <a:stCxn id="1021" idx="0"/>
              </p:cNvCxnSpPr>
              <p:nvPr/>
            </p:nvCxnSpPr>
            <p:spPr>
              <a:xfrm flipH="1" rot="10800000">
                <a:off x="2147665" y="59572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025" name="Google Shape;1025;g2d7195ed958_7_2377"/>
              <p:cNvCxnSpPr/>
              <p:nvPr/>
            </p:nvCxnSpPr>
            <p:spPr>
              <a:xfrm flipH="1" rot="10800000">
                <a:off x="2190075" y="1054280"/>
                <a:ext cx="3300" cy="206700"/>
              </a:xfrm>
              <a:prstGeom prst="straightConnector1">
                <a:avLst/>
              </a:prstGeom>
              <a:noFill/>
              <a:ln cap="flat" cmpd="sng" w="12700">
                <a:solidFill>
                  <a:srgbClr val="FF0000"/>
                </a:solidFill>
                <a:prstDash val="solid"/>
                <a:round/>
                <a:headEnd len="sm" w="sm" type="none"/>
                <a:tailEnd len="sm" w="sm" type="none"/>
              </a:ln>
            </p:spPr>
          </p:cxnSp>
        </p:grpSp>
        <p:cxnSp>
          <p:nvCxnSpPr>
            <p:cNvPr id="1026" name="Google Shape;1026;g2d7195ed958_7_2377"/>
            <p:cNvCxnSpPr/>
            <p:nvPr/>
          </p:nvCxnSpPr>
          <p:spPr>
            <a:xfrm flipH="1">
              <a:off x="2545134" y="1375279"/>
              <a:ext cx="18600" cy="2800500"/>
            </a:xfrm>
            <a:prstGeom prst="straightConnector1">
              <a:avLst/>
            </a:prstGeom>
            <a:noFill/>
            <a:ln cap="flat" cmpd="sng" w="12700">
              <a:solidFill>
                <a:srgbClr val="FF0000"/>
              </a:solidFill>
              <a:prstDash val="solid"/>
              <a:round/>
              <a:headEnd len="sm" w="sm" type="none"/>
              <a:tailEnd len="sm" w="sm" type="none"/>
            </a:ln>
          </p:spPr>
        </p:cxnSp>
        <p:cxnSp>
          <p:nvCxnSpPr>
            <p:cNvPr id="1027" name="Google Shape;1027;g2d7195ed958_7_2377"/>
            <p:cNvCxnSpPr/>
            <p:nvPr/>
          </p:nvCxnSpPr>
          <p:spPr>
            <a:xfrm>
              <a:off x="3229849" y="4175629"/>
              <a:ext cx="699900" cy="0"/>
            </a:xfrm>
            <a:prstGeom prst="straightConnector1">
              <a:avLst/>
            </a:prstGeom>
            <a:noFill/>
            <a:ln cap="flat" cmpd="sng" w="38100">
              <a:solidFill>
                <a:srgbClr val="FF0000"/>
              </a:solidFill>
              <a:prstDash val="solid"/>
              <a:round/>
              <a:headEnd len="sm" w="sm" type="none"/>
              <a:tailEnd len="sm" w="sm" type="none"/>
            </a:ln>
          </p:spPr>
        </p:cxnSp>
        <p:cxnSp>
          <p:nvCxnSpPr>
            <p:cNvPr id="1028" name="Google Shape;1028;g2d7195ed958_7_2377"/>
            <p:cNvCxnSpPr/>
            <p:nvPr/>
          </p:nvCxnSpPr>
          <p:spPr>
            <a:xfrm>
              <a:off x="4245610" y="4175629"/>
              <a:ext cx="699900" cy="0"/>
            </a:xfrm>
            <a:prstGeom prst="straightConnector1">
              <a:avLst/>
            </a:prstGeom>
            <a:noFill/>
            <a:ln cap="flat" cmpd="sng" w="38100">
              <a:solidFill>
                <a:srgbClr val="FF0000"/>
              </a:solidFill>
              <a:prstDash val="solid"/>
              <a:round/>
              <a:headEnd len="sm" w="sm" type="none"/>
              <a:tailEnd len="sm" w="sm" type="none"/>
            </a:ln>
          </p:spPr>
        </p:cxnSp>
        <p:cxnSp>
          <p:nvCxnSpPr>
            <p:cNvPr id="1029" name="Google Shape;1029;g2d7195ed958_7_2377"/>
            <p:cNvCxnSpPr/>
            <p:nvPr/>
          </p:nvCxnSpPr>
          <p:spPr>
            <a:xfrm>
              <a:off x="2541906" y="4175629"/>
              <a:ext cx="0" cy="151500"/>
            </a:xfrm>
            <a:prstGeom prst="straightConnector1">
              <a:avLst/>
            </a:prstGeom>
            <a:noFill/>
            <a:ln cap="flat" cmpd="sng" w="12700">
              <a:solidFill>
                <a:srgbClr val="FF0000"/>
              </a:solidFill>
              <a:prstDash val="solid"/>
              <a:round/>
              <a:headEnd len="sm" w="sm" type="none"/>
              <a:tailEnd len="sm" w="sm" type="none"/>
            </a:ln>
          </p:spPr>
        </p:cxnSp>
        <p:cxnSp>
          <p:nvCxnSpPr>
            <p:cNvPr id="1030" name="Google Shape;1030;g2d7195ed958_7_2377"/>
            <p:cNvCxnSpPr/>
            <p:nvPr/>
          </p:nvCxnSpPr>
          <p:spPr>
            <a:xfrm>
              <a:off x="2541906" y="4320665"/>
              <a:ext cx="819300" cy="0"/>
            </a:xfrm>
            <a:prstGeom prst="straightConnector1">
              <a:avLst/>
            </a:prstGeom>
            <a:noFill/>
            <a:ln cap="flat" cmpd="sng" w="12700">
              <a:solidFill>
                <a:srgbClr val="FF0000"/>
              </a:solidFill>
              <a:prstDash val="solid"/>
              <a:round/>
              <a:headEnd len="sm" w="sm" type="none"/>
              <a:tailEnd len="sm" w="sm" type="none"/>
            </a:ln>
          </p:spPr>
        </p:cxnSp>
        <p:cxnSp>
          <p:nvCxnSpPr>
            <p:cNvPr id="1031" name="Google Shape;1031;g2d7195ed958_7_2377"/>
            <p:cNvCxnSpPr/>
            <p:nvPr/>
          </p:nvCxnSpPr>
          <p:spPr>
            <a:xfrm>
              <a:off x="3361254" y="4175628"/>
              <a:ext cx="0" cy="151500"/>
            </a:xfrm>
            <a:prstGeom prst="straightConnector1">
              <a:avLst/>
            </a:prstGeom>
            <a:noFill/>
            <a:ln cap="flat" cmpd="sng" w="12700">
              <a:solidFill>
                <a:srgbClr val="FF0000"/>
              </a:solidFill>
              <a:prstDash val="solid"/>
              <a:round/>
              <a:headEnd len="sm" w="sm" type="none"/>
              <a:tailEnd len="sm" w="sm" type="none"/>
            </a:ln>
          </p:spPr>
        </p:cxnSp>
        <p:cxnSp>
          <p:nvCxnSpPr>
            <p:cNvPr id="1032" name="Google Shape;1032;g2d7195ed958_7_2377"/>
            <p:cNvCxnSpPr/>
            <p:nvPr/>
          </p:nvCxnSpPr>
          <p:spPr>
            <a:xfrm>
              <a:off x="3677245" y="4179309"/>
              <a:ext cx="0" cy="151500"/>
            </a:xfrm>
            <a:prstGeom prst="straightConnector1">
              <a:avLst/>
            </a:prstGeom>
            <a:noFill/>
            <a:ln cap="flat" cmpd="sng" w="12700">
              <a:solidFill>
                <a:srgbClr val="FF0000"/>
              </a:solidFill>
              <a:prstDash val="solid"/>
              <a:round/>
              <a:headEnd len="sm" w="sm" type="none"/>
              <a:tailEnd len="sm" w="sm" type="none"/>
            </a:ln>
          </p:spPr>
        </p:cxnSp>
        <p:cxnSp>
          <p:nvCxnSpPr>
            <p:cNvPr id="1033" name="Google Shape;1033;g2d7195ed958_7_2377"/>
            <p:cNvCxnSpPr/>
            <p:nvPr/>
          </p:nvCxnSpPr>
          <p:spPr>
            <a:xfrm>
              <a:off x="3677245" y="4324345"/>
              <a:ext cx="819300" cy="0"/>
            </a:xfrm>
            <a:prstGeom prst="straightConnector1">
              <a:avLst/>
            </a:prstGeom>
            <a:noFill/>
            <a:ln cap="flat" cmpd="sng" w="12700">
              <a:solidFill>
                <a:srgbClr val="FF0000"/>
              </a:solidFill>
              <a:prstDash val="solid"/>
              <a:round/>
              <a:headEnd len="sm" w="sm" type="none"/>
              <a:tailEnd len="sm" w="sm" type="none"/>
            </a:ln>
          </p:spPr>
        </p:cxnSp>
        <p:cxnSp>
          <p:nvCxnSpPr>
            <p:cNvPr id="1034" name="Google Shape;1034;g2d7195ed958_7_2377"/>
            <p:cNvCxnSpPr/>
            <p:nvPr/>
          </p:nvCxnSpPr>
          <p:spPr>
            <a:xfrm>
              <a:off x="4496593" y="4179308"/>
              <a:ext cx="0" cy="151500"/>
            </a:xfrm>
            <a:prstGeom prst="straightConnector1">
              <a:avLst/>
            </a:prstGeom>
            <a:noFill/>
            <a:ln cap="flat" cmpd="sng" w="12700">
              <a:solidFill>
                <a:srgbClr val="FF0000"/>
              </a:solidFill>
              <a:prstDash val="solid"/>
              <a:round/>
              <a:headEnd len="sm" w="sm" type="none"/>
              <a:tailEnd len="sm" w="sm" type="none"/>
            </a:ln>
          </p:spPr>
        </p:cxnSp>
        <p:cxnSp>
          <p:nvCxnSpPr>
            <p:cNvPr id="1035" name="Google Shape;1035;g2d7195ed958_7_2377"/>
            <p:cNvCxnSpPr/>
            <p:nvPr/>
          </p:nvCxnSpPr>
          <p:spPr>
            <a:xfrm>
              <a:off x="4752223" y="4169024"/>
              <a:ext cx="0" cy="151500"/>
            </a:xfrm>
            <a:prstGeom prst="straightConnector1">
              <a:avLst/>
            </a:prstGeom>
            <a:noFill/>
            <a:ln cap="flat" cmpd="sng" w="12700">
              <a:solidFill>
                <a:srgbClr val="FF0000"/>
              </a:solidFill>
              <a:prstDash val="solid"/>
              <a:round/>
              <a:headEnd len="sm" w="sm" type="none"/>
              <a:tailEnd len="sm" w="sm" type="none"/>
            </a:ln>
          </p:spPr>
        </p:cxnSp>
        <p:cxnSp>
          <p:nvCxnSpPr>
            <p:cNvPr id="1036" name="Google Shape;1036;g2d7195ed958_7_2377"/>
            <p:cNvCxnSpPr/>
            <p:nvPr/>
          </p:nvCxnSpPr>
          <p:spPr>
            <a:xfrm>
              <a:off x="4752223" y="4314060"/>
              <a:ext cx="1584000" cy="0"/>
            </a:xfrm>
            <a:prstGeom prst="straightConnector1">
              <a:avLst/>
            </a:prstGeom>
            <a:noFill/>
            <a:ln cap="flat" cmpd="sng" w="12700">
              <a:solidFill>
                <a:srgbClr val="FF0000"/>
              </a:solidFill>
              <a:prstDash val="solid"/>
              <a:round/>
              <a:headEnd len="sm" w="sm" type="none"/>
              <a:tailEnd len="sm" w="sm" type="none"/>
            </a:ln>
          </p:spPr>
        </p:cxnSp>
        <p:cxnSp>
          <p:nvCxnSpPr>
            <p:cNvPr id="1037" name="Google Shape;1037;g2d7195ed958_7_2377"/>
            <p:cNvCxnSpPr/>
            <p:nvPr/>
          </p:nvCxnSpPr>
          <p:spPr>
            <a:xfrm>
              <a:off x="6338650" y="4162419"/>
              <a:ext cx="0" cy="151500"/>
            </a:xfrm>
            <a:prstGeom prst="straightConnector1">
              <a:avLst/>
            </a:prstGeom>
            <a:noFill/>
            <a:ln cap="flat" cmpd="sng" w="12700">
              <a:solidFill>
                <a:srgbClr val="FF0000"/>
              </a:solidFill>
              <a:prstDash val="solid"/>
              <a:round/>
              <a:headEnd len="sm" w="sm" type="none"/>
              <a:tailEnd len="sm" w="sm" type="none"/>
            </a:ln>
          </p:spPr>
        </p:cxnSp>
        <p:cxnSp>
          <p:nvCxnSpPr>
            <p:cNvPr id="1038" name="Google Shape;1038;g2d7195ed958_7_2377"/>
            <p:cNvCxnSpPr/>
            <p:nvPr/>
          </p:nvCxnSpPr>
          <p:spPr>
            <a:xfrm>
              <a:off x="5255774" y="3466971"/>
              <a:ext cx="699900" cy="5100"/>
            </a:xfrm>
            <a:prstGeom prst="straightConnector1">
              <a:avLst/>
            </a:prstGeom>
            <a:noFill/>
            <a:ln cap="flat" cmpd="sng" w="38100">
              <a:solidFill>
                <a:srgbClr val="FF0000"/>
              </a:solidFill>
              <a:prstDash val="solid"/>
              <a:round/>
              <a:headEnd len="sm" w="sm" type="none"/>
              <a:tailEnd len="sm" w="sm" type="none"/>
            </a:ln>
          </p:spPr>
        </p:cxnSp>
        <p:cxnSp>
          <p:nvCxnSpPr>
            <p:cNvPr id="1039" name="Google Shape;1039;g2d7195ed958_7_2377"/>
            <p:cNvCxnSpPr/>
            <p:nvPr/>
          </p:nvCxnSpPr>
          <p:spPr>
            <a:xfrm>
              <a:off x="4783890" y="709930"/>
              <a:ext cx="699900" cy="0"/>
            </a:xfrm>
            <a:prstGeom prst="straightConnector1">
              <a:avLst/>
            </a:prstGeom>
            <a:noFill/>
            <a:ln cap="flat" cmpd="sng" w="38100">
              <a:solidFill>
                <a:srgbClr val="7AD635"/>
              </a:solidFill>
              <a:prstDash val="solid"/>
              <a:round/>
              <a:headEnd len="sm" w="sm" type="none"/>
              <a:tailEnd len="sm" w="sm" type="none"/>
            </a:ln>
          </p:spPr>
        </p:cxnSp>
        <p:cxnSp>
          <p:nvCxnSpPr>
            <p:cNvPr id="1040" name="Google Shape;1040;g2d7195ed958_7_2377"/>
            <p:cNvCxnSpPr/>
            <p:nvPr/>
          </p:nvCxnSpPr>
          <p:spPr>
            <a:xfrm>
              <a:off x="5921216" y="702310"/>
              <a:ext cx="699900" cy="0"/>
            </a:xfrm>
            <a:prstGeom prst="straightConnector1">
              <a:avLst/>
            </a:prstGeom>
            <a:noFill/>
            <a:ln cap="flat" cmpd="sng" w="38100">
              <a:solidFill>
                <a:srgbClr val="7AD635"/>
              </a:solidFill>
              <a:prstDash val="solid"/>
              <a:round/>
              <a:headEnd len="sm" w="sm" type="none"/>
              <a:tailEnd len="sm" w="sm" type="none"/>
            </a:ln>
          </p:spPr>
        </p:cxnSp>
        <p:cxnSp>
          <p:nvCxnSpPr>
            <p:cNvPr id="1041" name="Google Shape;1041;g2d7195ed958_7_2377"/>
            <p:cNvCxnSpPr/>
            <p:nvPr/>
          </p:nvCxnSpPr>
          <p:spPr>
            <a:xfrm rot="10800000">
              <a:off x="6139929" y="561476"/>
              <a:ext cx="0" cy="151500"/>
            </a:xfrm>
            <a:prstGeom prst="straightConnector1">
              <a:avLst/>
            </a:prstGeom>
            <a:noFill/>
            <a:ln cap="flat" cmpd="sng" w="12700">
              <a:solidFill>
                <a:srgbClr val="7AD635"/>
              </a:solidFill>
              <a:prstDash val="solid"/>
              <a:round/>
              <a:headEnd len="sm" w="sm" type="none"/>
              <a:tailEnd len="sm" w="sm" type="none"/>
            </a:ln>
          </p:spPr>
        </p:cxnSp>
        <p:cxnSp>
          <p:nvCxnSpPr>
            <p:cNvPr id="1042" name="Google Shape;1042;g2d7195ed958_7_2377"/>
            <p:cNvCxnSpPr/>
            <p:nvPr/>
          </p:nvCxnSpPr>
          <p:spPr>
            <a:xfrm rot="10800000">
              <a:off x="5320629" y="567940"/>
              <a:ext cx="819300" cy="0"/>
            </a:xfrm>
            <a:prstGeom prst="straightConnector1">
              <a:avLst/>
            </a:prstGeom>
            <a:noFill/>
            <a:ln cap="flat" cmpd="sng" w="12700">
              <a:solidFill>
                <a:srgbClr val="7AD635"/>
              </a:solidFill>
              <a:prstDash val="solid"/>
              <a:round/>
              <a:headEnd len="sm" w="sm" type="none"/>
              <a:tailEnd len="sm" w="sm" type="none"/>
            </a:ln>
          </p:spPr>
        </p:cxnSp>
        <p:cxnSp>
          <p:nvCxnSpPr>
            <p:cNvPr id="1043" name="Google Shape;1043;g2d7195ed958_7_2377"/>
            <p:cNvCxnSpPr/>
            <p:nvPr/>
          </p:nvCxnSpPr>
          <p:spPr>
            <a:xfrm rot="10800000">
              <a:off x="5320581" y="561477"/>
              <a:ext cx="0" cy="151500"/>
            </a:xfrm>
            <a:prstGeom prst="straightConnector1">
              <a:avLst/>
            </a:prstGeom>
            <a:noFill/>
            <a:ln cap="flat" cmpd="sng" w="12700">
              <a:solidFill>
                <a:srgbClr val="7AD635"/>
              </a:solidFill>
              <a:prstDash val="solid"/>
              <a:round/>
              <a:headEnd len="sm" w="sm" type="none"/>
              <a:tailEnd len="sm" w="sm" type="none"/>
            </a:ln>
          </p:spPr>
        </p:cxnSp>
        <p:cxnSp>
          <p:nvCxnSpPr>
            <p:cNvPr id="1044" name="Google Shape;1044;g2d7195ed958_7_2377"/>
            <p:cNvCxnSpPr/>
            <p:nvPr/>
          </p:nvCxnSpPr>
          <p:spPr>
            <a:xfrm>
              <a:off x="6271101" y="4156452"/>
              <a:ext cx="699900" cy="5100"/>
            </a:xfrm>
            <a:prstGeom prst="straightConnector1">
              <a:avLst/>
            </a:prstGeom>
            <a:noFill/>
            <a:ln cap="flat" cmpd="sng" w="38100">
              <a:solidFill>
                <a:srgbClr val="FF0000"/>
              </a:solidFill>
              <a:prstDash val="solid"/>
              <a:round/>
              <a:headEnd len="sm" w="sm" type="none"/>
              <a:tailEnd len="sm" w="sm" type="none"/>
            </a:ln>
          </p:spPr>
        </p:cxnSp>
        <p:cxnSp>
          <p:nvCxnSpPr>
            <p:cNvPr id="1045" name="Google Shape;1045;g2d7195ed958_7_2377"/>
            <p:cNvCxnSpPr/>
            <p:nvPr/>
          </p:nvCxnSpPr>
          <p:spPr>
            <a:xfrm>
              <a:off x="6271101" y="3491103"/>
              <a:ext cx="699900" cy="0"/>
            </a:xfrm>
            <a:prstGeom prst="straightConnector1">
              <a:avLst/>
            </a:prstGeom>
            <a:noFill/>
            <a:ln cap="flat" cmpd="sng" w="38100">
              <a:solidFill>
                <a:srgbClr val="7AD635"/>
              </a:solidFill>
              <a:prstDash val="solid"/>
              <a:round/>
              <a:headEnd len="sm" w="sm" type="none"/>
              <a:tailEnd len="sm" w="sm" type="none"/>
            </a:ln>
          </p:spPr>
        </p:cxnSp>
        <p:sp>
          <p:nvSpPr>
            <p:cNvPr id="1046" name="Google Shape;1046;g2d7195ed958_7_2377"/>
            <p:cNvSpPr/>
            <p:nvPr/>
          </p:nvSpPr>
          <p:spPr>
            <a:xfrm>
              <a:off x="6456521" y="3743198"/>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47" name="Google Shape;1047;g2d7195ed958_7_2377"/>
            <p:cNvSpPr/>
            <p:nvPr/>
          </p:nvSpPr>
          <p:spPr>
            <a:xfrm>
              <a:off x="6541453" y="3743198"/>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48" name="Google Shape;1048;g2d7195ed958_7_2377"/>
            <p:cNvSpPr/>
            <p:nvPr/>
          </p:nvSpPr>
          <p:spPr>
            <a:xfrm>
              <a:off x="6498987" y="3826003"/>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049" name="Google Shape;1049;g2d7195ed958_7_2377"/>
            <p:cNvCxnSpPr>
              <a:stCxn id="1046" idx="0"/>
            </p:cNvCxnSpPr>
            <p:nvPr/>
          </p:nvCxnSpPr>
          <p:spPr>
            <a:xfrm flipH="1" rot="10800000">
              <a:off x="6520871" y="3491198"/>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050" name="Google Shape;1050;g2d7195ed958_7_2377"/>
            <p:cNvCxnSpPr/>
            <p:nvPr/>
          </p:nvCxnSpPr>
          <p:spPr>
            <a:xfrm flipH="1" rot="10800000">
              <a:off x="6563281" y="3949752"/>
              <a:ext cx="3300" cy="206700"/>
            </a:xfrm>
            <a:prstGeom prst="straightConnector1">
              <a:avLst/>
            </a:prstGeom>
            <a:noFill/>
            <a:ln cap="flat" cmpd="sng" w="12700">
              <a:solidFill>
                <a:srgbClr val="FF0000"/>
              </a:solidFill>
              <a:prstDash val="solid"/>
              <a:round/>
              <a:headEnd len="sm" w="sm" type="none"/>
              <a:tailEnd len="sm" w="sm" type="none"/>
            </a:ln>
          </p:spPr>
        </p:cxnSp>
        <p:sp>
          <p:nvSpPr>
            <p:cNvPr id="1051" name="Google Shape;1051;g2d7195ed958_7_2377"/>
            <p:cNvSpPr/>
            <p:nvPr/>
          </p:nvSpPr>
          <p:spPr>
            <a:xfrm>
              <a:off x="6723023" y="3731702"/>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2" name="Google Shape;1052;g2d7195ed958_7_2377"/>
            <p:cNvSpPr/>
            <p:nvPr/>
          </p:nvSpPr>
          <p:spPr>
            <a:xfrm>
              <a:off x="6807955" y="3731702"/>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3" name="Google Shape;1053;g2d7195ed958_7_2377"/>
            <p:cNvSpPr/>
            <p:nvPr/>
          </p:nvSpPr>
          <p:spPr>
            <a:xfrm>
              <a:off x="6765489" y="3814507"/>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054" name="Google Shape;1054;g2d7195ed958_7_2377"/>
            <p:cNvCxnSpPr>
              <a:stCxn id="1051" idx="0"/>
            </p:cNvCxnSpPr>
            <p:nvPr/>
          </p:nvCxnSpPr>
          <p:spPr>
            <a:xfrm flipH="1" rot="10800000">
              <a:off x="6787373" y="3479702"/>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055" name="Google Shape;1055;g2d7195ed958_7_2377"/>
            <p:cNvCxnSpPr/>
            <p:nvPr/>
          </p:nvCxnSpPr>
          <p:spPr>
            <a:xfrm flipH="1" rot="10800000">
              <a:off x="6829783" y="3938256"/>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056" name="Google Shape;1056;g2d7195ed958_7_2377"/>
            <p:cNvCxnSpPr/>
            <p:nvPr/>
          </p:nvCxnSpPr>
          <p:spPr>
            <a:xfrm rot="10800000">
              <a:off x="6520815" y="702303"/>
              <a:ext cx="0" cy="2788800"/>
            </a:xfrm>
            <a:prstGeom prst="straightConnector1">
              <a:avLst/>
            </a:prstGeom>
            <a:noFill/>
            <a:ln cap="flat" cmpd="sng" w="12700">
              <a:solidFill>
                <a:srgbClr val="7AD635"/>
              </a:solidFill>
              <a:prstDash val="solid"/>
              <a:round/>
              <a:headEnd len="sm" w="sm" type="none"/>
              <a:tailEnd len="sm" w="sm" type="none"/>
            </a:ln>
          </p:spPr>
        </p:cxnSp>
        <p:cxnSp>
          <p:nvCxnSpPr>
            <p:cNvPr id="1057" name="Google Shape;1057;g2d7195ed958_7_2377"/>
            <p:cNvCxnSpPr/>
            <p:nvPr/>
          </p:nvCxnSpPr>
          <p:spPr>
            <a:xfrm>
              <a:off x="3675182" y="3827335"/>
              <a:ext cx="2016900" cy="0"/>
            </a:xfrm>
            <a:prstGeom prst="straightConnector1">
              <a:avLst/>
            </a:prstGeom>
            <a:noFill/>
            <a:ln cap="flat" cmpd="sng" w="12700">
              <a:solidFill>
                <a:srgbClr val="FF0000"/>
              </a:solidFill>
              <a:prstDash val="solid"/>
              <a:round/>
              <a:headEnd len="sm" w="sm" type="none"/>
              <a:tailEnd len="sm" w="sm" type="none"/>
            </a:ln>
          </p:spPr>
        </p:cxnSp>
        <p:cxnSp>
          <p:nvCxnSpPr>
            <p:cNvPr id="1058" name="Google Shape;1058;g2d7195ed958_7_2377"/>
            <p:cNvCxnSpPr/>
            <p:nvPr/>
          </p:nvCxnSpPr>
          <p:spPr>
            <a:xfrm>
              <a:off x="5689042" y="3466742"/>
              <a:ext cx="0" cy="359400"/>
            </a:xfrm>
            <a:prstGeom prst="straightConnector1">
              <a:avLst/>
            </a:prstGeom>
            <a:noFill/>
            <a:ln cap="flat" cmpd="sng" w="12700">
              <a:solidFill>
                <a:srgbClr val="FF0000"/>
              </a:solidFill>
              <a:prstDash val="solid"/>
              <a:round/>
              <a:headEnd len="sm" w="sm" type="none"/>
              <a:tailEnd len="sm" w="sm" type="none"/>
            </a:ln>
          </p:spPr>
        </p:cxnSp>
        <p:cxnSp>
          <p:nvCxnSpPr>
            <p:cNvPr id="1059" name="Google Shape;1059;g2d7195ed958_7_2377"/>
            <p:cNvCxnSpPr/>
            <p:nvPr/>
          </p:nvCxnSpPr>
          <p:spPr>
            <a:xfrm>
              <a:off x="3675182" y="3826003"/>
              <a:ext cx="0" cy="342900"/>
            </a:xfrm>
            <a:prstGeom prst="straightConnector1">
              <a:avLst/>
            </a:prstGeom>
            <a:noFill/>
            <a:ln cap="flat" cmpd="sng" w="12700">
              <a:solidFill>
                <a:srgbClr val="FF0000"/>
              </a:solidFill>
              <a:prstDash val="solid"/>
              <a:round/>
              <a:headEnd len="sm" w="sm" type="none"/>
              <a:tailEnd len="sm" w="sm" type="none"/>
            </a:ln>
          </p:spPr>
        </p:cxnSp>
        <p:sp>
          <p:nvSpPr>
            <p:cNvPr id="1060" name="Google Shape;1060;g2d7195ed958_7_2377"/>
            <p:cNvSpPr txBox="1"/>
            <p:nvPr/>
          </p:nvSpPr>
          <p:spPr>
            <a:xfrm>
              <a:off x="1611352" y="613353"/>
              <a:ext cx="678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Urabá 220</a:t>
              </a:r>
              <a:endParaRPr b="0" i="0" sz="1400" u="none" cap="none" strike="noStrike">
                <a:solidFill>
                  <a:srgbClr val="000000"/>
                </a:solidFill>
                <a:latin typeface="Arial"/>
                <a:ea typeface="Arial"/>
                <a:cs typeface="Arial"/>
                <a:sym typeface="Arial"/>
              </a:endParaRPr>
            </a:p>
          </p:txBody>
        </p:sp>
        <p:sp>
          <p:nvSpPr>
            <p:cNvPr id="1061" name="Google Shape;1061;g2d7195ed958_7_2377"/>
            <p:cNvSpPr txBox="1"/>
            <p:nvPr/>
          </p:nvSpPr>
          <p:spPr>
            <a:xfrm>
              <a:off x="1601563" y="1271966"/>
              <a:ext cx="678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Urabá 110</a:t>
              </a:r>
              <a:endParaRPr b="0" i="0" sz="1400" u="none" cap="none" strike="noStrike">
                <a:solidFill>
                  <a:srgbClr val="000000"/>
                </a:solidFill>
                <a:latin typeface="Arial"/>
                <a:ea typeface="Arial"/>
                <a:cs typeface="Arial"/>
                <a:sym typeface="Arial"/>
              </a:endParaRPr>
            </a:p>
          </p:txBody>
        </p:sp>
        <p:sp>
          <p:nvSpPr>
            <p:cNvPr id="1062" name="Google Shape;1062;g2d7195ed958_7_2377"/>
            <p:cNvSpPr txBox="1"/>
            <p:nvPr/>
          </p:nvSpPr>
          <p:spPr>
            <a:xfrm>
              <a:off x="1436131" y="1938371"/>
              <a:ext cx="837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Apartadó 110</a:t>
              </a:r>
              <a:endParaRPr b="0" i="0" sz="1400" u="none" cap="none" strike="noStrike">
                <a:solidFill>
                  <a:srgbClr val="000000"/>
                </a:solidFill>
                <a:latin typeface="Arial"/>
                <a:ea typeface="Arial"/>
                <a:cs typeface="Arial"/>
                <a:sym typeface="Arial"/>
              </a:endParaRPr>
            </a:p>
          </p:txBody>
        </p:sp>
        <p:sp>
          <p:nvSpPr>
            <p:cNvPr id="1063" name="Google Shape;1063;g2d7195ed958_7_2377"/>
            <p:cNvSpPr txBox="1"/>
            <p:nvPr/>
          </p:nvSpPr>
          <p:spPr>
            <a:xfrm>
              <a:off x="1364333" y="2733583"/>
              <a:ext cx="9141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Caucheras 110</a:t>
              </a:r>
              <a:endParaRPr b="0" i="0" sz="1400" u="none" cap="none" strike="noStrike">
                <a:solidFill>
                  <a:srgbClr val="000000"/>
                </a:solidFill>
                <a:latin typeface="Arial"/>
                <a:ea typeface="Arial"/>
                <a:cs typeface="Arial"/>
                <a:sym typeface="Arial"/>
              </a:endParaRPr>
            </a:p>
          </p:txBody>
        </p:sp>
        <p:sp>
          <p:nvSpPr>
            <p:cNvPr id="1064" name="Google Shape;1064;g2d7195ed958_7_2377"/>
            <p:cNvSpPr txBox="1"/>
            <p:nvPr/>
          </p:nvSpPr>
          <p:spPr>
            <a:xfrm>
              <a:off x="1452607" y="3368736"/>
              <a:ext cx="8097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Lagunas 110</a:t>
              </a:r>
              <a:endParaRPr b="0" i="0" sz="1400" u="none" cap="none" strike="noStrike">
                <a:solidFill>
                  <a:srgbClr val="000000"/>
                </a:solidFill>
                <a:latin typeface="Arial"/>
                <a:ea typeface="Arial"/>
                <a:cs typeface="Arial"/>
                <a:sym typeface="Arial"/>
              </a:endParaRPr>
            </a:p>
          </p:txBody>
        </p:sp>
        <p:sp>
          <p:nvSpPr>
            <p:cNvPr id="1065" name="Google Shape;1065;g2d7195ed958_7_2377"/>
            <p:cNvSpPr txBox="1"/>
            <p:nvPr/>
          </p:nvSpPr>
          <p:spPr>
            <a:xfrm>
              <a:off x="1430057" y="4067906"/>
              <a:ext cx="813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Chorodó 110</a:t>
              </a:r>
              <a:endParaRPr b="0" i="0" sz="1400" u="none" cap="none" strike="noStrike">
                <a:solidFill>
                  <a:srgbClr val="000000"/>
                </a:solidFill>
                <a:latin typeface="Arial"/>
                <a:ea typeface="Arial"/>
                <a:cs typeface="Arial"/>
                <a:sym typeface="Arial"/>
              </a:endParaRPr>
            </a:p>
          </p:txBody>
        </p:sp>
        <p:sp>
          <p:nvSpPr>
            <p:cNvPr id="1066" name="Google Shape;1066;g2d7195ed958_7_2377"/>
            <p:cNvSpPr txBox="1"/>
            <p:nvPr/>
          </p:nvSpPr>
          <p:spPr>
            <a:xfrm>
              <a:off x="2541711" y="3922871"/>
              <a:ext cx="11979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Sta. fe Antioquia 110</a:t>
              </a:r>
              <a:endParaRPr b="0" i="0" sz="1400" u="none" cap="none" strike="noStrike">
                <a:solidFill>
                  <a:srgbClr val="000000"/>
                </a:solidFill>
                <a:latin typeface="Arial"/>
                <a:ea typeface="Arial"/>
                <a:cs typeface="Arial"/>
                <a:sym typeface="Arial"/>
              </a:endParaRPr>
            </a:p>
          </p:txBody>
        </p:sp>
        <p:sp>
          <p:nvSpPr>
            <p:cNvPr id="1067" name="Google Shape;1067;g2d7195ed958_7_2377"/>
            <p:cNvSpPr txBox="1"/>
            <p:nvPr/>
          </p:nvSpPr>
          <p:spPr>
            <a:xfrm>
              <a:off x="4091731" y="3949916"/>
              <a:ext cx="1068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San Jerónimo 110</a:t>
              </a:r>
              <a:endParaRPr b="0" i="0" sz="1400" u="none" cap="none" strike="noStrike">
                <a:solidFill>
                  <a:srgbClr val="000000"/>
                </a:solidFill>
                <a:latin typeface="Arial"/>
                <a:ea typeface="Arial"/>
                <a:cs typeface="Arial"/>
                <a:sym typeface="Arial"/>
              </a:endParaRPr>
            </a:p>
          </p:txBody>
        </p:sp>
        <p:sp>
          <p:nvSpPr>
            <p:cNvPr id="1068" name="Google Shape;1068;g2d7195ed958_7_2377"/>
            <p:cNvSpPr txBox="1"/>
            <p:nvPr/>
          </p:nvSpPr>
          <p:spPr>
            <a:xfrm>
              <a:off x="6448121" y="4184093"/>
              <a:ext cx="885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Occidente 110</a:t>
              </a:r>
              <a:endParaRPr b="0" i="0" sz="1400" u="none" cap="none" strike="noStrike">
                <a:solidFill>
                  <a:srgbClr val="000000"/>
                </a:solidFill>
                <a:latin typeface="Arial"/>
                <a:ea typeface="Arial"/>
                <a:cs typeface="Arial"/>
                <a:sym typeface="Arial"/>
              </a:endParaRPr>
            </a:p>
          </p:txBody>
        </p:sp>
        <p:sp>
          <p:nvSpPr>
            <p:cNvPr id="1069" name="Google Shape;1069;g2d7195ed958_7_2377"/>
            <p:cNvSpPr txBox="1"/>
            <p:nvPr/>
          </p:nvSpPr>
          <p:spPr>
            <a:xfrm>
              <a:off x="4761766" y="3266824"/>
              <a:ext cx="8916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Guárcama 110</a:t>
              </a:r>
              <a:endParaRPr b="0" i="0" sz="1400" u="none" cap="none" strike="noStrike">
                <a:solidFill>
                  <a:srgbClr val="000000"/>
                </a:solidFill>
                <a:latin typeface="Arial"/>
                <a:ea typeface="Arial"/>
                <a:cs typeface="Arial"/>
                <a:sym typeface="Arial"/>
              </a:endParaRPr>
            </a:p>
          </p:txBody>
        </p:sp>
        <p:sp>
          <p:nvSpPr>
            <p:cNvPr id="1070" name="Google Shape;1070;g2d7195ed958_7_2377"/>
            <p:cNvSpPr txBox="1"/>
            <p:nvPr/>
          </p:nvSpPr>
          <p:spPr>
            <a:xfrm>
              <a:off x="6544956" y="696057"/>
              <a:ext cx="9189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Guadalupe 220</a:t>
              </a:r>
              <a:endParaRPr b="0" i="0" sz="1400" u="none" cap="none" strike="noStrike">
                <a:solidFill>
                  <a:srgbClr val="000000"/>
                </a:solidFill>
                <a:latin typeface="Arial"/>
                <a:ea typeface="Arial"/>
                <a:cs typeface="Arial"/>
                <a:sym typeface="Arial"/>
              </a:endParaRPr>
            </a:p>
          </p:txBody>
        </p:sp>
        <p:sp>
          <p:nvSpPr>
            <p:cNvPr id="1071" name="Google Shape;1071;g2d7195ed958_7_2377"/>
            <p:cNvSpPr txBox="1"/>
            <p:nvPr/>
          </p:nvSpPr>
          <p:spPr>
            <a:xfrm>
              <a:off x="4223477" y="709930"/>
              <a:ext cx="765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El Salto 220</a:t>
              </a:r>
              <a:endParaRPr b="0" i="0" sz="1400" u="none" cap="none" strike="noStrike">
                <a:solidFill>
                  <a:srgbClr val="000000"/>
                </a:solidFill>
                <a:latin typeface="Arial"/>
                <a:ea typeface="Arial"/>
                <a:cs typeface="Arial"/>
                <a:sym typeface="Arial"/>
              </a:endParaRPr>
            </a:p>
          </p:txBody>
        </p:sp>
        <p:sp>
          <p:nvSpPr>
            <p:cNvPr id="1072" name="Google Shape;1072;g2d7195ed958_7_2377"/>
            <p:cNvSpPr txBox="1"/>
            <p:nvPr/>
          </p:nvSpPr>
          <p:spPr>
            <a:xfrm>
              <a:off x="6520815" y="3289080"/>
              <a:ext cx="885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Occidente 220</a:t>
              </a:r>
              <a:endParaRPr b="0" i="0" sz="1400" u="none" cap="none" strike="noStrike">
                <a:solidFill>
                  <a:srgbClr val="000000"/>
                </a:solidFill>
                <a:latin typeface="Arial"/>
                <a:ea typeface="Arial"/>
                <a:cs typeface="Arial"/>
                <a:sym typeface="Arial"/>
              </a:endParaRPr>
            </a:p>
          </p:txBody>
        </p:sp>
        <p:sp>
          <p:nvSpPr>
            <p:cNvPr id="1073" name="Google Shape;1073;g2d7195ed958_7_2377"/>
            <p:cNvSpPr txBox="1"/>
            <p:nvPr/>
          </p:nvSpPr>
          <p:spPr>
            <a:xfrm>
              <a:off x="2503424" y="2364395"/>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67.94 km</a:t>
              </a:r>
              <a:endParaRPr b="0" i="0" sz="1400" u="none" cap="none" strike="noStrike">
                <a:solidFill>
                  <a:srgbClr val="000000"/>
                </a:solidFill>
                <a:latin typeface="Arial"/>
                <a:ea typeface="Arial"/>
                <a:cs typeface="Arial"/>
                <a:sym typeface="Arial"/>
              </a:endParaRPr>
            </a:p>
          </p:txBody>
        </p:sp>
        <p:sp>
          <p:nvSpPr>
            <p:cNvPr id="1074" name="Google Shape;1074;g2d7195ed958_7_2377"/>
            <p:cNvSpPr txBox="1"/>
            <p:nvPr/>
          </p:nvSpPr>
          <p:spPr>
            <a:xfrm>
              <a:off x="2484439" y="3074896"/>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49.8 km</a:t>
              </a:r>
              <a:endParaRPr b="0" i="0" sz="1400" u="none" cap="none" strike="noStrike">
                <a:solidFill>
                  <a:srgbClr val="000000"/>
                </a:solidFill>
                <a:latin typeface="Arial"/>
                <a:ea typeface="Arial"/>
                <a:cs typeface="Arial"/>
                <a:sym typeface="Arial"/>
              </a:endParaRPr>
            </a:p>
          </p:txBody>
        </p:sp>
        <p:sp>
          <p:nvSpPr>
            <p:cNvPr id="1075" name="Google Shape;1075;g2d7195ed958_7_2377"/>
            <p:cNvSpPr txBox="1"/>
            <p:nvPr/>
          </p:nvSpPr>
          <p:spPr>
            <a:xfrm>
              <a:off x="2539933" y="1632658"/>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22 km</a:t>
              </a:r>
              <a:endParaRPr b="0" i="0" sz="1400" u="none" cap="none" strike="noStrike">
                <a:solidFill>
                  <a:srgbClr val="000000"/>
                </a:solidFill>
                <a:latin typeface="Arial"/>
                <a:ea typeface="Arial"/>
                <a:cs typeface="Arial"/>
                <a:sym typeface="Arial"/>
              </a:endParaRPr>
            </a:p>
          </p:txBody>
        </p:sp>
        <p:sp>
          <p:nvSpPr>
            <p:cNvPr id="1076" name="Google Shape;1076;g2d7195ed958_7_2377"/>
            <p:cNvSpPr txBox="1"/>
            <p:nvPr/>
          </p:nvSpPr>
          <p:spPr>
            <a:xfrm>
              <a:off x="2553629" y="3697387"/>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28.8 km</a:t>
              </a:r>
              <a:endParaRPr b="0" i="0" sz="1400" u="none" cap="none" strike="noStrike">
                <a:solidFill>
                  <a:srgbClr val="000000"/>
                </a:solidFill>
                <a:latin typeface="Arial"/>
                <a:ea typeface="Arial"/>
                <a:cs typeface="Arial"/>
                <a:sym typeface="Arial"/>
              </a:endParaRPr>
            </a:p>
          </p:txBody>
        </p:sp>
        <p:sp>
          <p:nvSpPr>
            <p:cNvPr id="1077" name="Google Shape;1077;g2d7195ed958_7_2377"/>
            <p:cNvSpPr txBox="1"/>
            <p:nvPr/>
          </p:nvSpPr>
          <p:spPr>
            <a:xfrm>
              <a:off x="3799814" y="4308479"/>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17.95 km</a:t>
              </a:r>
              <a:endParaRPr b="0" i="0" sz="1400" u="none" cap="none" strike="noStrike">
                <a:solidFill>
                  <a:srgbClr val="000000"/>
                </a:solidFill>
                <a:latin typeface="Arial"/>
                <a:ea typeface="Arial"/>
                <a:cs typeface="Arial"/>
                <a:sym typeface="Arial"/>
              </a:endParaRPr>
            </a:p>
          </p:txBody>
        </p:sp>
        <p:sp>
          <p:nvSpPr>
            <p:cNvPr id="1078" name="Google Shape;1078;g2d7195ed958_7_2377"/>
            <p:cNvSpPr txBox="1"/>
            <p:nvPr/>
          </p:nvSpPr>
          <p:spPr>
            <a:xfrm>
              <a:off x="2767043" y="4314060"/>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48.1 km</a:t>
              </a:r>
              <a:endParaRPr b="0" i="0" sz="1400" u="none" cap="none" strike="noStrike">
                <a:solidFill>
                  <a:srgbClr val="000000"/>
                </a:solidFill>
                <a:latin typeface="Arial"/>
                <a:ea typeface="Arial"/>
                <a:cs typeface="Arial"/>
                <a:sym typeface="Arial"/>
              </a:endParaRPr>
            </a:p>
          </p:txBody>
        </p:sp>
        <p:sp>
          <p:nvSpPr>
            <p:cNvPr id="1079" name="Google Shape;1079;g2d7195ed958_7_2377"/>
            <p:cNvSpPr txBox="1"/>
            <p:nvPr/>
          </p:nvSpPr>
          <p:spPr>
            <a:xfrm>
              <a:off x="5314612" y="4325023"/>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20.62 km</a:t>
              </a:r>
              <a:endParaRPr b="0" i="0" sz="1400" u="none" cap="none" strike="noStrike">
                <a:solidFill>
                  <a:srgbClr val="000000"/>
                </a:solidFill>
                <a:latin typeface="Arial"/>
                <a:ea typeface="Arial"/>
                <a:cs typeface="Arial"/>
                <a:sym typeface="Arial"/>
              </a:endParaRPr>
            </a:p>
          </p:txBody>
        </p:sp>
        <p:sp>
          <p:nvSpPr>
            <p:cNvPr id="1080" name="Google Shape;1080;g2d7195ed958_7_2377"/>
            <p:cNvSpPr txBox="1"/>
            <p:nvPr/>
          </p:nvSpPr>
          <p:spPr>
            <a:xfrm>
              <a:off x="6456521" y="2054729"/>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81.2 km</a:t>
              </a:r>
              <a:endParaRPr b="0" i="0" sz="1400" u="none" cap="none" strike="noStrike">
                <a:solidFill>
                  <a:srgbClr val="000000"/>
                </a:solidFill>
                <a:latin typeface="Arial"/>
                <a:ea typeface="Arial"/>
                <a:cs typeface="Arial"/>
                <a:sym typeface="Arial"/>
              </a:endParaRPr>
            </a:p>
          </p:txBody>
        </p:sp>
        <p:sp>
          <p:nvSpPr>
            <p:cNvPr id="1081" name="Google Shape;1081;g2d7195ed958_7_2377"/>
            <p:cNvSpPr txBox="1"/>
            <p:nvPr/>
          </p:nvSpPr>
          <p:spPr>
            <a:xfrm>
              <a:off x="5483660" y="363017"/>
              <a:ext cx="42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8.8 km</a:t>
              </a:r>
              <a:endParaRPr b="0" i="0" sz="1400" u="none" cap="none" strike="noStrike">
                <a:solidFill>
                  <a:srgbClr val="000000"/>
                </a:solidFill>
                <a:latin typeface="Arial"/>
                <a:ea typeface="Arial"/>
                <a:cs typeface="Arial"/>
                <a:sym typeface="Arial"/>
              </a:endParaRPr>
            </a:p>
          </p:txBody>
        </p:sp>
        <p:grpSp>
          <p:nvGrpSpPr>
            <p:cNvPr id="1082" name="Google Shape;1082;g2d7195ed958_7_2377"/>
            <p:cNvGrpSpPr/>
            <p:nvPr/>
          </p:nvGrpSpPr>
          <p:grpSpPr>
            <a:xfrm>
              <a:off x="2616676" y="719128"/>
              <a:ext cx="213632" cy="665254"/>
              <a:chOff x="2083315" y="595726"/>
              <a:chExt cx="213632" cy="665254"/>
            </a:xfrm>
          </p:grpSpPr>
          <p:grpSp>
            <p:nvGrpSpPr>
              <p:cNvPr id="1083" name="Google Shape;1083;g2d7195ed958_7_2377"/>
              <p:cNvGrpSpPr/>
              <p:nvPr/>
            </p:nvGrpSpPr>
            <p:grpSpPr>
              <a:xfrm>
                <a:off x="2083315" y="847726"/>
                <a:ext cx="213632" cy="206705"/>
                <a:chOff x="2083315" y="847726"/>
                <a:chExt cx="213632" cy="206705"/>
              </a:xfrm>
            </p:grpSpPr>
            <p:sp>
              <p:nvSpPr>
                <p:cNvPr id="1084" name="Google Shape;1084;g2d7195ed958_7_2377"/>
                <p:cNvSpPr/>
                <p:nvPr/>
              </p:nvSpPr>
              <p:spPr>
                <a:xfrm>
                  <a:off x="2083315" y="84772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5" name="Google Shape;1085;g2d7195ed958_7_2377"/>
                <p:cNvSpPr/>
                <p:nvPr/>
              </p:nvSpPr>
              <p:spPr>
                <a:xfrm>
                  <a:off x="2168247" y="84772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6" name="Google Shape;1086;g2d7195ed958_7_2377"/>
                <p:cNvSpPr/>
                <p:nvPr/>
              </p:nvSpPr>
              <p:spPr>
                <a:xfrm>
                  <a:off x="2125781" y="93053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cxnSp>
            <p:nvCxnSpPr>
              <p:cNvPr id="1087" name="Google Shape;1087;g2d7195ed958_7_2377"/>
              <p:cNvCxnSpPr>
                <a:stCxn id="1084" idx="0"/>
              </p:cNvCxnSpPr>
              <p:nvPr/>
            </p:nvCxnSpPr>
            <p:spPr>
              <a:xfrm flipH="1" rot="10800000">
                <a:off x="2147665" y="59572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088" name="Google Shape;1088;g2d7195ed958_7_2377"/>
              <p:cNvCxnSpPr/>
              <p:nvPr/>
            </p:nvCxnSpPr>
            <p:spPr>
              <a:xfrm flipH="1" rot="10800000">
                <a:off x="2190075" y="1054280"/>
                <a:ext cx="3300" cy="206700"/>
              </a:xfrm>
              <a:prstGeom prst="straightConnector1">
                <a:avLst/>
              </a:prstGeom>
              <a:noFill/>
              <a:ln cap="flat" cmpd="sng" w="12700">
                <a:solidFill>
                  <a:srgbClr val="FF0000"/>
                </a:solidFill>
                <a:prstDash val="solid"/>
                <a:round/>
                <a:headEnd len="sm" w="sm" type="none"/>
                <a:tailEnd len="sm" w="sm" type="none"/>
              </a:ln>
            </p:spPr>
          </p:cxnSp>
        </p:grpSp>
        <p:sp>
          <p:nvSpPr>
            <p:cNvPr id="1089" name="Google Shape;1089;g2d7195ed958_7_2377"/>
            <p:cNvSpPr txBox="1"/>
            <p:nvPr/>
          </p:nvSpPr>
          <p:spPr>
            <a:xfrm>
              <a:off x="1577939" y="904856"/>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150 MVA</a:t>
              </a:r>
              <a:endParaRPr b="0" i="0" sz="1400" u="none" cap="none" strike="noStrike">
                <a:solidFill>
                  <a:srgbClr val="000000"/>
                </a:solidFill>
                <a:latin typeface="Arial"/>
                <a:ea typeface="Arial"/>
                <a:cs typeface="Arial"/>
                <a:sym typeface="Arial"/>
              </a:endParaRPr>
            </a:p>
          </p:txBody>
        </p:sp>
        <p:sp>
          <p:nvSpPr>
            <p:cNvPr id="1090" name="Google Shape;1090;g2d7195ed958_7_2377"/>
            <p:cNvSpPr txBox="1"/>
            <p:nvPr/>
          </p:nvSpPr>
          <p:spPr>
            <a:xfrm>
              <a:off x="6912334" y="3714088"/>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180 MVA</a:t>
              </a:r>
              <a:endParaRPr b="0" i="0" sz="1400" u="none" cap="none" strike="noStrike">
                <a:solidFill>
                  <a:srgbClr val="000000"/>
                </a:solidFill>
                <a:latin typeface="Arial"/>
                <a:ea typeface="Arial"/>
                <a:cs typeface="Arial"/>
                <a:sym typeface="Arial"/>
              </a:endParaRPr>
            </a:p>
          </p:txBody>
        </p:sp>
        <p:sp>
          <p:nvSpPr>
            <p:cNvPr id="1091" name="Google Shape;1091;g2d7195ed958_7_2377"/>
            <p:cNvSpPr txBox="1"/>
            <p:nvPr/>
          </p:nvSpPr>
          <p:spPr>
            <a:xfrm>
              <a:off x="4459435" y="3637535"/>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50 km</a:t>
              </a:r>
              <a:endParaRPr b="0" i="0" sz="1400" u="none" cap="none" strike="noStrike">
                <a:solidFill>
                  <a:srgbClr val="000000"/>
                </a:solidFill>
                <a:latin typeface="Arial"/>
                <a:ea typeface="Arial"/>
                <a:cs typeface="Arial"/>
                <a:sym typeface="Arial"/>
              </a:endParaRPr>
            </a:p>
          </p:txBody>
        </p:sp>
      </p:grpSp>
      <p:sp>
        <p:nvSpPr>
          <p:cNvPr id="1092" name="Google Shape;1092;g2d7195ed958_7_2377"/>
          <p:cNvSpPr txBox="1"/>
          <p:nvPr/>
        </p:nvSpPr>
        <p:spPr>
          <a:xfrm>
            <a:off x="332780" y="51923"/>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Unifilar Caso Base</a:t>
            </a:r>
            <a:endParaRPr b="1" i="0" sz="2300" u="none" cap="none" strike="noStrike">
              <a:solidFill>
                <a:srgbClr val="171717"/>
              </a:solidFill>
              <a:highlight>
                <a:srgbClr val="CAF53A"/>
              </a:highlight>
              <a:latin typeface="Verdana"/>
              <a:ea typeface="Verdana"/>
              <a:cs typeface="Verdana"/>
              <a:sym typeface="Verdana"/>
            </a:endParaRPr>
          </a:p>
        </p:txBody>
      </p:sp>
      <p:sp>
        <p:nvSpPr>
          <p:cNvPr id="1093" name="Google Shape;1093;g2d7195ed958_7_2377"/>
          <p:cNvSpPr/>
          <p:nvPr/>
        </p:nvSpPr>
        <p:spPr>
          <a:xfrm>
            <a:off x="2503424" y="2657383"/>
            <a:ext cx="102000" cy="114900"/>
          </a:xfrm>
          <a:prstGeom prst="rect">
            <a:avLst/>
          </a:prstGeom>
          <a:solidFill>
            <a:schemeClr val="lt1"/>
          </a:solidFill>
          <a:ln cap="flat" cmpd="sng" w="381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4" name="Google Shape;1094;g2d7195ed958_7_2377"/>
          <p:cNvSpPr txBox="1"/>
          <p:nvPr/>
        </p:nvSpPr>
        <p:spPr>
          <a:xfrm>
            <a:off x="2594826" y="2622435"/>
            <a:ext cx="2970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s-CO" sz="600" u="none" cap="none" strike="noStrike">
                <a:solidFill>
                  <a:srgbClr val="FF0000"/>
                </a:solidFill>
                <a:latin typeface="Arial"/>
                <a:ea typeface="Arial"/>
                <a:cs typeface="Arial"/>
                <a:sym typeface="Arial"/>
              </a:rPr>
              <a:t>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g2d7195ed958_7_2464"/>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Supuestos para el Análisis</a:t>
            </a:r>
            <a:endParaRPr b="1" i="0" sz="2300" u="none" cap="none" strike="noStrike">
              <a:solidFill>
                <a:srgbClr val="171717"/>
              </a:solidFill>
              <a:highlight>
                <a:srgbClr val="CAF53A"/>
              </a:highlight>
              <a:latin typeface="Verdana"/>
              <a:ea typeface="Verdana"/>
              <a:cs typeface="Verdana"/>
              <a:sym typeface="Verdana"/>
            </a:endParaRPr>
          </a:p>
        </p:txBody>
      </p:sp>
      <p:pic>
        <p:nvPicPr>
          <p:cNvPr id="1100" name="Google Shape;1100;g2d7195ed958_7_246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grpSp>
        <p:nvGrpSpPr>
          <p:cNvPr id="1101" name="Google Shape;1101;g2d7195ed958_7_2464"/>
          <p:cNvGrpSpPr/>
          <p:nvPr/>
        </p:nvGrpSpPr>
        <p:grpSpPr>
          <a:xfrm>
            <a:off x="992838" y="1622275"/>
            <a:ext cx="7158408" cy="2498066"/>
            <a:chOff x="2238" y="1892"/>
            <a:chExt cx="7158408" cy="2498066"/>
          </a:xfrm>
        </p:grpSpPr>
        <p:sp>
          <p:nvSpPr>
            <p:cNvPr id="1102" name="Google Shape;1102;g2d7195ed958_7_2464"/>
            <p:cNvSpPr/>
            <p:nvPr/>
          </p:nvSpPr>
          <p:spPr>
            <a:xfrm>
              <a:off x="2238" y="1892"/>
              <a:ext cx="2182500" cy="8730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g2d7195ed958_7_2464"/>
            <p:cNvSpPr txBox="1"/>
            <p:nvPr/>
          </p:nvSpPr>
          <p:spPr>
            <a:xfrm>
              <a:off x="2238" y="1892"/>
              <a:ext cx="2182500" cy="8730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Escenarios de generación</a:t>
              </a:r>
              <a:endParaRPr b="0" i="0" sz="1400" u="none" cap="none" strike="noStrike">
                <a:solidFill>
                  <a:srgbClr val="000000"/>
                </a:solidFill>
                <a:latin typeface="Arial"/>
                <a:ea typeface="Arial"/>
                <a:cs typeface="Arial"/>
                <a:sym typeface="Arial"/>
              </a:endParaRPr>
            </a:p>
          </p:txBody>
        </p:sp>
        <p:sp>
          <p:nvSpPr>
            <p:cNvPr id="1104" name="Google Shape;1104;g2d7195ed958_7_2464"/>
            <p:cNvSpPr/>
            <p:nvPr/>
          </p:nvSpPr>
          <p:spPr>
            <a:xfrm>
              <a:off x="2238" y="874858"/>
              <a:ext cx="2182500" cy="1625100"/>
            </a:xfrm>
            <a:prstGeom prst="rect">
              <a:avLst/>
            </a:prstGeom>
            <a:solidFill>
              <a:srgbClr val="CAF53A">
                <a:alpha val="88627"/>
              </a:srgbClr>
            </a:solidFill>
            <a:ln cap="flat" cmpd="sng" w="25400">
              <a:solidFill>
                <a:srgbClr val="2B4037">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g2d7195ed958_7_2464"/>
            <p:cNvSpPr txBox="1"/>
            <p:nvPr/>
          </p:nvSpPr>
          <p:spPr>
            <a:xfrm>
              <a:off x="2238" y="874858"/>
              <a:ext cx="2182500" cy="1625100"/>
            </a:xfrm>
            <a:prstGeom prst="rect">
              <a:avLst/>
            </a:prstGeom>
            <a:noFill/>
            <a:ln>
              <a:noFill/>
            </a:ln>
          </p:spPr>
          <p:txBody>
            <a:bodyPr anchorCtr="0" anchor="ctr" bIns="96000" lIns="64000" spcFirstLastPara="1" rIns="85325" wrap="square" tIns="64000">
              <a:noAutofit/>
            </a:bodyPr>
            <a:lstStyle/>
            <a:p>
              <a:pPr indent="-114300" lvl="1" marL="114300" marR="0" rtl="0" algn="l">
                <a:lnSpc>
                  <a:spcPct val="90000"/>
                </a:lnSpc>
                <a:spcBef>
                  <a:spcPts val="0"/>
                </a:spcBef>
                <a:spcAft>
                  <a:spcPts val="0"/>
                </a:spcAft>
                <a:buClr>
                  <a:srgbClr val="000000"/>
                </a:buClr>
                <a:buSzPts val="1200"/>
                <a:buFont typeface="Arial"/>
                <a:buChar char="•"/>
              </a:pPr>
              <a:r>
                <a:rPr b="0" i="0" lang="es-CO" sz="1200" u="none" cap="none" strike="noStrike">
                  <a:solidFill>
                    <a:srgbClr val="2B4037"/>
                  </a:solidFill>
                  <a:latin typeface="Verdana"/>
                  <a:ea typeface="Verdana"/>
                  <a:cs typeface="Verdana"/>
                  <a:sym typeface="Verdana"/>
                </a:rPr>
                <a:t>Alta Antioquia y Baja Córdoba – Sucre</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180"/>
                </a:spcBef>
                <a:spcAft>
                  <a:spcPts val="0"/>
                </a:spcAft>
                <a:buClr>
                  <a:srgbClr val="000000"/>
                </a:buClr>
                <a:buSzPts val="1200"/>
                <a:buFont typeface="Arial"/>
                <a:buChar char="•"/>
              </a:pPr>
              <a:r>
                <a:rPr b="0" i="0" lang="es-CO" sz="1200" u="none" cap="none" strike="noStrike">
                  <a:solidFill>
                    <a:srgbClr val="2B4037"/>
                  </a:solidFill>
                  <a:latin typeface="Verdana"/>
                  <a:ea typeface="Verdana"/>
                  <a:cs typeface="Verdana"/>
                  <a:sym typeface="Verdana"/>
                </a:rPr>
                <a:t>Baja Antioquia y Alta Córdoba – Sucre</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180"/>
                </a:spcBef>
                <a:spcAft>
                  <a:spcPts val="0"/>
                </a:spcAft>
                <a:buClr>
                  <a:srgbClr val="000000"/>
                </a:buClr>
                <a:buSzPts val="1200"/>
                <a:buFont typeface="Arial"/>
                <a:buChar char="•"/>
              </a:pPr>
              <a:r>
                <a:rPr b="0" i="0" lang="es-CO" sz="1200" u="none" cap="none" strike="noStrike">
                  <a:solidFill>
                    <a:srgbClr val="2B4037"/>
                  </a:solidFill>
                  <a:latin typeface="Verdana"/>
                  <a:ea typeface="Verdana"/>
                  <a:cs typeface="Verdana"/>
                  <a:sym typeface="Verdana"/>
                </a:rPr>
                <a:t>Baja Antioquia y Baja Córdoba – Sucre</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180"/>
                </a:spcBef>
                <a:spcAft>
                  <a:spcPts val="0"/>
                </a:spcAft>
                <a:buClr>
                  <a:srgbClr val="000000"/>
                </a:buClr>
                <a:buSzPts val="1200"/>
                <a:buFont typeface="Arial"/>
                <a:buChar char="•"/>
              </a:pPr>
              <a:r>
                <a:rPr b="0" i="0" lang="es-CO" sz="1200" u="none" cap="none" strike="noStrike">
                  <a:solidFill>
                    <a:srgbClr val="2B4037"/>
                  </a:solidFill>
                  <a:latin typeface="Verdana"/>
                  <a:ea typeface="Verdana"/>
                  <a:cs typeface="Verdana"/>
                  <a:sym typeface="Verdana"/>
                </a:rPr>
                <a:t>Alta Antioquia y Alta Córdoba – Sucre</a:t>
              </a:r>
              <a:endParaRPr b="0" i="0" sz="1400" u="none" cap="none" strike="noStrike">
                <a:solidFill>
                  <a:srgbClr val="000000"/>
                </a:solidFill>
                <a:latin typeface="Arial"/>
                <a:ea typeface="Arial"/>
                <a:cs typeface="Arial"/>
                <a:sym typeface="Arial"/>
              </a:endParaRPr>
            </a:p>
          </p:txBody>
        </p:sp>
        <p:sp>
          <p:nvSpPr>
            <p:cNvPr id="1106" name="Google Shape;1106;g2d7195ed958_7_2464"/>
            <p:cNvSpPr/>
            <p:nvPr/>
          </p:nvSpPr>
          <p:spPr>
            <a:xfrm>
              <a:off x="2490192" y="1892"/>
              <a:ext cx="2182500" cy="8730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g2d7195ed958_7_2464"/>
            <p:cNvSpPr txBox="1"/>
            <p:nvPr/>
          </p:nvSpPr>
          <p:spPr>
            <a:xfrm>
              <a:off x="2490192" y="1892"/>
              <a:ext cx="2182500" cy="8730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Escenarios de demanda</a:t>
              </a:r>
              <a:endParaRPr b="0" i="0" sz="1400" u="none" cap="none" strike="noStrike">
                <a:solidFill>
                  <a:srgbClr val="000000"/>
                </a:solidFill>
                <a:latin typeface="Arial"/>
                <a:ea typeface="Arial"/>
                <a:cs typeface="Arial"/>
                <a:sym typeface="Arial"/>
              </a:endParaRPr>
            </a:p>
          </p:txBody>
        </p:sp>
        <p:sp>
          <p:nvSpPr>
            <p:cNvPr id="1108" name="Google Shape;1108;g2d7195ed958_7_2464"/>
            <p:cNvSpPr/>
            <p:nvPr/>
          </p:nvSpPr>
          <p:spPr>
            <a:xfrm>
              <a:off x="2490192" y="874858"/>
              <a:ext cx="2182500" cy="1625100"/>
            </a:xfrm>
            <a:prstGeom prst="rect">
              <a:avLst/>
            </a:prstGeom>
            <a:solidFill>
              <a:srgbClr val="CAF53A">
                <a:alpha val="88627"/>
              </a:srgbClr>
            </a:solidFill>
            <a:ln cap="flat" cmpd="sng" w="25400">
              <a:solidFill>
                <a:srgbClr val="2B4037">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g2d7195ed958_7_2464"/>
            <p:cNvSpPr txBox="1"/>
            <p:nvPr/>
          </p:nvSpPr>
          <p:spPr>
            <a:xfrm>
              <a:off x="2490192" y="874858"/>
              <a:ext cx="2182500" cy="16251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Demanda máxima.</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Demanda media.</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Demanda mínima</a:t>
              </a:r>
              <a:endParaRPr b="0" i="0" sz="1400" u="none" cap="none" strike="noStrike">
                <a:solidFill>
                  <a:srgbClr val="000000"/>
                </a:solidFill>
                <a:latin typeface="Arial"/>
                <a:ea typeface="Arial"/>
                <a:cs typeface="Arial"/>
                <a:sym typeface="Arial"/>
              </a:endParaRPr>
            </a:p>
          </p:txBody>
        </p:sp>
        <p:sp>
          <p:nvSpPr>
            <p:cNvPr id="1110" name="Google Shape;1110;g2d7195ed958_7_2464"/>
            <p:cNvSpPr/>
            <p:nvPr/>
          </p:nvSpPr>
          <p:spPr>
            <a:xfrm>
              <a:off x="4978146" y="1892"/>
              <a:ext cx="2182500" cy="8730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g2d7195ed958_7_2464"/>
            <p:cNvSpPr txBox="1"/>
            <p:nvPr/>
          </p:nvSpPr>
          <p:spPr>
            <a:xfrm>
              <a:off x="4978146" y="1892"/>
              <a:ext cx="2182500" cy="8730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Horizonte de tiempo</a:t>
              </a:r>
              <a:endParaRPr b="0" i="0" sz="1400" u="none" cap="none" strike="noStrike">
                <a:solidFill>
                  <a:srgbClr val="000000"/>
                </a:solidFill>
                <a:latin typeface="Arial"/>
                <a:ea typeface="Arial"/>
                <a:cs typeface="Arial"/>
                <a:sym typeface="Arial"/>
              </a:endParaRPr>
            </a:p>
          </p:txBody>
        </p:sp>
        <p:sp>
          <p:nvSpPr>
            <p:cNvPr id="1112" name="Google Shape;1112;g2d7195ed958_7_2464"/>
            <p:cNvSpPr/>
            <p:nvPr/>
          </p:nvSpPr>
          <p:spPr>
            <a:xfrm>
              <a:off x="4978146" y="874858"/>
              <a:ext cx="2182500" cy="1625100"/>
            </a:xfrm>
            <a:prstGeom prst="rect">
              <a:avLst/>
            </a:prstGeom>
            <a:solidFill>
              <a:srgbClr val="CAF53A">
                <a:alpha val="88627"/>
              </a:srgbClr>
            </a:solidFill>
            <a:ln cap="flat" cmpd="sng" w="25400">
              <a:solidFill>
                <a:srgbClr val="2B4037">
                  <a:alpha val="88627"/>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2d7195ed958_7_2464"/>
            <p:cNvSpPr txBox="1"/>
            <p:nvPr/>
          </p:nvSpPr>
          <p:spPr>
            <a:xfrm>
              <a:off x="4978146" y="874858"/>
              <a:ext cx="2182500" cy="16251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Desde 2030 hasta 2037.</a:t>
              </a:r>
              <a:endParaRPr b="0" i="0" sz="1400" u="none" cap="none" strike="noStrike">
                <a:solidFill>
                  <a:srgbClr val="000000"/>
                </a:solidFill>
                <a:latin typeface="Arial"/>
                <a:ea typeface="Arial"/>
                <a:cs typeface="Arial"/>
                <a:sym typeface="Arial"/>
              </a:endParaRPr>
            </a:p>
          </p:txBody>
        </p:sp>
      </p:grpSp>
      <p:sp>
        <p:nvSpPr>
          <p:cNvPr id="1114" name="Google Shape;1114;g2d7195ed958_7_2464"/>
          <p:cNvSpPr txBox="1"/>
          <p:nvPr/>
        </p:nvSpPr>
        <p:spPr>
          <a:xfrm>
            <a:off x="1844650" y="4399629"/>
            <a:ext cx="6306600" cy="327300"/>
          </a:xfrm>
          <a:prstGeom prst="rect">
            <a:avLst/>
          </a:prstGeom>
          <a:noFill/>
          <a:ln>
            <a:noFill/>
          </a:ln>
        </p:spPr>
        <p:txBody>
          <a:bodyPr anchorCtr="0" anchor="t" bIns="17775" lIns="200225" spcFirstLastPara="1" rIns="99550" wrap="square" tIns="17775">
            <a:noAutofit/>
          </a:bodyPr>
          <a:lstStyle/>
          <a:p>
            <a:pPr indent="0" lvl="0" marL="0" marR="0" rtl="0" algn="l">
              <a:lnSpc>
                <a:spcPct val="90000"/>
              </a:lnSpc>
              <a:spcBef>
                <a:spcPts val="280"/>
              </a:spcBef>
              <a:spcAft>
                <a:spcPts val="0"/>
              </a:spcAft>
              <a:buClr>
                <a:srgbClr val="000000"/>
              </a:buClr>
              <a:buSzPts val="1400"/>
              <a:buFont typeface="Arial"/>
              <a:buNone/>
            </a:pPr>
            <a:r>
              <a:rPr b="0" i="0" lang="es-CO" sz="1400" u="none" cap="none" strike="noStrike">
                <a:solidFill>
                  <a:srgbClr val="000000"/>
                </a:solidFill>
                <a:latin typeface="Arial"/>
                <a:ea typeface="Arial"/>
                <a:cs typeface="Arial"/>
                <a:sym typeface="Arial"/>
              </a:rPr>
              <a:t>Fecha de Puesta en Operación (FPO): Diciembre - 2030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8" name="Shape 1118"/>
        <p:cNvGrpSpPr/>
        <p:nvPr/>
      </p:nvGrpSpPr>
      <p:grpSpPr>
        <a:xfrm>
          <a:off x="0" y="0"/>
          <a:ext cx="0" cy="0"/>
          <a:chOff x="0" y="0"/>
          <a:chExt cx="0" cy="0"/>
        </a:xfrm>
      </p:grpSpPr>
      <p:sp>
        <p:nvSpPr>
          <p:cNvPr id="1119" name="Google Shape;1119;g2d7195ed958_7_644"/>
          <p:cNvSpPr txBox="1"/>
          <p:nvPr/>
        </p:nvSpPr>
        <p:spPr>
          <a:xfrm>
            <a:off x="4141845" y="1244074"/>
            <a:ext cx="1213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6000" u="none" cap="none" strike="noStrike">
                <a:solidFill>
                  <a:srgbClr val="CAF53A"/>
                </a:solidFill>
                <a:latin typeface="Verdana"/>
                <a:ea typeface="Verdana"/>
                <a:cs typeface="Verdana"/>
                <a:sym typeface="Verdana"/>
              </a:rPr>
              <a:t>2.</a:t>
            </a:r>
            <a:endParaRPr b="1" i="0" sz="6000" u="none" cap="none" strike="noStrike">
              <a:solidFill>
                <a:srgbClr val="CAF53A"/>
              </a:solidFill>
              <a:latin typeface="Verdana"/>
              <a:ea typeface="Verdana"/>
              <a:cs typeface="Verdana"/>
              <a:sym typeface="Verdana"/>
            </a:endParaRPr>
          </a:p>
        </p:txBody>
      </p:sp>
      <p:sp>
        <p:nvSpPr>
          <p:cNvPr id="1120" name="Google Shape;1120;g2d7195ed958_7_644"/>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1" name="Google Shape;1121;g2d7195ed958_7_644"/>
          <p:cNvPicPr preferRelativeResize="0"/>
          <p:nvPr/>
        </p:nvPicPr>
        <p:blipFill rotWithShape="1">
          <a:blip r:embed="rId4">
            <a:alphaModFix/>
          </a:blip>
          <a:srcRect b="9395" l="0" r="0" t="0"/>
          <a:stretch/>
        </p:blipFill>
        <p:spPr>
          <a:xfrm>
            <a:off x="767271" y="141515"/>
            <a:ext cx="4305473" cy="5001988"/>
          </a:xfrm>
          <a:prstGeom prst="rect">
            <a:avLst/>
          </a:prstGeom>
          <a:noFill/>
          <a:ln>
            <a:noFill/>
          </a:ln>
        </p:spPr>
      </p:pic>
      <p:pic>
        <p:nvPicPr>
          <p:cNvPr id="1122" name="Google Shape;1122;g2d7195ed958_7_644"/>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
        <p:nvSpPr>
          <p:cNvPr id="1123" name="Google Shape;1123;g2d7195ed958_7_644"/>
          <p:cNvSpPr txBox="1"/>
          <p:nvPr/>
        </p:nvSpPr>
        <p:spPr>
          <a:xfrm>
            <a:off x="4141844" y="2112217"/>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SOLUCIÓN PROPUESTA</a:t>
            </a:r>
            <a:endParaRPr b="1" i="0" sz="3400" u="none" cap="none" strike="noStrike">
              <a:solidFill>
                <a:schemeClr val="lt1"/>
              </a:solidFill>
              <a:latin typeface="Verdana"/>
              <a:ea typeface="Verdana"/>
              <a:cs typeface="Verdana"/>
              <a:sym typeface="Verdana"/>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pic>
        <p:nvPicPr>
          <p:cNvPr id="1128" name="Google Shape;1128;g2d7195ed958_7_275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129" name="Google Shape;1129;g2d7195ed958_7_2754"/>
          <p:cNvSpPr txBox="1"/>
          <p:nvPr/>
        </p:nvSpPr>
        <p:spPr>
          <a:xfrm>
            <a:off x="149225" y="70102"/>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Unifilar Caso de Estudio</a:t>
            </a:r>
            <a:endParaRPr b="1" i="0" sz="2300" u="none" cap="none" strike="noStrike">
              <a:solidFill>
                <a:srgbClr val="171717"/>
              </a:solidFill>
              <a:highlight>
                <a:srgbClr val="CAF53A"/>
              </a:highlight>
              <a:latin typeface="Verdana"/>
              <a:ea typeface="Verdana"/>
              <a:cs typeface="Verdana"/>
              <a:sym typeface="Verdana"/>
            </a:endParaRPr>
          </a:p>
        </p:txBody>
      </p:sp>
      <p:grpSp>
        <p:nvGrpSpPr>
          <p:cNvPr id="1130" name="Google Shape;1130;g2d7195ed958_7_2754"/>
          <p:cNvGrpSpPr/>
          <p:nvPr/>
        </p:nvGrpSpPr>
        <p:grpSpPr>
          <a:xfrm>
            <a:off x="1364333" y="340532"/>
            <a:ext cx="6568130" cy="4146806"/>
            <a:chOff x="1364333" y="340532"/>
            <a:chExt cx="6568130" cy="4146806"/>
          </a:xfrm>
        </p:grpSpPr>
        <p:cxnSp>
          <p:nvCxnSpPr>
            <p:cNvPr id="1131" name="Google Shape;1131;g2d7195ed958_7_2754"/>
            <p:cNvCxnSpPr/>
            <p:nvPr/>
          </p:nvCxnSpPr>
          <p:spPr>
            <a:xfrm>
              <a:off x="5187543" y="930428"/>
              <a:ext cx="1083600" cy="13500"/>
            </a:xfrm>
            <a:prstGeom prst="straightConnector1">
              <a:avLst/>
            </a:prstGeom>
            <a:noFill/>
            <a:ln cap="flat" cmpd="sng" w="12700">
              <a:solidFill>
                <a:srgbClr val="0C5ADB"/>
              </a:solidFill>
              <a:prstDash val="dash"/>
              <a:round/>
              <a:headEnd len="sm" w="sm" type="none"/>
              <a:tailEnd len="sm" w="sm" type="none"/>
            </a:ln>
          </p:spPr>
        </p:cxnSp>
        <p:cxnSp>
          <p:nvCxnSpPr>
            <p:cNvPr id="1132" name="Google Shape;1132;g2d7195ed958_7_2754"/>
            <p:cNvCxnSpPr/>
            <p:nvPr/>
          </p:nvCxnSpPr>
          <p:spPr>
            <a:xfrm>
              <a:off x="2207260" y="687445"/>
              <a:ext cx="1045800" cy="0"/>
            </a:xfrm>
            <a:prstGeom prst="straightConnector1">
              <a:avLst/>
            </a:prstGeom>
            <a:noFill/>
            <a:ln cap="flat" cmpd="sng" w="38100">
              <a:solidFill>
                <a:srgbClr val="7AD635"/>
              </a:solidFill>
              <a:prstDash val="solid"/>
              <a:round/>
              <a:headEnd len="sm" w="sm" type="none"/>
              <a:tailEnd len="sm" w="sm" type="none"/>
            </a:ln>
          </p:spPr>
        </p:cxnSp>
        <p:cxnSp>
          <p:nvCxnSpPr>
            <p:cNvPr id="1133" name="Google Shape;1133;g2d7195ed958_7_2754"/>
            <p:cNvCxnSpPr/>
            <p:nvPr/>
          </p:nvCxnSpPr>
          <p:spPr>
            <a:xfrm>
              <a:off x="2207260" y="1352794"/>
              <a:ext cx="699900" cy="0"/>
            </a:xfrm>
            <a:prstGeom prst="straightConnector1">
              <a:avLst/>
            </a:prstGeom>
            <a:noFill/>
            <a:ln cap="flat" cmpd="sng" w="38100">
              <a:solidFill>
                <a:srgbClr val="FF0000"/>
              </a:solidFill>
              <a:prstDash val="solid"/>
              <a:round/>
              <a:headEnd len="sm" w="sm" type="none"/>
              <a:tailEnd len="sm" w="sm" type="none"/>
            </a:ln>
          </p:spPr>
        </p:cxnSp>
        <p:cxnSp>
          <p:nvCxnSpPr>
            <p:cNvPr id="1134" name="Google Shape;1134;g2d7195ed958_7_2754"/>
            <p:cNvCxnSpPr/>
            <p:nvPr/>
          </p:nvCxnSpPr>
          <p:spPr>
            <a:xfrm>
              <a:off x="2207260" y="2032244"/>
              <a:ext cx="699900" cy="0"/>
            </a:xfrm>
            <a:prstGeom prst="straightConnector1">
              <a:avLst/>
            </a:prstGeom>
            <a:noFill/>
            <a:ln cap="flat" cmpd="sng" w="38100">
              <a:solidFill>
                <a:srgbClr val="FF0000"/>
              </a:solidFill>
              <a:prstDash val="solid"/>
              <a:round/>
              <a:headEnd len="sm" w="sm" type="none"/>
              <a:tailEnd len="sm" w="sm" type="none"/>
            </a:ln>
          </p:spPr>
        </p:cxnSp>
        <p:cxnSp>
          <p:nvCxnSpPr>
            <p:cNvPr id="1135" name="Google Shape;1135;g2d7195ed958_7_2754"/>
            <p:cNvCxnSpPr/>
            <p:nvPr/>
          </p:nvCxnSpPr>
          <p:spPr>
            <a:xfrm>
              <a:off x="2207260" y="2825994"/>
              <a:ext cx="699900" cy="0"/>
            </a:xfrm>
            <a:prstGeom prst="straightConnector1">
              <a:avLst/>
            </a:prstGeom>
            <a:noFill/>
            <a:ln cap="flat" cmpd="sng" w="38100">
              <a:solidFill>
                <a:srgbClr val="FF0000"/>
              </a:solidFill>
              <a:prstDash val="solid"/>
              <a:round/>
              <a:headEnd len="sm" w="sm" type="none"/>
              <a:tailEnd len="sm" w="sm" type="none"/>
            </a:ln>
          </p:spPr>
        </p:cxnSp>
        <p:cxnSp>
          <p:nvCxnSpPr>
            <p:cNvPr id="1136" name="Google Shape;1136;g2d7195ed958_7_2754"/>
            <p:cNvCxnSpPr/>
            <p:nvPr/>
          </p:nvCxnSpPr>
          <p:spPr>
            <a:xfrm>
              <a:off x="2207260" y="3454644"/>
              <a:ext cx="1715700" cy="0"/>
            </a:xfrm>
            <a:prstGeom prst="straightConnector1">
              <a:avLst/>
            </a:prstGeom>
            <a:noFill/>
            <a:ln cap="flat" cmpd="sng" w="38100">
              <a:solidFill>
                <a:srgbClr val="FF0000"/>
              </a:solidFill>
              <a:prstDash val="solid"/>
              <a:round/>
              <a:headEnd len="sm" w="sm" type="none"/>
              <a:tailEnd len="sm" w="sm" type="none"/>
            </a:ln>
          </p:spPr>
        </p:cxnSp>
        <p:cxnSp>
          <p:nvCxnSpPr>
            <p:cNvPr id="1137" name="Google Shape;1137;g2d7195ed958_7_2754"/>
            <p:cNvCxnSpPr/>
            <p:nvPr/>
          </p:nvCxnSpPr>
          <p:spPr>
            <a:xfrm>
              <a:off x="2207260" y="4153144"/>
              <a:ext cx="699900" cy="0"/>
            </a:xfrm>
            <a:prstGeom prst="straightConnector1">
              <a:avLst/>
            </a:prstGeom>
            <a:noFill/>
            <a:ln cap="flat" cmpd="sng" w="38100">
              <a:solidFill>
                <a:srgbClr val="FF0000"/>
              </a:solidFill>
              <a:prstDash val="solid"/>
              <a:round/>
              <a:headEnd len="sm" w="sm" type="none"/>
              <a:tailEnd len="sm" w="sm" type="none"/>
            </a:ln>
          </p:spPr>
        </p:cxnSp>
        <p:grpSp>
          <p:nvGrpSpPr>
            <p:cNvPr id="1138" name="Google Shape;1138;g2d7195ed958_7_2754"/>
            <p:cNvGrpSpPr/>
            <p:nvPr/>
          </p:nvGrpSpPr>
          <p:grpSpPr>
            <a:xfrm>
              <a:off x="2323608" y="668491"/>
              <a:ext cx="213632" cy="665254"/>
              <a:chOff x="2083315" y="595726"/>
              <a:chExt cx="213632" cy="665254"/>
            </a:xfrm>
          </p:grpSpPr>
          <p:grpSp>
            <p:nvGrpSpPr>
              <p:cNvPr id="1139" name="Google Shape;1139;g2d7195ed958_7_2754"/>
              <p:cNvGrpSpPr/>
              <p:nvPr/>
            </p:nvGrpSpPr>
            <p:grpSpPr>
              <a:xfrm>
                <a:off x="2083315" y="847726"/>
                <a:ext cx="213632" cy="206705"/>
                <a:chOff x="2083315" y="847726"/>
                <a:chExt cx="213632" cy="206705"/>
              </a:xfrm>
            </p:grpSpPr>
            <p:sp>
              <p:nvSpPr>
                <p:cNvPr id="1140" name="Google Shape;1140;g2d7195ed958_7_2754"/>
                <p:cNvSpPr/>
                <p:nvPr/>
              </p:nvSpPr>
              <p:spPr>
                <a:xfrm>
                  <a:off x="2083315" y="84772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1" name="Google Shape;1141;g2d7195ed958_7_2754"/>
                <p:cNvSpPr/>
                <p:nvPr/>
              </p:nvSpPr>
              <p:spPr>
                <a:xfrm>
                  <a:off x="2168247" y="84772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2" name="Google Shape;1142;g2d7195ed958_7_2754"/>
                <p:cNvSpPr/>
                <p:nvPr/>
              </p:nvSpPr>
              <p:spPr>
                <a:xfrm>
                  <a:off x="2125781" y="93053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cxnSp>
            <p:nvCxnSpPr>
              <p:cNvPr id="1143" name="Google Shape;1143;g2d7195ed958_7_2754"/>
              <p:cNvCxnSpPr>
                <a:stCxn id="1140" idx="0"/>
              </p:cNvCxnSpPr>
              <p:nvPr/>
            </p:nvCxnSpPr>
            <p:spPr>
              <a:xfrm flipH="1" rot="10800000">
                <a:off x="2147665" y="59572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144" name="Google Shape;1144;g2d7195ed958_7_2754"/>
              <p:cNvCxnSpPr/>
              <p:nvPr/>
            </p:nvCxnSpPr>
            <p:spPr>
              <a:xfrm flipH="1" rot="10800000">
                <a:off x="2190075" y="1054280"/>
                <a:ext cx="3300" cy="206700"/>
              </a:xfrm>
              <a:prstGeom prst="straightConnector1">
                <a:avLst/>
              </a:prstGeom>
              <a:noFill/>
              <a:ln cap="flat" cmpd="sng" w="12700">
                <a:solidFill>
                  <a:srgbClr val="FF0000"/>
                </a:solidFill>
                <a:prstDash val="solid"/>
                <a:round/>
                <a:headEnd len="sm" w="sm" type="none"/>
                <a:tailEnd len="sm" w="sm" type="none"/>
              </a:ln>
            </p:spPr>
          </p:cxnSp>
        </p:grpSp>
        <p:cxnSp>
          <p:nvCxnSpPr>
            <p:cNvPr id="1145" name="Google Shape;1145;g2d7195ed958_7_2754"/>
            <p:cNvCxnSpPr/>
            <p:nvPr/>
          </p:nvCxnSpPr>
          <p:spPr>
            <a:xfrm flipH="1">
              <a:off x="2545134" y="1352794"/>
              <a:ext cx="18600" cy="2800500"/>
            </a:xfrm>
            <a:prstGeom prst="straightConnector1">
              <a:avLst/>
            </a:prstGeom>
            <a:noFill/>
            <a:ln cap="flat" cmpd="sng" w="12700">
              <a:solidFill>
                <a:srgbClr val="FF0000"/>
              </a:solidFill>
              <a:prstDash val="solid"/>
              <a:round/>
              <a:headEnd len="sm" w="sm" type="none"/>
              <a:tailEnd len="sm" w="sm" type="none"/>
            </a:ln>
          </p:spPr>
        </p:cxnSp>
        <p:cxnSp>
          <p:nvCxnSpPr>
            <p:cNvPr id="1146" name="Google Shape;1146;g2d7195ed958_7_2754"/>
            <p:cNvCxnSpPr/>
            <p:nvPr/>
          </p:nvCxnSpPr>
          <p:spPr>
            <a:xfrm>
              <a:off x="3223260" y="2784216"/>
              <a:ext cx="699900" cy="0"/>
            </a:xfrm>
            <a:prstGeom prst="straightConnector1">
              <a:avLst/>
            </a:prstGeom>
            <a:noFill/>
            <a:ln cap="flat" cmpd="sng" w="38100">
              <a:solidFill>
                <a:srgbClr val="7AD635"/>
              </a:solidFill>
              <a:prstDash val="solid"/>
              <a:round/>
              <a:headEnd len="sm" w="sm" type="none"/>
              <a:tailEnd len="sm" w="sm" type="none"/>
            </a:ln>
          </p:spPr>
        </p:cxnSp>
        <p:sp>
          <p:nvSpPr>
            <p:cNvPr id="1147" name="Google Shape;1147;g2d7195ed958_7_2754"/>
            <p:cNvSpPr/>
            <p:nvPr/>
          </p:nvSpPr>
          <p:spPr>
            <a:xfrm>
              <a:off x="3408680" y="3036311"/>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8" name="Google Shape;1148;g2d7195ed958_7_2754"/>
            <p:cNvSpPr/>
            <p:nvPr/>
          </p:nvSpPr>
          <p:spPr>
            <a:xfrm>
              <a:off x="3493612" y="3036311"/>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9" name="Google Shape;1149;g2d7195ed958_7_2754"/>
            <p:cNvSpPr/>
            <p:nvPr/>
          </p:nvSpPr>
          <p:spPr>
            <a:xfrm>
              <a:off x="3451146" y="3119116"/>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50" name="Google Shape;1150;g2d7195ed958_7_2754"/>
            <p:cNvCxnSpPr>
              <a:stCxn id="1147" idx="0"/>
            </p:cNvCxnSpPr>
            <p:nvPr/>
          </p:nvCxnSpPr>
          <p:spPr>
            <a:xfrm flipH="1" rot="10800000">
              <a:off x="3473030" y="2784311"/>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151" name="Google Shape;1151;g2d7195ed958_7_2754"/>
            <p:cNvCxnSpPr/>
            <p:nvPr/>
          </p:nvCxnSpPr>
          <p:spPr>
            <a:xfrm flipH="1" rot="10800000">
              <a:off x="3515440" y="3242865"/>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152" name="Google Shape;1152;g2d7195ed958_7_2754"/>
            <p:cNvCxnSpPr/>
            <p:nvPr/>
          </p:nvCxnSpPr>
          <p:spPr>
            <a:xfrm>
              <a:off x="3229849" y="4153144"/>
              <a:ext cx="699900" cy="0"/>
            </a:xfrm>
            <a:prstGeom prst="straightConnector1">
              <a:avLst/>
            </a:prstGeom>
            <a:noFill/>
            <a:ln cap="flat" cmpd="sng" w="38100">
              <a:solidFill>
                <a:srgbClr val="FF0000"/>
              </a:solidFill>
              <a:prstDash val="solid"/>
              <a:round/>
              <a:headEnd len="sm" w="sm" type="none"/>
              <a:tailEnd len="sm" w="sm" type="none"/>
            </a:ln>
          </p:spPr>
        </p:cxnSp>
        <p:cxnSp>
          <p:nvCxnSpPr>
            <p:cNvPr id="1153" name="Google Shape;1153;g2d7195ed958_7_2754"/>
            <p:cNvCxnSpPr/>
            <p:nvPr/>
          </p:nvCxnSpPr>
          <p:spPr>
            <a:xfrm>
              <a:off x="4245610" y="4153144"/>
              <a:ext cx="699900" cy="0"/>
            </a:xfrm>
            <a:prstGeom prst="straightConnector1">
              <a:avLst/>
            </a:prstGeom>
            <a:noFill/>
            <a:ln cap="flat" cmpd="sng" w="38100">
              <a:solidFill>
                <a:srgbClr val="FF0000"/>
              </a:solidFill>
              <a:prstDash val="solid"/>
              <a:round/>
              <a:headEnd len="sm" w="sm" type="none"/>
              <a:tailEnd len="sm" w="sm" type="none"/>
            </a:ln>
          </p:spPr>
        </p:cxnSp>
        <p:cxnSp>
          <p:nvCxnSpPr>
            <p:cNvPr id="1154" name="Google Shape;1154;g2d7195ed958_7_2754"/>
            <p:cNvCxnSpPr/>
            <p:nvPr/>
          </p:nvCxnSpPr>
          <p:spPr>
            <a:xfrm>
              <a:off x="2541906" y="4153144"/>
              <a:ext cx="0" cy="151500"/>
            </a:xfrm>
            <a:prstGeom prst="straightConnector1">
              <a:avLst/>
            </a:prstGeom>
            <a:noFill/>
            <a:ln cap="flat" cmpd="sng" w="12700">
              <a:solidFill>
                <a:srgbClr val="FF0000"/>
              </a:solidFill>
              <a:prstDash val="solid"/>
              <a:round/>
              <a:headEnd len="sm" w="sm" type="none"/>
              <a:tailEnd len="sm" w="sm" type="none"/>
            </a:ln>
          </p:spPr>
        </p:cxnSp>
        <p:cxnSp>
          <p:nvCxnSpPr>
            <p:cNvPr id="1155" name="Google Shape;1155;g2d7195ed958_7_2754"/>
            <p:cNvCxnSpPr/>
            <p:nvPr/>
          </p:nvCxnSpPr>
          <p:spPr>
            <a:xfrm>
              <a:off x="2541906" y="4298180"/>
              <a:ext cx="819300" cy="0"/>
            </a:xfrm>
            <a:prstGeom prst="straightConnector1">
              <a:avLst/>
            </a:prstGeom>
            <a:noFill/>
            <a:ln cap="flat" cmpd="sng" w="12700">
              <a:solidFill>
                <a:srgbClr val="FF0000"/>
              </a:solidFill>
              <a:prstDash val="solid"/>
              <a:round/>
              <a:headEnd len="sm" w="sm" type="none"/>
              <a:tailEnd len="sm" w="sm" type="none"/>
            </a:ln>
          </p:spPr>
        </p:cxnSp>
        <p:cxnSp>
          <p:nvCxnSpPr>
            <p:cNvPr id="1156" name="Google Shape;1156;g2d7195ed958_7_2754"/>
            <p:cNvCxnSpPr/>
            <p:nvPr/>
          </p:nvCxnSpPr>
          <p:spPr>
            <a:xfrm>
              <a:off x="3361254" y="4153143"/>
              <a:ext cx="0" cy="151500"/>
            </a:xfrm>
            <a:prstGeom prst="straightConnector1">
              <a:avLst/>
            </a:prstGeom>
            <a:noFill/>
            <a:ln cap="flat" cmpd="sng" w="12700">
              <a:solidFill>
                <a:srgbClr val="FF0000"/>
              </a:solidFill>
              <a:prstDash val="solid"/>
              <a:round/>
              <a:headEnd len="sm" w="sm" type="none"/>
              <a:tailEnd len="sm" w="sm" type="none"/>
            </a:ln>
          </p:spPr>
        </p:cxnSp>
        <p:cxnSp>
          <p:nvCxnSpPr>
            <p:cNvPr id="1157" name="Google Shape;1157;g2d7195ed958_7_2754"/>
            <p:cNvCxnSpPr/>
            <p:nvPr/>
          </p:nvCxnSpPr>
          <p:spPr>
            <a:xfrm>
              <a:off x="3677245" y="4156824"/>
              <a:ext cx="0" cy="151500"/>
            </a:xfrm>
            <a:prstGeom prst="straightConnector1">
              <a:avLst/>
            </a:prstGeom>
            <a:noFill/>
            <a:ln cap="flat" cmpd="sng" w="12700">
              <a:solidFill>
                <a:srgbClr val="FF0000"/>
              </a:solidFill>
              <a:prstDash val="solid"/>
              <a:round/>
              <a:headEnd len="sm" w="sm" type="none"/>
              <a:tailEnd len="sm" w="sm" type="none"/>
            </a:ln>
          </p:spPr>
        </p:cxnSp>
        <p:cxnSp>
          <p:nvCxnSpPr>
            <p:cNvPr id="1158" name="Google Shape;1158;g2d7195ed958_7_2754"/>
            <p:cNvCxnSpPr/>
            <p:nvPr/>
          </p:nvCxnSpPr>
          <p:spPr>
            <a:xfrm>
              <a:off x="3677245" y="4301860"/>
              <a:ext cx="819300" cy="0"/>
            </a:xfrm>
            <a:prstGeom prst="straightConnector1">
              <a:avLst/>
            </a:prstGeom>
            <a:noFill/>
            <a:ln cap="flat" cmpd="sng" w="12700">
              <a:solidFill>
                <a:srgbClr val="FF0000"/>
              </a:solidFill>
              <a:prstDash val="solid"/>
              <a:round/>
              <a:headEnd len="sm" w="sm" type="none"/>
              <a:tailEnd len="sm" w="sm" type="none"/>
            </a:ln>
          </p:spPr>
        </p:cxnSp>
        <p:cxnSp>
          <p:nvCxnSpPr>
            <p:cNvPr id="1159" name="Google Shape;1159;g2d7195ed958_7_2754"/>
            <p:cNvCxnSpPr/>
            <p:nvPr/>
          </p:nvCxnSpPr>
          <p:spPr>
            <a:xfrm>
              <a:off x="4496593" y="4156823"/>
              <a:ext cx="0" cy="151500"/>
            </a:xfrm>
            <a:prstGeom prst="straightConnector1">
              <a:avLst/>
            </a:prstGeom>
            <a:noFill/>
            <a:ln cap="flat" cmpd="sng" w="12700">
              <a:solidFill>
                <a:srgbClr val="FF0000"/>
              </a:solidFill>
              <a:prstDash val="solid"/>
              <a:round/>
              <a:headEnd len="sm" w="sm" type="none"/>
              <a:tailEnd len="sm" w="sm" type="none"/>
            </a:ln>
          </p:spPr>
        </p:cxnSp>
        <p:cxnSp>
          <p:nvCxnSpPr>
            <p:cNvPr id="1160" name="Google Shape;1160;g2d7195ed958_7_2754"/>
            <p:cNvCxnSpPr/>
            <p:nvPr/>
          </p:nvCxnSpPr>
          <p:spPr>
            <a:xfrm>
              <a:off x="4752223" y="4146539"/>
              <a:ext cx="0" cy="151500"/>
            </a:xfrm>
            <a:prstGeom prst="straightConnector1">
              <a:avLst/>
            </a:prstGeom>
            <a:noFill/>
            <a:ln cap="flat" cmpd="sng" w="12700">
              <a:solidFill>
                <a:srgbClr val="FF0000"/>
              </a:solidFill>
              <a:prstDash val="solid"/>
              <a:round/>
              <a:headEnd len="sm" w="sm" type="none"/>
              <a:tailEnd len="sm" w="sm" type="none"/>
            </a:ln>
          </p:spPr>
        </p:cxnSp>
        <p:cxnSp>
          <p:nvCxnSpPr>
            <p:cNvPr id="1161" name="Google Shape;1161;g2d7195ed958_7_2754"/>
            <p:cNvCxnSpPr/>
            <p:nvPr/>
          </p:nvCxnSpPr>
          <p:spPr>
            <a:xfrm>
              <a:off x="4752223" y="4291575"/>
              <a:ext cx="1584000" cy="0"/>
            </a:xfrm>
            <a:prstGeom prst="straightConnector1">
              <a:avLst/>
            </a:prstGeom>
            <a:noFill/>
            <a:ln cap="flat" cmpd="sng" w="12700">
              <a:solidFill>
                <a:srgbClr val="FF0000"/>
              </a:solidFill>
              <a:prstDash val="solid"/>
              <a:round/>
              <a:headEnd len="sm" w="sm" type="none"/>
              <a:tailEnd len="sm" w="sm" type="none"/>
            </a:ln>
          </p:spPr>
        </p:cxnSp>
        <p:cxnSp>
          <p:nvCxnSpPr>
            <p:cNvPr id="1162" name="Google Shape;1162;g2d7195ed958_7_2754"/>
            <p:cNvCxnSpPr/>
            <p:nvPr/>
          </p:nvCxnSpPr>
          <p:spPr>
            <a:xfrm>
              <a:off x="6338650" y="4139934"/>
              <a:ext cx="0" cy="151500"/>
            </a:xfrm>
            <a:prstGeom prst="straightConnector1">
              <a:avLst/>
            </a:prstGeom>
            <a:noFill/>
            <a:ln cap="flat" cmpd="sng" w="12700">
              <a:solidFill>
                <a:srgbClr val="FF0000"/>
              </a:solidFill>
              <a:prstDash val="solid"/>
              <a:round/>
              <a:headEnd len="sm" w="sm" type="none"/>
              <a:tailEnd len="sm" w="sm" type="none"/>
            </a:ln>
          </p:spPr>
        </p:cxnSp>
        <p:cxnSp>
          <p:nvCxnSpPr>
            <p:cNvPr id="1163" name="Google Shape;1163;g2d7195ed958_7_2754"/>
            <p:cNvCxnSpPr/>
            <p:nvPr/>
          </p:nvCxnSpPr>
          <p:spPr>
            <a:xfrm rot="10800000">
              <a:off x="3472974" y="1001316"/>
              <a:ext cx="0" cy="1782900"/>
            </a:xfrm>
            <a:prstGeom prst="straightConnector1">
              <a:avLst/>
            </a:prstGeom>
            <a:noFill/>
            <a:ln cap="flat" cmpd="sng" w="12700">
              <a:solidFill>
                <a:srgbClr val="7AD635"/>
              </a:solidFill>
              <a:prstDash val="solid"/>
              <a:round/>
              <a:headEnd len="sm" w="sm" type="none"/>
              <a:tailEnd len="sm" w="sm" type="none"/>
            </a:ln>
          </p:spPr>
        </p:cxnSp>
        <p:cxnSp>
          <p:nvCxnSpPr>
            <p:cNvPr id="1164" name="Google Shape;1164;g2d7195ed958_7_2754"/>
            <p:cNvCxnSpPr/>
            <p:nvPr/>
          </p:nvCxnSpPr>
          <p:spPr>
            <a:xfrm>
              <a:off x="2929255" y="687445"/>
              <a:ext cx="0" cy="314100"/>
            </a:xfrm>
            <a:prstGeom prst="straightConnector1">
              <a:avLst/>
            </a:prstGeom>
            <a:noFill/>
            <a:ln cap="flat" cmpd="sng" w="12700">
              <a:solidFill>
                <a:srgbClr val="7AD635"/>
              </a:solidFill>
              <a:prstDash val="solid"/>
              <a:round/>
              <a:headEnd len="sm" w="sm" type="none"/>
              <a:tailEnd len="sm" w="sm" type="none"/>
            </a:ln>
          </p:spPr>
        </p:cxnSp>
        <p:cxnSp>
          <p:nvCxnSpPr>
            <p:cNvPr id="1165" name="Google Shape;1165;g2d7195ed958_7_2754"/>
            <p:cNvCxnSpPr/>
            <p:nvPr/>
          </p:nvCxnSpPr>
          <p:spPr>
            <a:xfrm rot="10800000">
              <a:off x="2929374" y="1001451"/>
              <a:ext cx="543600" cy="0"/>
            </a:xfrm>
            <a:prstGeom prst="straightConnector1">
              <a:avLst/>
            </a:prstGeom>
            <a:noFill/>
            <a:ln cap="flat" cmpd="sng" w="12700">
              <a:solidFill>
                <a:srgbClr val="7AD635"/>
              </a:solidFill>
              <a:prstDash val="solid"/>
              <a:round/>
              <a:headEnd len="sm" w="sm" type="none"/>
              <a:tailEnd len="sm" w="sm" type="none"/>
            </a:ln>
          </p:spPr>
        </p:cxnSp>
        <p:sp>
          <p:nvSpPr>
            <p:cNvPr id="1166" name="Google Shape;1166;g2d7195ed958_7_2754"/>
            <p:cNvSpPr/>
            <p:nvPr/>
          </p:nvSpPr>
          <p:spPr>
            <a:xfrm>
              <a:off x="3675182" y="3024815"/>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67" name="Google Shape;1167;g2d7195ed958_7_2754"/>
            <p:cNvSpPr/>
            <p:nvPr/>
          </p:nvSpPr>
          <p:spPr>
            <a:xfrm>
              <a:off x="3760114" y="3024815"/>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68" name="Google Shape;1168;g2d7195ed958_7_2754"/>
            <p:cNvSpPr/>
            <p:nvPr/>
          </p:nvSpPr>
          <p:spPr>
            <a:xfrm>
              <a:off x="3717648" y="3107620"/>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69" name="Google Shape;1169;g2d7195ed958_7_2754"/>
            <p:cNvCxnSpPr>
              <a:stCxn id="1166" idx="0"/>
            </p:cNvCxnSpPr>
            <p:nvPr/>
          </p:nvCxnSpPr>
          <p:spPr>
            <a:xfrm flipH="1" rot="10800000">
              <a:off x="3739532" y="2772815"/>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170" name="Google Shape;1170;g2d7195ed958_7_2754"/>
            <p:cNvCxnSpPr/>
            <p:nvPr/>
          </p:nvCxnSpPr>
          <p:spPr>
            <a:xfrm flipH="1" rot="10800000">
              <a:off x="3781942" y="3231369"/>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171" name="Google Shape;1171;g2d7195ed958_7_2754"/>
            <p:cNvCxnSpPr/>
            <p:nvPr/>
          </p:nvCxnSpPr>
          <p:spPr>
            <a:xfrm>
              <a:off x="5255774" y="3444486"/>
              <a:ext cx="699900" cy="5100"/>
            </a:xfrm>
            <a:prstGeom prst="straightConnector1">
              <a:avLst/>
            </a:prstGeom>
            <a:noFill/>
            <a:ln cap="flat" cmpd="sng" w="38100">
              <a:solidFill>
                <a:srgbClr val="FF0000"/>
              </a:solidFill>
              <a:prstDash val="solid"/>
              <a:round/>
              <a:headEnd len="sm" w="sm" type="none"/>
              <a:tailEnd len="sm" w="sm" type="none"/>
            </a:ln>
          </p:spPr>
        </p:cxnSp>
        <p:cxnSp>
          <p:nvCxnSpPr>
            <p:cNvPr id="1172" name="Google Shape;1172;g2d7195ed958_7_2754"/>
            <p:cNvCxnSpPr/>
            <p:nvPr/>
          </p:nvCxnSpPr>
          <p:spPr>
            <a:xfrm>
              <a:off x="5255774" y="2779137"/>
              <a:ext cx="699900" cy="0"/>
            </a:xfrm>
            <a:prstGeom prst="straightConnector1">
              <a:avLst/>
            </a:prstGeom>
            <a:noFill/>
            <a:ln cap="flat" cmpd="sng" w="38100">
              <a:solidFill>
                <a:srgbClr val="7AD635"/>
              </a:solidFill>
              <a:prstDash val="solid"/>
              <a:round/>
              <a:headEnd len="sm" w="sm" type="none"/>
              <a:tailEnd len="sm" w="sm" type="none"/>
            </a:ln>
          </p:spPr>
        </p:cxnSp>
        <p:sp>
          <p:nvSpPr>
            <p:cNvPr id="1173" name="Google Shape;1173;g2d7195ed958_7_2754"/>
            <p:cNvSpPr/>
            <p:nvPr/>
          </p:nvSpPr>
          <p:spPr>
            <a:xfrm>
              <a:off x="5582282" y="3015802"/>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74" name="Google Shape;1174;g2d7195ed958_7_2754"/>
            <p:cNvSpPr/>
            <p:nvPr/>
          </p:nvSpPr>
          <p:spPr>
            <a:xfrm>
              <a:off x="5667214" y="3015802"/>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75" name="Google Shape;1175;g2d7195ed958_7_2754"/>
            <p:cNvSpPr/>
            <p:nvPr/>
          </p:nvSpPr>
          <p:spPr>
            <a:xfrm>
              <a:off x="5624748" y="3098607"/>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76" name="Google Shape;1176;g2d7195ed958_7_2754"/>
            <p:cNvCxnSpPr>
              <a:stCxn id="1173" idx="0"/>
            </p:cNvCxnSpPr>
            <p:nvPr/>
          </p:nvCxnSpPr>
          <p:spPr>
            <a:xfrm flipH="1" rot="10800000">
              <a:off x="5646632" y="2763802"/>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177" name="Google Shape;1177;g2d7195ed958_7_2754"/>
            <p:cNvCxnSpPr/>
            <p:nvPr/>
          </p:nvCxnSpPr>
          <p:spPr>
            <a:xfrm flipH="1" rot="10800000">
              <a:off x="5689042" y="3222356"/>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178" name="Google Shape;1178;g2d7195ed958_7_2754"/>
            <p:cNvCxnSpPr/>
            <p:nvPr/>
          </p:nvCxnSpPr>
          <p:spPr>
            <a:xfrm rot="10800000">
              <a:off x="5505488" y="2627637"/>
              <a:ext cx="0" cy="151500"/>
            </a:xfrm>
            <a:prstGeom prst="straightConnector1">
              <a:avLst/>
            </a:prstGeom>
            <a:noFill/>
            <a:ln cap="flat" cmpd="sng" w="9525">
              <a:solidFill>
                <a:srgbClr val="7AD635"/>
              </a:solidFill>
              <a:prstDash val="solid"/>
              <a:round/>
              <a:headEnd len="sm" w="sm" type="none"/>
              <a:tailEnd len="sm" w="sm" type="none"/>
            </a:ln>
          </p:spPr>
        </p:cxnSp>
        <p:cxnSp>
          <p:nvCxnSpPr>
            <p:cNvPr id="1179" name="Google Shape;1179;g2d7195ed958_7_2754"/>
            <p:cNvCxnSpPr/>
            <p:nvPr/>
          </p:nvCxnSpPr>
          <p:spPr>
            <a:xfrm rot="10800000">
              <a:off x="3739388" y="2627496"/>
              <a:ext cx="1766100" cy="0"/>
            </a:xfrm>
            <a:prstGeom prst="straightConnector1">
              <a:avLst/>
            </a:prstGeom>
            <a:noFill/>
            <a:ln cap="flat" cmpd="sng" w="12700">
              <a:solidFill>
                <a:srgbClr val="7AD635"/>
              </a:solidFill>
              <a:prstDash val="solid"/>
              <a:round/>
              <a:headEnd len="sm" w="sm" type="none"/>
              <a:tailEnd len="sm" w="sm" type="none"/>
            </a:ln>
          </p:spPr>
        </p:cxnSp>
        <p:cxnSp>
          <p:nvCxnSpPr>
            <p:cNvPr id="1180" name="Google Shape;1180;g2d7195ed958_7_2754"/>
            <p:cNvCxnSpPr/>
            <p:nvPr/>
          </p:nvCxnSpPr>
          <p:spPr>
            <a:xfrm rot="10800000">
              <a:off x="3739476" y="2627637"/>
              <a:ext cx="0" cy="151500"/>
            </a:xfrm>
            <a:prstGeom prst="straightConnector1">
              <a:avLst/>
            </a:prstGeom>
            <a:noFill/>
            <a:ln cap="flat" cmpd="sng" w="12700">
              <a:solidFill>
                <a:srgbClr val="7AD635"/>
              </a:solidFill>
              <a:prstDash val="solid"/>
              <a:round/>
              <a:headEnd len="sm" w="sm" type="none"/>
              <a:tailEnd len="sm" w="sm" type="none"/>
            </a:ln>
          </p:spPr>
        </p:cxnSp>
        <p:cxnSp>
          <p:nvCxnSpPr>
            <p:cNvPr id="1181" name="Google Shape;1181;g2d7195ed958_7_2754"/>
            <p:cNvCxnSpPr/>
            <p:nvPr/>
          </p:nvCxnSpPr>
          <p:spPr>
            <a:xfrm>
              <a:off x="4783890" y="687445"/>
              <a:ext cx="699900" cy="0"/>
            </a:xfrm>
            <a:prstGeom prst="straightConnector1">
              <a:avLst/>
            </a:prstGeom>
            <a:noFill/>
            <a:ln cap="flat" cmpd="sng" w="38100">
              <a:solidFill>
                <a:srgbClr val="7AD635"/>
              </a:solidFill>
              <a:prstDash val="solid"/>
              <a:round/>
              <a:headEnd len="sm" w="sm" type="none"/>
              <a:tailEnd len="sm" w="sm" type="none"/>
            </a:ln>
          </p:spPr>
        </p:cxnSp>
        <p:cxnSp>
          <p:nvCxnSpPr>
            <p:cNvPr id="1182" name="Google Shape;1182;g2d7195ed958_7_2754"/>
            <p:cNvCxnSpPr/>
            <p:nvPr/>
          </p:nvCxnSpPr>
          <p:spPr>
            <a:xfrm>
              <a:off x="5921216" y="679825"/>
              <a:ext cx="699900" cy="0"/>
            </a:xfrm>
            <a:prstGeom prst="straightConnector1">
              <a:avLst/>
            </a:prstGeom>
            <a:noFill/>
            <a:ln cap="flat" cmpd="sng" w="38100">
              <a:solidFill>
                <a:srgbClr val="7AD635"/>
              </a:solidFill>
              <a:prstDash val="solid"/>
              <a:round/>
              <a:headEnd len="sm" w="sm" type="none"/>
              <a:tailEnd len="sm" w="sm" type="none"/>
            </a:ln>
          </p:spPr>
        </p:cxnSp>
        <p:cxnSp>
          <p:nvCxnSpPr>
            <p:cNvPr id="1183" name="Google Shape;1183;g2d7195ed958_7_2754"/>
            <p:cNvCxnSpPr/>
            <p:nvPr/>
          </p:nvCxnSpPr>
          <p:spPr>
            <a:xfrm rot="10800000">
              <a:off x="6139929" y="538991"/>
              <a:ext cx="0" cy="151500"/>
            </a:xfrm>
            <a:prstGeom prst="straightConnector1">
              <a:avLst/>
            </a:prstGeom>
            <a:noFill/>
            <a:ln cap="flat" cmpd="sng" w="12700">
              <a:solidFill>
                <a:srgbClr val="7AD635"/>
              </a:solidFill>
              <a:prstDash val="solid"/>
              <a:round/>
              <a:headEnd len="sm" w="sm" type="none"/>
              <a:tailEnd len="sm" w="sm" type="none"/>
            </a:ln>
          </p:spPr>
        </p:cxnSp>
        <p:cxnSp>
          <p:nvCxnSpPr>
            <p:cNvPr id="1184" name="Google Shape;1184;g2d7195ed958_7_2754"/>
            <p:cNvCxnSpPr/>
            <p:nvPr/>
          </p:nvCxnSpPr>
          <p:spPr>
            <a:xfrm rot="10800000">
              <a:off x="5320629" y="545455"/>
              <a:ext cx="819300" cy="0"/>
            </a:xfrm>
            <a:prstGeom prst="straightConnector1">
              <a:avLst/>
            </a:prstGeom>
            <a:noFill/>
            <a:ln cap="flat" cmpd="sng" w="12700">
              <a:solidFill>
                <a:srgbClr val="7AD635"/>
              </a:solidFill>
              <a:prstDash val="solid"/>
              <a:round/>
              <a:headEnd len="sm" w="sm" type="none"/>
              <a:tailEnd len="sm" w="sm" type="none"/>
            </a:ln>
          </p:spPr>
        </p:cxnSp>
        <p:cxnSp>
          <p:nvCxnSpPr>
            <p:cNvPr id="1185" name="Google Shape;1185;g2d7195ed958_7_2754"/>
            <p:cNvCxnSpPr/>
            <p:nvPr/>
          </p:nvCxnSpPr>
          <p:spPr>
            <a:xfrm rot="10800000">
              <a:off x="5320581" y="538992"/>
              <a:ext cx="0" cy="151500"/>
            </a:xfrm>
            <a:prstGeom prst="straightConnector1">
              <a:avLst/>
            </a:prstGeom>
            <a:noFill/>
            <a:ln cap="flat" cmpd="sng" w="12700">
              <a:solidFill>
                <a:srgbClr val="7AD635"/>
              </a:solidFill>
              <a:prstDash val="solid"/>
              <a:round/>
              <a:headEnd len="sm" w="sm" type="none"/>
              <a:tailEnd len="sm" w="sm" type="none"/>
            </a:ln>
          </p:spPr>
        </p:cxnSp>
        <p:cxnSp>
          <p:nvCxnSpPr>
            <p:cNvPr id="1186" name="Google Shape;1186;g2d7195ed958_7_2754"/>
            <p:cNvCxnSpPr/>
            <p:nvPr/>
          </p:nvCxnSpPr>
          <p:spPr>
            <a:xfrm rot="10800000">
              <a:off x="5654714" y="1001316"/>
              <a:ext cx="0" cy="1782900"/>
            </a:xfrm>
            <a:prstGeom prst="straightConnector1">
              <a:avLst/>
            </a:prstGeom>
            <a:noFill/>
            <a:ln cap="flat" cmpd="sng" w="12700">
              <a:solidFill>
                <a:srgbClr val="7AD635"/>
              </a:solidFill>
              <a:prstDash val="solid"/>
              <a:round/>
              <a:headEnd len="sm" w="sm" type="none"/>
              <a:tailEnd len="sm" w="sm" type="none"/>
            </a:ln>
          </p:spPr>
        </p:cxnSp>
        <p:cxnSp>
          <p:nvCxnSpPr>
            <p:cNvPr id="1187" name="Google Shape;1187;g2d7195ed958_7_2754"/>
            <p:cNvCxnSpPr/>
            <p:nvPr/>
          </p:nvCxnSpPr>
          <p:spPr>
            <a:xfrm rot="10800000">
              <a:off x="5792628" y="996237"/>
              <a:ext cx="0" cy="1782900"/>
            </a:xfrm>
            <a:prstGeom prst="straightConnector1">
              <a:avLst/>
            </a:prstGeom>
            <a:noFill/>
            <a:ln cap="flat" cmpd="sng" w="12700">
              <a:solidFill>
                <a:srgbClr val="FFC000"/>
              </a:solidFill>
              <a:prstDash val="solid"/>
              <a:round/>
              <a:headEnd len="sm" w="sm" type="none"/>
              <a:tailEnd len="sm" w="sm" type="none"/>
            </a:ln>
          </p:spPr>
        </p:cxnSp>
        <p:cxnSp>
          <p:nvCxnSpPr>
            <p:cNvPr id="1188" name="Google Shape;1188;g2d7195ed958_7_2754"/>
            <p:cNvCxnSpPr/>
            <p:nvPr/>
          </p:nvCxnSpPr>
          <p:spPr>
            <a:xfrm>
              <a:off x="5110995" y="682366"/>
              <a:ext cx="0" cy="314100"/>
            </a:xfrm>
            <a:prstGeom prst="straightConnector1">
              <a:avLst/>
            </a:prstGeom>
            <a:noFill/>
            <a:ln cap="flat" cmpd="sng" w="12700">
              <a:solidFill>
                <a:srgbClr val="7AD635"/>
              </a:solidFill>
              <a:prstDash val="solid"/>
              <a:round/>
              <a:headEnd len="sm" w="sm" type="none"/>
              <a:tailEnd len="sm" w="sm" type="none"/>
            </a:ln>
          </p:spPr>
        </p:cxnSp>
        <p:cxnSp>
          <p:nvCxnSpPr>
            <p:cNvPr id="1189" name="Google Shape;1189;g2d7195ed958_7_2754"/>
            <p:cNvCxnSpPr/>
            <p:nvPr/>
          </p:nvCxnSpPr>
          <p:spPr>
            <a:xfrm rot="10800000">
              <a:off x="5111114" y="996372"/>
              <a:ext cx="543600" cy="0"/>
            </a:xfrm>
            <a:prstGeom prst="straightConnector1">
              <a:avLst/>
            </a:prstGeom>
            <a:noFill/>
            <a:ln cap="flat" cmpd="sng" w="12700">
              <a:solidFill>
                <a:srgbClr val="7AD635"/>
              </a:solidFill>
              <a:prstDash val="solid"/>
              <a:round/>
              <a:headEnd len="sm" w="sm" type="none"/>
              <a:tailEnd len="sm" w="sm" type="none"/>
            </a:ln>
          </p:spPr>
        </p:cxnSp>
        <p:cxnSp>
          <p:nvCxnSpPr>
            <p:cNvPr id="1190" name="Google Shape;1190;g2d7195ed958_7_2754"/>
            <p:cNvCxnSpPr/>
            <p:nvPr/>
          </p:nvCxnSpPr>
          <p:spPr>
            <a:xfrm>
              <a:off x="6336861" y="687445"/>
              <a:ext cx="0" cy="314100"/>
            </a:xfrm>
            <a:prstGeom prst="straightConnector1">
              <a:avLst/>
            </a:prstGeom>
            <a:noFill/>
            <a:ln cap="flat" cmpd="sng" w="12700">
              <a:solidFill>
                <a:srgbClr val="FFC000"/>
              </a:solidFill>
              <a:prstDash val="solid"/>
              <a:round/>
              <a:headEnd len="sm" w="sm" type="none"/>
              <a:tailEnd len="sm" w="sm" type="none"/>
            </a:ln>
          </p:spPr>
        </p:cxnSp>
        <p:cxnSp>
          <p:nvCxnSpPr>
            <p:cNvPr id="1191" name="Google Shape;1191;g2d7195ed958_7_2754"/>
            <p:cNvCxnSpPr/>
            <p:nvPr/>
          </p:nvCxnSpPr>
          <p:spPr>
            <a:xfrm rot="10800000">
              <a:off x="5792747" y="996372"/>
              <a:ext cx="543600" cy="0"/>
            </a:xfrm>
            <a:prstGeom prst="straightConnector1">
              <a:avLst/>
            </a:prstGeom>
            <a:noFill/>
            <a:ln cap="flat" cmpd="sng" w="9525">
              <a:solidFill>
                <a:srgbClr val="FFC000"/>
              </a:solidFill>
              <a:prstDash val="solid"/>
              <a:round/>
              <a:headEnd len="sm" w="sm" type="none"/>
              <a:tailEnd len="sm" w="sm" type="none"/>
            </a:ln>
          </p:spPr>
        </p:cxnSp>
        <p:cxnSp>
          <p:nvCxnSpPr>
            <p:cNvPr id="1192" name="Google Shape;1192;g2d7195ed958_7_2754"/>
            <p:cNvCxnSpPr/>
            <p:nvPr/>
          </p:nvCxnSpPr>
          <p:spPr>
            <a:xfrm>
              <a:off x="6271101" y="4133967"/>
              <a:ext cx="699900" cy="5100"/>
            </a:xfrm>
            <a:prstGeom prst="straightConnector1">
              <a:avLst/>
            </a:prstGeom>
            <a:noFill/>
            <a:ln cap="flat" cmpd="sng" w="38100">
              <a:solidFill>
                <a:srgbClr val="FF0000"/>
              </a:solidFill>
              <a:prstDash val="solid"/>
              <a:round/>
              <a:headEnd len="sm" w="sm" type="none"/>
              <a:tailEnd len="sm" w="sm" type="none"/>
            </a:ln>
          </p:spPr>
        </p:cxnSp>
        <p:cxnSp>
          <p:nvCxnSpPr>
            <p:cNvPr id="1193" name="Google Shape;1193;g2d7195ed958_7_2754"/>
            <p:cNvCxnSpPr/>
            <p:nvPr/>
          </p:nvCxnSpPr>
          <p:spPr>
            <a:xfrm>
              <a:off x="6271101" y="3468618"/>
              <a:ext cx="699900" cy="0"/>
            </a:xfrm>
            <a:prstGeom prst="straightConnector1">
              <a:avLst/>
            </a:prstGeom>
            <a:noFill/>
            <a:ln cap="flat" cmpd="sng" w="38100">
              <a:solidFill>
                <a:srgbClr val="7AD635"/>
              </a:solidFill>
              <a:prstDash val="solid"/>
              <a:round/>
              <a:headEnd len="sm" w="sm" type="none"/>
              <a:tailEnd len="sm" w="sm" type="none"/>
            </a:ln>
          </p:spPr>
        </p:cxnSp>
        <p:sp>
          <p:nvSpPr>
            <p:cNvPr id="1194" name="Google Shape;1194;g2d7195ed958_7_2754"/>
            <p:cNvSpPr/>
            <p:nvPr/>
          </p:nvSpPr>
          <p:spPr>
            <a:xfrm>
              <a:off x="6456521" y="3720713"/>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5" name="Google Shape;1195;g2d7195ed958_7_2754"/>
            <p:cNvSpPr/>
            <p:nvPr/>
          </p:nvSpPr>
          <p:spPr>
            <a:xfrm>
              <a:off x="6541453" y="3720713"/>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6" name="Google Shape;1196;g2d7195ed958_7_2754"/>
            <p:cNvSpPr/>
            <p:nvPr/>
          </p:nvSpPr>
          <p:spPr>
            <a:xfrm>
              <a:off x="6498987" y="3803518"/>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97" name="Google Shape;1197;g2d7195ed958_7_2754"/>
            <p:cNvCxnSpPr>
              <a:stCxn id="1194" idx="0"/>
            </p:cNvCxnSpPr>
            <p:nvPr/>
          </p:nvCxnSpPr>
          <p:spPr>
            <a:xfrm flipH="1" rot="10800000">
              <a:off x="6520871" y="3468713"/>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198" name="Google Shape;1198;g2d7195ed958_7_2754"/>
            <p:cNvCxnSpPr/>
            <p:nvPr/>
          </p:nvCxnSpPr>
          <p:spPr>
            <a:xfrm flipH="1" rot="10800000">
              <a:off x="6563281" y="3927267"/>
              <a:ext cx="3300" cy="206700"/>
            </a:xfrm>
            <a:prstGeom prst="straightConnector1">
              <a:avLst/>
            </a:prstGeom>
            <a:noFill/>
            <a:ln cap="flat" cmpd="sng" w="12700">
              <a:solidFill>
                <a:srgbClr val="FF0000"/>
              </a:solidFill>
              <a:prstDash val="solid"/>
              <a:round/>
              <a:headEnd len="sm" w="sm" type="none"/>
              <a:tailEnd len="sm" w="sm" type="none"/>
            </a:ln>
          </p:spPr>
        </p:cxnSp>
        <p:sp>
          <p:nvSpPr>
            <p:cNvPr id="1199" name="Google Shape;1199;g2d7195ed958_7_2754"/>
            <p:cNvSpPr/>
            <p:nvPr/>
          </p:nvSpPr>
          <p:spPr>
            <a:xfrm>
              <a:off x="6723023" y="3709217"/>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0" name="Google Shape;1200;g2d7195ed958_7_2754"/>
            <p:cNvSpPr/>
            <p:nvPr/>
          </p:nvSpPr>
          <p:spPr>
            <a:xfrm>
              <a:off x="6807955" y="3709217"/>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1" name="Google Shape;1201;g2d7195ed958_7_2754"/>
            <p:cNvSpPr/>
            <p:nvPr/>
          </p:nvSpPr>
          <p:spPr>
            <a:xfrm>
              <a:off x="6765489" y="3792022"/>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202" name="Google Shape;1202;g2d7195ed958_7_2754"/>
            <p:cNvCxnSpPr>
              <a:stCxn id="1199" idx="0"/>
            </p:cNvCxnSpPr>
            <p:nvPr/>
          </p:nvCxnSpPr>
          <p:spPr>
            <a:xfrm flipH="1" rot="10800000">
              <a:off x="6787373" y="3457217"/>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203" name="Google Shape;1203;g2d7195ed958_7_2754"/>
            <p:cNvCxnSpPr/>
            <p:nvPr/>
          </p:nvCxnSpPr>
          <p:spPr>
            <a:xfrm flipH="1" rot="10800000">
              <a:off x="6829783" y="3915771"/>
              <a:ext cx="3300" cy="206700"/>
            </a:xfrm>
            <a:prstGeom prst="straightConnector1">
              <a:avLst/>
            </a:prstGeom>
            <a:noFill/>
            <a:ln cap="flat" cmpd="sng" w="12700">
              <a:solidFill>
                <a:srgbClr val="FF0000"/>
              </a:solidFill>
              <a:prstDash val="solid"/>
              <a:round/>
              <a:headEnd len="sm" w="sm" type="none"/>
              <a:tailEnd len="sm" w="sm" type="none"/>
            </a:ln>
          </p:spPr>
        </p:cxnSp>
        <p:cxnSp>
          <p:nvCxnSpPr>
            <p:cNvPr id="1204" name="Google Shape;1204;g2d7195ed958_7_2754"/>
            <p:cNvCxnSpPr/>
            <p:nvPr/>
          </p:nvCxnSpPr>
          <p:spPr>
            <a:xfrm rot="10800000">
              <a:off x="6520815" y="679818"/>
              <a:ext cx="0" cy="2788800"/>
            </a:xfrm>
            <a:prstGeom prst="straightConnector1">
              <a:avLst/>
            </a:prstGeom>
            <a:noFill/>
            <a:ln cap="flat" cmpd="sng" w="12700">
              <a:solidFill>
                <a:srgbClr val="7AD635"/>
              </a:solidFill>
              <a:prstDash val="solid"/>
              <a:round/>
              <a:headEnd len="sm" w="sm" type="none"/>
              <a:tailEnd len="sm" w="sm" type="none"/>
            </a:ln>
          </p:spPr>
        </p:cxnSp>
        <p:cxnSp>
          <p:nvCxnSpPr>
            <p:cNvPr id="1205" name="Google Shape;1205;g2d7195ed958_7_2754"/>
            <p:cNvCxnSpPr/>
            <p:nvPr/>
          </p:nvCxnSpPr>
          <p:spPr>
            <a:xfrm>
              <a:off x="3675182" y="3804850"/>
              <a:ext cx="2016900" cy="0"/>
            </a:xfrm>
            <a:prstGeom prst="straightConnector1">
              <a:avLst/>
            </a:prstGeom>
            <a:noFill/>
            <a:ln cap="flat" cmpd="sng" w="12700">
              <a:solidFill>
                <a:srgbClr val="FF0000"/>
              </a:solidFill>
              <a:prstDash val="solid"/>
              <a:round/>
              <a:headEnd len="sm" w="sm" type="none"/>
              <a:tailEnd len="sm" w="sm" type="none"/>
            </a:ln>
          </p:spPr>
        </p:cxnSp>
        <p:cxnSp>
          <p:nvCxnSpPr>
            <p:cNvPr id="1206" name="Google Shape;1206;g2d7195ed958_7_2754"/>
            <p:cNvCxnSpPr/>
            <p:nvPr/>
          </p:nvCxnSpPr>
          <p:spPr>
            <a:xfrm>
              <a:off x="5689042" y="3444257"/>
              <a:ext cx="0" cy="359400"/>
            </a:xfrm>
            <a:prstGeom prst="straightConnector1">
              <a:avLst/>
            </a:prstGeom>
            <a:noFill/>
            <a:ln cap="flat" cmpd="sng" w="12700">
              <a:solidFill>
                <a:srgbClr val="FF0000"/>
              </a:solidFill>
              <a:prstDash val="solid"/>
              <a:round/>
              <a:headEnd len="sm" w="sm" type="none"/>
              <a:tailEnd len="sm" w="sm" type="none"/>
            </a:ln>
          </p:spPr>
        </p:cxnSp>
        <p:cxnSp>
          <p:nvCxnSpPr>
            <p:cNvPr id="1207" name="Google Shape;1207;g2d7195ed958_7_2754"/>
            <p:cNvCxnSpPr/>
            <p:nvPr/>
          </p:nvCxnSpPr>
          <p:spPr>
            <a:xfrm>
              <a:off x="3675182" y="3803518"/>
              <a:ext cx="0" cy="342900"/>
            </a:xfrm>
            <a:prstGeom prst="straightConnector1">
              <a:avLst/>
            </a:prstGeom>
            <a:noFill/>
            <a:ln cap="flat" cmpd="sng" w="12700">
              <a:solidFill>
                <a:srgbClr val="FF0000"/>
              </a:solidFill>
              <a:prstDash val="solid"/>
              <a:round/>
              <a:headEnd len="sm" w="sm" type="none"/>
              <a:tailEnd len="sm" w="sm" type="none"/>
            </a:ln>
          </p:spPr>
        </p:cxnSp>
        <p:sp>
          <p:nvSpPr>
            <p:cNvPr id="1208" name="Google Shape;1208;g2d7195ed958_7_2754"/>
            <p:cNvSpPr txBox="1"/>
            <p:nvPr/>
          </p:nvSpPr>
          <p:spPr>
            <a:xfrm>
              <a:off x="1611352" y="590868"/>
              <a:ext cx="678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Urabá 220</a:t>
              </a:r>
              <a:endParaRPr b="0" i="0" sz="1400" u="none" cap="none" strike="noStrike">
                <a:solidFill>
                  <a:srgbClr val="000000"/>
                </a:solidFill>
                <a:latin typeface="Arial"/>
                <a:ea typeface="Arial"/>
                <a:cs typeface="Arial"/>
                <a:sym typeface="Arial"/>
              </a:endParaRPr>
            </a:p>
          </p:txBody>
        </p:sp>
        <p:sp>
          <p:nvSpPr>
            <p:cNvPr id="1209" name="Google Shape;1209;g2d7195ed958_7_2754"/>
            <p:cNvSpPr txBox="1"/>
            <p:nvPr/>
          </p:nvSpPr>
          <p:spPr>
            <a:xfrm>
              <a:off x="1601563" y="1249481"/>
              <a:ext cx="678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Urabá 110</a:t>
              </a:r>
              <a:endParaRPr b="0" i="0" sz="1400" u="none" cap="none" strike="noStrike">
                <a:solidFill>
                  <a:srgbClr val="000000"/>
                </a:solidFill>
                <a:latin typeface="Arial"/>
                <a:ea typeface="Arial"/>
                <a:cs typeface="Arial"/>
                <a:sym typeface="Arial"/>
              </a:endParaRPr>
            </a:p>
          </p:txBody>
        </p:sp>
        <p:sp>
          <p:nvSpPr>
            <p:cNvPr id="1210" name="Google Shape;1210;g2d7195ed958_7_2754"/>
            <p:cNvSpPr txBox="1"/>
            <p:nvPr/>
          </p:nvSpPr>
          <p:spPr>
            <a:xfrm>
              <a:off x="1436131" y="1915886"/>
              <a:ext cx="837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Apartadó 110</a:t>
              </a:r>
              <a:endParaRPr b="0" i="0" sz="1400" u="none" cap="none" strike="noStrike">
                <a:solidFill>
                  <a:srgbClr val="000000"/>
                </a:solidFill>
                <a:latin typeface="Arial"/>
                <a:ea typeface="Arial"/>
                <a:cs typeface="Arial"/>
                <a:sym typeface="Arial"/>
              </a:endParaRPr>
            </a:p>
          </p:txBody>
        </p:sp>
        <p:sp>
          <p:nvSpPr>
            <p:cNvPr id="1211" name="Google Shape;1211;g2d7195ed958_7_2754"/>
            <p:cNvSpPr txBox="1"/>
            <p:nvPr/>
          </p:nvSpPr>
          <p:spPr>
            <a:xfrm>
              <a:off x="1452607" y="3346251"/>
              <a:ext cx="8097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Lagunas 110</a:t>
              </a:r>
              <a:endParaRPr b="0" i="0" sz="1400" u="none" cap="none" strike="noStrike">
                <a:solidFill>
                  <a:srgbClr val="000000"/>
                </a:solidFill>
                <a:latin typeface="Arial"/>
                <a:ea typeface="Arial"/>
                <a:cs typeface="Arial"/>
                <a:sym typeface="Arial"/>
              </a:endParaRPr>
            </a:p>
          </p:txBody>
        </p:sp>
        <p:sp>
          <p:nvSpPr>
            <p:cNvPr id="1212" name="Google Shape;1212;g2d7195ed958_7_2754"/>
            <p:cNvSpPr txBox="1"/>
            <p:nvPr/>
          </p:nvSpPr>
          <p:spPr>
            <a:xfrm>
              <a:off x="1430057" y="4045421"/>
              <a:ext cx="813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Chorodó 110</a:t>
              </a:r>
              <a:endParaRPr b="0" i="0" sz="1400" u="none" cap="none" strike="noStrike">
                <a:solidFill>
                  <a:srgbClr val="000000"/>
                </a:solidFill>
                <a:latin typeface="Arial"/>
                <a:ea typeface="Arial"/>
                <a:cs typeface="Arial"/>
                <a:sym typeface="Arial"/>
              </a:endParaRPr>
            </a:p>
          </p:txBody>
        </p:sp>
        <p:sp>
          <p:nvSpPr>
            <p:cNvPr id="1213" name="Google Shape;1213;g2d7195ed958_7_2754"/>
            <p:cNvSpPr txBox="1"/>
            <p:nvPr/>
          </p:nvSpPr>
          <p:spPr>
            <a:xfrm>
              <a:off x="2541711" y="3900386"/>
              <a:ext cx="11979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Sta. fe Antioquia 110</a:t>
              </a:r>
              <a:endParaRPr b="0" i="0" sz="1400" u="none" cap="none" strike="noStrike">
                <a:solidFill>
                  <a:srgbClr val="000000"/>
                </a:solidFill>
                <a:latin typeface="Arial"/>
                <a:ea typeface="Arial"/>
                <a:cs typeface="Arial"/>
                <a:sym typeface="Arial"/>
              </a:endParaRPr>
            </a:p>
          </p:txBody>
        </p:sp>
        <p:sp>
          <p:nvSpPr>
            <p:cNvPr id="1214" name="Google Shape;1214;g2d7195ed958_7_2754"/>
            <p:cNvSpPr txBox="1"/>
            <p:nvPr/>
          </p:nvSpPr>
          <p:spPr>
            <a:xfrm>
              <a:off x="4091731" y="3927431"/>
              <a:ext cx="1068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San Jerónimo 110</a:t>
              </a:r>
              <a:endParaRPr b="0" i="0" sz="1400" u="none" cap="none" strike="noStrike">
                <a:solidFill>
                  <a:srgbClr val="000000"/>
                </a:solidFill>
                <a:latin typeface="Arial"/>
                <a:ea typeface="Arial"/>
                <a:cs typeface="Arial"/>
                <a:sym typeface="Arial"/>
              </a:endParaRPr>
            </a:p>
          </p:txBody>
        </p:sp>
        <p:sp>
          <p:nvSpPr>
            <p:cNvPr id="1215" name="Google Shape;1215;g2d7195ed958_7_2754"/>
            <p:cNvSpPr txBox="1"/>
            <p:nvPr/>
          </p:nvSpPr>
          <p:spPr>
            <a:xfrm>
              <a:off x="6448121" y="4161608"/>
              <a:ext cx="885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Occidente 110</a:t>
              </a:r>
              <a:endParaRPr b="0" i="0" sz="1400" u="none" cap="none" strike="noStrike">
                <a:solidFill>
                  <a:srgbClr val="000000"/>
                </a:solidFill>
                <a:latin typeface="Arial"/>
                <a:ea typeface="Arial"/>
                <a:cs typeface="Arial"/>
                <a:sym typeface="Arial"/>
              </a:endParaRPr>
            </a:p>
          </p:txBody>
        </p:sp>
        <p:sp>
          <p:nvSpPr>
            <p:cNvPr id="1216" name="Google Shape;1216;g2d7195ed958_7_2754"/>
            <p:cNvSpPr txBox="1"/>
            <p:nvPr/>
          </p:nvSpPr>
          <p:spPr>
            <a:xfrm>
              <a:off x="4761766" y="3244339"/>
              <a:ext cx="8916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Guárcama 110</a:t>
              </a:r>
              <a:endParaRPr b="0" i="0" sz="1400" u="none" cap="none" strike="noStrike">
                <a:solidFill>
                  <a:srgbClr val="000000"/>
                </a:solidFill>
                <a:latin typeface="Arial"/>
                <a:ea typeface="Arial"/>
                <a:cs typeface="Arial"/>
                <a:sym typeface="Arial"/>
              </a:endParaRPr>
            </a:p>
          </p:txBody>
        </p:sp>
        <p:sp>
          <p:nvSpPr>
            <p:cNvPr id="1217" name="Google Shape;1217;g2d7195ed958_7_2754"/>
            <p:cNvSpPr txBox="1"/>
            <p:nvPr/>
          </p:nvSpPr>
          <p:spPr>
            <a:xfrm>
              <a:off x="4746152" y="2777041"/>
              <a:ext cx="8916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Guárcama 220</a:t>
              </a:r>
              <a:endParaRPr b="0" i="0" sz="1400" u="none" cap="none" strike="noStrike">
                <a:solidFill>
                  <a:srgbClr val="000000"/>
                </a:solidFill>
                <a:latin typeface="Arial"/>
                <a:ea typeface="Arial"/>
                <a:cs typeface="Arial"/>
                <a:sym typeface="Arial"/>
              </a:endParaRPr>
            </a:p>
          </p:txBody>
        </p:sp>
        <p:sp>
          <p:nvSpPr>
            <p:cNvPr id="1218" name="Google Shape;1218;g2d7195ed958_7_2754"/>
            <p:cNvSpPr txBox="1"/>
            <p:nvPr/>
          </p:nvSpPr>
          <p:spPr>
            <a:xfrm>
              <a:off x="3772867" y="2801084"/>
              <a:ext cx="8097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Lagunas 220</a:t>
              </a:r>
              <a:endParaRPr b="0" i="0" sz="1400" u="none" cap="none" strike="noStrike">
                <a:solidFill>
                  <a:srgbClr val="000000"/>
                </a:solidFill>
                <a:latin typeface="Arial"/>
                <a:ea typeface="Arial"/>
                <a:cs typeface="Arial"/>
                <a:sym typeface="Arial"/>
              </a:endParaRPr>
            </a:p>
          </p:txBody>
        </p:sp>
        <p:sp>
          <p:nvSpPr>
            <p:cNvPr id="1219" name="Google Shape;1219;g2d7195ed958_7_2754"/>
            <p:cNvSpPr txBox="1"/>
            <p:nvPr/>
          </p:nvSpPr>
          <p:spPr>
            <a:xfrm>
              <a:off x="6544956" y="673572"/>
              <a:ext cx="9189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Guadalupe 220</a:t>
              </a:r>
              <a:endParaRPr b="0" i="0" sz="1400" u="none" cap="none" strike="noStrike">
                <a:solidFill>
                  <a:srgbClr val="000000"/>
                </a:solidFill>
                <a:latin typeface="Arial"/>
                <a:ea typeface="Arial"/>
                <a:cs typeface="Arial"/>
                <a:sym typeface="Arial"/>
              </a:endParaRPr>
            </a:p>
          </p:txBody>
        </p:sp>
        <p:sp>
          <p:nvSpPr>
            <p:cNvPr id="1220" name="Google Shape;1220;g2d7195ed958_7_2754"/>
            <p:cNvSpPr txBox="1"/>
            <p:nvPr/>
          </p:nvSpPr>
          <p:spPr>
            <a:xfrm>
              <a:off x="4223477" y="687445"/>
              <a:ext cx="765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El Salto 220</a:t>
              </a:r>
              <a:endParaRPr b="0" i="0" sz="1400" u="none" cap="none" strike="noStrike">
                <a:solidFill>
                  <a:srgbClr val="000000"/>
                </a:solidFill>
                <a:latin typeface="Arial"/>
                <a:ea typeface="Arial"/>
                <a:cs typeface="Arial"/>
                <a:sym typeface="Arial"/>
              </a:endParaRPr>
            </a:p>
          </p:txBody>
        </p:sp>
        <p:sp>
          <p:nvSpPr>
            <p:cNvPr id="1221" name="Google Shape;1221;g2d7195ed958_7_2754"/>
            <p:cNvSpPr txBox="1"/>
            <p:nvPr/>
          </p:nvSpPr>
          <p:spPr>
            <a:xfrm>
              <a:off x="6520815" y="3266595"/>
              <a:ext cx="885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Occidente 220</a:t>
              </a:r>
              <a:endParaRPr b="0" i="0" sz="1400" u="none" cap="none" strike="noStrike">
                <a:solidFill>
                  <a:srgbClr val="000000"/>
                </a:solidFill>
                <a:latin typeface="Arial"/>
                <a:ea typeface="Arial"/>
                <a:cs typeface="Arial"/>
                <a:sym typeface="Arial"/>
              </a:endParaRPr>
            </a:p>
          </p:txBody>
        </p:sp>
        <p:sp>
          <p:nvSpPr>
            <p:cNvPr id="1222" name="Google Shape;1222;g2d7195ed958_7_2754"/>
            <p:cNvSpPr txBox="1"/>
            <p:nvPr/>
          </p:nvSpPr>
          <p:spPr>
            <a:xfrm>
              <a:off x="3458051" y="1626909"/>
              <a:ext cx="4476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150 km</a:t>
              </a:r>
              <a:endParaRPr b="0" i="0" sz="1400" u="none" cap="none" strike="noStrike">
                <a:solidFill>
                  <a:srgbClr val="000000"/>
                </a:solidFill>
                <a:latin typeface="Arial"/>
                <a:ea typeface="Arial"/>
                <a:cs typeface="Arial"/>
                <a:sym typeface="Arial"/>
              </a:endParaRPr>
            </a:p>
          </p:txBody>
        </p:sp>
        <p:sp>
          <p:nvSpPr>
            <p:cNvPr id="1223" name="Google Shape;1223;g2d7195ed958_7_2754"/>
            <p:cNvSpPr txBox="1"/>
            <p:nvPr/>
          </p:nvSpPr>
          <p:spPr>
            <a:xfrm>
              <a:off x="2503424" y="2341910"/>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67.94 km</a:t>
              </a:r>
              <a:endParaRPr b="0" i="0" sz="1400" u="none" cap="none" strike="noStrike">
                <a:solidFill>
                  <a:srgbClr val="000000"/>
                </a:solidFill>
                <a:latin typeface="Arial"/>
                <a:ea typeface="Arial"/>
                <a:cs typeface="Arial"/>
                <a:sym typeface="Arial"/>
              </a:endParaRPr>
            </a:p>
          </p:txBody>
        </p:sp>
        <p:sp>
          <p:nvSpPr>
            <p:cNvPr id="1224" name="Google Shape;1224;g2d7195ed958_7_2754"/>
            <p:cNvSpPr txBox="1"/>
            <p:nvPr/>
          </p:nvSpPr>
          <p:spPr>
            <a:xfrm>
              <a:off x="2484439" y="3052411"/>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49.8 km</a:t>
              </a:r>
              <a:endParaRPr b="0" i="0" sz="1400" u="none" cap="none" strike="noStrike">
                <a:solidFill>
                  <a:srgbClr val="000000"/>
                </a:solidFill>
                <a:latin typeface="Arial"/>
                <a:ea typeface="Arial"/>
                <a:cs typeface="Arial"/>
                <a:sym typeface="Arial"/>
              </a:endParaRPr>
            </a:p>
          </p:txBody>
        </p:sp>
        <p:sp>
          <p:nvSpPr>
            <p:cNvPr id="1225" name="Google Shape;1225;g2d7195ed958_7_2754"/>
            <p:cNvSpPr txBox="1"/>
            <p:nvPr/>
          </p:nvSpPr>
          <p:spPr>
            <a:xfrm>
              <a:off x="2539933" y="1610173"/>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22 km</a:t>
              </a:r>
              <a:endParaRPr b="0" i="0" sz="1400" u="none" cap="none" strike="noStrike">
                <a:solidFill>
                  <a:srgbClr val="000000"/>
                </a:solidFill>
                <a:latin typeface="Arial"/>
                <a:ea typeface="Arial"/>
                <a:cs typeface="Arial"/>
                <a:sym typeface="Arial"/>
              </a:endParaRPr>
            </a:p>
          </p:txBody>
        </p:sp>
        <p:cxnSp>
          <p:nvCxnSpPr>
            <p:cNvPr id="1226" name="Google Shape;1226;g2d7195ed958_7_2754"/>
            <p:cNvCxnSpPr/>
            <p:nvPr/>
          </p:nvCxnSpPr>
          <p:spPr>
            <a:xfrm flipH="1">
              <a:off x="2365332" y="3468618"/>
              <a:ext cx="8400" cy="684600"/>
            </a:xfrm>
            <a:prstGeom prst="straightConnector1">
              <a:avLst/>
            </a:prstGeom>
            <a:noFill/>
            <a:ln cap="flat" cmpd="sng" w="12700">
              <a:solidFill>
                <a:srgbClr val="FF0000"/>
              </a:solidFill>
              <a:prstDash val="solid"/>
              <a:round/>
              <a:headEnd len="sm" w="sm" type="none"/>
              <a:tailEnd len="sm" w="sm" type="none"/>
            </a:ln>
          </p:spPr>
        </p:cxnSp>
        <p:sp>
          <p:nvSpPr>
            <p:cNvPr id="1227" name="Google Shape;1227;g2d7195ed958_7_2754"/>
            <p:cNvSpPr txBox="1"/>
            <p:nvPr/>
          </p:nvSpPr>
          <p:spPr>
            <a:xfrm>
              <a:off x="2553629" y="3674902"/>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28.8 km</a:t>
              </a:r>
              <a:endParaRPr b="0" i="0" sz="1400" u="none" cap="none" strike="noStrike">
                <a:solidFill>
                  <a:srgbClr val="000000"/>
                </a:solidFill>
                <a:latin typeface="Arial"/>
                <a:ea typeface="Arial"/>
                <a:cs typeface="Arial"/>
                <a:sym typeface="Arial"/>
              </a:endParaRPr>
            </a:p>
          </p:txBody>
        </p:sp>
        <p:sp>
          <p:nvSpPr>
            <p:cNvPr id="1228" name="Google Shape;1228;g2d7195ed958_7_2754"/>
            <p:cNvSpPr txBox="1"/>
            <p:nvPr/>
          </p:nvSpPr>
          <p:spPr>
            <a:xfrm>
              <a:off x="3799814" y="4285994"/>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17.95 km</a:t>
              </a:r>
              <a:endParaRPr b="0" i="0" sz="1400" u="none" cap="none" strike="noStrike">
                <a:solidFill>
                  <a:srgbClr val="000000"/>
                </a:solidFill>
                <a:latin typeface="Arial"/>
                <a:ea typeface="Arial"/>
                <a:cs typeface="Arial"/>
                <a:sym typeface="Arial"/>
              </a:endParaRPr>
            </a:p>
          </p:txBody>
        </p:sp>
        <p:sp>
          <p:nvSpPr>
            <p:cNvPr id="1229" name="Google Shape;1229;g2d7195ed958_7_2754"/>
            <p:cNvSpPr txBox="1"/>
            <p:nvPr/>
          </p:nvSpPr>
          <p:spPr>
            <a:xfrm>
              <a:off x="2767043" y="4291575"/>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48.1 km</a:t>
              </a:r>
              <a:endParaRPr b="0" i="0" sz="1400" u="none" cap="none" strike="noStrike">
                <a:solidFill>
                  <a:srgbClr val="000000"/>
                </a:solidFill>
                <a:latin typeface="Arial"/>
                <a:ea typeface="Arial"/>
                <a:cs typeface="Arial"/>
                <a:sym typeface="Arial"/>
              </a:endParaRPr>
            </a:p>
          </p:txBody>
        </p:sp>
        <p:sp>
          <p:nvSpPr>
            <p:cNvPr id="1230" name="Google Shape;1230;g2d7195ed958_7_2754"/>
            <p:cNvSpPr txBox="1"/>
            <p:nvPr/>
          </p:nvSpPr>
          <p:spPr>
            <a:xfrm>
              <a:off x="5314612" y="4302538"/>
              <a:ext cx="5118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20.62 km</a:t>
              </a:r>
              <a:endParaRPr b="0" i="0" sz="1400" u="none" cap="none" strike="noStrike">
                <a:solidFill>
                  <a:srgbClr val="000000"/>
                </a:solidFill>
                <a:latin typeface="Arial"/>
                <a:ea typeface="Arial"/>
                <a:cs typeface="Arial"/>
                <a:sym typeface="Arial"/>
              </a:endParaRPr>
            </a:p>
          </p:txBody>
        </p:sp>
        <p:sp>
          <p:nvSpPr>
            <p:cNvPr id="1231" name="Google Shape;1231;g2d7195ed958_7_2754"/>
            <p:cNvSpPr txBox="1"/>
            <p:nvPr/>
          </p:nvSpPr>
          <p:spPr>
            <a:xfrm>
              <a:off x="6456521" y="2032244"/>
              <a:ext cx="4683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81.2 km</a:t>
              </a:r>
              <a:endParaRPr b="0" i="0" sz="1400" u="none" cap="none" strike="noStrike">
                <a:solidFill>
                  <a:srgbClr val="000000"/>
                </a:solidFill>
                <a:latin typeface="Arial"/>
                <a:ea typeface="Arial"/>
                <a:cs typeface="Arial"/>
                <a:sym typeface="Arial"/>
              </a:endParaRPr>
            </a:p>
          </p:txBody>
        </p:sp>
        <p:sp>
          <p:nvSpPr>
            <p:cNvPr id="1232" name="Google Shape;1232;g2d7195ed958_7_2754"/>
            <p:cNvSpPr txBox="1"/>
            <p:nvPr/>
          </p:nvSpPr>
          <p:spPr>
            <a:xfrm>
              <a:off x="5189997" y="1608625"/>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63 km</a:t>
              </a:r>
              <a:endParaRPr b="0" i="0" sz="1400" u="none" cap="none" strike="noStrike">
                <a:solidFill>
                  <a:srgbClr val="000000"/>
                </a:solidFill>
                <a:latin typeface="Arial"/>
                <a:ea typeface="Arial"/>
                <a:cs typeface="Arial"/>
                <a:sym typeface="Arial"/>
              </a:endParaRPr>
            </a:p>
          </p:txBody>
        </p:sp>
        <p:sp>
          <p:nvSpPr>
            <p:cNvPr id="1233" name="Google Shape;1233;g2d7195ed958_7_2754"/>
            <p:cNvSpPr txBox="1"/>
            <p:nvPr/>
          </p:nvSpPr>
          <p:spPr>
            <a:xfrm>
              <a:off x="5821124" y="1629246"/>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68 km</a:t>
              </a:r>
              <a:endParaRPr b="0" i="0" sz="1400" u="none" cap="none" strike="noStrike">
                <a:solidFill>
                  <a:srgbClr val="000000"/>
                </a:solidFill>
                <a:latin typeface="Arial"/>
                <a:ea typeface="Arial"/>
                <a:cs typeface="Arial"/>
                <a:sym typeface="Arial"/>
              </a:endParaRPr>
            </a:p>
          </p:txBody>
        </p:sp>
        <p:sp>
          <p:nvSpPr>
            <p:cNvPr id="1234" name="Google Shape;1234;g2d7195ed958_7_2754"/>
            <p:cNvSpPr txBox="1"/>
            <p:nvPr/>
          </p:nvSpPr>
          <p:spPr>
            <a:xfrm>
              <a:off x="5483660" y="340532"/>
              <a:ext cx="42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8.8 km</a:t>
              </a:r>
              <a:endParaRPr b="0" i="0" sz="1400" u="none" cap="none" strike="noStrike">
                <a:solidFill>
                  <a:srgbClr val="000000"/>
                </a:solidFill>
                <a:latin typeface="Arial"/>
                <a:ea typeface="Arial"/>
                <a:cs typeface="Arial"/>
                <a:sym typeface="Arial"/>
              </a:endParaRPr>
            </a:p>
          </p:txBody>
        </p:sp>
        <p:grpSp>
          <p:nvGrpSpPr>
            <p:cNvPr id="1235" name="Google Shape;1235;g2d7195ed958_7_2754"/>
            <p:cNvGrpSpPr/>
            <p:nvPr/>
          </p:nvGrpSpPr>
          <p:grpSpPr>
            <a:xfrm>
              <a:off x="2616676" y="696643"/>
              <a:ext cx="213632" cy="665254"/>
              <a:chOff x="2083315" y="595726"/>
              <a:chExt cx="213632" cy="665254"/>
            </a:xfrm>
          </p:grpSpPr>
          <p:grpSp>
            <p:nvGrpSpPr>
              <p:cNvPr id="1236" name="Google Shape;1236;g2d7195ed958_7_2754"/>
              <p:cNvGrpSpPr/>
              <p:nvPr/>
            </p:nvGrpSpPr>
            <p:grpSpPr>
              <a:xfrm>
                <a:off x="2083315" y="847726"/>
                <a:ext cx="213632" cy="206705"/>
                <a:chOff x="2083315" y="847726"/>
                <a:chExt cx="213632" cy="206705"/>
              </a:xfrm>
            </p:grpSpPr>
            <p:sp>
              <p:nvSpPr>
                <p:cNvPr id="1237" name="Google Shape;1237;g2d7195ed958_7_2754"/>
                <p:cNvSpPr/>
                <p:nvPr/>
              </p:nvSpPr>
              <p:spPr>
                <a:xfrm>
                  <a:off x="2083315" y="847726"/>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8" name="Google Shape;1238;g2d7195ed958_7_2754"/>
                <p:cNvSpPr/>
                <p:nvPr/>
              </p:nvSpPr>
              <p:spPr>
                <a:xfrm>
                  <a:off x="2168247" y="847726"/>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9" name="Google Shape;1239;g2d7195ed958_7_2754"/>
                <p:cNvSpPr/>
                <p:nvPr/>
              </p:nvSpPr>
              <p:spPr>
                <a:xfrm>
                  <a:off x="2125781" y="930531"/>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cxnSp>
            <p:nvCxnSpPr>
              <p:cNvPr id="1240" name="Google Shape;1240;g2d7195ed958_7_2754"/>
              <p:cNvCxnSpPr>
                <a:stCxn id="1237" idx="0"/>
              </p:cNvCxnSpPr>
              <p:nvPr/>
            </p:nvCxnSpPr>
            <p:spPr>
              <a:xfrm flipH="1" rot="10800000">
                <a:off x="2147665" y="595726"/>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241" name="Google Shape;1241;g2d7195ed958_7_2754"/>
              <p:cNvCxnSpPr/>
              <p:nvPr/>
            </p:nvCxnSpPr>
            <p:spPr>
              <a:xfrm flipH="1" rot="10800000">
                <a:off x="2190075" y="1054280"/>
                <a:ext cx="3300" cy="206700"/>
              </a:xfrm>
              <a:prstGeom prst="straightConnector1">
                <a:avLst/>
              </a:prstGeom>
              <a:noFill/>
              <a:ln cap="flat" cmpd="sng" w="12700">
                <a:solidFill>
                  <a:srgbClr val="FF0000"/>
                </a:solidFill>
                <a:prstDash val="solid"/>
                <a:round/>
                <a:headEnd len="sm" w="sm" type="none"/>
                <a:tailEnd len="sm" w="sm" type="none"/>
              </a:ln>
            </p:spPr>
          </p:cxnSp>
        </p:grpSp>
        <p:sp>
          <p:nvSpPr>
            <p:cNvPr id="1242" name="Google Shape;1242;g2d7195ed958_7_2754"/>
            <p:cNvSpPr txBox="1"/>
            <p:nvPr/>
          </p:nvSpPr>
          <p:spPr>
            <a:xfrm>
              <a:off x="1577939" y="882371"/>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150 MVA</a:t>
              </a:r>
              <a:endParaRPr b="0" i="0" sz="1400" u="none" cap="none" strike="noStrike">
                <a:solidFill>
                  <a:srgbClr val="000000"/>
                </a:solidFill>
                <a:latin typeface="Arial"/>
                <a:ea typeface="Arial"/>
                <a:cs typeface="Arial"/>
                <a:sym typeface="Arial"/>
              </a:endParaRPr>
            </a:p>
          </p:txBody>
        </p:sp>
        <p:sp>
          <p:nvSpPr>
            <p:cNvPr id="1243" name="Google Shape;1243;g2d7195ed958_7_2754"/>
            <p:cNvSpPr txBox="1"/>
            <p:nvPr/>
          </p:nvSpPr>
          <p:spPr>
            <a:xfrm>
              <a:off x="3842924" y="3044131"/>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180 MVA</a:t>
              </a:r>
              <a:endParaRPr b="0" i="0" sz="1400" u="none" cap="none" strike="noStrike">
                <a:solidFill>
                  <a:srgbClr val="000000"/>
                </a:solidFill>
                <a:latin typeface="Arial"/>
                <a:ea typeface="Arial"/>
                <a:cs typeface="Arial"/>
                <a:sym typeface="Arial"/>
              </a:endParaRPr>
            </a:p>
          </p:txBody>
        </p:sp>
        <p:sp>
          <p:nvSpPr>
            <p:cNvPr id="1244" name="Google Shape;1244;g2d7195ed958_7_2754"/>
            <p:cNvSpPr txBox="1"/>
            <p:nvPr/>
          </p:nvSpPr>
          <p:spPr>
            <a:xfrm>
              <a:off x="4802860" y="3028710"/>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1 x 180 MVA</a:t>
              </a:r>
              <a:endParaRPr b="0" i="0" sz="1400" u="none" cap="none" strike="noStrike">
                <a:solidFill>
                  <a:srgbClr val="000000"/>
                </a:solidFill>
                <a:latin typeface="Arial"/>
                <a:ea typeface="Arial"/>
                <a:cs typeface="Arial"/>
                <a:sym typeface="Arial"/>
              </a:endParaRPr>
            </a:p>
          </p:txBody>
        </p:sp>
        <p:sp>
          <p:nvSpPr>
            <p:cNvPr id="1245" name="Google Shape;1245;g2d7195ed958_7_2754"/>
            <p:cNvSpPr txBox="1"/>
            <p:nvPr/>
          </p:nvSpPr>
          <p:spPr>
            <a:xfrm>
              <a:off x="6912334" y="3691603"/>
              <a:ext cx="6351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2 x 180 MVA</a:t>
              </a:r>
              <a:endParaRPr b="0" i="0" sz="1400" u="none" cap="none" strike="noStrike">
                <a:solidFill>
                  <a:srgbClr val="000000"/>
                </a:solidFill>
                <a:latin typeface="Arial"/>
                <a:ea typeface="Arial"/>
                <a:cs typeface="Arial"/>
                <a:sym typeface="Arial"/>
              </a:endParaRPr>
            </a:p>
          </p:txBody>
        </p:sp>
        <p:sp>
          <p:nvSpPr>
            <p:cNvPr id="1246" name="Google Shape;1246;g2d7195ed958_7_2754"/>
            <p:cNvSpPr txBox="1"/>
            <p:nvPr/>
          </p:nvSpPr>
          <p:spPr>
            <a:xfrm>
              <a:off x="4455002" y="2398912"/>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82 km</a:t>
              </a:r>
              <a:endParaRPr b="0" i="0" sz="1400" u="none" cap="none" strike="noStrike">
                <a:solidFill>
                  <a:srgbClr val="000000"/>
                </a:solidFill>
                <a:latin typeface="Arial"/>
                <a:ea typeface="Arial"/>
                <a:cs typeface="Arial"/>
                <a:sym typeface="Arial"/>
              </a:endParaRPr>
            </a:p>
          </p:txBody>
        </p:sp>
        <p:sp>
          <p:nvSpPr>
            <p:cNvPr id="1247" name="Google Shape;1247;g2d7195ed958_7_2754"/>
            <p:cNvSpPr txBox="1"/>
            <p:nvPr/>
          </p:nvSpPr>
          <p:spPr>
            <a:xfrm>
              <a:off x="4459435" y="3615050"/>
              <a:ext cx="4044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s-CO" sz="600" u="none" cap="none" strike="noStrike">
                  <a:solidFill>
                    <a:srgbClr val="2B4037"/>
                  </a:solidFill>
                  <a:latin typeface="Arial"/>
                  <a:ea typeface="Arial"/>
                  <a:cs typeface="Arial"/>
                  <a:sym typeface="Arial"/>
                </a:rPr>
                <a:t>50 km</a:t>
              </a:r>
              <a:endParaRPr b="0" i="0" sz="1400" u="none" cap="none" strike="noStrike">
                <a:solidFill>
                  <a:srgbClr val="000000"/>
                </a:solidFill>
                <a:latin typeface="Arial"/>
                <a:ea typeface="Arial"/>
                <a:cs typeface="Arial"/>
                <a:sym typeface="Arial"/>
              </a:endParaRPr>
            </a:p>
          </p:txBody>
        </p:sp>
        <p:cxnSp>
          <p:nvCxnSpPr>
            <p:cNvPr id="1248" name="Google Shape;1248;g2d7195ed958_7_2754"/>
            <p:cNvCxnSpPr/>
            <p:nvPr/>
          </p:nvCxnSpPr>
          <p:spPr>
            <a:xfrm flipH="1">
              <a:off x="2297909" y="3369906"/>
              <a:ext cx="8400" cy="882000"/>
            </a:xfrm>
            <a:prstGeom prst="straightConnector1">
              <a:avLst/>
            </a:prstGeom>
            <a:noFill/>
            <a:ln cap="flat" cmpd="sng" w="12700">
              <a:solidFill>
                <a:srgbClr val="0C5ADB"/>
              </a:solidFill>
              <a:prstDash val="dash"/>
              <a:round/>
              <a:headEnd len="sm" w="sm" type="none"/>
              <a:tailEnd len="sm" w="sm" type="none"/>
            </a:ln>
          </p:spPr>
        </p:cxnSp>
        <p:cxnSp>
          <p:nvCxnSpPr>
            <p:cNvPr id="1249" name="Google Shape;1249;g2d7195ed958_7_2754"/>
            <p:cNvCxnSpPr/>
            <p:nvPr/>
          </p:nvCxnSpPr>
          <p:spPr>
            <a:xfrm flipH="1">
              <a:off x="2440612" y="3371499"/>
              <a:ext cx="8400" cy="882000"/>
            </a:xfrm>
            <a:prstGeom prst="straightConnector1">
              <a:avLst/>
            </a:prstGeom>
            <a:noFill/>
            <a:ln cap="flat" cmpd="sng" w="12700">
              <a:solidFill>
                <a:srgbClr val="0C5ADB"/>
              </a:solidFill>
              <a:prstDash val="dash"/>
              <a:round/>
              <a:headEnd len="sm" w="sm" type="none"/>
              <a:tailEnd len="sm" w="sm" type="none"/>
            </a:ln>
          </p:spPr>
        </p:cxnSp>
        <p:cxnSp>
          <p:nvCxnSpPr>
            <p:cNvPr id="1250" name="Google Shape;1250;g2d7195ed958_7_2754"/>
            <p:cNvCxnSpPr/>
            <p:nvPr/>
          </p:nvCxnSpPr>
          <p:spPr>
            <a:xfrm flipH="1" rot="10800000">
              <a:off x="2302553" y="3354239"/>
              <a:ext cx="157500" cy="1200"/>
            </a:xfrm>
            <a:prstGeom prst="straightConnector1">
              <a:avLst/>
            </a:prstGeom>
            <a:noFill/>
            <a:ln cap="flat" cmpd="sng" w="12700">
              <a:solidFill>
                <a:srgbClr val="0C5ADB"/>
              </a:solidFill>
              <a:prstDash val="dash"/>
              <a:round/>
              <a:headEnd len="sm" w="sm" type="none"/>
              <a:tailEnd len="sm" w="sm" type="none"/>
            </a:ln>
          </p:spPr>
        </p:cxnSp>
        <p:cxnSp>
          <p:nvCxnSpPr>
            <p:cNvPr id="1251" name="Google Shape;1251;g2d7195ed958_7_2754"/>
            <p:cNvCxnSpPr/>
            <p:nvPr/>
          </p:nvCxnSpPr>
          <p:spPr>
            <a:xfrm flipH="1" rot="10800000">
              <a:off x="2296264" y="4268456"/>
              <a:ext cx="157500" cy="1200"/>
            </a:xfrm>
            <a:prstGeom prst="straightConnector1">
              <a:avLst/>
            </a:prstGeom>
            <a:noFill/>
            <a:ln cap="flat" cmpd="sng" w="12700">
              <a:solidFill>
                <a:srgbClr val="0C5ADB"/>
              </a:solidFill>
              <a:prstDash val="dash"/>
              <a:round/>
              <a:headEnd len="sm" w="sm" type="none"/>
              <a:tailEnd len="sm" w="sm" type="none"/>
            </a:ln>
          </p:spPr>
        </p:cxnSp>
        <p:cxnSp>
          <p:nvCxnSpPr>
            <p:cNvPr id="1252" name="Google Shape;1252;g2d7195ed958_7_2754"/>
            <p:cNvCxnSpPr/>
            <p:nvPr/>
          </p:nvCxnSpPr>
          <p:spPr>
            <a:xfrm flipH="1">
              <a:off x="2862757" y="620491"/>
              <a:ext cx="1500" cy="458100"/>
            </a:xfrm>
            <a:prstGeom prst="straightConnector1">
              <a:avLst/>
            </a:prstGeom>
            <a:noFill/>
            <a:ln cap="flat" cmpd="sng" w="12700">
              <a:solidFill>
                <a:srgbClr val="0C5ADB"/>
              </a:solidFill>
              <a:prstDash val="dash"/>
              <a:round/>
              <a:headEnd len="sm" w="sm" type="none"/>
              <a:tailEnd len="sm" w="sm" type="none"/>
            </a:ln>
          </p:spPr>
        </p:cxnSp>
        <p:cxnSp>
          <p:nvCxnSpPr>
            <p:cNvPr id="1253" name="Google Shape;1253;g2d7195ed958_7_2754"/>
            <p:cNvCxnSpPr/>
            <p:nvPr/>
          </p:nvCxnSpPr>
          <p:spPr>
            <a:xfrm flipH="1" rot="10800000">
              <a:off x="2864108" y="605608"/>
              <a:ext cx="157500" cy="1200"/>
            </a:xfrm>
            <a:prstGeom prst="straightConnector1">
              <a:avLst/>
            </a:prstGeom>
            <a:noFill/>
            <a:ln cap="flat" cmpd="sng" w="12700">
              <a:solidFill>
                <a:srgbClr val="0C5ADB"/>
              </a:solidFill>
              <a:prstDash val="dash"/>
              <a:round/>
              <a:headEnd len="sm" w="sm" type="none"/>
              <a:tailEnd len="sm" w="sm" type="none"/>
            </a:ln>
          </p:spPr>
        </p:cxnSp>
        <p:cxnSp>
          <p:nvCxnSpPr>
            <p:cNvPr id="1254" name="Google Shape;1254;g2d7195ed958_7_2754"/>
            <p:cNvCxnSpPr/>
            <p:nvPr/>
          </p:nvCxnSpPr>
          <p:spPr>
            <a:xfrm>
              <a:off x="3009197" y="620303"/>
              <a:ext cx="300" cy="328200"/>
            </a:xfrm>
            <a:prstGeom prst="straightConnector1">
              <a:avLst/>
            </a:prstGeom>
            <a:noFill/>
            <a:ln cap="flat" cmpd="sng" w="12700">
              <a:solidFill>
                <a:srgbClr val="0C5ADB"/>
              </a:solidFill>
              <a:prstDash val="dash"/>
              <a:round/>
              <a:headEnd len="sm" w="sm" type="none"/>
              <a:tailEnd len="sm" w="sm" type="none"/>
            </a:ln>
          </p:spPr>
        </p:cxnSp>
        <p:cxnSp>
          <p:nvCxnSpPr>
            <p:cNvPr id="1255" name="Google Shape;1255;g2d7195ed958_7_2754"/>
            <p:cNvCxnSpPr/>
            <p:nvPr/>
          </p:nvCxnSpPr>
          <p:spPr>
            <a:xfrm>
              <a:off x="3009197" y="941598"/>
              <a:ext cx="544200" cy="5100"/>
            </a:xfrm>
            <a:prstGeom prst="straightConnector1">
              <a:avLst/>
            </a:prstGeom>
            <a:noFill/>
            <a:ln cap="flat" cmpd="sng" w="12700">
              <a:solidFill>
                <a:srgbClr val="0C5ADB"/>
              </a:solidFill>
              <a:prstDash val="dash"/>
              <a:round/>
              <a:headEnd len="sm" w="sm" type="none"/>
              <a:tailEnd len="sm" w="sm" type="none"/>
            </a:ln>
          </p:spPr>
        </p:cxnSp>
        <p:cxnSp>
          <p:nvCxnSpPr>
            <p:cNvPr id="1256" name="Google Shape;1256;g2d7195ed958_7_2754"/>
            <p:cNvCxnSpPr/>
            <p:nvPr/>
          </p:nvCxnSpPr>
          <p:spPr>
            <a:xfrm>
              <a:off x="2858148" y="1054525"/>
              <a:ext cx="544200" cy="5100"/>
            </a:xfrm>
            <a:prstGeom prst="straightConnector1">
              <a:avLst/>
            </a:prstGeom>
            <a:noFill/>
            <a:ln cap="flat" cmpd="sng" w="12700">
              <a:solidFill>
                <a:srgbClr val="0C5ADB"/>
              </a:solidFill>
              <a:prstDash val="dash"/>
              <a:round/>
              <a:headEnd len="sm" w="sm" type="none"/>
              <a:tailEnd len="sm" w="sm" type="none"/>
            </a:ln>
          </p:spPr>
        </p:cxnSp>
        <p:cxnSp>
          <p:nvCxnSpPr>
            <p:cNvPr id="1257" name="Google Shape;1257;g2d7195ed958_7_2754"/>
            <p:cNvCxnSpPr/>
            <p:nvPr/>
          </p:nvCxnSpPr>
          <p:spPr>
            <a:xfrm flipH="1">
              <a:off x="3399825" y="1050030"/>
              <a:ext cx="600" cy="1661100"/>
            </a:xfrm>
            <a:prstGeom prst="straightConnector1">
              <a:avLst/>
            </a:prstGeom>
            <a:noFill/>
            <a:ln cap="flat" cmpd="sng" w="12700">
              <a:solidFill>
                <a:srgbClr val="0C5ADB"/>
              </a:solidFill>
              <a:prstDash val="dash"/>
              <a:round/>
              <a:headEnd len="sm" w="sm" type="none"/>
              <a:tailEnd len="sm" w="sm" type="none"/>
            </a:ln>
          </p:spPr>
        </p:cxnSp>
        <p:cxnSp>
          <p:nvCxnSpPr>
            <p:cNvPr id="1258" name="Google Shape;1258;g2d7195ed958_7_2754"/>
            <p:cNvCxnSpPr/>
            <p:nvPr/>
          </p:nvCxnSpPr>
          <p:spPr>
            <a:xfrm>
              <a:off x="3536566" y="940418"/>
              <a:ext cx="6300" cy="1632000"/>
            </a:xfrm>
            <a:prstGeom prst="straightConnector1">
              <a:avLst/>
            </a:prstGeom>
            <a:noFill/>
            <a:ln cap="flat" cmpd="sng" w="12700">
              <a:solidFill>
                <a:srgbClr val="0C5ADB"/>
              </a:solidFill>
              <a:prstDash val="dash"/>
              <a:round/>
              <a:headEnd len="sm" w="sm" type="none"/>
              <a:tailEnd len="sm" w="sm" type="none"/>
            </a:ln>
          </p:spPr>
        </p:cxnSp>
        <p:cxnSp>
          <p:nvCxnSpPr>
            <p:cNvPr id="1259" name="Google Shape;1259;g2d7195ed958_7_2754"/>
            <p:cNvCxnSpPr/>
            <p:nvPr/>
          </p:nvCxnSpPr>
          <p:spPr>
            <a:xfrm>
              <a:off x="3535577" y="2568150"/>
              <a:ext cx="2032800" cy="5100"/>
            </a:xfrm>
            <a:prstGeom prst="straightConnector1">
              <a:avLst/>
            </a:prstGeom>
            <a:noFill/>
            <a:ln cap="flat" cmpd="sng" w="12700">
              <a:solidFill>
                <a:srgbClr val="0C5ADB"/>
              </a:solidFill>
              <a:prstDash val="dash"/>
              <a:round/>
              <a:headEnd len="sm" w="sm" type="none"/>
              <a:tailEnd len="sm" w="sm" type="none"/>
            </a:ln>
          </p:spPr>
        </p:cxnSp>
        <p:cxnSp>
          <p:nvCxnSpPr>
            <p:cNvPr id="1260" name="Google Shape;1260;g2d7195ed958_7_2754"/>
            <p:cNvCxnSpPr/>
            <p:nvPr/>
          </p:nvCxnSpPr>
          <p:spPr>
            <a:xfrm flipH="1" rot="10800000">
              <a:off x="3164595" y="2705606"/>
              <a:ext cx="265200" cy="3000"/>
            </a:xfrm>
            <a:prstGeom prst="straightConnector1">
              <a:avLst/>
            </a:prstGeom>
            <a:noFill/>
            <a:ln cap="flat" cmpd="sng" w="12700">
              <a:solidFill>
                <a:srgbClr val="0C5ADB"/>
              </a:solidFill>
              <a:prstDash val="dash"/>
              <a:round/>
              <a:headEnd len="sm" w="sm" type="none"/>
              <a:tailEnd len="sm" w="sm" type="none"/>
            </a:ln>
          </p:spPr>
        </p:cxnSp>
        <p:cxnSp>
          <p:nvCxnSpPr>
            <p:cNvPr id="1261" name="Google Shape;1261;g2d7195ed958_7_2754"/>
            <p:cNvCxnSpPr/>
            <p:nvPr/>
          </p:nvCxnSpPr>
          <p:spPr>
            <a:xfrm flipH="1">
              <a:off x="3170670" y="2700956"/>
              <a:ext cx="600" cy="161400"/>
            </a:xfrm>
            <a:prstGeom prst="straightConnector1">
              <a:avLst/>
            </a:prstGeom>
            <a:noFill/>
            <a:ln cap="flat" cmpd="sng" w="12700">
              <a:solidFill>
                <a:srgbClr val="0C5ADB"/>
              </a:solidFill>
              <a:prstDash val="dash"/>
              <a:round/>
              <a:headEnd len="sm" w="sm" type="none"/>
              <a:tailEnd len="sm" w="sm" type="none"/>
            </a:ln>
          </p:spPr>
        </p:cxnSp>
        <p:cxnSp>
          <p:nvCxnSpPr>
            <p:cNvPr id="1262" name="Google Shape;1262;g2d7195ed958_7_2754"/>
            <p:cNvCxnSpPr/>
            <p:nvPr/>
          </p:nvCxnSpPr>
          <p:spPr>
            <a:xfrm flipH="1" rot="10800000">
              <a:off x="3164995" y="2854888"/>
              <a:ext cx="208200" cy="600"/>
            </a:xfrm>
            <a:prstGeom prst="straightConnector1">
              <a:avLst/>
            </a:prstGeom>
            <a:noFill/>
            <a:ln cap="flat" cmpd="sng" w="12700">
              <a:solidFill>
                <a:srgbClr val="0C5ADB"/>
              </a:solidFill>
              <a:prstDash val="dash"/>
              <a:round/>
              <a:headEnd len="sm" w="sm" type="none"/>
              <a:tailEnd len="sm" w="sm" type="none"/>
            </a:ln>
          </p:spPr>
        </p:cxnSp>
        <p:cxnSp>
          <p:nvCxnSpPr>
            <p:cNvPr id="1263" name="Google Shape;1263;g2d7195ed958_7_2754"/>
            <p:cNvCxnSpPr/>
            <p:nvPr/>
          </p:nvCxnSpPr>
          <p:spPr>
            <a:xfrm flipH="1">
              <a:off x="3367665" y="2847809"/>
              <a:ext cx="8400" cy="700500"/>
            </a:xfrm>
            <a:prstGeom prst="straightConnector1">
              <a:avLst/>
            </a:prstGeom>
            <a:noFill/>
            <a:ln cap="flat" cmpd="sng" w="12700">
              <a:solidFill>
                <a:srgbClr val="0C5ADB"/>
              </a:solidFill>
              <a:prstDash val="dash"/>
              <a:round/>
              <a:headEnd len="sm" w="sm" type="none"/>
              <a:tailEnd len="sm" w="sm" type="none"/>
            </a:ln>
          </p:spPr>
        </p:cxnSp>
        <p:cxnSp>
          <p:nvCxnSpPr>
            <p:cNvPr id="1264" name="Google Shape;1264;g2d7195ed958_7_2754"/>
            <p:cNvCxnSpPr/>
            <p:nvPr/>
          </p:nvCxnSpPr>
          <p:spPr>
            <a:xfrm>
              <a:off x="3362100" y="3552655"/>
              <a:ext cx="1150800" cy="5400"/>
            </a:xfrm>
            <a:prstGeom prst="straightConnector1">
              <a:avLst/>
            </a:prstGeom>
            <a:noFill/>
            <a:ln cap="flat" cmpd="sng" w="12700">
              <a:solidFill>
                <a:srgbClr val="0C5ADB"/>
              </a:solidFill>
              <a:prstDash val="dash"/>
              <a:round/>
              <a:headEnd len="sm" w="sm" type="none"/>
              <a:tailEnd len="sm" w="sm" type="none"/>
            </a:ln>
          </p:spPr>
        </p:cxnSp>
        <p:cxnSp>
          <p:nvCxnSpPr>
            <p:cNvPr id="1265" name="Google Shape;1265;g2d7195ed958_7_2754"/>
            <p:cNvCxnSpPr/>
            <p:nvPr/>
          </p:nvCxnSpPr>
          <p:spPr>
            <a:xfrm>
              <a:off x="4516275" y="3259394"/>
              <a:ext cx="0" cy="305400"/>
            </a:xfrm>
            <a:prstGeom prst="straightConnector1">
              <a:avLst/>
            </a:prstGeom>
            <a:noFill/>
            <a:ln cap="flat" cmpd="sng" w="12700">
              <a:solidFill>
                <a:srgbClr val="0C5ADB"/>
              </a:solidFill>
              <a:prstDash val="dash"/>
              <a:round/>
              <a:headEnd len="sm" w="sm" type="none"/>
              <a:tailEnd len="sm" w="sm" type="none"/>
            </a:ln>
          </p:spPr>
        </p:cxnSp>
        <p:cxnSp>
          <p:nvCxnSpPr>
            <p:cNvPr id="1266" name="Google Shape;1266;g2d7195ed958_7_2754"/>
            <p:cNvCxnSpPr/>
            <p:nvPr/>
          </p:nvCxnSpPr>
          <p:spPr>
            <a:xfrm flipH="1">
              <a:off x="5573074" y="1057018"/>
              <a:ext cx="1200" cy="1522200"/>
            </a:xfrm>
            <a:prstGeom prst="straightConnector1">
              <a:avLst/>
            </a:prstGeom>
            <a:noFill/>
            <a:ln cap="flat" cmpd="sng" w="12700">
              <a:solidFill>
                <a:srgbClr val="0C5ADB"/>
              </a:solidFill>
              <a:prstDash val="dash"/>
              <a:round/>
              <a:headEnd len="sm" w="sm" type="none"/>
              <a:tailEnd len="sm" w="sm" type="none"/>
            </a:ln>
          </p:spPr>
        </p:cxnSp>
        <p:cxnSp>
          <p:nvCxnSpPr>
            <p:cNvPr id="1267" name="Google Shape;1267;g2d7195ed958_7_2754"/>
            <p:cNvCxnSpPr/>
            <p:nvPr/>
          </p:nvCxnSpPr>
          <p:spPr>
            <a:xfrm>
              <a:off x="4513006" y="3279385"/>
              <a:ext cx="1527600" cy="0"/>
            </a:xfrm>
            <a:prstGeom prst="straightConnector1">
              <a:avLst/>
            </a:prstGeom>
            <a:noFill/>
            <a:ln cap="flat" cmpd="sng" w="12700">
              <a:solidFill>
                <a:srgbClr val="0C5ADB"/>
              </a:solidFill>
              <a:prstDash val="dash"/>
              <a:round/>
              <a:headEnd len="sm" w="sm" type="none"/>
              <a:tailEnd len="sm" w="sm" type="none"/>
            </a:ln>
          </p:spPr>
        </p:cxnSp>
        <p:cxnSp>
          <p:nvCxnSpPr>
            <p:cNvPr id="1268" name="Google Shape;1268;g2d7195ed958_7_2754"/>
            <p:cNvCxnSpPr/>
            <p:nvPr/>
          </p:nvCxnSpPr>
          <p:spPr>
            <a:xfrm>
              <a:off x="6039957" y="2704766"/>
              <a:ext cx="600" cy="574500"/>
            </a:xfrm>
            <a:prstGeom prst="straightConnector1">
              <a:avLst/>
            </a:prstGeom>
            <a:noFill/>
            <a:ln cap="flat" cmpd="sng" w="12700">
              <a:solidFill>
                <a:srgbClr val="0C5ADB"/>
              </a:solidFill>
              <a:prstDash val="dash"/>
              <a:round/>
              <a:headEnd len="sm" w="sm" type="none"/>
              <a:tailEnd len="sm" w="sm" type="none"/>
            </a:ln>
          </p:spPr>
        </p:cxnSp>
        <p:cxnSp>
          <p:nvCxnSpPr>
            <p:cNvPr id="1269" name="Google Shape;1269;g2d7195ed958_7_2754"/>
            <p:cNvCxnSpPr/>
            <p:nvPr/>
          </p:nvCxnSpPr>
          <p:spPr>
            <a:xfrm flipH="1" rot="10800000">
              <a:off x="5886374" y="2691816"/>
              <a:ext cx="156000" cy="1200"/>
            </a:xfrm>
            <a:prstGeom prst="straightConnector1">
              <a:avLst/>
            </a:prstGeom>
            <a:noFill/>
            <a:ln cap="flat" cmpd="sng" w="12700">
              <a:solidFill>
                <a:srgbClr val="0C5ADB"/>
              </a:solidFill>
              <a:prstDash val="dash"/>
              <a:round/>
              <a:headEnd len="sm" w="sm" type="none"/>
              <a:tailEnd len="sm" w="sm" type="none"/>
            </a:ln>
          </p:spPr>
        </p:cxnSp>
        <p:cxnSp>
          <p:nvCxnSpPr>
            <p:cNvPr id="1270" name="Google Shape;1270;g2d7195ed958_7_2754"/>
            <p:cNvCxnSpPr/>
            <p:nvPr/>
          </p:nvCxnSpPr>
          <p:spPr>
            <a:xfrm flipH="1">
              <a:off x="5882494" y="1057018"/>
              <a:ext cx="1500" cy="1640400"/>
            </a:xfrm>
            <a:prstGeom prst="straightConnector1">
              <a:avLst/>
            </a:prstGeom>
            <a:noFill/>
            <a:ln cap="flat" cmpd="sng" w="12700">
              <a:solidFill>
                <a:srgbClr val="0C5ADB"/>
              </a:solidFill>
              <a:prstDash val="dash"/>
              <a:round/>
              <a:headEnd len="sm" w="sm" type="none"/>
              <a:tailEnd len="sm" w="sm" type="none"/>
            </a:ln>
          </p:spPr>
        </p:cxnSp>
        <p:cxnSp>
          <p:nvCxnSpPr>
            <p:cNvPr id="1271" name="Google Shape;1271;g2d7195ed958_7_2754"/>
            <p:cNvCxnSpPr/>
            <p:nvPr/>
          </p:nvCxnSpPr>
          <p:spPr>
            <a:xfrm>
              <a:off x="5062222" y="1065208"/>
              <a:ext cx="532200" cy="0"/>
            </a:xfrm>
            <a:prstGeom prst="straightConnector1">
              <a:avLst/>
            </a:prstGeom>
            <a:noFill/>
            <a:ln cap="flat" cmpd="sng" w="12700">
              <a:solidFill>
                <a:srgbClr val="0C5ADB"/>
              </a:solidFill>
              <a:prstDash val="dash"/>
              <a:round/>
              <a:headEnd len="sm" w="sm" type="none"/>
              <a:tailEnd len="sm" w="sm" type="none"/>
            </a:ln>
          </p:spPr>
        </p:cxnSp>
        <p:cxnSp>
          <p:nvCxnSpPr>
            <p:cNvPr id="1272" name="Google Shape;1272;g2d7195ed958_7_2754"/>
            <p:cNvCxnSpPr/>
            <p:nvPr/>
          </p:nvCxnSpPr>
          <p:spPr>
            <a:xfrm flipH="1">
              <a:off x="5055203" y="644791"/>
              <a:ext cx="1500" cy="458100"/>
            </a:xfrm>
            <a:prstGeom prst="straightConnector1">
              <a:avLst/>
            </a:prstGeom>
            <a:noFill/>
            <a:ln cap="flat" cmpd="sng" w="12700">
              <a:solidFill>
                <a:srgbClr val="0C5ADB"/>
              </a:solidFill>
              <a:prstDash val="dash"/>
              <a:round/>
              <a:headEnd len="sm" w="sm" type="none"/>
              <a:tailEnd len="sm" w="sm" type="none"/>
            </a:ln>
          </p:spPr>
        </p:cxnSp>
        <p:cxnSp>
          <p:nvCxnSpPr>
            <p:cNvPr id="1273" name="Google Shape;1273;g2d7195ed958_7_2754"/>
            <p:cNvCxnSpPr/>
            <p:nvPr/>
          </p:nvCxnSpPr>
          <p:spPr>
            <a:xfrm>
              <a:off x="5876859" y="1064049"/>
              <a:ext cx="532200" cy="0"/>
            </a:xfrm>
            <a:prstGeom prst="straightConnector1">
              <a:avLst/>
            </a:prstGeom>
            <a:noFill/>
            <a:ln cap="flat" cmpd="sng" w="12700">
              <a:solidFill>
                <a:srgbClr val="0C5ADB"/>
              </a:solidFill>
              <a:prstDash val="dash"/>
              <a:round/>
              <a:headEnd len="sm" w="sm" type="none"/>
              <a:tailEnd len="sm" w="sm" type="none"/>
            </a:ln>
          </p:spPr>
        </p:cxnSp>
        <p:cxnSp>
          <p:nvCxnSpPr>
            <p:cNvPr id="1274" name="Google Shape;1274;g2d7195ed958_7_2754"/>
            <p:cNvCxnSpPr/>
            <p:nvPr/>
          </p:nvCxnSpPr>
          <p:spPr>
            <a:xfrm flipH="1">
              <a:off x="6399898" y="642886"/>
              <a:ext cx="1500" cy="458100"/>
            </a:xfrm>
            <a:prstGeom prst="straightConnector1">
              <a:avLst/>
            </a:prstGeom>
            <a:noFill/>
            <a:ln cap="flat" cmpd="sng" w="12700">
              <a:solidFill>
                <a:srgbClr val="0C5ADB"/>
              </a:solidFill>
              <a:prstDash val="dash"/>
              <a:round/>
              <a:headEnd len="sm" w="sm" type="none"/>
              <a:tailEnd len="sm" w="sm" type="none"/>
            </a:ln>
          </p:spPr>
        </p:cxnSp>
        <p:cxnSp>
          <p:nvCxnSpPr>
            <p:cNvPr id="1275" name="Google Shape;1275;g2d7195ed958_7_2754"/>
            <p:cNvCxnSpPr/>
            <p:nvPr/>
          </p:nvCxnSpPr>
          <p:spPr>
            <a:xfrm>
              <a:off x="5049522" y="623379"/>
              <a:ext cx="152400" cy="1200"/>
            </a:xfrm>
            <a:prstGeom prst="straightConnector1">
              <a:avLst/>
            </a:prstGeom>
            <a:noFill/>
            <a:ln cap="flat" cmpd="sng" w="12700">
              <a:solidFill>
                <a:srgbClr val="0C5ADB"/>
              </a:solidFill>
              <a:prstDash val="dash"/>
              <a:round/>
              <a:headEnd len="sm" w="sm" type="none"/>
              <a:tailEnd len="sm" w="sm" type="none"/>
            </a:ln>
          </p:spPr>
        </p:cxnSp>
        <p:cxnSp>
          <p:nvCxnSpPr>
            <p:cNvPr id="1276" name="Google Shape;1276;g2d7195ed958_7_2754"/>
            <p:cNvCxnSpPr/>
            <p:nvPr/>
          </p:nvCxnSpPr>
          <p:spPr>
            <a:xfrm flipH="1">
              <a:off x="5189654" y="617322"/>
              <a:ext cx="300" cy="317700"/>
            </a:xfrm>
            <a:prstGeom prst="straightConnector1">
              <a:avLst/>
            </a:prstGeom>
            <a:noFill/>
            <a:ln cap="flat" cmpd="sng" w="12700">
              <a:solidFill>
                <a:srgbClr val="0C5ADB"/>
              </a:solidFill>
              <a:prstDash val="dash"/>
              <a:round/>
              <a:headEnd len="sm" w="sm" type="none"/>
              <a:tailEnd len="sm" w="sm" type="none"/>
            </a:ln>
          </p:spPr>
        </p:cxnSp>
        <p:cxnSp>
          <p:nvCxnSpPr>
            <p:cNvPr id="1277" name="Google Shape;1277;g2d7195ed958_7_2754"/>
            <p:cNvCxnSpPr/>
            <p:nvPr/>
          </p:nvCxnSpPr>
          <p:spPr>
            <a:xfrm>
              <a:off x="6260185" y="623834"/>
              <a:ext cx="152400" cy="1200"/>
            </a:xfrm>
            <a:prstGeom prst="straightConnector1">
              <a:avLst/>
            </a:prstGeom>
            <a:noFill/>
            <a:ln cap="flat" cmpd="sng" w="12700">
              <a:solidFill>
                <a:srgbClr val="0C5ADB"/>
              </a:solidFill>
              <a:prstDash val="dash"/>
              <a:round/>
              <a:headEnd len="sm" w="sm" type="none"/>
              <a:tailEnd len="sm" w="sm" type="none"/>
            </a:ln>
          </p:spPr>
        </p:cxnSp>
        <p:cxnSp>
          <p:nvCxnSpPr>
            <p:cNvPr id="1278" name="Google Shape;1278;g2d7195ed958_7_2754"/>
            <p:cNvCxnSpPr/>
            <p:nvPr/>
          </p:nvCxnSpPr>
          <p:spPr>
            <a:xfrm>
              <a:off x="6265430" y="639813"/>
              <a:ext cx="3300" cy="304200"/>
            </a:xfrm>
            <a:prstGeom prst="straightConnector1">
              <a:avLst/>
            </a:prstGeom>
            <a:noFill/>
            <a:ln cap="flat" cmpd="sng" w="12700">
              <a:solidFill>
                <a:srgbClr val="0C5ADB"/>
              </a:solidFill>
              <a:prstDash val="dash"/>
              <a:round/>
              <a:headEnd len="sm" w="sm" type="none"/>
              <a:tailEnd len="sm" w="sm" type="none"/>
            </a:ln>
          </p:spPr>
        </p:cxnSp>
        <p:sp>
          <p:nvSpPr>
            <p:cNvPr id="1279" name="Google Shape;1279;g2d7195ed958_7_2754"/>
            <p:cNvSpPr/>
            <p:nvPr/>
          </p:nvSpPr>
          <p:spPr>
            <a:xfrm>
              <a:off x="7514530" y="1749722"/>
              <a:ext cx="93600" cy="86100"/>
            </a:xfrm>
            <a:prstGeom prst="rect">
              <a:avLst/>
            </a:prstGeom>
            <a:solidFill>
              <a:srgbClr val="7AD635"/>
            </a:solidFill>
            <a:ln cap="flat" cmpd="sng" w="381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0" name="Google Shape;1280;g2d7195ed958_7_2754"/>
            <p:cNvSpPr/>
            <p:nvPr/>
          </p:nvSpPr>
          <p:spPr>
            <a:xfrm>
              <a:off x="7522150" y="1985942"/>
              <a:ext cx="93600" cy="86100"/>
            </a:xfrm>
            <a:prstGeom prst="rect">
              <a:avLst/>
            </a:prstGeom>
            <a:solidFill>
              <a:srgbClr val="FFC000"/>
            </a:solidFill>
            <a:ln cap="flat" cmpd="sng" w="381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1" name="Google Shape;1281;g2d7195ed958_7_2754"/>
            <p:cNvSpPr txBox="1"/>
            <p:nvPr/>
          </p:nvSpPr>
          <p:spPr>
            <a:xfrm>
              <a:off x="7616496" y="1690802"/>
              <a:ext cx="312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CO" sz="800" u="none" cap="none" strike="noStrike">
                  <a:solidFill>
                    <a:schemeClr val="dk1"/>
                  </a:solidFill>
                  <a:latin typeface="Arial"/>
                  <a:ea typeface="Arial"/>
                  <a:cs typeface="Arial"/>
                  <a:sym typeface="Arial"/>
                </a:rPr>
                <a:t>A2</a:t>
              </a:r>
              <a:endParaRPr b="0" i="0" sz="1400" u="none" cap="none" strike="noStrike">
                <a:solidFill>
                  <a:srgbClr val="000000"/>
                </a:solidFill>
                <a:latin typeface="Arial"/>
                <a:ea typeface="Arial"/>
                <a:cs typeface="Arial"/>
                <a:sym typeface="Arial"/>
              </a:endParaRPr>
            </a:p>
          </p:txBody>
        </p:sp>
        <p:sp>
          <p:nvSpPr>
            <p:cNvPr id="1282" name="Google Shape;1282;g2d7195ed958_7_2754"/>
            <p:cNvSpPr txBox="1"/>
            <p:nvPr/>
          </p:nvSpPr>
          <p:spPr>
            <a:xfrm>
              <a:off x="7620463" y="1925565"/>
              <a:ext cx="312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CO" sz="800" u="none" cap="none" strike="noStrike">
                  <a:solidFill>
                    <a:schemeClr val="dk1"/>
                  </a:solidFill>
                  <a:latin typeface="Arial"/>
                  <a:ea typeface="Arial"/>
                  <a:cs typeface="Arial"/>
                  <a:sym typeface="Arial"/>
                </a:rPr>
                <a:t>A1</a:t>
              </a:r>
              <a:endParaRPr b="0" i="0" sz="1400" u="none" cap="none" strike="noStrike">
                <a:solidFill>
                  <a:srgbClr val="000000"/>
                </a:solidFill>
                <a:latin typeface="Arial"/>
                <a:ea typeface="Arial"/>
                <a:cs typeface="Arial"/>
                <a:sym typeface="Arial"/>
              </a:endParaRPr>
            </a:p>
          </p:txBody>
        </p:sp>
        <p:sp>
          <p:nvSpPr>
            <p:cNvPr id="1283" name="Google Shape;1283;g2d7195ed958_7_2754"/>
            <p:cNvSpPr txBox="1"/>
            <p:nvPr/>
          </p:nvSpPr>
          <p:spPr>
            <a:xfrm>
              <a:off x="1364333" y="2733583"/>
              <a:ext cx="9141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s-CO" sz="800" u="none" cap="none" strike="noStrike">
                  <a:solidFill>
                    <a:srgbClr val="000000"/>
                  </a:solidFill>
                  <a:latin typeface="Arial"/>
                  <a:ea typeface="Arial"/>
                  <a:cs typeface="Arial"/>
                  <a:sym typeface="Arial"/>
                </a:rPr>
                <a:t>Caucheras 110</a:t>
              </a:r>
              <a:endParaRPr b="0" i="0" sz="1400" u="none" cap="none" strike="noStrike">
                <a:solidFill>
                  <a:srgbClr val="000000"/>
                </a:solidFill>
                <a:latin typeface="Arial"/>
                <a:ea typeface="Arial"/>
                <a:cs typeface="Arial"/>
                <a:sym typeface="Arial"/>
              </a:endParaRPr>
            </a:p>
          </p:txBody>
        </p:sp>
        <p:sp>
          <p:nvSpPr>
            <p:cNvPr id="1284" name="Google Shape;1284;g2d7195ed958_7_2754"/>
            <p:cNvSpPr/>
            <p:nvPr/>
          </p:nvSpPr>
          <p:spPr>
            <a:xfrm>
              <a:off x="5817390" y="3021443"/>
              <a:ext cx="128700" cy="123900"/>
            </a:xfrm>
            <a:prstGeom prst="ellipse">
              <a:avLst/>
            </a:prstGeom>
            <a:noFill/>
            <a:ln cap="flat" cmpd="sng" w="12700">
              <a:solidFill>
                <a:srgbClr val="7AD63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5" name="Google Shape;1285;g2d7195ed958_7_2754"/>
            <p:cNvSpPr/>
            <p:nvPr/>
          </p:nvSpPr>
          <p:spPr>
            <a:xfrm>
              <a:off x="5902322" y="3021443"/>
              <a:ext cx="128700" cy="123900"/>
            </a:xfrm>
            <a:prstGeom prst="ellipse">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6" name="Google Shape;1286;g2d7195ed958_7_2754"/>
            <p:cNvSpPr/>
            <p:nvPr/>
          </p:nvSpPr>
          <p:spPr>
            <a:xfrm>
              <a:off x="5859856" y="3104248"/>
              <a:ext cx="128700" cy="123900"/>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287" name="Google Shape;1287;g2d7195ed958_7_2754"/>
            <p:cNvCxnSpPr>
              <a:stCxn id="1284" idx="0"/>
            </p:cNvCxnSpPr>
            <p:nvPr/>
          </p:nvCxnSpPr>
          <p:spPr>
            <a:xfrm flipH="1" rot="10800000">
              <a:off x="5881740" y="2769443"/>
              <a:ext cx="2400" cy="252000"/>
            </a:xfrm>
            <a:prstGeom prst="straightConnector1">
              <a:avLst/>
            </a:prstGeom>
            <a:noFill/>
            <a:ln cap="flat" cmpd="sng" w="12700">
              <a:solidFill>
                <a:srgbClr val="7AD635"/>
              </a:solidFill>
              <a:prstDash val="solid"/>
              <a:round/>
              <a:headEnd len="sm" w="sm" type="none"/>
              <a:tailEnd len="sm" w="sm" type="none"/>
            </a:ln>
          </p:spPr>
        </p:cxnSp>
        <p:cxnSp>
          <p:nvCxnSpPr>
            <p:cNvPr id="1288" name="Google Shape;1288;g2d7195ed958_7_2754"/>
            <p:cNvCxnSpPr/>
            <p:nvPr/>
          </p:nvCxnSpPr>
          <p:spPr>
            <a:xfrm flipH="1" rot="10800000">
              <a:off x="5924150" y="3227997"/>
              <a:ext cx="3300" cy="206700"/>
            </a:xfrm>
            <a:prstGeom prst="straightConnector1">
              <a:avLst/>
            </a:prstGeom>
            <a:noFill/>
            <a:ln cap="flat" cmpd="sng" w="12700">
              <a:solidFill>
                <a:srgbClr val="FF0000"/>
              </a:solidFill>
              <a:prstDash val="solid"/>
              <a:round/>
              <a:headEnd len="sm" w="sm" type="none"/>
              <a:tailEnd len="sm" w="sm" type="none"/>
            </a:ln>
          </p:spPr>
        </p:cxnSp>
      </p:gr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g2d7195ed958_7_2918"/>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Nuevos Activos</a:t>
            </a:r>
            <a:endParaRPr b="0" i="0" sz="1400" u="none" cap="none" strike="noStrike">
              <a:solidFill>
                <a:srgbClr val="000000"/>
              </a:solidFill>
              <a:latin typeface="Arial"/>
              <a:ea typeface="Arial"/>
              <a:cs typeface="Arial"/>
              <a:sym typeface="Arial"/>
            </a:endParaRPr>
          </a:p>
        </p:txBody>
      </p:sp>
      <p:pic>
        <p:nvPicPr>
          <p:cNvPr id="1294" name="Google Shape;1294;g2d7195ed958_7_2918"/>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grpSp>
        <p:nvGrpSpPr>
          <p:cNvPr id="1295" name="Google Shape;1295;g2d7195ed958_7_2918"/>
          <p:cNvGrpSpPr/>
          <p:nvPr/>
        </p:nvGrpSpPr>
        <p:grpSpPr>
          <a:xfrm>
            <a:off x="1524000" y="1606366"/>
            <a:ext cx="6306600" cy="2973014"/>
            <a:chOff x="0" y="125910"/>
            <a:chExt cx="6306600" cy="2973014"/>
          </a:xfrm>
        </p:grpSpPr>
        <p:sp>
          <p:nvSpPr>
            <p:cNvPr id="1296" name="Google Shape;1296;g2d7195ed958_7_2918"/>
            <p:cNvSpPr/>
            <p:nvPr/>
          </p:nvSpPr>
          <p:spPr>
            <a:xfrm>
              <a:off x="0" y="125910"/>
              <a:ext cx="6306600" cy="449700"/>
            </a:xfrm>
            <a:prstGeom prst="roundRect">
              <a:avLst>
                <a:gd fmla="val 16667" name="adj"/>
              </a:avLst>
            </a:prstGeom>
            <a:solidFill>
              <a:srgbClr val="CAF53A"/>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g2d7195ed958_7_2918"/>
            <p:cNvSpPr txBox="1"/>
            <p:nvPr/>
          </p:nvSpPr>
          <p:spPr>
            <a:xfrm>
              <a:off x="21946" y="147856"/>
              <a:ext cx="6262500" cy="4056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rgbClr val="000000"/>
                </a:buClr>
                <a:buSzPts val="1800"/>
                <a:buFont typeface="Arial"/>
                <a:buNone/>
              </a:pPr>
              <a:r>
                <a:rPr b="1" i="0" lang="es-CO" sz="1800" u="none" cap="none" strike="noStrike">
                  <a:solidFill>
                    <a:srgbClr val="2B4037"/>
                  </a:solidFill>
                  <a:latin typeface="Verdana"/>
                  <a:ea typeface="Verdana"/>
                  <a:cs typeface="Verdana"/>
                  <a:sym typeface="Verdana"/>
                </a:rPr>
                <a:t>Interconexión Nordeste - Urabá</a:t>
              </a:r>
              <a:endParaRPr b="0" i="0" sz="1400" u="none" cap="none" strike="noStrike">
                <a:solidFill>
                  <a:srgbClr val="000000"/>
                </a:solidFill>
                <a:latin typeface="Arial"/>
                <a:ea typeface="Arial"/>
                <a:cs typeface="Arial"/>
                <a:sym typeface="Arial"/>
              </a:endParaRPr>
            </a:p>
          </p:txBody>
        </p:sp>
        <p:sp>
          <p:nvSpPr>
            <p:cNvPr id="1298" name="Google Shape;1298;g2d7195ed958_7_2918"/>
            <p:cNvSpPr/>
            <p:nvPr/>
          </p:nvSpPr>
          <p:spPr>
            <a:xfrm>
              <a:off x="0" y="677024"/>
              <a:ext cx="6306600" cy="242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g2d7195ed958_7_2918"/>
            <p:cNvSpPr txBox="1"/>
            <p:nvPr/>
          </p:nvSpPr>
          <p:spPr>
            <a:xfrm>
              <a:off x="0" y="677024"/>
              <a:ext cx="6306600" cy="2421900"/>
            </a:xfrm>
            <a:prstGeom prst="rect">
              <a:avLst/>
            </a:prstGeom>
            <a:noFill/>
            <a:ln>
              <a:noFill/>
            </a:ln>
          </p:spPr>
          <p:txBody>
            <a:bodyPr anchorCtr="0" anchor="t" bIns="17775" lIns="200225" spcFirstLastPara="1" rIns="99550" wrap="square" tIns="177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SE Lagunas 220 kV.</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TRF Lagunas 1 220/110/46 kV (180 MVA).</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TRF Lagunas 2 220/110/46 kV(180 MVA).</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SE Guárcama 220 kV.</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TRF Guárcama 1 220/110/46 kV (180 MVA).</a:t>
              </a:r>
              <a:endParaRPr b="0" i="0" sz="1400" u="none" cap="none" strike="noStrike">
                <a:solidFill>
                  <a:srgbClr val="2B4037"/>
                </a:solidFill>
                <a:latin typeface="Verdana"/>
                <a:ea typeface="Verdana"/>
                <a:cs typeface="Verdana"/>
                <a:sym typeface="Verdana"/>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TRF Guárcama 2 220/110/46 kV (180 MVA).</a:t>
              </a:r>
              <a:endParaRPr b="0" i="0" sz="1400" u="none" cap="none" strike="noStrike">
                <a:solidFill>
                  <a:srgbClr val="2B4037"/>
                </a:solidFill>
                <a:latin typeface="Verdana"/>
                <a:ea typeface="Verdana"/>
                <a:cs typeface="Verdana"/>
                <a:sym typeface="Verdana"/>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Lagunas – Guárcama 220 kV (82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Lagunas – Urabá 220 kV (150 km).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Guárcama – Guadalupe 220 kV (68 km) – A1.</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Guárcama – El Salto 220 kV (63 km) – A2.</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Lagunas – Chorodó 110 kV (28.8 km).</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g2d7195ed958_7_2928"/>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Geografía</a:t>
            </a:r>
            <a:endParaRPr b="1" i="0" sz="2300" u="none" cap="none" strike="noStrike">
              <a:solidFill>
                <a:srgbClr val="171717"/>
              </a:solidFill>
              <a:highlight>
                <a:srgbClr val="CAF53A"/>
              </a:highlight>
              <a:latin typeface="Verdana"/>
              <a:ea typeface="Verdana"/>
              <a:cs typeface="Verdana"/>
              <a:sym typeface="Verdana"/>
            </a:endParaRPr>
          </a:p>
        </p:txBody>
      </p:sp>
      <p:pic>
        <p:nvPicPr>
          <p:cNvPr id="1305" name="Google Shape;1305;g2d7195ed958_7_2928"/>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306" name="Google Shape;1306;g2d7195ed958_7_2928"/>
          <p:cNvPicPr preferRelativeResize="0"/>
          <p:nvPr/>
        </p:nvPicPr>
        <p:blipFill rotWithShape="1">
          <a:blip r:embed="rId4">
            <a:alphaModFix/>
          </a:blip>
          <a:srcRect b="0" l="0" r="0" t="0"/>
          <a:stretch/>
        </p:blipFill>
        <p:spPr>
          <a:xfrm>
            <a:off x="276586" y="1260979"/>
            <a:ext cx="8590830" cy="341272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176"/>
              </a:srgbClr>
            </a:outerShdw>
          </a:effectLst>
        </p:spPr>
      </p:pic>
      <p:sp>
        <p:nvSpPr>
          <p:cNvPr id="1307" name="Google Shape;1307;g2d7195ed958_7_2928"/>
          <p:cNvSpPr/>
          <p:nvPr/>
        </p:nvSpPr>
        <p:spPr>
          <a:xfrm>
            <a:off x="3122941" y="4159044"/>
            <a:ext cx="96000" cy="10320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08" name="Google Shape;1308;g2d7195ed958_7_2928"/>
          <p:cNvSpPr txBox="1"/>
          <p:nvPr/>
        </p:nvSpPr>
        <p:spPr>
          <a:xfrm>
            <a:off x="2928016" y="4232021"/>
            <a:ext cx="390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rgbClr val="000000"/>
                </a:solidFill>
                <a:latin typeface="Arial"/>
                <a:ea typeface="Arial"/>
                <a:cs typeface="Arial"/>
                <a:sym typeface="Arial"/>
              </a:rPr>
              <a:t>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2" name="Shape 1312"/>
        <p:cNvGrpSpPr/>
        <p:nvPr/>
      </p:nvGrpSpPr>
      <p:grpSpPr>
        <a:xfrm>
          <a:off x="0" y="0"/>
          <a:ext cx="0" cy="0"/>
          <a:chOff x="0" y="0"/>
          <a:chExt cx="0" cy="0"/>
        </a:xfrm>
      </p:grpSpPr>
      <p:sp>
        <p:nvSpPr>
          <p:cNvPr id="1313" name="Google Shape;1313;g2d7195ed958_7_1223"/>
          <p:cNvSpPr txBox="1"/>
          <p:nvPr/>
        </p:nvSpPr>
        <p:spPr>
          <a:xfrm>
            <a:off x="451586" y="3336105"/>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RESULTADOS ELÉCTRICOS</a:t>
            </a:r>
            <a:endParaRPr b="1" i="0" sz="3400" u="none" cap="none" strike="noStrike">
              <a:solidFill>
                <a:schemeClr val="lt1"/>
              </a:solidFill>
              <a:latin typeface="Verdana"/>
              <a:ea typeface="Verdana"/>
              <a:cs typeface="Verdana"/>
              <a:sym typeface="Verdana"/>
            </a:endParaRPr>
          </a:p>
        </p:txBody>
      </p:sp>
      <p:pic>
        <p:nvPicPr>
          <p:cNvPr id="1314" name="Google Shape;1314;g2d7195ed958_7_1223"/>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1315" name="Google Shape;1315;g2d7195ed958_7_1223"/>
          <p:cNvSpPr/>
          <p:nvPr/>
        </p:nvSpPr>
        <p:spPr>
          <a:xfrm rot="695005">
            <a:off x="3911839" y="658125"/>
            <a:ext cx="4709061" cy="3145419"/>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g2d7195ed958_7_1223"/>
          <p:cNvSpPr txBox="1"/>
          <p:nvPr/>
        </p:nvSpPr>
        <p:spPr>
          <a:xfrm>
            <a:off x="4320949" y="576319"/>
            <a:ext cx="2977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i="0" lang="es-CO" sz="13000" u="none" cap="none" strike="noStrike">
                <a:solidFill>
                  <a:schemeClr val="dk1"/>
                </a:solidFill>
                <a:latin typeface="Verdana"/>
                <a:ea typeface="Verdana"/>
                <a:cs typeface="Verdana"/>
                <a:sym typeface="Verdana"/>
              </a:rPr>
              <a:t>3</a:t>
            </a:r>
            <a:endParaRPr b="1" i="0" sz="13000" u="none" cap="none" strike="noStrike">
              <a:solidFill>
                <a:schemeClr val="dk1"/>
              </a:solidFill>
              <a:latin typeface="Verdana"/>
              <a:ea typeface="Verdana"/>
              <a:cs typeface="Verdana"/>
              <a:sym typeface="Verdana"/>
            </a:endParaRPr>
          </a:p>
        </p:txBody>
      </p:sp>
      <p:pic>
        <p:nvPicPr>
          <p:cNvPr id="1317" name="Google Shape;1317;g2d7195ed958_7_1223"/>
          <p:cNvPicPr preferRelativeResize="0"/>
          <p:nvPr/>
        </p:nvPicPr>
        <p:blipFill rotWithShape="1">
          <a:blip r:embed="rId5">
            <a:alphaModFix/>
          </a:blip>
          <a:srcRect b="16729" l="0" r="0" t="0"/>
          <a:stretch/>
        </p:blipFill>
        <p:spPr>
          <a:xfrm>
            <a:off x="4473916" y="76202"/>
            <a:ext cx="3666353" cy="50673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g2d7195ed958_7_3307"/>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Red completa</a:t>
            </a:r>
            <a:endParaRPr b="0" i="0" sz="1400" u="none" cap="none" strike="noStrike">
              <a:solidFill>
                <a:srgbClr val="000000"/>
              </a:solidFill>
              <a:latin typeface="Arial"/>
              <a:ea typeface="Arial"/>
              <a:cs typeface="Arial"/>
              <a:sym typeface="Arial"/>
            </a:endParaRPr>
          </a:p>
        </p:txBody>
      </p:sp>
      <p:pic>
        <p:nvPicPr>
          <p:cNvPr id="1323" name="Google Shape;1323;g2d7195ed958_7_330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24" name="Google Shape;1324;g2d7195ed958_7_3307"/>
          <p:cNvSpPr txBox="1"/>
          <p:nvPr/>
        </p:nvSpPr>
        <p:spPr>
          <a:xfrm>
            <a:off x="553170" y="124806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Restricciones por tensión en el horizonte de tiempo analizado:</a:t>
            </a:r>
            <a:endParaRPr b="0" i="0" sz="1400" u="none" cap="none" strike="noStrike">
              <a:solidFill>
                <a:srgbClr val="000000"/>
              </a:solidFill>
              <a:latin typeface="Arial"/>
              <a:ea typeface="Arial"/>
              <a:cs typeface="Arial"/>
              <a:sym typeface="Arial"/>
            </a:endParaRPr>
          </a:p>
        </p:txBody>
      </p:sp>
      <p:pic>
        <p:nvPicPr>
          <p:cNvPr descr="A graph of different colored lines&#10;&#10;Description automatically generated with medium confidence" id="1325" name="Google Shape;1325;g2d7195ed958_7_3307"/>
          <p:cNvPicPr preferRelativeResize="0"/>
          <p:nvPr/>
        </p:nvPicPr>
        <p:blipFill rotWithShape="1">
          <a:blip r:embed="rId4">
            <a:alphaModFix/>
          </a:blip>
          <a:srcRect b="0" l="0" r="0" t="10289"/>
          <a:stretch/>
        </p:blipFill>
        <p:spPr>
          <a:xfrm>
            <a:off x="130698" y="1858297"/>
            <a:ext cx="8882605" cy="263773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g2d7195ed958_7_3314"/>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a:t>
            </a:r>
            <a:endParaRPr b="0" i="0" sz="1400" u="none" cap="none" strike="noStrike">
              <a:solidFill>
                <a:srgbClr val="000000"/>
              </a:solidFill>
              <a:latin typeface="Arial"/>
              <a:ea typeface="Arial"/>
              <a:cs typeface="Arial"/>
              <a:sym typeface="Arial"/>
            </a:endParaRPr>
          </a:p>
        </p:txBody>
      </p:sp>
      <p:pic>
        <p:nvPicPr>
          <p:cNvPr id="1331" name="Google Shape;1331;g2d7195ed958_7_331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32" name="Google Shape;1332;g2d7195ed958_7_3314"/>
          <p:cNvSpPr txBox="1"/>
          <p:nvPr/>
        </p:nvSpPr>
        <p:spPr>
          <a:xfrm>
            <a:off x="553170" y="124806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Restricciones por tensión en el horizonte de tiempo analizado:</a:t>
            </a:r>
            <a:endParaRPr b="0" i="0" sz="1400" u="none" cap="none" strike="noStrike">
              <a:solidFill>
                <a:srgbClr val="000000"/>
              </a:solidFill>
              <a:latin typeface="Arial"/>
              <a:ea typeface="Arial"/>
              <a:cs typeface="Arial"/>
              <a:sym typeface="Arial"/>
            </a:endParaRPr>
          </a:p>
        </p:txBody>
      </p:sp>
      <p:pic>
        <p:nvPicPr>
          <p:cNvPr descr="A graph with different colored lines&#10;&#10;Description automatically generated" id="1333" name="Google Shape;1333;g2d7195ed958_7_3314"/>
          <p:cNvPicPr preferRelativeResize="0"/>
          <p:nvPr/>
        </p:nvPicPr>
        <p:blipFill rotWithShape="1">
          <a:blip r:embed="rId4">
            <a:alphaModFix/>
          </a:blip>
          <a:srcRect b="0" l="0" r="0" t="10650"/>
          <a:stretch/>
        </p:blipFill>
        <p:spPr>
          <a:xfrm>
            <a:off x="937372" y="1643461"/>
            <a:ext cx="6658047" cy="3237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g2d7195ed958_7_3321"/>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Contingencias</a:t>
            </a:r>
            <a:endParaRPr b="0" i="0" sz="1400" u="none" cap="none" strike="noStrike">
              <a:solidFill>
                <a:srgbClr val="000000"/>
              </a:solidFill>
              <a:latin typeface="Arial"/>
              <a:ea typeface="Arial"/>
              <a:cs typeface="Arial"/>
              <a:sym typeface="Arial"/>
            </a:endParaRPr>
          </a:p>
        </p:txBody>
      </p:sp>
      <p:pic>
        <p:nvPicPr>
          <p:cNvPr id="1339" name="Google Shape;1339;g2d7195ed958_7_3321"/>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1340" name="Google Shape;1340;g2d7195ed958_7_3321"/>
          <p:cNvSpPr txBox="1"/>
          <p:nvPr/>
        </p:nvSpPr>
        <p:spPr>
          <a:xfrm>
            <a:off x="553170" y="124806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s-CO" sz="1400" u="none" cap="none" strike="noStrike">
                <a:solidFill>
                  <a:srgbClr val="2B4037"/>
                </a:solidFill>
                <a:latin typeface="Verdana"/>
                <a:ea typeface="Verdana"/>
                <a:cs typeface="Verdana"/>
                <a:sym typeface="Verdana"/>
              </a:rPr>
              <a:t>Restricciones por tensión en el horizonte de tiempo analizado:</a:t>
            </a:r>
            <a:endParaRPr b="0" i="0" sz="1400" u="none" cap="none" strike="noStrike">
              <a:solidFill>
                <a:srgbClr val="000000"/>
              </a:solidFill>
              <a:latin typeface="Arial"/>
              <a:ea typeface="Arial"/>
              <a:cs typeface="Arial"/>
              <a:sym typeface="Arial"/>
            </a:endParaRPr>
          </a:p>
        </p:txBody>
      </p:sp>
      <p:pic>
        <p:nvPicPr>
          <p:cNvPr id="1341" name="Google Shape;1341;g2d7195ed958_7_3321"/>
          <p:cNvPicPr preferRelativeResize="0"/>
          <p:nvPr/>
        </p:nvPicPr>
        <p:blipFill rotWithShape="1">
          <a:blip r:embed="rId4">
            <a:alphaModFix/>
          </a:blip>
          <a:srcRect b="0" l="0" r="0" t="0"/>
          <a:stretch/>
        </p:blipFill>
        <p:spPr>
          <a:xfrm>
            <a:off x="579313" y="2016001"/>
            <a:ext cx="7985376" cy="1883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Paula Alejandra Bautista Aguilar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0x0101000B3BF6DCE1B5A74AB2601ACAC63D38F7</vt:lpwstr>
  </property>
</Properties>
</file>