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89" r:id="rId5"/>
    <p:sldId id="273" r:id="rId6"/>
    <p:sldId id="274" r:id="rId7"/>
    <p:sldId id="260" r:id="rId8"/>
    <p:sldId id="275" r:id="rId9"/>
    <p:sldId id="276" r:id="rId10"/>
    <p:sldId id="277" r:id="rId11"/>
    <p:sldId id="278" r:id="rId12"/>
    <p:sldId id="290" r:id="rId13"/>
    <p:sldId id="279" r:id="rId14"/>
    <p:sldId id="280" r:id="rId15"/>
    <p:sldId id="281" r:id="rId16"/>
    <p:sldId id="282" r:id="rId17"/>
    <p:sldId id="283" r:id="rId18"/>
    <p:sldId id="284" r:id="rId19"/>
    <p:sldId id="285" r:id="rId20"/>
    <p:sldId id="286" r:id="rId21"/>
    <p:sldId id="287" r:id="rId22"/>
    <p:sldId id="288" r:id="rId23"/>
    <p:sldId id="292" r:id="rId24"/>
    <p:sldId id="293" r:id="rId25"/>
    <p:sldId id="271" r:id="rId26"/>
  </p:sldIdLst>
  <p:sldSz cx="9144000" cy="5143500" type="screen16x9"/>
  <p:notesSz cx="6858000" cy="9144000"/>
  <p:embeddedFontLst>
    <p:embeddedFont>
      <p:font typeface="Roboto"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Montserrat"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snapToGrid="0">
      <p:cViewPr>
        <p:scale>
          <a:sx n="110" d="100"/>
          <a:sy n="110" d="100"/>
        </p:scale>
        <p:origin x="1566" y="6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653699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299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e27953359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e27953359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289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e27953359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e27953359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94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e27953359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e27953359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5963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e27953359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e27953359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393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e279533596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e279533596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009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e279533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e279533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2361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e27953359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e27953359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8087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e27953359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e27953359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77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e27953359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e27953359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1392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e27953359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e27953359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7100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e27953359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e27953359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000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e27953359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e27953359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277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e27953359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e27953359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61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335D"/>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674250" y="4495725"/>
            <a:ext cx="7863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b="1">
                <a:solidFill>
                  <a:schemeClr val="lt1"/>
                </a:solidFill>
                <a:latin typeface="Montserrat"/>
                <a:ea typeface="Montserrat"/>
                <a:cs typeface="Montserrat"/>
                <a:sym typeface="Montserrat"/>
              </a:rPr>
              <a:t>Unidad de Planeación </a:t>
            </a:r>
            <a:r>
              <a:rPr lang="es" b="1">
                <a:solidFill>
                  <a:srgbClr val="BFCC04"/>
                </a:solidFill>
                <a:latin typeface="Montserrat"/>
                <a:ea typeface="Montserrat"/>
                <a:cs typeface="Montserrat"/>
                <a:sym typeface="Montserrat"/>
              </a:rPr>
              <a:t>Minero Energética</a:t>
            </a:r>
            <a:endParaRPr b="1">
              <a:solidFill>
                <a:srgbClr val="BFCC04"/>
              </a:solidFill>
              <a:latin typeface="Montserrat"/>
              <a:ea typeface="Montserrat"/>
              <a:cs typeface="Montserrat"/>
              <a:sym typeface="Montserrat"/>
            </a:endParaRPr>
          </a:p>
        </p:txBody>
      </p:sp>
      <p:pic>
        <p:nvPicPr>
          <p:cNvPr id="55" name="Google Shape;55;p13"/>
          <p:cNvPicPr preferRelativeResize="0"/>
          <p:nvPr/>
        </p:nvPicPr>
        <p:blipFill>
          <a:blip r:embed="rId3">
            <a:alphaModFix/>
          </a:blip>
          <a:stretch>
            <a:fillRect/>
          </a:stretch>
        </p:blipFill>
        <p:spPr>
          <a:xfrm>
            <a:off x="843500" y="476275"/>
            <a:ext cx="7457009" cy="41909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9227" y="655363"/>
            <a:ext cx="7498080" cy="2923877"/>
          </a:xfrm>
          <a:prstGeom prst="rect">
            <a:avLst/>
          </a:prstGeom>
        </p:spPr>
        <p:txBody>
          <a:bodyPr wrap="square">
            <a:spAutoFit/>
          </a:bodyPr>
          <a:lstStyle/>
          <a:p>
            <a:pPr algn="just"/>
            <a:r>
              <a:rPr lang="es-ES" b="1" dirty="0">
                <a:latin typeface="Arial" panose="020B0604020202020204" pitchFamily="34" charset="0"/>
              </a:rPr>
              <a:t>Riesgos operativos asociados a configuración de subestaciones</a:t>
            </a:r>
            <a:endParaRPr lang="es-ES" dirty="0"/>
          </a:p>
          <a:p>
            <a:pPr algn="just">
              <a:spcBef>
                <a:spcPts val="1200"/>
              </a:spcBef>
              <a:spcAft>
                <a:spcPts val="1200"/>
              </a:spcAft>
            </a:pPr>
            <a:r>
              <a:rPr lang="es-ES" dirty="0">
                <a:latin typeface="Arial" panose="020B0604020202020204" pitchFamily="34" charset="0"/>
              </a:rPr>
              <a:t>El CND presenta el levantamiento de información respecto de las subestaciones que disponen de configuración en anillo, así como de los riesgos que implica tener un número alto de bahías asociadas a tal tipo de configuración, pues se tienen subestaciones con hasta 11. Se resaltan los riesgos de disminución en la confiabilidad del sistema y la flexibilidad de la subestación, así como la generación de nuevas restricciones ante fallas o indisponibilidad de un elemento. </a:t>
            </a:r>
            <a:endParaRPr lang="es-ES" dirty="0"/>
          </a:p>
          <a:p>
            <a:pPr algn="just">
              <a:spcBef>
                <a:spcPts val="1200"/>
              </a:spcBef>
              <a:spcAft>
                <a:spcPts val="1200"/>
              </a:spcAft>
            </a:pPr>
            <a:r>
              <a:rPr lang="es-ES" dirty="0">
                <a:latin typeface="Arial" panose="020B0604020202020204" pitchFamily="34" charset="0"/>
              </a:rPr>
              <a:t>En consecuencia recomienda establecer criterios para la definición del número máximo de campos en tal configuración. En el mismo sentido recomienda definir acciones para la  reconfiguración de subestaciones existentes en procura de que brinden mayor confiabilidad a la demanda en red completa y ante indisponibilidad de un elemento.</a:t>
            </a:r>
            <a:endParaRPr lang="es-ES" dirty="0"/>
          </a:p>
        </p:txBody>
      </p:sp>
    </p:spTree>
    <p:extLst>
      <p:ext uri="{BB962C8B-B14F-4D97-AF65-F5344CB8AC3E}">
        <p14:creationId xmlns:p14="http://schemas.microsoft.com/office/powerpoint/2010/main" val="1993881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5739" y="448777"/>
            <a:ext cx="8344894" cy="4185761"/>
          </a:xfrm>
          <a:prstGeom prst="rect">
            <a:avLst/>
          </a:prstGeom>
        </p:spPr>
        <p:txBody>
          <a:bodyPr wrap="square">
            <a:spAutoFit/>
          </a:bodyPr>
          <a:lstStyle/>
          <a:p>
            <a:pPr marL="457200" algn="just"/>
            <a:r>
              <a:rPr lang="es-ES" b="1" u="sng" dirty="0">
                <a:latin typeface="Arial" panose="020B0604020202020204" pitchFamily="34" charset="0"/>
              </a:rPr>
              <a:t>Metodología de evaluación técnico económica presentada por XM</a:t>
            </a:r>
            <a:endParaRPr lang="es-ES" dirty="0"/>
          </a:p>
          <a:p>
            <a:pPr algn="just"/>
            <a:r>
              <a:rPr lang="es-ES" dirty="0"/>
              <a:t/>
            </a:r>
            <a:br>
              <a:rPr lang="es-ES" dirty="0"/>
            </a:br>
            <a:r>
              <a:rPr lang="es-ES" dirty="0"/>
              <a:t>Esta metodología se soporta por el marco regulatorio CREG 062 del 2000, donde se establecen las bases metodológicas para la identificación y clasificación de las restricciones y de las generaciones de seguridad en el Sistema Interconectado Nacional, y los criterios generales y procedimientos para la evaluación y definición de las mismas por parte del CND.</a:t>
            </a:r>
          </a:p>
          <a:p>
            <a:pPr algn="just"/>
            <a:endParaRPr lang="es-ES" dirty="0"/>
          </a:p>
          <a:p>
            <a:pPr algn="just"/>
            <a:r>
              <a:rPr lang="es-ES" dirty="0"/>
              <a:t>La </a:t>
            </a:r>
            <a:r>
              <a:rPr lang="es-ES" b="1" dirty="0"/>
              <a:t>evaluación técnica</a:t>
            </a:r>
            <a:r>
              <a:rPr lang="es-ES" dirty="0"/>
              <a:t> se focaliza en el análisis de cada una de las obras a realizar, teniendo en cuenta la información histórica y la prospectiva de la demanda que se atenderá por dicha obra</a:t>
            </a:r>
          </a:p>
          <a:p>
            <a:pPr algn="just"/>
            <a:endParaRPr lang="es-ES" dirty="0"/>
          </a:p>
          <a:p>
            <a:r>
              <a:rPr lang="es-ES" dirty="0"/>
              <a:t>La </a:t>
            </a:r>
            <a:r>
              <a:rPr lang="es-ES" b="1" dirty="0"/>
              <a:t>evaluación económica</a:t>
            </a:r>
            <a:r>
              <a:rPr lang="es-ES" dirty="0"/>
              <a:t> inicia con la identificación de costos y beneficios. En esta identificación se determinan los beneficios de liquidación del mercado, entre los cuales se encuentran:</a:t>
            </a:r>
          </a:p>
          <a:p>
            <a:pPr fontAlgn="base"/>
            <a:r>
              <a:rPr lang="es-ES" dirty="0"/>
              <a:t>La reducción de precios del mercado, reducción de costos de reconciliación, reducción de pérdidas en el sistema, disminución de las reservas para bajar la utilización o costo de las reservas (este beneficio se encuentra como propuesta), reducción de demanda no atendida en la cual se parte del análisis horario histórico de la demanda se proyecta a futuro y se compara con la demanda máxima atendible.</a:t>
            </a:r>
          </a:p>
          <a:p>
            <a:pPr algn="just" fontAlgn="base"/>
            <a:r>
              <a:rPr lang="es-ES" dirty="0"/>
              <a:t>La reducción de emisiones de CO2, reducción de la vulnerabilidad del sistema, incremento en los límites de exportación TIE, intangibles, que deben ser listados y descritos para que sean usados como elementos adicionales</a:t>
            </a:r>
          </a:p>
        </p:txBody>
      </p:sp>
    </p:spTree>
    <p:extLst>
      <p:ext uri="{BB962C8B-B14F-4D97-AF65-F5344CB8AC3E}">
        <p14:creationId xmlns:p14="http://schemas.microsoft.com/office/powerpoint/2010/main" val="254441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3344" y="917704"/>
            <a:ext cx="8201891" cy="3754874"/>
          </a:xfrm>
          <a:prstGeom prst="rect">
            <a:avLst/>
          </a:prstGeom>
        </p:spPr>
        <p:txBody>
          <a:bodyPr wrap="square">
            <a:spAutoFit/>
          </a:bodyPr>
          <a:lstStyle/>
          <a:p>
            <a:r>
              <a:rPr lang="es-ES" u="sng" dirty="0">
                <a:latin typeface="Arial" panose="020B0604020202020204" pitchFamily="34" charset="0"/>
              </a:rPr>
              <a:t>Cortocircuito: </a:t>
            </a:r>
            <a:endParaRPr lang="es-ES" dirty="0"/>
          </a:p>
          <a:p>
            <a:endParaRPr lang="es-ES" dirty="0">
              <a:latin typeface="Arial" panose="020B0604020202020204" pitchFamily="34" charset="0"/>
            </a:endParaRPr>
          </a:p>
          <a:p>
            <a:r>
              <a:rPr lang="es-ES" dirty="0">
                <a:latin typeface="Arial" panose="020B0604020202020204" pitchFamily="34" charset="0"/>
              </a:rPr>
              <a:t>Discusión de ajuste metodológico para el análisis de corto. </a:t>
            </a:r>
            <a:endParaRPr lang="es-ES" dirty="0"/>
          </a:p>
          <a:p>
            <a:r>
              <a:rPr lang="es-ES" dirty="0"/>
              <a:t/>
            </a:r>
            <a:br>
              <a:rPr lang="es-ES" dirty="0"/>
            </a:br>
            <a:r>
              <a:rPr lang="es-ES" u="sng" dirty="0">
                <a:latin typeface="Arial" panose="020B0604020202020204" pitchFamily="34" charset="0"/>
              </a:rPr>
              <a:t>Cruces de línea:</a:t>
            </a:r>
            <a:endParaRPr lang="es-ES" dirty="0"/>
          </a:p>
          <a:p>
            <a:r>
              <a:rPr lang="es-ES" dirty="0">
                <a:latin typeface="Arial" panose="020B0604020202020204" pitchFamily="34" charset="0"/>
              </a:rPr>
              <a:t>Se sugiere realizar una propuesta regulatoria y una metodología de beneficio costo para futuros proyectos que presenten cruce de líneas.</a:t>
            </a:r>
            <a:endParaRPr lang="es-ES" dirty="0"/>
          </a:p>
          <a:p>
            <a:r>
              <a:rPr lang="es-ES" dirty="0"/>
              <a:t/>
            </a:r>
            <a:br>
              <a:rPr lang="es-ES" dirty="0"/>
            </a:br>
            <a:r>
              <a:rPr lang="es-ES" u="sng" dirty="0">
                <a:latin typeface="Arial" panose="020B0604020202020204" pitchFamily="34" charset="0"/>
              </a:rPr>
              <a:t>Recomendación de proyectos de urgencia por parte de la mesa para consideración de la UPME: </a:t>
            </a:r>
            <a:endParaRPr lang="es-ES" dirty="0"/>
          </a:p>
          <a:p>
            <a:pPr fontAlgn="base">
              <a:buFont typeface="Arial" panose="020B0604020202020204" pitchFamily="34" charset="0"/>
              <a:buChar char="•"/>
            </a:pPr>
            <a:r>
              <a:rPr lang="es-ES" dirty="0">
                <a:latin typeface="Arial" panose="020B0604020202020204" pitchFamily="34" charset="0"/>
              </a:rPr>
              <a:t>Sopó 230 Kv/115 </a:t>
            </a:r>
            <a:r>
              <a:rPr lang="es-ES" dirty="0" err="1">
                <a:latin typeface="Arial" panose="020B0604020202020204" pitchFamily="34" charset="0"/>
              </a:rPr>
              <a:t>kV</a:t>
            </a:r>
            <a:endParaRPr lang="es-ES" dirty="0">
              <a:latin typeface="Arial" panose="020B0604020202020204" pitchFamily="34" charset="0"/>
            </a:endParaRPr>
          </a:p>
          <a:p>
            <a:pPr fontAlgn="base">
              <a:buFont typeface="Arial" panose="020B0604020202020204" pitchFamily="34" charset="0"/>
              <a:buChar char="•"/>
            </a:pPr>
            <a:r>
              <a:rPr lang="es-ES" dirty="0">
                <a:latin typeface="Arial" panose="020B0604020202020204" pitchFamily="34" charset="0"/>
              </a:rPr>
              <a:t>Corzo por fases</a:t>
            </a:r>
          </a:p>
          <a:p>
            <a:r>
              <a:rPr lang="es-ES" dirty="0">
                <a:latin typeface="Arial" panose="020B0604020202020204" pitchFamily="34" charset="0"/>
              </a:rPr>
              <a:t>Obras definidas, pero que aun no tienen promotor </a:t>
            </a:r>
            <a:endParaRPr lang="es-ES" dirty="0"/>
          </a:p>
          <a:p>
            <a:pPr lvl="6" fontAlgn="base">
              <a:buFont typeface="Arial" panose="020B0604020202020204" pitchFamily="34" charset="0"/>
              <a:buChar char="•"/>
            </a:pPr>
            <a:r>
              <a:rPr lang="es-ES" dirty="0">
                <a:latin typeface="Arial" panose="020B0604020202020204" pitchFamily="34" charset="0"/>
              </a:rPr>
              <a:t>Transformador Nueva </a:t>
            </a:r>
            <a:r>
              <a:rPr lang="es-ES" dirty="0" smtClean="0">
                <a:latin typeface="Arial" panose="020B0604020202020204" pitchFamily="34" charset="0"/>
              </a:rPr>
              <a:t>Esperanza</a:t>
            </a:r>
            <a:r>
              <a:rPr lang="es-ES" dirty="0">
                <a:latin typeface="Arial" panose="020B0604020202020204" pitchFamily="34" charset="0"/>
              </a:rPr>
              <a:t> 2</a:t>
            </a:r>
          </a:p>
          <a:p>
            <a:pPr lvl="2" fontAlgn="base">
              <a:buFont typeface="Arial" panose="020B0604020202020204" pitchFamily="34" charset="0"/>
              <a:buChar char="•"/>
            </a:pPr>
            <a:r>
              <a:rPr lang="es-ES" dirty="0">
                <a:latin typeface="Arial" panose="020B0604020202020204" pitchFamily="34" charset="0"/>
              </a:rPr>
              <a:t>Subestación Carreto 500 </a:t>
            </a:r>
            <a:r>
              <a:rPr lang="es-ES" dirty="0" err="1">
                <a:latin typeface="Arial" panose="020B0604020202020204" pitchFamily="34" charset="0"/>
              </a:rPr>
              <a:t>kV</a:t>
            </a:r>
            <a:endParaRPr lang="es-ES" dirty="0">
              <a:latin typeface="Arial" panose="020B0604020202020204" pitchFamily="34" charset="0"/>
            </a:endParaRPr>
          </a:p>
          <a:p>
            <a:pPr lvl="2" fontAlgn="base">
              <a:buFont typeface="Arial" panose="020B0604020202020204" pitchFamily="34" charset="0"/>
              <a:buChar char="•"/>
            </a:pPr>
            <a:r>
              <a:rPr lang="es-ES" dirty="0">
                <a:latin typeface="Arial" panose="020B0604020202020204" pitchFamily="34" charset="0"/>
              </a:rPr>
              <a:t>Subestación Alcaraván 230/115kV</a:t>
            </a:r>
          </a:p>
          <a:p>
            <a:pPr lvl="2" fontAlgn="base">
              <a:buFont typeface="Arial" panose="020B0604020202020204" pitchFamily="34" charset="0"/>
              <a:buChar char="•"/>
            </a:pPr>
            <a:endParaRPr lang="es-ES" dirty="0">
              <a:latin typeface="Arial" panose="020B0604020202020204" pitchFamily="34" charset="0"/>
            </a:endParaRPr>
          </a:p>
          <a:p>
            <a:pPr lvl="2" fontAlgn="base">
              <a:buFont typeface="Arial" panose="020B0604020202020204" pitchFamily="34" charset="0"/>
              <a:buChar char="•"/>
            </a:pPr>
            <a:endParaRPr lang="es-ES" dirty="0">
              <a:latin typeface="Arial" panose="020B0604020202020204" pitchFamily="34" charset="0"/>
            </a:endParaRPr>
          </a:p>
        </p:txBody>
      </p:sp>
      <p:sp>
        <p:nvSpPr>
          <p:cNvPr id="3" name="Rectángulo 2"/>
          <p:cNvSpPr/>
          <p:nvPr/>
        </p:nvSpPr>
        <p:spPr>
          <a:xfrm>
            <a:off x="1662546" y="283564"/>
            <a:ext cx="4572000" cy="523220"/>
          </a:xfrm>
          <a:prstGeom prst="rect">
            <a:avLst/>
          </a:prstGeom>
        </p:spPr>
        <p:txBody>
          <a:bodyPr>
            <a:spAutoFit/>
          </a:bodyPr>
          <a:lstStyle/>
          <a:p>
            <a:pPr algn="ctr"/>
            <a:r>
              <a:rPr lang="es-CO" b="1" dirty="0">
                <a:latin typeface="Arial" panose="020B0604020202020204" pitchFamily="34" charset="0"/>
              </a:rPr>
              <a:t>CONCLUSIONES</a:t>
            </a:r>
            <a:r>
              <a:rPr lang="es-CO" dirty="0"/>
              <a:t/>
            </a:r>
            <a:br>
              <a:rPr lang="es-CO" dirty="0"/>
            </a:br>
            <a:endParaRPr lang="es-CO" dirty="0"/>
          </a:p>
        </p:txBody>
      </p:sp>
    </p:spTree>
    <p:extLst>
      <p:ext uri="{BB962C8B-B14F-4D97-AF65-F5344CB8AC3E}">
        <p14:creationId xmlns:p14="http://schemas.microsoft.com/office/powerpoint/2010/main" val="259809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p:nvPr/>
        </p:nvSpPr>
        <p:spPr>
          <a:xfrm>
            <a:off x="530859" y="763614"/>
            <a:ext cx="7180500" cy="2831514"/>
          </a:xfrm>
          <a:prstGeom prst="rect">
            <a:avLst/>
          </a:prstGeom>
          <a:noFill/>
          <a:ln>
            <a:noFill/>
          </a:ln>
        </p:spPr>
        <p:txBody>
          <a:bodyPr spcFirstLastPara="1" wrap="square" lIns="91425" tIns="91425" rIns="91425" bIns="91425" anchor="t" anchorCtr="0">
            <a:spAutoFit/>
          </a:bodyPr>
          <a:lstStyle/>
          <a:p>
            <a:pPr lvl="0"/>
            <a:r>
              <a:rPr lang="es-ES" sz="4800" b="1" dirty="0">
                <a:solidFill>
                  <a:srgbClr val="1D335D"/>
                </a:solidFill>
                <a:latin typeface="Montserrat"/>
                <a:ea typeface="Montserrat"/>
                <a:cs typeface="Montserrat"/>
                <a:sym typeface="Montserrat"/>
              </a:rPr>
              <a:t>Plan de expansión de Transmisión </a:t>
            </a:r>
            <a:r>
              <a:rPr lang="es-ES" sz="4800" b="1">
                <a:solidFill>
                  <a:srgbClr val="1D335D"/>
                </a:solidFill>
                <a:latin typeface="Montserrat"/>
                <a:ea typeface="Montserrat"/>
                <a:cs typeface="Montserrat"/>
                <a:sym typeface="Montserrat"/>
              </a:rPr>
              <a:t>(</a:t>
            </a:r>
            <a:r>
              <a:rPr lang="es-ES" sz="4800" b="1" smtClean="0">
                <a:solidFill>
                  <a:srgbClr val="1D335D"/>
                </a:solidFill>
                <a:latin typeface="Montserrat"/>
                <a:ea typeface="Montserrat"/>
                <a:cs typeface="Montserrat"/>
                <a:sym typeface="Montserrat"/>
              </a:rPr>
              <a:t>2022-2036)</a:t>
            </a:r>
            <a:endParaRPr lang="es-ES" sz="4800" b="1" dirty="0">
              <a:solidFill>
                <a:srgbClr val="1D335D"/>
              </a:solidFill>
              <a:latin typeface="Montserrat"/>
              <a:ea typeface="Montserrat"/>
              <a:cs typeface="Montserrat"/>
              <a:sym typeface="Montserrat"/>
            </a:endParaRPr>
          </a:p>
          <a:p>
            <a:pPr lvl="0"/>
            <a:r>
              <a:rPr lang="es-ES" sz="2800" dirty="0">
                <a:solidFill>
                  <a:srgbClr val="1D335D"/>
                </a:solidFill>
                <a:latin typeface="Montserrat"/>
                <a:ea typeface="Montserrat"/>
                <a:cs typeface="Montserrat"/>
                <a:sym typeface="Montserrat"/>
              </a:rPr>
              <a:t>Resolución 40477 de 24 julio de 2023</a:t>
            </a:r>
            <a:endParaRPr sz="2800" dirty="0">
              <a:solidFill>
                <a:srgbClr val="BFCC04"/>
              </a:solidFill>
              <a:latin typeface="Montserrat"/>
              <a:ea typeface="Montserrat"/>
              <a:cs typeface="Montserrat"/>
              <a:sym typeface="Montserrat"/>
            </a:endParaRPr>
          </a:p>
        </p:txBody>
      </p:sp>
      <p:pic>
        <p:nvPicPr>
          <p:cNvPr id="78" name="Google Shape;78;p16"/>
          <p:cNvPicPr preferRelativeResize="0"/>
          <p:nvPr/>
        </p:nvPicPr>
        <p:blipFill>
          <a:blip r:embed="rId3">
            <a:alphaModFix/>
          </a:blip>
          <a:stretch>
            <a:fillRect/>
          </a:stretch>
        </p:blipFill>
        <p:spPr>
          <a:xfrm>
            <a:off x="0" y="4373075"/>
            <a:ext cx="1366876" cy="768200"/>
          </a:xfrm>
          <a:prstGeom prst="rect">
            <a:avLst/>
          </a:prstGeom>
          <a:noFill/>
          <a:ln>
            <a:noFill/>
          </a:ln>
        </p:spPr>
      </p:pic>
      <p:sp>
        <p:nvSpPr>
          <p:cNvPr id="4" name="Rectángulo 3"/>
          <p:cNvSpPr/>
          <p:nvPr/>
        </p:nvSpPr>
        <p:spPr>
          <a:xfrm>
            <a:off x="8698044" y="4987387"/>
            <a:ext cx="445956" cy="153888"/>
          </a:xfrm>
          <a:prstGeom prst="rect">
            <a:avLst/>
          </a:prstGeom>
        </p:spPr>
        <p:txBody>
          <a:bodyPr wrap="none">
            <a:spAutoFit/>
          </a:bodyPr>
          <a:lstStyle/>
          <a:p>
            <a:r>
              <a:rPr lang="es-CO" sz="400" dirty="0">
                <a:solidFill>
                  <a:schemeClr val="tx1"/>
                </a:solidFill>
                <a:latin typeface="Roboto" panose="020B0604020202020204" charset="0"/>
              </a:rPr>
              <a:t>F-CE-01_V4</a:t>
            </a:r>
            <a:endParaRPr lang="es-CO" sz="400" dirty="0">
              <a:solidFill>
                <a:schemeClr val="tx1"/>
              </a:solidFill>
            </a:endParaRPr>
          </a:p>
        </p:txBody>
      </p:sp>
      <p:sp>
        <p:nvSpPr>
          <p:cNvPr id="2" name="Rectángulo 1"/>
          <p:cNvSpPr/>
          <p:nvPr/>
        </p:nvSpPr>
        <p:spPr>
          <a:xfrm>
            <a:off x="4454820" y="2417862"/>
            <a:ext cx="234360" cy="307777"/>
          </a:xfrm>
          <a:prstGeom prst="rect">
            <a:avLst/>
          </a:prstGeom>
        </p:spPr>
        <p:txBody>
          <a:bodyPr wrap="none">
            <a:spAutoFit/>
          </a:bodyPr>
          <a:lstStyle/>
          <a:p>
            <a:r>
              <a:rPr lang="es-CO" dirty="0"/>
              <a:t> </a:t>
            </a:r>
          </a:p>
        </p:txBody>
      </p:sp>
    </p:spTree>
    <p:extLst>
      <p:ext uri="{BB962C8B-B14F-4D97-AF65-F5344CB8AC3E}">
        <p14:creationId xmlns:p14="http://schemas.microsoft.com/office/powerpoint/2010/main" val="2362744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OBRAS </a:t>
            </a:r>
            <a:endParaRPr lang="es-CO" dirty="0"/>
          </a:p>
        </p:txBody>
      </p:sp>
      <p:sp>
        <p:nvSpPr>
          <p:cNvPr id="3" name="Marcador de texto 2"/>
          <p:cNvSpPr>
            <a:spLocks noGrp="1"/>
          </p:cNvSpPr>
          <p:nvPr>
            <p:ph type="body" idx="1"/>
          </p:nvPr>
        </p:nvSpPr>
        <p:spPr>
          <a:xfrm>
            <a:off x="224236" y="1137035"/>
            <a:ext cx="8520600" cy="3387257"/>
          </a:xfrm>
        </p:spPr>
        <p:txBody>
          <a:bodyPr>
            <a:normAutofit fontScale="85000" lnSpcReduction="20000"/>
          </a:bodyPr>
          <a:lstStyle/>
          <a:p>
            <a:r>
              <a:rPr lang="es-CO" b="1" dirty="0"/>
              <a:t>Segundo circuito </a:t>
            </a:r>
            <a:r>
              <a:rPr lang="es-CO" b="1" dirty="0" err="1"/>
              <a:t>Cerromatoso</a:t>
            </a:r>
            <a:r>
              <a:rPr lang="es-CO" b="1" dirty="0"/>
              <a:t> – Sahagún – </a:t>
            </a:r>
            <a:r>
              <a:rPr lang="es-CO" b="1" dirty="0" err="1"/>
              <a:t>Chinú</a:t>
            </a:r>
            <a:r>
              <a:rPr lang="es-CO" b="1" dirty="0"/>
              <a:t> 500 </a:t>
            </a:r>
            <a:r>
              <a:rPr lang="es-CO" b="1" dirty="0" err="1" smtClean="0"/>
              <a:t>kV</a:t>
            </a:r>
            <a:r>
              <a:rPr lang="es-CO" b="1" dirty="0" smtClean="0"/>
              <a:t>-FPO 11/2024</a:t>
            </a:r>
            <a:endParaRPr lang="es-CO" dirty="0"/>
          </a:p>
          <a:p>
            <a:pPr marL="114300" indent="0" fontAlgn="base">
              <a:buNone/>
            </a:pPr>
            <a:r>
              <a:rPr lang="es-ES" dirty="0"/>
              <a:t>4 km de línea en doble circuito (2 líneas de 4 km) nuevo hasta interceptar la línea existente </a:t>
            </a:r>
            <a:r>
              <a:rPr lang="es-ES" dirty="0" err="1"/>
              <a:t>Cerromatoso</a:t>
            </a:r>
            <a:r>
              <a:rPr lang="es-ES" dirty="0"/>
              <a:t> – </a:t>
            </a:r>
            <a:r>
              <a:rPr lang="es-ES" dirty="0" err="1"/>
              <a:t>Chinú</a:t>
            </a:r>
            <a:r>
              <a:rPr lang="es-ES" dirty="0"/>
              <a:t> 2 500 </a:t>
            </a:r>
            <a:r>
              <a:rPr lang="es-ES" dirty="0" err="1"/>
              <a:t>kV</a:t>
            </a:r>
            <a:r>
              <a:rPr lang="es-ES" dirty="0"/>
              <a:t>.</a:t>
            </a:r>
          </a:p>
          <a:p>
            <a:pPr marL="114300" indent="0" fontAlgn="base">
              <a:buNone/>
            </a:pPr>
            <a:r>
              <a:rPr lang="es-ES" dirty="0"/>
              <a:t>Se requieren dos (2) bahías de línea en 500 </a:t>
            </a:r>
            <a:r>
              <a:rPr lang="es-ES" dirty="0" err="1"/>
              <a:t>kV</a:t>
            </a:r>
            <a:r>
              <a:rPr lang="es-ES" dirty="0"/>
              <a:t> y se prevé que se requieran dos (2) cortes centrales.</a:t>
            </a:r>
          </a:p>
          <a:p>
            <a:r>
              <a:rPr lang="pt-BR" b="1" dirty="0" err="1"/>
              <a:t>Tercer</a:t>
            </a:r>
            <a:r>
              <a:rPr lang="pt-BR" b="1" dirty="0"/>
              <a:t> transformador Bolívar 500/220 </a:t>
            </a:r>
            <a:r>
              <a:rPr lang="pt-BR" b="1" dirty="0" err="1" smtClean="0"/>
              <a:t>Kv</a:t>
            </a:r>
            <a:r>
              <a:rPr lang="pt-BR" b="1" dirty="0" smtClean="0"/>
              <a:t>-FPO 06/2026</a:t>
            </a:r>
            <a:endParaRPr lang="pt-BR" b="1" dirty="0"/>
          </a:p>
          <a:p>
            <a:pPr marL="114300" indent="0" fontAlgn="base">
              <a:buNone/>
            </a:pPr>
            <a:r>
              <a:rPr lang="es-ES" dirty="0"/>
              <a:t>Transformador 500/220 </a:t>
            </a:r>
            <a:r>
              <a:rPr lang="es-ES" dirty="0" err="1"/>
              <a:t>kV</a:t>
            </a:r>
            <a:r>
              <a:rPr lang="es-ES" dirty="0"/>
              <a:t> de 450 MVA en la subestación Bolívar.</a:t>
            </a:r>
          </a:p>
          <a:p>
            <a:pPr marL="114300" indent="0" fontAlgn="base">
              <a:buNone/>
            </a:pPr>
            <a:r>
              <a:rPr lang="es-ES" dirty="0"/>
              <a:t>Dos (2) bahías de transformación a nivel de 500 </a:t>
            </a:r>
            <a:r>
              <a:rPr lang="es-ES" dirty="0" err="1"/>
              <a:t>kV</a:t>
            </a:r>
            <a:r>
              <a:rPr lang="es-ES" dirty="0"/>
              <a:t> y 220 </a:t>
            </a:r>
            <a:r>
              <a:rPr lang="es-ES" dirty="0" err="1"/>
              <a:t>kV</a:t>
            </a:r>
            <a:r>
              <a:rPr lang="es-ES" dirty="0"/>
              <a:t>.</a:t>
            </a:r>
          </a:p>
          <a:p>
            <a:r>
              <a:rPr lang="it-IT" b="1" dirty="0"/>
              <a:t>Corte Central Chinú 220 </a:t>
            </a:r>
            <a:r>
              <a:rPr lang="it-IT" b="1" dirty="0" smtClean="0"/>
              <a:t>Kv </a:t>
            </a:r>
            <a:endParaRPr lang="it-IT" b="1" dirty="0"/>
          </a:p>
          <a:p>
            <a:pPr marL="114300" indent="0">
              <a:buNone/>
            </a:pPr>
            <a:r>
              <a:rPr lang="es-ES" dirty="0"/>
              <a:t>Se requiere un corte central en 220 </a:t>
            </a:r>
            <a:r>
              <a:rPr lang="es-ES" dirty="0" err="1"/>
              <a:t>kV</a:t>
            </a:r>
            <a:r>
              <a:rPr lang="es-ES" dirty="0"/>
              <a:t> en configuración Interruptor y Medio para la conexión del proyecto.</a:t>
            </a:r>
          </a:p>
          <a:p>
            <a:r>
              <a:rPr lang="es-ES" b="1" dirty="0"/>
              <a:t>Reconfiguración de la subestación </a:t>
            </a:r>
            <a:r>
              <a:rPr lang="es-ES" b="1" dirty="0" err="1"/>
              <a:t>Banadía</a:t>
            </a:r>
            <a:r>
              <a:rPr lang="es-ES" b="1" dirty="0"/>
              <a:t> 230 </a:t>
            </a:r>
            <a:r>
              <a:rPr lang="es-ES" b="1" dirty="0" err="1"/>
              <a:t>kV</a:t>
            </a:r>
            <a:r>
              <a:rPr lang="es-ES" b="1" dirty="0"/>
              <a:t> </a:t>
            </a:r>
            <a:r>
              <a:rPr lang="es-ES" b="1" dirty="0" smtClean="0"/>
              <a:t>FPO 11/2025</a:t>
            </a:r>
            <a:endParaRPr lang="es-ES" b="1" dirty="0"/>
          </a:p>
          <a:p>
            <a:pPr marL="114300" indent="0">
              <a:buNone/>
            </a:pPr>
            <a:r>
              <a:rPr lang="es-ES" dirty="0"/>
              <a:t>De barra sencilla a barra principal más barra de transferencia – BPT, con fecha de entrada en operación para noviembre de 2025.</a:t>
            </a:r>
          </a:p>
        </p:txBody>
      </p:sp>
    </p:spTree>
    <p:extLst>
      <p:ext uri="{BB962C8B-B14F-4D97-AF65-F5344CB8AC3E}">
        <p14:creationId xmlns:p14="http://schemas.microsoft.com/office/powerpoint/2010/main" val="1098195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87846" y="1025720"/>
            <a:ext cx="8520600" cy="3768917"/>
          </a:xfrm>
        </p:spPr>
        <p:txBody>
          <a:bodyPr>
            <a:normAutofit fontScale="85000" lnSpcReduction="20000"/>
          </a:bodyPr>
          <a:lstStyle/>
          <a:p>
            <a:r>
              <a:rPr lang="es-CO" b="1" dirty="0"/>
              <a:t>Segundo  transformador La Virginia 500/220 </a:t>
            </a:r>
            <a:r>
              <a:rPr lang="es-CO" b="1" dirty="0" smtClean="0"/>
              <a:t>Kv FPO 12/2024</a:t>
            </a:r>
            <a:endParaRPr lang="es-CO" b="1" dirty="0"/>
          </a:p>
          <a:p>
            <a:pPr marL="114300" indent="0">
              <a:buNone/>
            </a:pPr>
            <a:r>
              <a:rPr lang="es-ES" dirty="0"/>
              <a:t>Para la instalación del Transformador se requiere trasladar o instalar: </a:t>
            </a:r>
          </a:p>
          <a:p>
            <a:pPr marL="114300" indent="0">
              <a:buNone/>
            </a:pPr>
            <a:r>
              <a:rPr lang="es-ES" dirty="0"/>
              <a:t>	Una Bahía de conexión a 500 </a:t>
            </a:r>
            <a:r>
              <a:rPr lang="es-ES" dirty="0" err="1"/>
              <a:t>kV</a:t>
            </a:r>
            <a:r>
              <a:rPr lang="es-ES" dirty="0"/>
              <a:t>.</a:t>
            </a:r>
          </a:p>
          <a:p>
            <a:pPr marL="114300" indent="0" fontAlgn="base">
              <a:buNone/>
            </a:pPr>
            <a:r>
              <a:rPr lang="es-ES" dirty="0"/>
              <a:t>	Una Bahía de conexión a 230 </a:t>
            </a:r>
            <a:r>
              <a:rPr lang="es-ES" dirty="0" err="1"/>
              <a:t>kV</a:t>
            </a:r>
            <a:r>
              <a:rPr lang="es-ES" dirty="0"/>
              <a:t>.</a:t>
            </a:r>
          </a:p>
          <a:p>
            <a:pPr marL="114300" indent="0" fontAlgn="base">
              <a:buNone/>
            </a:pPr>
            <a:r>
              <a:rPr lang="es-ES" dirty="0"/>
              <a:t>	Un Transformador 500/230 </a:t>
            </a:r>
            <a:r>
              <a:rPr lang="es-ES" dirty="0" err="1"/>
              <a:t>kV</a:t>
            </a:r>
            <a:r>
              <a:rPr lang="es-ES" dirty="0"/>
              <a:t> – 450 MVA</a:t>
            </a:r>
          </a:p>
          <a:p>
            <a:r>
              <a:rPr lang="es-CO" b="1" dirty="0"/>
              <a:t>Subestación San </a:t>
            </a:r>
            <a:r>
              <a:rPr lang="es-CO" b="1" dirty="0" smtClean="0"/>
              <a:t>Marcos FPO 12/2024</a:t>
            </a:r>
            <a:endParaRPr lang="es-CO" b="1" dirty="0"/>
          </a:p>
          <a:p>
            <a:pPr marL="114300" indent="0">
              <a:buNone/>
            </a:pPr>
            <a:r>
              <a:rPr lang="es-ES" dirty="0"/>
              <a:t>Para la instalación del reactor se requiere: </a:t>
            </a:r>
          </a:p>
          <a:p>
            <a:pPr>
              <a:buFontTx/>
              <a:buChar char="-"/>
            </a:pPr>
            <a:r>
              <a:rPr lang="es-ES" dirty="0"/>
              <a:t>Una Bahía para el reactor de barra.</a:t>
            </a:r>
          </a:p>
          <a:p>
            <a:pPr>
              <a:buFontTx/>
              <a:buChar char="-"/>
            </a:pPr>
            <a:r>
              <a:rPr lang="es-ES" dirty="0"/>
              <a:t>Corte central para el nuevo diámetro requerido.</a:t>
            </a:r>
          </a:p>
          <a:p>
            <a:pPr>
              <a:buFontTx/>
              <a:buChar char="-"/>
            </a:pPr>
            <a:r>
              <a:rPr lang="es-ES" dirty="0"/>
              <a:t>Una bahía para el transformador 500/230 </a:t>
            </a:r>
            <a:r>
              <a:rPr lang="es-ES" dirty="0" err="1"/>
              <a:t>kV</a:t>
            </a:r>
            <a:r>
              <a:rPr lang="es-ES" dirty="0"/>
              <a:t>.</a:t>
            </a:r>
          </a:p>
          <a:p>
            <a:pPr>
              <a:buFontTx/>
              <a:buChar char="-"/>
            </a:pPr>
            <a:r>
              <a:rPr lang="es-ES" dirty="0"/>
              <a:t>Protección diferencial para el barraje 1.</a:t>
            </a:r>
          </a:p>
          <a:p>
            <a:r>
              <a:rPr lang="es-CO" b="1" dirty="0" smtClean="0"/>
              <a:t>HVDC </a:t>
            </a:r>
            <a:r>
              <a:rPr lang="es-ES" dirty="0"/>
              <a:t>(PARA ESTUDIO)</a:t>
            </a:r>
            <a:endParaRPr lang="es-CO" b="1" dirty="0"/>
          </a:p>
          <a:p>
            <a:pPr marL="114300" indent="0">
              <a:buNone/>
            </a:pPr>
            <a:r>
              <a:rPr lang="es-ES" dirty="0"/>
              <a:t>A 600 Kv, </a:t>
            </a:r>
            <a:r>
              <a:rPr lang="es-ES" dirty="0" err="1"/>
              <a:t>bipolo</a:t>
            </a:r>
            <a:r>
              <a:rPr lang="es-ES" dirty="0"/>
              <a:t> con retorno metálico, interconectando la subestación Colectora 2 500 </a:t>
            </a:r>
            <a:r>
              <a:rPr lang="es-ES" dirty="0" err="1"/>
              <a:t>kV</a:t>
            </a:r>
            <a:r>
              <a:rPr lang="es-ES" dirty="0"/>
              <a:t> en el Departamento de La Guajira con la subestación Primavera 500 </a:t>
            </a:r>
            <a:r>
              <a:rPr lang="es-ES" dirty="0" err="1"/>
              <a:t>kV</a:t>
            </a:r>
            <a:r>
              <a:rPr lang="es-ES" dirty="0"/>
              <a:t>, con fecha de entrada en operación diciembre de 2032</a:t>
            </a:r>
            <a:r>
              <a:rPr lang="es-ES" dirty="0" smtClean="0"/>
              <a:t>. </a:t>
            </a:r>
            <a:endParaRPr lang="es-CO" dirty="0"/>
          </a:p>
          <a:p>
            <a:pPr marL="114300" indent="0">
              <a:buNone/>
            </a:pPr>
            <a:endParaRPr lang="es-CO" dirty="0"/>
          </a:p>
        </p:txBody>
      </p:sp>
      <p:sp>
        <p:nvSpPr>
          <p:cNvPr id="4" name="Título 1"/>
          <p:cNvSpPr>
            <a:spLocks noGrp="1"/>
          </p:cNvSpPr>
          <p:nvPr>
            <p:ph type="title"/>
          </p:nvPr>
        </p:nvSpPr>
        <p:spPr>
          <a:xfrm>
            <a:off x="311700" y="445025"/>
            <a:ext cx="8520600" cy="572700"/>
          </a:xfrm>
        </p:spPr>
        <p:txBody>
          <a:bodyPr>
            <a:normAutofit fontScale="90000"/>
          </a:bodyPr>
          <a:lstStyle/>
          <a:p>
            <a:r>
              <a:rPr lang="es-ES" dirty="0"/>
              <a:t>OBRAS </a:t>
            </a:r>
            <a:endParaRPr lang="es-CO" dirty="0"/>
          </a:p>
        </p:txBody>
      </p:sp>
    </p:spTree>
    <p:extLst>
      <p:ext uri="{BB962C8B-B14F-4D97-AF65-F5344CB8AC3E}">
        <p14:creationId xmlns:p14="http://schemas.microsoft.com/office/powerpoint/2010/main" val="3451695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p:nvPr/>
        </p:nvSpPr>
        <p:spPr>
          <a:xfrm>
            <a:off x="602421" y="1423572"/>
            <a:ext cx="7180500" cy="923299"/>
          </a:xfrm>
          <a:prstGeom prst="rect">
            <a:avLst/>
          </a:prstGeom>
          <a:noFill/>
          <a:ln>
            <a:noFill/>
          </a:ln>
        </p:spPr>
        <p:txBody>
          <a:bodyPr spcFirstLastPara="1" wrap="square" lIns="91425" tIns="91425" rIns="91425" bIns="91425" anchor="t" anchorCtr="0">
            <a:spAutoFit/>
          </a:bodyPr>
          <a:lstStyle/>
          <a:p>
            <a:pPr lvl="0"/>
            <a:r>
              <a:rPr lang="es-ES" sz="4800" b="1" dirty="0">
                <a:solidFill>
                  <a:srgbClr val="1D335D"/>
                </a:solidFill>
                <a:latin typeface="Montserrat"/>
                <a:ea typeface="Montserrat"/>
                <a:cs typeface="Montserrat"/>
                <a:sym typeface="Montserrat"/>
              </a:rPr>
              <a:t>Convocatorias 2023 </a:t>
            </a:r>
          </a:p>
        </p:txBody>
      </p:sp>
      <p:pic>
        <p:nvPicPr>
          <p:cNvPr id="78" name="Google Shape;78;p16"/>
          <p:cNvPicPr preferRelativeResize="0"/>
          <p:nvPr/>
        </p:nvPicPr>
        <p:blipFill>
          <a:blip r:embed="rId3">
            <a:alphaModFix/>
          </a:blip>
          <a:stretch>
            <a:fillRect/>
          </a:stretch>
        </p:blipFill>
        <p:spPr>
          <a:xfrm>
            <a:off x="0" y="4373075"/>
            <a:ext cx="1366876" cy="768200"/>
          </a:xfrm>
          <a:prstGeom prst="rect">
            <a:avLst/>
          </a:prstGeom>
          <a:noFill/>
          <a:ln>
            <a:noFill/>
          </a:ln>
        </p:spPr>
      </p:pic>
      <p:sp>
        <p:nvSpPr>
          <p:cNvPr id="4" name="Rectángulo 3"/>
          <p:cNvSpPr/>
          <p:nvPr/>
        </p:nvSpPr>
        <p:spPr>
          <a:xfrm>
            <a:off x="8698044" y="4987387"/>
            <a:ext cx="445956" cy="153888"/>
          </a:xfrm>
          <a:prstGeom prst="rect">
            <a:avLst/>
          </a:prstGeom>
        </p:spPr>
        <p:txBody>
          <a:bodyPr wrap="none">
            <a:spAutoFit/>
          </a:bodyPr>
          <a:lstStyle/>
          <a:p>
            <a:r>
              <a:rPr lang="es-CO" sz="400" dirty="0">
                <a:solidFill>
                  <a:schemeClr val="tx1"/>
                </a:solidFill>
                <a:latin typeface="Roboto" panose="020B0604020202020204" charset="0"/>
              </a:rPr>
              <a:t>F-CE-01_V4</a:t>
            </a:r>
            <a:endParaRPr lang="es-CO" sz="400" dirty="0">
              <a:solidFill>
                <a:schemeClr val="tx1"/>
              </a:solidFill>
            </a:endParaRPr>
          </a:p>
        </p:txBody>
      </p:sp>
      <p:sp>
        <p:nvSpPr>
          <p:cNvPr id="2" name="Rectángulo 1"/>
          <p:cNvSpPr/>
          <p:nvPr/>
        </p:nvSpPr>
        <p:spPr>
          <a:xfrm>
            <a:off x="4454820" y="2417862"/>
            <a:ext cx="234360" cy="307777"/>
          </a:xfrm>
          <a:prstGeom prst="rect">
            <a:avLst/>
          </a:prstGeom>
        </p:spPr>
        <p:txBody>
          <a:bodyPr wrap="none">
            <a:spAutoFit/>
          </a:bodyPr>
          <a:lstStyle/>
          <a:p>
            <a:r>
              <a:rPr lang="es-CO" dirty="0"/>
              <a:t> </a:t>
            </a:r>
          </a:p>
        </p:txBody>
      </p:sp>
    </p:spTree>
    <p:extLst>
      <p:ext uri="{BB962C8B-B14F-4D97-AF65-F5344CB8AC3E}">
        <p14:creationId xmlns:p14="http://schemas.microsoft.com/office/powerpoint/2010/main" val="2129392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136853-86E8-B648-1F69-5A4187988F07}"/>
              </a:ext>
            </a:extLst>
          </p:cNvPr>
          <p:cNvPicPr>
            <a:picLocks noChangeAspect="1"/>
          </p:cNvPicPr>
          <p:nvPr/>
        </p:nvPicPr>
        <p:blipFill>
          <a:blip r:embed="rId2"/>
          <a:stretch>
            <a:fillRect/>
          </a:stretch>
        </p:blipFill>
        <p:spPr>
          <a:xfrm>
            <a:off x="896982" y="186962"/>
            <a:ext cx="6776901" cy="3777555"/>
          </a:xfrm>
          <a:prstGeom prst="rect">
            <a:avLst/>
          </a:prstGeom>
        </p:spPr>
      </p:pic>
      <p:sp>
        <p:nvSpPr>
          <p:cNvPr id="2" name="CuadroTexto 1"/>
          <p:cNvSpPr txBox="1"/>
          <p:nvPr/>
        </p:nvSpPr>
        <p:spPr>
          <a:xfrm>
            <a:off x="783771" y="4232366"/>
            <a:ext cx="7219406" cy="523220"/>
          </a:xfrm>
          <a:prstGeom prst="rect">
            <a:avLst/>
          </a:prstGeom>
          <a:noFill/>
        </p:spPr>
        <p:txBody>
          <a:bodyPr wrap="square" rtlCol="0">
            <a:spAutoFit/>
          </a:bodyPr>
          <a:lstStyle/>
          <a:p>
            <a:r>
              <a:rPr lang="es-ES" dirty="0" smtClean="0"/>
              <a:t>*Apenas se resuelvan los temas técnicos en Chocó y la bahía de Nueva Esperanza, estos proyectos se volverán prioridad frente al cronograma presentado. </a:t>
            </a:r>
            <a:endParaRPr lang="es-CO" dirty="0"/>
          </a:p>
        </p:txBody>
      </p:sp>
    </p:spTree>
    <p:extLst>
      <p:ext uri="{BB962C8B-B14F-4D97-AF65-F5344CB8AC3E}">
        <p14:creationId xmlns:p14="http://schemas.microsoft.com/office/powerpoint/2010/main" val="1428008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p:nvPr/>
        </p:nvSpPr>
        <p:spPr>
          <a:xfrm>
            <a:off x="637255" y="1423572"/>
            <a:ext cx="7180500" cy="923299"/>
          </a:xfrm>
          <a:prstGeom prst="rect">
            <a:avLst/>
          </a:prstGeom>
          <a:noFill/>
          <a:ln>
            <a:noFill/>
          </a:ln>
        </p:spPr>
        <p:txBody>
          <a:bodyPr spcFirstLastPara="1" wrap="square" lIns="91425" tIns="91425" rIns="91425" bIns="91425" anchor="t" anchorCtr="0">
            <a:spAutoFit/>
          </a:bodyPr>
          <a:lstStyle/>
          <a:p>
            <a:pPr lvl="0"/>
            <a:r>
              <a:rPr lang="es-ES" sz="4800" b="1" dirty="0">
                <a:solidFill>
                  <a:srgbClr val="1D335D"/>
                </a:solidFill>
                <a:latin typeface="Montserrat"/>
                <a:ea typeface="Montserrat"/>
                <a:cs typeface="Montserrat"/>
                <a:sym typeface="Montserrat"/>
              </a:rPr>
              <a:t>Expansión en </a:t>
            </a:r>
            <a:r>
              <a:rPr lang="es-ES" sz="4800" b="1" dirty="0" smtClean="0">
                <a:solidFill>
                  <a:srgbClr val="1D335D"/>
                </a:solidFill>
                <a:latin typeface="Montserrat"/>
                <a:ea typeface="Montserrat"/>
                <a:cs typeface="Montserrat"/>
                <a:sym typeface="Montserrat"/>
              </a:rPr>
              <a:t>estudio</a:t>
            </a:r>
          </a:p>
        </p:txBody>
      </p:sp>
      <p:pic>
        <p:nvPicPr>
          <p:cNvPr id="78" name="Google Shape;78;p16"/>
          <p:cNvPicPr preferRelativeResize="0"/>
          <p:nvPr/>
        </p:nvPicPr>
        <p:blipFill>
          <a:blip r:embed="rId3">
            <a:alphaModFix/>
          </a:blip>
          <a:stretch>
            <a:fillRect/>
          </a:stretch>
        </p:blipFill>
        <p:spPr>
          <a:xfrm>
            <a:off x="0" y="4373075"/>
            <a:ext cx="1366876" cy="768200"/>
          </a:xfrm>
          <a:prstGeom prst="rect">
            <a:avLst/>
          </a:prstGeom>
          <a:noFill/>
          <a:ln>
            <a:noFill/>
          </a:ln>
        </p:spPr>
      </p:pic>
      <p:sp>
        <p:nvSpPr>
          <p:cNvPr id="4" name="Rectángulo 3"/>
          <p:cNvSpPr/>
          <p:nvPr/>
        </p:nvSpPr>
        <p:spPr>
          <a:xfrm>
            <a:off x="8698044" y="4987387"/>
            <a:ext cx="445956" cy="153888"/>
          </a:xfrm>
          <a:prstGeom prst="rect">
            <a:avLst/>
          </a:prstGeom>
        </p:spPr>
        <p:txBody>
          <a:bodyPr wrap="none">
            <a:spAutoFit/>
          </a:bodyPr>
          <a:lstStyle/>
          <a:p>
            <a:r>
              <a:rPr lang="es-CO" sz="400" dirty="0">
                <a:solidFill>
                  <a:schemeClr val="tx1"/>
                </a:solidFill>
                <a:latin typeface="Roboto" panose="020B0604020202020204" charset="0"/>
              </a:rPr>
              <a:t>F-CE-01_V4</a:t>
            </a:r>
            <a:endParaRPr lang="es-CO" sz="400" dirty="0">
              <a:solidFill>
                <a:schemeClr val="tx1"/>
              </a:solidFill>
            </a:endParaRPr>
          </a:p>
        </p:txBody>
      </p:sp>
      <p:sp>
        <p:nvSpPr>
          <p:cNvPr id="2" name="Rectángulo 1"/>
          <p:cNvSpPr/>
          <p:nvPr/>
        </p:nvSpPr>
        <p:spPr>
          <a:xfrm>
            <a:off x="4454820" y="2417862"/>
            <a:ext cx="234360" cy="307777"/>
          </a:xfrm>
          <a:prstGeom prst="rect">
            <a:avLst/>
          </a:prstGeom>
        </p:spPr>
        <p:txBody>
          <a:bodyPr wrap="none">
            <a:spAutoFit/>
          </a:bodyPr>
          <a:lstStyle/>
          <a:p>
            <a:r>
              <a:rPr lang="es-CO" dirty="0"/>
              <a:t> </a:t>
            </a:r>
          </a:p>
        </p:txBody>
      </p:sp>
    </p:spTree>
    <p:extLst>
      <p:ext uri="{BB962C8B-B14F-4D97-AF65-F5344CB8AC3E}">
        <p14:creationId xmlns:p14="http://schemas.microsoft.com/office/powerpoint/2010/main" val="3682296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0" y="4373075"/>
            <a:ext cx="1366876" cy="768200"/>
          </a:xfrm>
          <a:prstGeom prst="rect">
            <a:avLst/>
          </a:prstGeom>
          <a:noFill/>
          <a:ln>
            <a:noFill/>
          </a:ln>
        </p:spPr>
      </p:pic>
      <p:sp>
        <p:nvSpPr>
          <p:cNvPr id="4" name="Rectángulo 3"/>
          <p:cNvSpPr/>
          <p:nvPr/>
        </p:nvSpPr>
        <p:spPr>
          <a:xfrm>
            <a:off x="8698044" y="4987387"/>
            <a:ext cx="445956" cy="153888"/>
          </a:xfrm>
          <a:prstGeom prst="rect">
            <a:avLst/>
          </a:prstGeom>
        </p:spPr>
        <p:txBody>
          <a:bodyPr wrap="none">
            <a:spAutoFit/>
          </a:bodyPr>
          <a:lstStyle/>
          <a:p>
            <a:r>
              <a:rPr lang="es-CO" sz="400" dirty="0">
                <a:solidFill>
                  <a:schemeClr val="tx1"/>
                </a:solidFill>
                <a:latin typeface="Roboto" panose="020B0604020202020204" charset="0"/>
              </a:rPr>
              <a:t>F-CE-01_V4</a:t>
            </a:r>
            <a:endParaRPr lang="es-CO" sz="400" dirty="0">
              <a:solidFill>
                <a:schemeClr val="tx1"/>
              </a:solidFill>
            </a:endParaRPr>
          </a:p>
        </p:txBody>
      </p:sp>
      <p:sp>
        <p:nvSpPr>
          <p:cNvPr id="2" name="Rectángulo 1"/>
          <p:cNvSpPr/>
          <p:nvPr/>
        </p:nvSpPr>
        <p:spPr>
          <a:xfrm>
            <a:off x="4454820" y="2417862"/>
            <a:ext cx="234360" cy="307777"/>
          </a:xfrm>
          <a:prstGeom prst="rect">
            <a:avLst/>
          </a:prstGeom>
        </p:spPr>
        <p:txBody>
          <a:bodyPr wrap="none">
            <a:spAutoFit/>
          </a:bodyPr>
          <a:lstStyle/>
          <a:p>
            <a:r>
              <a:rPr lang="es-CO" dirty="0"/>
              <a:t> </a:t>
            </a:r>
          </a:p>
        </p:txBody>
      </p:sp>
      <p:graphicFrame>
        <p:nvGraphicFramePr>
          <p:cNvPr id="5" name="Tabla 4"/>
          <p:cNvGraphicFramePr>
            <a:graphicFrameLocks noGrp="1"/>
          </p:cNvGraphicFramePr>
          <p:nvPr>
            <p:extLst>
              <p:ext uri="{D42A27DB-BD31-4B8C-83A1-F6EECF244321}">
                <p14:modId xmlns:p14="http://schemas.microsoft.com/office/powerpoint/2010/main" val="3550918545"/>
              </p:ext>
            </p:extLst>
          </p:nvPr>
        </p:nvGraphicFramePr>
        <p:xfrm>
          <a:off x="496956" y="362796"/>
          <a:ext cx="8150087" cy="4537073"/>
        </p:xfrm>
        <a:graphic>
          <a:graphicData uri="http://schemas.openxmlformats.org/drawingml/2006/table">
            <a:tbl>
              <a:tblPr firstRow="1">
                <a:tableStyleId>{616DA210-FB5B-4158-B5E0-FEB733F419BA}</a:tableStyleId>
              </a:tblPr>
              <a:tblGrid>
                <a:gridCol w="6204273">
                  <a:extLst>
                    <a:ext uri="{9D8B030D-6E8A-4147-A177-3AD203B41FA5}">
                      <a16:colId xmlns:a16="http://schemas.microsoft.com/office/drawing/2014/main" val="1777154329"/>
                    </a:ext>
                  </a:extLst>
                </a:gridCol>
                <a:gridCol w="1945814">
                  <a:extLst>
                    <a:ext uri="{9D8B030D-6E8A-4147-A177-3AD203B41FA5}">
                      <a16:colId xmlns:a16="http://schemas.microsoft.com/office/drawing/2014/main" val="1424478459"/>
                    </a:ext>
                  </a:extLst>
                </a:gridCol>
              </a:tblGrid>
              <a:tr h="398411">
                <a:tc>
                  <a:txBody>
                    <a:bodyPr/>
                    <a:lstStyle/>
                    <a:p>
                      <a:pPr algn="ctr" fontAlgn="ctr"/>
                      <a:r>
                        <a:rPr lang="es-ES" sz="1050" u="none" strike="noStrike" dirty="0" smtClean="0">
                          <a:effectLst/>
                        </a:rPr>
                        <a:t>OBRAS </a:t>
                      </a:r>
                      <a:r>
                        <a:rPr lang="es-ES" sz="1050" u="none" strike="noStrike" dirty="0">
                          <a:effectLst/>
                        </a:rPr>
                        <a:t>DE EXPANSIÓN EN ESTUDIO</a:t>
                      </a:r>
                      <a:endParaRPr lang="es-ES" sz="1050" b="1" i="0" u="none" strike="noStrike" dirty="0">
                        <a:solidFill>
                          <a:srgbClr val="000000"/>
                        </a:solidFill>
                        <a:effectLst/>
                        <a:latin typeface="Calibri" panose="020F0502020204030204" pitchFamily="34" charset="0"/>
                      </a:endParaRPr>
                    </a:p>
                  </a:txBody>
                  <a:tcPr marL="7269" marR="7269" marT="7269" marB="0" anchor="ctr"/>
                </a:tc>
                <a:tc>
                  <a:txBody>
                    <a:bodyPr/>
                    <a:lstStyle/>
                    <a:p>
                      <a:pPr algn="ctr" fontAlgn="ctr"/>
                      <a:r>
                        <a:rPr lang="es-CO" sz="1050" u="none" strike="noStrike" dirty="0">
                          <a:effectLst/>
                        </a:rPr>
                        <a:t>ÁREA</a:t>
                      </a:r>
                      <a:endParaRPr lang="es-CO" sz="1050" b="1" i="0" u="none" strike="noStrike" dirty="0">
                        <a:solidFill>
                          <a:srgbClr val="000000"/>
                        </a:solidFill>
                        <a:effectLst/>
                        <a:latin typeface="Calibri" panose="020F0502020204030204" pitchFamily="34" charset="0"/>
                      </a:endParaRPr>
                    </a:p>
                  </a:txBody>
                  <a:tcPr marL="7269" marR="7269" marT="7269" marB="0" anchor="ctr"/>
                </a:tc>
                <a:extLst>
                  <a:ext uri="{0D108BD9-81ED-4DB2-BD59-A6C34878D82A}">
                    <a16:rowId xmlns:a16="http://schemas.microsoft.com/office/drawing/2014/main" val="2907206834"/>
                  </a:ext>
                </a:extLst>
              </a:tr>
              <a:tr h="318729">
                <a:tc>
                  <a:txBody>
                    <a:bodyPr/>
                    <a:lstStyle/>
                    <a:p>
                      <a:pPr algn="l" fontAlgn="b">
                        <a:lnSpc>
                          <a:spcPct val="150000"/>
                        </a:lnSpc>
                      </a:pPr>
                      <a:r>
                        <a:rPr lang="es-ES" sz="1050" b="0" i="0" u="none" strike="noStrike" cap="none" dirty="0">
                          <a:solidFill>
                            <a:schemeClr val="tx1"/>
                          </a:solidFill>
                          <a:effectLst/>
                          <a:latin typeface="+mn-lt"/>
                          <a:ea typeface="+mn-ea"/>
                          <a:cs typeface="+mn-cs"/>
                          <a:sym typeface="Arial"/>
                        </a:rPr>
                        <a:t>Subestación La Uribe 220/115 </a:t>
                      </a:r>
                      <a:r>
                        <a:rPr lang="es-ES" sz="1050" b="0" i="0" u="none" strike="noStrike" cap="none" dirty="0" err="1">
                          <a:solidFill>
                            <a:schemeClr val="tx1"/>
                          </a:solidFill>
                          <a:effectLst/>
                          <a:latin typeface="+mn-lt"/>
                          <a:ea typeface="+mn-ea"/>
                          <a:cs typeface="+mn-cs"/>
                          <a:sym typeface="Arial"/>
                        </a:rPr>
                        <a:t>kV</a:t>
                      </a:r>
                      <a:r>
                        <a:rPr lang="es-ES" sz="1050" b="0" i="0" u="none" strike="noStrike" cap="none" dirty="0">
                          <a:solidFill>
                            <a:schemeClr val="tx1"/>
                          </a:solidFill>
                          <a:effectLst/>
                          <a:latin typeface="+mn-lt"/>
                          <a:ea typeface="+mn-ea"/>
                          <a:cs typeface="+mn-cs"/>
                          <a:sym typeface="Arial"/>
                        </a:rPr>
                        <a:t> al STN a través de la reconfiguración de los circuitos Tuluá-Zarzal 115 </a:t>
                      </a:r>
                      <a:r>
                        <a:rPr lang="es-ES" sz="1050" b="0" i="0" u="none" strike="noStrike" cap="none" dirty="0" err="1">
                          <a:solidFill>
                            <a:schemeClr val="tx1"/>
                          </a:solidFill>
                          <a:effectLst/>
                          <a:latin typeface="+mn-lt"/>
                          <a:ea typeface="+mn-ea"/>
                          <a:cs typeface="+mn-cs"/>
                          <a:sym typeface="Arial"/>
                        </a:rPr>
                        <a:t>kV</a:t>
                      </a:r>
                      <a:r>
                        <a:rPr lang="es-ES" sz="1050" b="0" i="0" u="none" strike="noStrike" cap="none" dirty="0">
                          <a:solidFill>
                            <a:schemeClr val="tx1"/>
                          </a:solidFill>
                          <a:effectLst/>
                          <a:latin typeface="+mn-lt"/>
                          <a:ea typeface="+mn-ea"/>
                          <a:cs typeface="+mn-cs"/>
                          <a:sym typeface="Arial"/>
                        </a:rPr>
                        <a:t> y San Marcos-Cartago 220 </a:t>
                      </a:r>
                      <a:r>
                        <a:rPr lang="es-ES" sz="1050" b="0" i="0" u="none" strike="noStrike" cap="none" dirty="0" err="1">
                          <a:solidFill>
                            <a:schemeClr val="tx1"/>
                          </a:solidFill>
                          <a:effectLst/>
                          <a:latin typeface="+mn-lt"/>
                          <a:ea typeface="+mn-ea"/>
                          <a:cs typeface="+mn-cs"/>
                          <a:sym typeface="Arial"/>
                        </a:rPr>
                        <a:t>kV</a:t>
                      </a:r>
                      <a:endParaRPr lang="es-ES" sz="1050" b="0" i="0" u="none" strike="noStrike" cap="none" dirty="0">
                        <a:solidFill>
                          <a:schemeClr val="tx1"/>
                        </a:solidFill>
                        <a:effectLst/>
                        <a:latin typeface="+mn-lt"/>
                        <a:ea typeface="+mn-ea"/>
                        <a:cs typeface="+mn-cs"/>
                        <a:sym typeface="Arial"/>
                      </a:endParaRPr>
                    </a:p>
                  </a:txBody>
                  <a:tcPr marL="7269" marR="7269" marT="7269" marB="0" anchor="b"/>
                </a:tc>
                <a:tc>
                  <a:txBody>
                    <a:bodyPr/>
                    <a:lstStyle/>
                    <a:p>
                      <a:pPr algn="ctr" fontAlgn="ctr">
                        <a:lnSpc>
                          <a:spcPct val="150000"/>
                        </a:lnSpc>
                      </a:pPr>
                      <a:r>
                        <a:rPr lang="es-CO" sz="1050" b="0" i="0" u="none" strike="noStrike" cap="none">
                          <a:solidFill>
                            <a:schemeClr val="tx1"/>
                          </a:solidFill>
                          <a:effectLst/>
                          <a:latin typeface="+mn-lt"/>
                          <a:ea typeface="+mn-ea"/>
                          <a:cs typeface="+mn-cs"/>
                          <a:sym typeface="Arial"/>
                        </a:rPr>
                        <a:t>VALLE</a:t>
                      </a:r>
                    </a:p>
                  </a:txBody>
                  <a:tcPr marL="7269" marR="7269" marT="7269" marB="0" anchor="ctr"/>
                </a:tc>
                <a:extLst>
                  <a:ext uri="{0D108BD9-81ED-4DB2-BD59-A6C34878D82A}">
                    <a16:rowId xmlns:a16="http://schemas.microsoft.com/office/drawing/2014/main" val="717450901"/>
                  </a:ext>
                </a:extLst>
              </a:tr>
              <a:tr h="318729">
                <a:tc>
                  <a:txBody>
                    <a:bodyPr/>
                    <a:lstStyle/>
                    <a:p>
                      <a:pPr algn="l" fontAlgn="b">
                        <a:lnSpc>
                          <a:spcPct val="150000"/>
                        </a:lnSpc>
                      </a:pPr>
                      <a:r>
                        <a:rPr lang="es-ES" sz="1050" b="0" i="0" u="none" strike="noStrike" cap="none" dirty="0">
                          <a:solidFill>
                            <a:schemeClr val="tx1"/>
                          </a:solidFill>
                          <a:effectLst/>
                          <a:latin typeface="+mn-lt"/>
                          <a:ea typeface="+mn-ea"/>
                          <a:cs typeface="+mn-cs"/>
                          <a:sym typeface="Arial"/>
                        </a:rPr>
                        <a:t>Subestación La Villa 220 </a:t>
                      </a:r>
                      <a:r>
                        <a:rPr lang="es-ES" sz="1050" b="0" i="0" u="none" strike="noStrike" cap="none" dirty="0" err="1">
                          <a:solidFill>
                            <a:schemeClr val="tx1"/>
                          </a:solidFill>
                          <a:effectLst/>
                          <a:latin typeface="+mn-lt"/>
                          <a:ea typeface="+mn-ea"/>
                          <a:cs typeface="+mn-cs"/>
                          <a:sym typeface="Arial"/>
                        </a:rPr>
                        <a:t>kV</a:t>
                      </a:r>
                      <a:r>
                        <a:rPr lang="es-ES" sz="1050" b="0" i="0" u="none" strike="noStrike" cap="none" dirty="0">
                          <a:solidFill>
                            <a:schemeClr val="tx1"/>
                          </a:solidFill>
                          <a:effectLst/>
                          <a:latin typeface="+mn-lt"/>
                          <a:ea typeface="+mn-ea"/>
                          <a:cs typeface="+mn-cs"/>
                          <a:sym typeface="Arial"/>
                        </a:rPr>
                        <a:t> al STN a través de la reconfiguración de los circuitos Cartago – San Marcos y Tuluá - Buga</a:t>
                      </a:r>
                    </a:p>
                  </a:txBody>
                  <a:tcPr marL="7269" marR="7269" marT="7269" marB="0" anchor="b"/>
                </a:tc>
                <a:tc>
                  <a:txBody>
                    <a:bodyPr/>
                    <a:lstStyle/>
                    <a:p>
                      <a:pPr algn="ctr" fontAlgn="ctr">
                        <a:lnSpc>
                          <a:spcPct val="150000"/>
                        </a:lnSpc>
                      </a:pPr>
                      <a:r>
                        <a:rPr lang="es-CO" sz="1050" b="0" i="0" u="none" strike="noStrike" cap="none">
                          <a:solidFill>
                            <a:schemeClr val="tx1"/>
                          </a:solidFill>
                          <a:effectLst/>
                          <a:latin typeface="+mn-lt"/>
                          <a:ea typeface="+mn-ea"/>
                          <a:cs typeface="+mn-cs"/>
                          <a:sym typeface="Arial"/>
                        </a:rPr>
                        <a:t>VALLE</a:t>
                      </a:r>
                    </a:p>
                  </a:txBody>
                  <a:tcPr marL="7269" marR="7269" marT="7269" marB="0" anchor="ctr"/>
                </a:tc>
                <a:extLst>
                  <a:ext uri="{0D108BD9-81ED-4DB2-BD59-A6C34878D82A}">
                    <a16:rowId xmlns:a16="http://schemas.microsoft.com/office/drawing/2014/main" val="972655230"/>
                  </a:ext>
                </a:extLst>
              </a:tr>
              <a:tr h="318729">
                <a:tc>
                  <a:txBody>
                    <a:bodyPr/>
                    <a:lstStyle/>
                    <a:p>
                      <a:pPr algn="l" fontAlgn="b">
                        <a:lnSpc>
                          <a:spcPct val="150000"/>
                        </a:lnSpc>
                      </a:pPr>
                      <a:r>
                        <a:rPr lang="es-ES" sz="1050" b="0" i="0" u="none" strike="noStrike" cap="none" dirty="0">
                          <a:solidFill>
                            <a:schemeClr val="tx1"/>
                          </a:solidFill>
                          <a:effectLst/>
                          <a:latin typeface="+mn-lt"/>
                          <a:ea typeface="+mn-ea"/>
                          <a:cs typeface="+mn-cs"/>
                          <a:sym typeface="Arial"/>
                        </a:rPr>
                        <a:t>Subestación Canoas al STN a través de la reconfiguración de los circuitos Buga-Calima 115 kV y San Marcos-Cartago 220 Kv</a:t>
                      </a:r>
                    </a:p>
                  </a:txBody>
                  <a:tcPr marL="7269" marR="7269" marT="7269" marB="0" anchor="b"/>
                </a:tc>
                <a:tc>
                  <a:txBody>
                    <a:bodyPr/>
                    <a:lstStyle/>
                    <a:p>
                      <a:pPr algn="ctr" fontAlgn="ctr">
                        <a:lnSpc>
                          <a:spcPct val="150000"/>
                        </a:lnSpc>
                      </a:pPr>
                      <a:r>
                        <a:rPr lang="es-CO" sz="1050" b="0" i="0" u="none" strike="noStrike" cap="none">
                          <a:solidFill>
                            <a:schemeClr val="tx1"/>
                          </a:solidFill>
                          <a:effectLst/>
                          <a:latin typeface="+mn-lt"/>
                          <a:ea typeface="+mn-ea"/>
                          <a:cs typeface="+mn-cs"/>
                          <a:sym typeface="Arial"/>
                        </a:rPr>
                        <a:t>VALLE</a:t>
                      </a:r>
                    </a:p>
                  </a:txBody>
                  <a:tcPr marL="7269" marR="7269" marT="7269" marB="0" anchor="ctr"/>
                </a:tc>
                <a:extLst>
                  <a:ext uri="{0D108BD9-81ED-4DB2-BD59-A6C34878D82A}">
                    <a16:rowId xmlns:a16="http://schemas.microsoft.com/office/drawing/2014/main" val="2194570852"/>
                  </a:ext>
                </a:extLst>
              </a:tr>
              <a:tr h="318729">
                <a:tc>
                  <a:txBody>
                    <a:bodyPr/>
                    <a:lstStyle/>
                    <a:p>
                      <a:pPr algn="l" fontAlgn="b">
                        <a:lnSpc>
                          <a:spcPct val="150000"/>
                        </a:lnSpc>
                      </a:pPr>
                      <a:r>
                        <a:rPr lang="es-ES" sz="1050" b="0" i="0" u="none" strike="noStrike" cap="none" dirty="0">
                          <a:solidFill>
                            <a:schemeClr val="tx1"/>
                          </a:solidFill>
                          <a:effectLst/>
                          <a:latin typeface="+mn-lt"/>
                          <a:ea typeface="+mn-ea"/>
                          <a:cs typeface="+mn-cs"/>
                          <a:sym typeface="Arial"/>
                        </a:rPr>
                        <a:t>Subestación Jardín 220/115 </a:t>
                      </a:r>
                      <a:r>
                        <a:rPr lang="es-ES" sz="1050" b="0" i="0" u="none" strike="noStrike" cap="none" dirty="0" err="1">
                          <a:solidFill>
                            <a:schemeClr val="tx1"/>
                          </a:solidFill>
                          <a:effectLst/>
                          <a:latin typeface="+mn-lt"/>
                          <a:ea typeface="+mn-ea"/>
                          <a:cs typeface="+mn-cs"/>
                          <a:sym typeface="Arial"/>
                        </a:rPr>
                        <a:t>kV</a:t>
                      </a:r>
                      <a:r>
                        <a:rPr lang="es-ES" sz="1050" b="0" i="0" u="none" strike="noStrike" cap="none" dirty="0">
                          <a:solidFill>
                            <a:schemeClr val="tx1"/>
                          </a:solidFill>
                          <a:effectLst/>
                          <a:latin typeface="+mn-lt"/>
                          <a:ea typeface="+mn-ea"/>
                          <a:cs typeface="+mn-cs"/>
                          <a:sym typeface="Arial"/>
                        </a:rPr>
                        <a:t> al STN a través de la reconfiguración de los circuitos Juanchito – Alférez, Estambul – Juanchito </a:t>
                      </a:r>
                    </a:p>
                  </a:txBody>
                  <a:tcPr marL="7269" marR="7269" marT="7269" marB="0" anchor="b"/>
                </a:tc>
                <a:tc>
                  <a:txBody>
                    <a:bodyPr/>
                    <a:lstStyle/>
                    <a:p>
                      <a:pPr algn="ctr" fontAlgn="ctr">
                        <a:lnSpc>
                          <a:spcPct val="150000"/>
                        </a:lnSpc>
                      </a:pPr>
                      <a:r>
                        <a:rPr lang="es-CO" sz="1050" b="0" i="0" u="none" strike="noStrike" cap="none">
                          <a:solidFill>
                            <a:schemeClr val="tx1"/>
                          </a:solidFill>
                          <a:effectLst/>
                          <a:latin typeface="+mn-lt"/>
                          <a:ea typeface="+mn-ea"/>
                          <a:cs typeface="+mn-cs"/>
                          <a:sym typeface="Arial"/>
                        </a:rPr>
                        <a:t>VALLE</a:t>
                      </a:r>
                    </a:p>
                  </a:txBody>
                  <a:tcPr marL="7269" marR="7269" marT="7269" marB="0" anchor="ctr"/>
                </a:tc>
                <a:extLst>
                  <a:ext uri="{0D108BD9-81ED-4DB2-BD59-A6C34878D82A}">
                    <a16:rowId xmlns:a16="http://schemas.microsoft.com/office/drawing/2014/main" val="451648402"/>
                  </a:ext>
                </a:extLst>
              </a:tr>
              <a:tr h="431253">
                <a:tc>
                  <a:txBody>
                    <a:bodyPr/>
                    <a:lstStyle/>
                    <a:p>
                      <a:pPr algn="l" fontAlgn="b">
                        <a:lnSpc>
                          <a:spcPct val="150000"/>
                        </a:lnSpc>
                      </a:pPr>
                      <a:r>
                        <a:rPr lang="es-ES" sz="1050" b="0" i="0" u="none" strike="noStrike" cap="none" dirty="0">
                          <a:solidFill>
                            <a:schemeClr val="tx1"/>
                          </a:solidFill>
                          <a:effectLst/>
                          <a:latin typeface="+mn-lt"/>
                          <a:ea typeface="+mn-ea"/>
                          <a:cs typeface="+mn-cs"/>
                          <a:sym typeface="Arial"/>
                        </a:rPr>
                        <a:t>Construcción de la nueva subestación </a:t>
                      </a:r>
                      <a:r>
                        <a:rPr lang="es-ES" sz="1050" b="0" i="0" u="none" strike="noStrike" cap="none" dirty="0" err="1">
                          <a:solidFill>
                            <a:schemeClr val="tx1"/>
                          </a:solidFill>
                          <a:effectLst/>
                          <a:latin typeface="+mn-lt"/>
                          <a:ea typeface="+mn-ea"/>
                          <a:cs typeface="+mn-cs"/>
                          <a:sym typeface="Arial"/>
                        </a:rPr>
                        <a:t>Guanentá</a:t>
                      </a:r>
                      <a:r>
                        <a:rPr lang="es-ES" sz="1050" b="0" i="0" u="none" strike="noStrike" cap="none" dirty="0">
                          <a:solidFill>
                            <a:schemeClr val="tx1"/>
                          </a:solidFill>
                          <a:effectLst/>
                          <a:latin typeface="+mn-lt"/>
                          <a:ea typeface="+mn-ea"/>
                          <a:cs typeface="+mn-cs"/>
                          <a:sym typeface="Arial"/>
                        </a:rPr>
                        <a:t> 115 </a:t>
                      </a:r>
                      <a:r>
                        <a:rPr lang="es-ES" sz="1050" b="0" i="0" u="none" strike="noStrike" cap="none" dirty="0" err="1">
                          <a:solidFill>
                            <a:schemeClr val="tx1"/>
                          </a:solidFill>
                          <a:effectLst/>
                          <a:latin typeface="+mn-lt"/>
                          <a:ea typeface="+mn-ea"/>
                          <a:cs typeface="+mn-cs"/>
                          <a:sym typeface="Arial"/>
                        </a:rPr>
                        <a:t>kV</a:t>
                      </a:r>
                      <a:r>
                        <a:rPr lang="es-ES" sz="1050" b="0" i="0" u="none" strike="noStrike" cap="none" dirty="0">
                          <a:solidFill>
                            <a:schemeClr val="tx1"/>
                          </a:solidFill>
                          <a:effectLst/>
                          <a:latin typeface="+mn-lt"/>
                          <a:ea typeface="+mn-ea"/>
                          <a:cs typeface="+mn-cs"/>
                          <a:sym typeface="Arial"/>
                        </a:rPr>
                        <a:t> y la nueva subestación Málaga 115 </a:t>
                      </a:r>
                      <a:r>
                        <a:rPr lang="es-ES" sz="1050" b="0" i="0" u="none" strike="noStrike" cap="none" dirty="0" err="1">
                          <a:solidFill>
                            <a:schemeClr val="tx1"/>
                          </a:solidFill>
                          <a:effectLst/>
                          <a:latin typeface="+mn-lt"/>
                          <a:ea typeface="+mn-ea"/>
                          <a:cs typeface="+mn-cs"/>
                          <a:sym typeface="Arial"/>
                        </a:rPr>
                        <a:t>kV</a:t>
                      </a:r>
                      <a:r>
                        <a:rPr lang="es-ES" sz="1050" b="0" i="0" u="none" strike="noStrike" cap="none" dirty="0">
                          <a:solidFill>
                            <a:schemeClr val="tx1"/>
                          </a:solidFill>
                          <a:effectLst/>
                          <a:latin typeface="+mn-lt"/>
                          <a:ea typeface="+mn-ea"/>
                          <a:cs typeface="+mn-cs"/>
                          <a:sym typeface="Arial"/>
                        </a:rPr>
                        <a:t>. </a:t>
                      </a:r>
                      <a:br>
                        <a:rPr lang="es-ES" sz="1050" b="0" i="0" u="none" strike="noStrike" cap="none" dirty="0">
                          <a:solidFill>
                            <a:schemeClr val="tx1"/>
                          </a:solidFill>
                          <a:effectLst/>
                          <a:latin typeface="+mn-lt"/>
                          <a:ea typeface="+mn-ea"/>
                          <a:cs typeface="+mn-cs"/>
                          <a:sym typeface="Arial"/>
                        </a:rPr>
                      </a:br>
                      <a:r>
                        <a:rPr lang="es-ES" sz="1050" b="0" i="0" u="none" strike="noStrike" cap="none" dirty="0">
                          <a:solidFill>
                            <a:schemeClr val="tx1"/>
                          </a:solidFill>
                          <a:effectLst/>
                          <a:latin typeface="+mn-lt"/>
                          <a:ea typeface="+mn-ea"/>
                          <a:cs typeface="+mn-cs"/>
                          <a:sym typeface="Arial"/>
                        </a:rPr>
                        <a:t>Normalización de una línea de transmisión a 115 </a:t>
                      </a:r>
                      <a:r>
                        <a:rPr lang="es-ES" sz="1050" b="0" i="0" u="none" strike="noStrike" cap="none" dirty="0" err="1">
                          <a:solidFill>
                            <a:schemeClr val="tx1"/>
                          </a:solidFill>
                          <a:effectLst/>
                          <a:latin typeface="+mn-lt"/>
                          <a:ea typeface="+mn-ea"/>
                          <a:cs typeface="+mn-cs"/>
                          <a:sym typeface="Arial"/>
                        </a:rPr>
                        <a:t>kV</a:t>
                      </a:r>
                      <a:r>
                        <a:rPr lang="es-ES" sz="1050" b="0" i="0" u="none" strike="noStrike" cap="none" dirty="0">
                          <a:solidFill>
                            <a:schemeClr val="tx1"/>
                          </a:solidFill>
                          <a:effectLst/>
                          <a:latin typeface="+mn-lt"/>
                          <a:ea typeface="+mn-ea"/>
                          <a:cs typeface="+mn-cs"/>
                          <a:sym typeface="Arial"/>
                        </a:rPr>
                        <a:t> entre estas dos subestaciones. </a:t>
                      </a:r>
                    </a:p>
                  </a:txBody>
                  <a:tcPr marL="7269" marR="7269" marT="7269" marB="0" anchor="b"/>
                </a:tc>
                <a:tc>
                  <a:txBody>
                    <a:bodyPr/>
                    <a:lstStyle/>
                    <a:p>
                      <a:pPr algn="ctr" fontAlgn="ctr">
                        <a:lnSpc>
                          <a:spcPct val="150000"/>
                        </a:lnSpc>
                      </a:pPr>
                      <a:r>
                        <a:rPr lang="es-CO" sz="1050" b="0" i="0" u="none" strike="noStrike" cap="none">
                          <a:solidFill>
                            <a:schemeClr val="tx1"/>
                          </a:solidFill>
                          <a:effectLst/>
                          <a:latin typeface="+mn-lt"/>
                          <a:ea typeface="+mn-ea"/>
                          <a:cs typeface="+mn-cs"/>
                          <a:sym typeface="Arial"/>
                        </a:rPr>
                        <a:t>SANTANDER</a:t>
                      </a:r>
                    </a:p>
                  </a:txBody>
                  <a:tcPr marL="7269" marR="7269" marT="7269" marB="0" anchor="ctr"/>
                </a:tc>
                <a:extLst>
                  <a:ext uri="{0D108BD9-81ED-4DB2-BD59-A6C34878D82A}">
                    <a16:rowId xmlns:a16="http://schemas.microsoft.com/office/drawing/2014/main" val="2224107668"/>
                  </a:ext>
                </a:extLst>
              </a:tr>
              <a:tr h="478093">
                <a:tc>
                  <a:txBody>
                    <a:bodyPr/>
                    <a:lstStyle/>
                    <a:p>
                      <a:pPr algn="l" fontAlgn="b">
                        <a:lnSpc>
                          <a:spcPct val="150000"/>
                        </a:lnSpc>
                      </a:pPr>
                      <a:r>
                        <a:rPr lang="es-ES" sz="1050" b="0" i="0" u="none" strike="noStrike" cap="none" dirty="0">
                          <a:solidFill>
                            <a:schemeClr val="tx1"/>
                          </a:solidFill>
                          <a:effectLst/>
                          <a:latin typeface="+mn-lt"/>
                          <a:ea typeface="+mn-ea"/>
                          <a:cs typeface="+mn-cs"/>
                          <a:sym typeface="Arial"/>
                        </a:rPr>
                        <a:t>Nueva línea de transmisión a 230 </a:t>
                      </a:r>
                      <a:r>
                        <a:rPr lang="es-ES" sz="1050" b="0" i="0" u="none" strike="noStrike" cap="none" dirty="0" err="1">
                          <a:solidFill>
                            <a:schemeClr val="tx1"/>
                          </a:solidFill>
                          <a:effectLst/>
                          <a:latin typeface="+mn-lt"/>
                          <a:ea typeface="+mn-ea"/>
                          <a:cs typeface="+mn-cs"/>
                          <a:sym typeface="Arial"/>
                        </a:rPr>
                        <a:t>kV</a:t>
                      </a:r>
                      <a:r>
                        <a:rPr lang="es-ES" sz="1050" b="0" i="0" u="none" strike="noStrike" cap="none" dirty="0">
                          <a:solidFill>
                            <a:schemeClr val="tx1"/>
                          </a:solidFill>
                          <a:effectLst/>
                          <a:latin typeface="+mn-lt"/>
                          <a:ea typeface="+mn-ea"/>
                          <a:cs typeface="+mn-cs"/>
                          <a:sym typeface="Arial"/>
                        </a:rPr>
                        <a:t> con sus bahías de línea asociadas, de aproximadamente 11 km desde la subestación Barranca hasta la subestación Comuneros </a:t>
                      </a:r>
                    </a:p>
                  </a:txBody>
                  <a:tcPr marL="7269" marR="7269" marT="7269" marB="0" anchor="b"/>
                </a:tc>
                <a:tc>
                  <a:txBody>
                    <a:bodyPr/>
                    <a:lstStyle/>
                    <a:p>
                      <a:pPr algn="ctr" fontAlgn="ctr">
                        <a:lnSpc>
                          <a:spcPct val="150000"/>
                        </a:lnSpc>
                      </a:pPr>
                      <a:r>
                        <a:rPr lang="es-CO" sz="1050" b="0" i="0" u="none" strike="noStrike" cap="none">
                          <a:solidFill>
                            <a:schemeClr val="tx1"/>
                          </a:solidFill>
                          <a:effectLst/>
                          <a:latin typeface="+mn-lt"/>
                          <a:ea typeface="+mn-ea"/>
                          <a:cs typeface="+mn-cs"/>
                          <a:sym typeface="Arial"/>
                        </a:rPr>
                        <a:t>SANTANDER</a:t>
                      </a:r>
                    </a:p>
                  </a:txBody>
                  <a:tcPr marL="7269" marR="7269" marT="7269" marB="0" anchor="ctr"/>
                </a:tc>
                <a:extLst>
                  <a:ext uri="{0D108BD9-81ED-4DB2-BD59-A6C34878D82A}">
                    <a16:rowId xmlns:a16="http://schemas.microsoft.com/office/drawing/2014/main" val="3645160941"/>
                  </a:ext>
                </a:extLst>
              </a:tr>
              <a:tr h="796823">
                <a:tc>
                  <a:txBody>
                    <a:bodyPr/>
                    <a:lstStyle/>
                    <a:p>
                      <a:pPr algn="l" fontAlgn="b">
                        <a:lnSpc>
                          <a:spcPct val="150000"/>
                        </a:lnSpc>
                      </a:pPr>
                      <a:r>
                        <a:rPr lang="es-ES" sz="1050" b="0" i="0" u="none" strike="noStrike" cap="none" dirty="0">
                          <a:solidFill>
                            <a:schemeClr val="tx1"/>
                          </a:solidFill>
                          <a:effectLst/>
                          <a:latin typeface="+mn-lt"/>
                          <a:ea typeface="+mn-ea"/>
                          <a:cs typeface="+mn-cs"/>
                          <a:sym typeface="Arial"/>
                        </a:rPr>
                        <a:t>Expandir la capacidad de transporte de la subestación mediante las siguientes alternativas:</a:t>
                      </a:r>
                      <a:br>
                        <a:rPr lang="es-ES" sz="1050" b="0" i="0" u="none" strike="noStrike" cap="none" dirty="0">
                          <a:solidFill>
                            <a:schemeClr val="tx1"/>
                          </a:solidFill>
                          <a:effectLst/>
                          <a:latin typeface="+mn-lt"/>
                          <a:ea typeface="+mn-ea"/>
                          <a:cs typeface="+mn-cs"/>
                          <a:sym typeface="Arial"/>
                        </a:rPr>
                      </a:br>
                      <a:r>
                        <a:rPr lang="es-ES" sz="1050" b="0" i="0" u="none" strike="noStrike" cap="none" dirty="0">
                          <a:solidFill>
                            <a:schemeClr val="tx1"/>
                          </a:solidFill>
                          <a:effectLst/>
                          <a:latin typeface="+mn-lt"/>
                          <a:ea typeface="+mn-ea"/>
                          <a:cs typeface="+mn-cs"/>
                          <a:sym typeface="Arial"/>
                        </a:rPr>
                        <a:t>A1: Instalación de FACTS Distribuidos </a:t>
                      </a:r>
                      <a:br>
                        <a:rPr lang="es-ES" sz="1050" b="0" i="0" u="none" strike="noStrike" cap="none" dirty="0">
                          <a:solidFill>
                            <a:schemeClr val="tx1"/>
                          </a:solidFill>
                          <a:effectLst/>
                          <a:latin typeface="+mn-lt"/>
                          <a:ea typeface="+mn-ea"/>
                          <a:cs typeface="+mn-cs"/>
                          <a:sym typeface="Arial"/>
                        </a:rPr>
                      </a:br>
                      <a:r>
                        <a:rPr lang="es-ES" sz="1050" b="0" i="0" u="none" strike="noStrike" cap="none" dirty="0">
                          <a:solidFill>
                            <a:schemeClr val="tx1"/>
                          </a:solidFill>
                          <a:effectLst/>
                          <a:latin typeface="+mn-lt"/>
                          <a:ea typeface="+mn-ea"/>
                          <a:cs typeface="+mn-cs"/>
                          <a:sym typeface="Arial"/>
                        </a:rPr>
                        <a:t>A2: Nueva línea Mesa del Sol – Piedecuesta 115 kV</a:t>
                      </a:r>
                      <a:br>
                        <a:rPr lang="es-ES" sz="1050" b="0" i="0" u="none" strike="noStrike" cap="none" dirty="0">
                          <a:solidFill>
                            <a:schemeClr val="tx1"/>
                          </a:solidFill>
                          <a:effectLst/>
                          <a:latin typeface="+mn-lt"/>
                          <a:ea typeface="+mn-ea"/>
                          <a:cs typeface="+mn-cs"/>
                          <a:sym typeface="Arial"/>
                        </a:rPr>
                      </a:br>
                      <a:r>
                        <a:rPr lang="es-ES" sz="1050" b="0" i="0" u="none" strike="noStrike" cap="none" dirty="0">
                          <a:solidFill>
                            <a:schemeClr val="tx1"/>
                          </a:solidFill>
                          <a:effectLst/>
                          <a:latin typeface="+mn-lt"/>
                          <a:ea typeface="+mn-ea"/>
                          <a:cs typeface="+mn-cs"/>
                          <a:sym typeface="Arial"/>
                        </a:rPr>
                        <a:t>A3: Repotenciación de la línea Mesa del Sol – Piedecuesta 115 kV</a:t>
                      </a:r>
                    </a:p>
                  </a:txBody>
                  <a:tcPr marL="7269" marR="7269" marT="7269" marB="0" anchor="b"/>
                </a:tc>
                <a:tc>
                  <a:txBody>
                    <a:bodyPr/>
                    <a:lstStyle/>
                    <a:p>
                      <a:pPr algn="ctr" fontAlgn="ctr">
                        <a:lnSpc>
                          <a:spcPct val="150000"/>
                        </a:lnSpc>
                      </a:pPr>
                      <a:r>
                        <a:rPr lang="es-CO" sz="1050" b="0" i="0" u="none" strike="noStrike" cap="none" dirty="0">
                          <a:solidFill>
                            <a:schemeClr val="tx1"/>
                          </a:solidFill>
                          <a:effectLst/>
                          <a:latin typeface="+mn-lt"/>
                          <a:ea typeface="+mn-ea"/>
                          <a:cs typeface="+mn-cs"/>
                          <a:sym typeface="Arial"/>
                        </a:rPr>
                        <a:t>SANTANDER</a:t>
                      </a:r>
                    </a:p>
                  </a:txBody>
                  <a:tcPr marL="7269" marR="7269" marT="7269" marB="0" anchor="ctr"/>
                </a:tc>
                <a:extLst>
                  <a:ext uri="{0D108BD9-81ED-4DB2-BD59-A6C34878D82A}">
                    <a16:rowId xmlns:a16="http://schemas.microsoft.com/office/drawing/2014/main" val="2430330331"/>
                  </a:ext>
                </a:extLst>
              </a:tr>
              <a:tr h="159364">
                <a:tc>
                  <a:txBody>
                    <a:bodyPr/>
                    <a:lstStyle/>
                    <a:p>
                      <a:pPr algn="l" fontAlgn="b">
                        <a:lnSpc>
                          <a:spcPct val="150000"/>
                        </a:lnSpc>
                      </a:pPr>
                      <a:r>
                        <a:rPr lang="es-CO" sz="1050" b="0" i="0" u="none" strike="noStrike" cap="none" dirty="0">
                          <a:solidFill>
                            <a:schemeClr val="tx1"/>
                          </a:solidFill>
                          <a:effectLst/>
                          <a:latin typeface="+mn-lt"/>
                          <a:ea typeface="+mn-ea"/>
                          <a:cs typeface="+mn-cs"/>
                          <a:sym typeface="Arial"/>
                        </a:rPr>
                        <a:t>Propuesta </a:t>
                      </a:r>
                      <a:r>
                        <a:rPr lang="es-CO" sz="1050" b="0" i="0" u="none" strike="noStrike" cap="none" dirty="0" err="1">
                          <a:solidFill>
                            <a:schemeClr val="tx1"/>
                          </a:solidFill>
                          <a:effectLst/>
                          <a:latin typeface="+mn-lt"/>
                          <a:ea typeface="+mn-ea"/>
                          <a:cs typeface="+mn-cs"/>
                          <a:sym typeface="Arial"/>
                        </a:rPr>
                        <a:t>Tonchalá</a:t>
                      </a:r>
                      <a:r>
                        <a:rPr lang="es-CO" sz="1050" b="0" i="0" u="none" strike="noStrike" cap="none" dirty="0">
                          <a:solidFill>
                            <a:schemeClr val="tx1"/>
                          </a:solidFill>
                          <a:effectLst/>
                          <a:latin typeface="+mn-lt"/>
                          <a:ea typeface="+mn-ea"/>
                          <a:cs typeface="+mn-cs"/>
                          <a:sym typeface="Arial"/>
                        </a:rPr>
                        <a:t> 220 </a:t>
                      </a:r>
                      <a:r>
                        <a:rPr lang="es-CO" sz="1050" b="0" i="0" u="none" strike="noStrike" cap="none" dirty="0" err="1">
                          <a:solidFill>
                            <a:schemeClr val="tx1"/>
                          </a:solidFill>
                          <a:effectLst/>
                          <a:latin typeface="+mn-lt"/>
                          <a:ea typeface="+mn-ea"/>
                          <a:cs typeface="+mn-cs"/>
                          <a:sym typeface="Arial"/>
                        </a:rPr>
                        <a:t>kV</a:t>
                      </a:r>
                      <a:endParaRPr lang="es-CO" sz="1050" b="0" i="0" u="none" strike="noStrike" cap="none" dirty="0">
                        <a:solidFill>
                          <a:schemeClr val="tx1"/>
                        </a:solidFill>
                        <a:effectLst/>
                        <a:latin typeface="+mn-lt"/>
                        <a:ea typeface="+mn-ea"/>
                        <a:cs typeface="+mn-cs"/>
                        <a:sym typeface="Arial"/>
                      </a:endParaRPr>
                    </a:p>
                  </a:txBody>
                  <a:tcPr marL="7269" marR="7269" marT="7269" marB="0" anchor="b"/>
                </a:tc>
                <a:tc>
                  <a:txBody>
                    <a:bodyPr/>
                    <a:lstStyle/>
                    <a:p>
                      <a:pPr algn="ctr" fontAlgn="ctr">
                        <a:lnSpc>
                          <a:spcPct val="150000"/>
                        </a:lnSpc>
                      </a:pPr>
                      <a:r>
                        <a:rPr lang="es-CO" sz="1050" b="0" i="0" u="none" strike="noStrike" cap="none" dirty="0">
                          <a:solidFill>
                            <a:schemeClr val="tx1"/>
                          </a:solidFill>
                          <a:effectLst/>
                          <a:latin typeface="+mn-lt"/>
                          <a:ea typeface="+mn-ea"/>
                          <a:cs typeface="+mn-cs"/>
                          <a:sym typeface="Arial"/>
                        </a:rPr>
                        <a:t>NORTE DE SANTANDER</a:t>
                      </a:r>
                    </a:p>
                  </a:txBody>
                  <a:tcPr marL="7269" marR="7269" marT="7269" marB="0" anchor="ctr"/>
                </a:tc>
                <a:extLst>
                  <a:ext uri="{0D108BD9-81ED-4DB2-BD59-A6C34878D82A}">
                    <a16:rowId xmlns:a16="http://schemas.microsoft.com/office/drawing/2014/main" val="3020345593"/>
                  </a:ext>
                </a:extLst>
              </a:tr>
            </a:tbl>
          </a:graphicData>
        </a:graphic>
      </p:graphicFrame>
    </p:spTree>
    <p:extLst>
      <p:ext uri="{BB962C8B-B14F-4D97-AF65-F5344CB8AC3E}">
        <p14:creationId xmlns:p14="http://schemas.microsoft.com/office/powerpoint/2010/main" val="402172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FCC04"/>
        </a:solidFill>
        <a:effectLst/>
      </p:bgPr>
    </p:bg>
    <p:spTree>
      <p:nvGrpSpPr>
        <p:cNvPr id="1" name="Shape 59"/>
        <p:cNvGrpSpPr/>
        <p:nvPr/>
      </p:nvGrpSpPr>
      <p:grpSpPr>
        <a:xfrm>
          <a:off x="0" y="0"/>
          <a:ext cx="0" cy="0"/>
          <a:chOff x="0" y="0"/>
          <a:chExt cx="0" cy="0"/>
        </a:xfrm>
      </p:grpSpPr>
      <p:sp>
        <p:nvSpPr>
          <p:cNvPr id="60" name="Google Shape;60;p14"/>
          <p:cNvSpPr/>
          <p:nvPr/>
        </p:nvSpPr>
        <p:spPr>
          <a:xfrm>
            <a:off x="0" y="0"/>
            <a:ext cx="4787100" cy="5143500"/>
          </a:xfrm>
          <a:prstGeom prst="rect">
            <a:avLst/>
          </a:prstGeom>
          <a:solidFill>
            <a:srgbClr val="1D335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D335D"/>
              </a:solidFill>
            </a:endParaRPr>
          </a:p>
        </p:txBody>
      </p:sp>
      <p:sp>
        <p:nvSpPr>
          <p:cNvPr id="61" name="Google Shape;61;p14"/>
          <p:cNvSpPr txBox="1"/>
          <p:nvPr/>
        </p:nvSpPr>
        <p:spPr>
          <a:xfrm>
            <a:off x="287025" y="1894500"/>
            <a:ext cx="4664700" cy="135418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3800" b="1" dirty="0">
                <a:solidFill>
                  <a:schemeClr val="lt1"/>
                </a:solidFill>
                <a:latin typeface="Montserrat"/>
                <a:ea typeface="Montserrat"/>
                <a:cs typeface="Montserrat"/>
                <a:sym typeface="Montserrat"/>
              </a:rPr>
              <a:t>CAPT No. 199</a:t>
            </a:r>
          </a:p>
          <a:p>
            <a:pPr marL="0" lvl="0" indent="0" algn="l" rtl="0">
              <a:spcBef>
                <a:spcPts val="0"/>
              </a:spcBef>
              <a:spcAft>
                <a:spcPts val="0"/>
              </a:spcAft>
              <a:buNone/>
            </a:pPr>
            <a:r>
              <a:rPr lang="es" sz="3800" b="1" dirty="0">
                <a:solidFill>
                  <a:schemeClr val="lt1"/>
                </a:solidFill>
                <a:latin typeface="Montserrat"/>
                <a:ea typeface="Montserrat"/>
                <a:cs typeface="Montserrat"/>
                <a:sym typeface="Montserrat"/>
              </a:rPr>
              <a:t> </a:t>
            </a:r>
            <a:r>
              <a:rPr lang="es" sz="2400" dirty="0">
                <a:solidFill>
                  <a:schemeClr val="lt1"/>
                </a:solidFill>
                <a:latin typeface="Montserrat"/>
                <a:ea typeface="Montserrat"/>
                <a:cs typeface="Montserrat"/>
                <a:sym typeface="Montserrat"/>
              </a:rPr>
              <a:t>28 </a:t>
            </a:r>
            <a:r>
              <a:rPr lang="es-CO" sz="2400" dirty="0">
                <a:solidFill>
                  <a:schemeClr val="lt1"/>
                </a:solidFill>
                <a:latin typeface="Montserrat"/>
                <a:ea typeface="Montserrat"/>
                <a:cs typeface="Montserrat"/>
                <a:sym typeface="Montserrat"/>
              </a:rPr>
              <a:t>Julio</a:t>
            </a:r>
            <a:r>
              <a:rPr lang="es" sz="2400" dirty="0">
                <a:solidFill>
                  <a:schemeClr val="lt1"/>
                </a:solidFill>
                <a:latin typeface="Montserrat"/>
                <a:ea typeface="Montserrat"/>
                <a:cs typeface="Montserrat"/>
                <a:sym typeface="Montserrat"/>
              </a:rPr>
              <a:t> 2023</a:t>
            </a:r>
            <a:endParaRPr sz="4200" dirty="0">
              <a:solidFill>
                <a:srgbClr val="BFCC04"/>
              </a:solidFill>
              <a:latin typeface="Montserrat"/>
              <a:ea typeface="Montserrat"/>
              <a:cs typeface="Montserrat"/>
              <a:sym typeface="Montserrat"/>
            </a:endParaRPr>
          </a:p>
        </p:txBody>
      </p:sp>
      <p:pic>
        <p:nvPicPr>
          <p:cNvPr id="64" name="Google Shape;64;p14"/>
          <p:cNvPicPr preferRelativeResize="0"/>
          <p:nvPr/>
        </p:nvPicPr>
        <p:blipFill>
          <a:blip r:embed="rId3">
            <a:alphaModFix/>
          </a:blip>
          <a:stretch>
            <a:fillRect/>
          </a:stretch>
        </p:blipFill>
        <p:spPr>
          <a:xfrm>
            <a:off x="0" y="4373070"/>
            <a:ext cx="1366851" cy="768200"/>
          </a:xfrm>
          <a:prstGeom prst="rect">
            <a:avLst/>
          </a:prstGeom>
          <a:noFill/>
          <a:ln>
            <a:noFill/>
          </a:ln>
        </p:spPr>
      </p:pic>
      <p:sp>
        <p:nvSpPr>
          <p:cNvPr id="2" name="Rectángulo 1"/>
          <p:cNvSpPr/>
          <p:nvPr/>
        </p:nvSpPr>
        <p:spPr>
          <a:xfrm>
            <a:off x="8394475" y="4925826"/>
            <a:ext cx="577402" cy="184666"/>
          </a:xfrm>
          <a:prstGeom prst="rect">
            <a:avLst/>
          </a:prstGeom>
        </p:spPr>
        <p:txBody>
          <a:bodyPr wrap="none">
            <a:spAutoFit/>
          </a:bodyPr>
          <a:lstStyle/>
          <a:p>
            <a:r>
              <a:rPr lang="es-CO" sz="600" dirty="0">
                <a:solidFill>
                  <a:schemeClr val="bg1"/>
                </a:solidFill>
                <a:latin typeface="Roboto" panose="020B0604020202020204" charset="0"/>
              </a:rPr>
              <a:t>F-CE-01_V4</a:t>
            </a:r>
            <a:endParaRPr lang="es-CO" sz="6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0" y="4373075"/>
            <a:ext cx="1366876" cy="768200"/>
          </a:xfrm>
          <a:prstGeom prst="rect">
            <a:avLst/>
          </a:prstGeom>
          <a:noFill/>
          <a:ln>
            <a:noFill/>
          </a:ln>
        </p:spPr>
      </p:pic>
      <p:sp>
        <p:nvSpPr>
          <p:cNvPr id="4" name="Rectángulo 3"/>
          <p:cNvSpPr/>
          <p:nvPr/>
        </p:nvSpPr>
        <p:spPr>
          <a:xfrm>
            <a:off x="8698044" y="4987387"/>
            <a:ext cx="445956" cy="153888"/>
          </a:xfrm>
          <a:prstGeom prst="rect">
            <a:avLst/>
          </a:prstGeom>
        </p:spPr>
        <p:txBody>
          <a:bodyPr wrap="none">
            <a:spAutoFit/>
          </a:bodyPr>
          <a:lstStyle/>
          <a:p>
            <a:r>
              <a:rPr lang="es-CO" sz="400" dirty="0">
                <a:solidFill>
                  <a:schemeClr val="tx1"/>
                </a:solidFill>
                <a:latin typeface="Roboto" panose="020B0604020202020204" charset="0"/>
              </a:rPr>
              <a:t>F-CE-01_V4</a:t>
            </a:r>
            <a:endParaRPr lang="es-CO" sz="400" dirty="0">
              <a:solidFill>
                <a:schemeClr val="tx1"/>
              </a:solidFill>
            </a:endParaRPr>
          </a:p>
        </p:txBody>
      </p:sp>
      <p:sp>
        <p:nvSpPr>
          <p:cNvPr id="2" name="Rectángulo 1"/>
          <p:cNvSpPr/>
          <p:nvPr/>
        </p:nvSpPr>
        <p:spPr>
          <a:xfrm>
            <a:off x="4454820" y="2417862"/>
            <a:ext cx="234360" cy="307777"/>
          </a:xfrm>
          <a:prstGeom prst="rect">
            <a:avLst/>
          </a:prstGeom>
        </p:spPr>
        <p:txBody>
          <a:bodyPr wrap="none">
            <a:spAutoFit/>
          </a:bodyPr>
          <a:lstStyle/>
          <a:p>
            <a:r>
              <a:rPr lang="es-CO" dirty="0"/>
              <a:t> </a:t>
            </a:r>
          </a:p>
        </p:txBody>
      </p:sp>
      <p:graphicFrame>
        <p:nvGraphicFramePr>
          <p:cNvPr id="7" name="Tabla 6"/>
          <p:cNvGraphicFramePr>
            <a:graphicFrameLocks noGrp="1"/>
          </p:cNvGraphicFramePr>
          <p:nvPr>
            <p:extLst>
              <p:ext uri="{D42A27DB-BD31-4B8C-83A1-F6EECF244321}">
                <p14:modId xmlns:p14="http://schemas.microsoft.com/office/powerpoint/2010/main" val="1746836100"/>
              </p:ext>
            </p:extLst>
          </p:nvPr>
        </p:nvGraphicFramePr>
        <p:xfrm>
          <a:off x="415558" y="358596"/>
          <a:ext cx="7951304" cy="4201939"/>
        </p:xfrm>
        <a:graphic>
          <a:graphicData uri="http://schemas.openxmlformats.org/drawingml/2006/table">
            <a:tbl>
              <a:tblPr firstRow="1">
                <a:tableStyleId>{616DA210-FB5B-4158-B5E0-FEB733F419BA}</a:tableStyleId>
              </a:tblPr>
              <a:tblGrid>
                <a:gridCol w="6052950">
                  <a:extLst>
                    <a:ext uri="{9D8B030D-6E8A-4147-A177-3AD203B41FA5}">
                      <a16:colId xmlns:a16="http://schemas.microsoft.com/office/drawing/2014/main" val="2353868515"/>
                    </a:ext>
                  </a:extLst>
                </a:gridCol>
                <a:gridCol w="1898354">
                  <a:extLst>
                    <a:ext uri="{9D8B030D-6E8A-4147-A177-3AD203B41FA5}">
                      <a16:colId xmlns:a16="http://schemas.microsoft.com/office/drawing/2014/main" val="2181472121"/>
                    </a:ext>
                  </a:extLst>
                </a:gridCol>
              </a:tblGrid>
              <a:tr h="189794">
                <a:tc>
                  <a:txBody>
                    <a:bodyPr/>
                    <a:lstStyle/>
                    <a:p>
                      <a:pPr algn="ctr" fontAlgn="ctr">
                        <a:lnSpc>
                          <a:spcPct val="150000"/>
                        </a:lnSpc>
                      </a:pPr>
                      <a:r>
                        <a:rPr lang="es-ES" sz="1050" u="none" strike="noStrike" dirty="0">
                          <a:effectLst/>
                        </a:rPr>
                        <a:t>OBRAS DE EXPANSIÓN EN ESTUDIO</a:t>
                      </a:r>
                      <a:endParaRPr lang="es-ES" sz="1050" b="1" i="0" u="none" strike="noStrike" dirty="0">
                        <a:solidFill>
                          <a:srgbClr val="000000"/>
                        </a:solidFill>
                        <a:effectLst/>
                        <a:latin typeface="Calibri" panose="020F0502020204030204" pitchFamily="34" charset="0"/>
                      </a:endParaRPr>
                    </a:p>
                  </a:txBody>
                  <a:tcPr marL="7269" marR="7269" marT="7269" marB="0" anchor="ctr"/>
                </a:tc>
                <a:tc>
                  <a:txBody>
                    <a:bodyPr/>
                    <a:lstStyle/>
                    <a:p>
                      <a:pPr algn="ctr" fontAlgn="ctr">
                        <a:lnSpc>
                          <a:spcPct val="150000"/>
                        </a:lnSpc>
                      </a:pPr>
                      <a:r>
                        <a:rPr lang="es-CO" sz="1050" u="none" strike="noStrike" dirty="0">
                          <a:effectLst/>
                        </a:rPr>
                        <a:t>ÁREA</a:t>
                      </a:r>
                      <a:endParaRPr lang="es-CO" sz="1050" b="1" i="0" u="none" strike="noStrike" dirty="0">
                        <a:solidFill>
                          <a:srgbClr val="000000"/>
                        </a:solidFill>
                        <a:effectLst/>
                        <a:latin typeface="Calibri" panose="020F0502020204030204" pitchFamily="34" charset="0"/>
                      </a:endParaRPr>
                    </a:p>
                  </a:txBody>
                  <a:tcPr marL="7269" marR="7269" marT="7269" marB="0" anchor="ctr"/>
                </a:tc>
                <a:extLst>
                  <a:ext uri="{0D108BD9-81ED-4DB2-BD59-A6C34878D82A}">
                    <a16:rowId xmlns:a16="http://schemas.microsoft.com/office/drawing/2014/main" val="2357042477"/>
                  </a:ext>
                </a:extLst>
              </a:tr>
              <a:tr h="189794">
                <a:tc>
                  <a:txBody>
                    <a:bodyPr/>
                    <a:lstStyle/>
                    <a:p>
                      <a:pPr algn="l" fontAlgn="b">
                        <a:lnSpc>
                          <a:spcPct val="150000"/>
                        </a:lnSpc>
                      </a:pPr>
                      <a:r>
                        <a:rPr lang="es-CO" sz="1050" u="none" strike="noStrike" dirty="0">
                          <a:effectLst/>
                        </a:rPr>
                        <a:t>Nueva Sahagún 110 kV</a:t>
                      </a:r>
                      <a:endParaRPr lang="es-CO" sz="1050" b="0" i="0" u="none" strike="noStrike" dirty="0">
                        <a:solidFill>
                          <a:srgbClr val="000000"/>
                        </a:solidFill>
                        <a:effectLst/>
                        <a:latin typeface="Calibri" panose="020F0502020204030204" pitchFamily="34" charset="0"/>
                      </a:endParaRPr>
                    </a:p>
                  </a:txBody>
                  <a:tcPr marL="9490" marR="9490" marT="9490" marB="0" anchor="b"/>
                </a:tc>
                <a:tc>
                  <a:txBody>
                    <a:bodyPr/>
                    <a:lstStyle/>
                    <a:p>
                      <a:pPr algn="ctr" fontAlgn="ctr">
                        <a:lnSpc>
                          <a:spcPct val="150000"/>
                        </a:lnSpc>
                      </a:pPr>
                      <a:r>
                        <a:rPr lang="es-CO" sz="1050" u="none" strike="noStrike" dirty="0">
                          <a:effectLst/>
                        </a:rPr>
                        <a:t>SUCRE - CORDOBA</a:t>
                      </a:r>
                      <a:endParaRPr lang="es-CO" sz="1050" b="0" i="0" u="none" strike="noStrike" dirty="0">
                        <a:solidFill>
                          <a:srgbClr val="000000"/>
                        </a:solidFill>
                        <a:effectLst/>
                        <a:latin typeface="Calibri" panose="020F0502020204030204" pitchFamily="34" charset="0"/>
                      </a:endParaRPr>
                    </a:p>
                  </a:txBody>
                  <a:tcPr marL="9490" marR="9490" marT="9490" marB="0" anchor="ctr"/>
                </a:tc>
                <a:extLst>
                  <a:ext uri="{0D108BD9-81ED-4DB2-BD59-A6C34878D82A}">
                    <a16:rowId xmlns:a16="http://schemas.microsoft.com/office/drawing/2014/main" val="1614779811"/>
                  </a:ext>
                </a:extLst>
              </a:tr>
              <a:tr h="189794">
                <a:tc>
                  <a:txBody>
                    <a:bodyPr/>
                    <a:lstStyle/>
                    <a:p>
                      <a:pPr algn="l" fontAlgn="b">
                        <a:lnSpc>
                          <a:spcPct val="150000"/>
                        </a:lnSpc>
                      </a:pPr>
                      <a:r>
                        <a:rPr lang="es-ES" sz="1050" u="none" strike="noStrike" dirty="0">
                          <a:effectLst/>
                        </a:rPr>
                        <a:t>Nueva subestación Lorica 110 </a:t>
                      </a:r>
                      <a:r>
                        <a:rPr lang="es-ES" sz="1050" u="none" strike="noStrike" dirty="0" err="1">
                          <a:effectLst/>
                        </a:rPr>
                        <a:t>kV</a:t>
                      </a:r>
                      <a:r>
                        <a:rPr lang="es-ES" sz="1050" u="none" strike="noStrike" dirty="0">
                          <a:effectLst/>
                        </a:rPr>
                        <a:t> y obras asociadas</a:t>
                      </a:r>
                      <a:endParaRPr lang="es-ES" sz="1050" b="0" i="0" u="none" strike="noStrike" dirty="0">
                        <a:solidFill>
                          <a:srgbClr val="000000"/>
                        </a:solidFill>
                        <a:effectLst/>
                        <a:latin typeface="Calibri" panose="020F0502020204030204" pitchFamily="34" charset="0"/>
                      </a:endParaRPr>
                    </a:p>
                  </a:txBody>
                  <a:tcPr marL="9490" marR="9490" marT="9490" marB="0" anchor="b"/>
                </a:tc>
                <a:tc>
                  <a:txBody>
                    <a:bodyPr/>
                    <a:lstStyle/>
                    <a:p>
                      <a:pPr algn="ctr" fontAlgn="ctr">
                        <a:lnSpc>
                          <a:spcPct val="150000"/>
                        </a:lnSpc>
                      </a:pPr>
                      <a:r>
                        <a:rPr lang="es-CO" sz="1050" u="none" strike="noStrike">
                          <a:effectLst/>
                        </a:rPr>
                        <a:t>SUCRE - CORDOBA</a:t>
                      </a:r>
                      <a:endParaRPr lang="es-CO" sz="1050" b="0" i="0" u="none" strike="noStrike">
                        <a:solidFill>
                          <a:srgbClr val="000000"/>
                        </a:solidFill>
                        <a:effectLst/>
                        <a:latin typeface="Calibri" panose="020F0502020204030204" pitchFamily="34" charset="0"/>
                      </a:endParaRPr>
                    </a:p>
                  </a:txBody>
                  <a:tcPr marL="9490" marR="9490" marT="9490" marB="0" anchor="ctr"/>
                </a:tc>
                <a:extLst>
                  <a:ext uri="{0D108BD9-81ED-4DB2-BD59-A6C34878D82A}">
                    <a16:rowId xmlns:a16="http://schemas.microsoft.com/office/drawing/2014/main" val="2686797976"/>
                  </a:ext>
                </a:extLst>
              </a:tr>
              <a:tr h="189794">
                <a:tc>
                  <a:txBody>
                    <a:bodyPr/>
                    <a:lstStyle/>
                    <a:p>
                      <a:pPr algn="l" fontAlgn="b">
                        <a:lnSpc>
                          <a:spcPct val="150000"/>
                        </a:lnSpc>
                      </a:pPr>
                      <a:r>
                        <a:rPr lang="es-ES" sz="1050" u="none" strike="noStrike" dirty="0">
                          <a:effectLst/>
                        </a:rPr>
                        <a:t>La Loma – El Banco – </a:t>
                      </a:r>
                      <a:r>
                        <a:rPr lang="es-ES" sz="1050" u="none" strike="noStrike" dirty="0" err="1">
                          <a:effectLst/>
                        </a:rPr>
                        <a:t>Mompox</a:t>
                      </a:r>
                      <a:endParaRPr lang="es-ES" sz="1050" b="0" i="0" u="none" strike="noStrike" dirty="0">
                        <a:solidFill>
                          <a:srgbClr val="000000"/>
                        </a:solidFill>
                        <a:effectLst/>
                        <a:latin typeface="Calibri" panose="020F0502020204030204" pitchFamily="34" charset="0"/>
                      </a:endParaRPr>
                    </a:p>
                  </a:txBody>
                  <a:tcPr marL="9490" marR="9490" marT="9490" marB="0" anchor="b"/>
                </a:tc>
                <a:tc>
                  <a:txBody>
                    <a:bodyPr/>
                    <a:lstStyle/>
                    <a:p>
                      <a:pPr algn="ctr" fontAlgn="ctr">
                        <a:lnSpc>
                          <a:spcPct val="150000"/>
                        </a:lnSpc>
                      </a:pPr>
                      <a:r>
                        <a:rPr lang="es-CO" sz="1050" u="none" strike="noStrike" dirty="0">
                          <a:effectLst/>
                        </a:rPr>
                        <a:t>SUCRE - CORDOBA</a:t>
                      </a:r>
                      <a:endParaRPr lang="es-CO" sz="1050" b="0" i="0" u="none" strike="noStrike" dirty="0">
                        <a:solidFill>
                          <a:srgbClr val="000000"/>
                        </a:solidFill>
                        <a:effectLst/>
                        <a:latin typeface="Calibri" panose="020F0502020204030204" pitchFamily="34" charset="0"/>
                      </a:endParaRPr>
                    </a:p>
                  </a:txBody>
                  <a:tcPr marL="9490" marR="9490" marT="9490" marB="0" anchor="ctr"/>
                </a:tc>
                <a:extLst>
                  <a:ext uri="{0D108BD9-81ED-4DB2-BD59-A6C34878D82A}">
                    <a16:rowId xmlns:a16="http://schemas.microsoft.com/office/drawing/2014/main" val="1332097160"/>
                  </a:ext>
                </a:extLst>
              </a:tr>
              <a:tr h="379589">
                <a:tc>
                  <a:txBody>
                    <a:bodyPr/>
                    <a:lstStyle/>
                    <a:p>
                      <a:pPr algn="l" fontAlgn="b">
                        <a:lnSpc>
                          <a:spcPct val="150000"/>
                        </a:lnSpc>
                      </a:pPr>
                      <a:r>
                        <a:rPr lang="es-ES" sz="1050" u="none" strike="noStrike" dirty="0">
                          <a:effectLst/>
                        </a:rPr>
                        <a:t>Segundo Circuito </a:t>
                      </a:r>
                      <a:r>
                        <a:rPr lang="es-ES" sz="1050" u="none" strike="noStrike" dirty="0" err="1">
                          <a:effectLst/>
                        </a:rPr>
                        <a:t>Chinú</a:t>
                      </a:r>
                      <a:r>
                        <a:rPr lang="es-ES" sz="1050" u="none" strike="noStrike" dirty="0">
                          <a:effectLst/>
                        </a:rPr>
                        <a:t> – </a:t>
                      </a:r>
                      <a:r>
                        <a:rPr lang="es-ES" sz="1050" u="none" strike="noStrike" dirty="0" err="1">
                          <a:effectLst/>
                        </a:rPr>
                        <a:t>Toluviejo</a:t>
                      </a:r>
                      <a:r>
                        <a:rPr lang="es-ES" sz="1050" u="none" strike="noStrike" dirty="0">
                          <a:effectLst/>
                        </a:rPr>
                        <a:t> – Bolívar 220 </a:t>
                      </a:r>
                      <a:r>
                        <a:rPr lang="es-ES" sz="1050" u="none" strike="noStrike" dirty="0" err="1">
                          <a:effectLst/>
                        </a:rPr>
                        <a:t>kV</a:t>
                      </a:r>
                      <a:r>
                        <a:rPr lang="es-ES" sz="1050" u="none" strike="noStrike" dirty="0">
                          <a:effectLst/>
                        </a:rPr>
                        <a:t>*</a:t>
                      </a:r>
                      <a:br>
                        <a:rPr lang="es-ES" sz="1050" u="none" strike="noStrike" dirty="0">
                          <a:effectLst/>
                        </a:rPr>
                      </a:br>
                      <a:r>
                        <a:rPr lang="es-ES" sz="1050" u="none" strike="noStrike" dirty="0">
                          <a:effectLst/>
                        </a:rPr>
                        <a:t>*La obra no cuenta con solicitud de Unidades Constructivas (UC)</a:t>
                      </a:r>
                      <a:endParaRPr lang="es-ES" sz="1050" b="0" i="0" u="none" strike="noStrike" dirty="0">
                        <a:solidFill>
                          <a:srgbClr val="000000"/>
                        </a:solidFill>
                        <a:effectLst/>
                        <a:latin typeface="Calibri" panose="020F0502020204030204" pitchFamily="34" charset="0"/>
                      </a:endParaRPr>
                    </a:p>
                  </a:txBody>
                  <a:tcPr marL="9490" marR="9490" marT="9490" marB="0" anchor="b"/>
                </a:tc>
                <a:tc>
                  <a:txBody>
                    <a:bodyPr/>
                    <a:lstStyle/>
                    <a:p>
                      <a:pPr algn="ctr" fontAlgn="ctr">
                        <a:lnSpc>
                          <a:spcPct val="150000"/>
                        </a:lnSpc>
                      </a:pPr>
                      <a:r>
                        <a:rPr lang="es-CO" sz="1050" u="none" strike="noStrike">
                          <a:effectLst/>
                        </a:rPr>
                        <a:t>BOLIVAR</a:t>
                      </a:r>
                      <a:endParaRPr lang="es-CO" sz="1050" b="0" i="0" u="none" strike="noStrike">
                        <a:solidFill>
                          <a:srgbClr val="000000"/>
                        </a:solidFill>
                        <a:effectLst/>
                        <a:latin typeface="Calibri" panose="020F0502020204030204" pitchFamily="34" charset="0"/>
                      </a:endParaRPr>
                    </a:p>
                  </a:txBody>
                  <a:tcPr marL="9490" marR="9490" marT="9490" marB="0" anchor="ctr"/>
                </a:tc>
                <a:extLst>
                  <a:ext uri="{0D108BD9-81ED-4DB2-BD59-A6C34878D82A}">
                    <a16:rowId xmlns:a16="http://schemas.microsoft.com/office/drawing/2014/main" val="3163731696"/>
                  </a:ext>
                </a:extLst>
              </a:tr>
              <a:tr h="189794">
                <a:tc>
                  <a:txBody>
                    <a:bodyPr/>
                    <a:lstStyle/>
                    <a:p>
                      <a:pPr algn="l" fontAlgn="b">
                        <a:lnSpc>
                          <a:spcPct val="150000"/>
                        </a:lnSpc>
                        <a:buClr>
                          <a:srgbClr val="000000"/>
                        </a:buClr>
                        <a:buSzPts val="1100"/>
                        <a:buFont typeface="Calibri" panose="020F0502020204030204" pitchFamily="34" charset="0"/>
                        <a:buNone/>
                      </a:pPr>
                      <a:r>
                        <a:rPr lang="es-ES" sz="1050" b="0" i="0" u="none" strike="noStrike" cap="none" dirty="0">
                          <a:solidFill>
                            <a:schemeClr val="tx1"/>
                          </a:solidFill>
                          <a:effectLst/>
                          <a:latin typeface="+mn-lt"/>
                          <a:ea typeface="+mn-ea"/>
                          <a:cs typeface="+mn-cs"/>
                          <a:sym typeface="Arial"/>
                        </a:rPr>
                        <a:t>Interconexión entre las subestaciones La Loma – El Banco – Mompox 110 kV</a:t>
                      </a:r>
                    </a:p>
                  </a:txBody>
                  <a:tcPr marL="9525" marR="9525" marT="9525" marB="0" anchor="b"/>
                </a:tc>
                <a:tc>
                  <a:txBody>
                    <a:bodyPr/>
                    <a:lstStyle/>
                    <a:p>
                      <a:pPr algn="ctr" fontAlgn="ctr">
                        <a:lnSpc>
                          <a:spcPct val="150000"/>
                        </a:lnSpc>
                      </a:pPr>
                      <a:r>
                        <a:rPr lang="es-CO" sz="1050" b="0" i="0" u="none" strike="noStrike" cap="none">
                          <a:solidFill>
                            <a:schemeClr val="tx1"/>
                          </a:solidFill>
                          <a:effectLst/>
                          <a:latin typeface="+mn-lt"/>
                          <a:ea typeface="+mn-ea"/>
                          <a:cs typeface="+mn-cs"/>
                          <a:sym typeface="Arial"/>
                        </a:rPr>
                        <a:t>GCM</a:t>
                      </a:r>
                    </a:p>
                  </a:txBody>
                  <a:tcPr marL="9525" marR="9525" marT="9525" marB="0" anchor="ctr"/>
                </a:tc>
                <a:extLst>
                  <a:ext uri="{0D108BD9-81ED-4DB2-BD59-A6C34878D82A}">
                    <a16:rowId xmlns:a16="http://schemas.microsoft.com/office/drawing/2014/main" val="3185292492"/>
                  </a:ext>
                </a:extLst>
              </a:tr>
              <a:tr h="189794">
                <a:tc>
                  <a:txBody>
                    <a:bodyPr/>
                    <a:lstStyle/>
                    <a:p>
                      <a:pPr algn="l" fontAlgn="b">
                        <a:lnSpc>
                          <a:spcPct val="150000"/>
                        </a:lnSpc>
                        <a:buClr>
                          <a:srgbClr val="000000"/>
                        </a:buClr>
                        <a:buSzPts val="1100"/>
                        <a:buFont typeface="Calibri" panose="020F0502020204030204" pitchFamily="34" charset="0"/>
                        <a:buNone/>
                      </a:pPr>
                      <a:r>
                        <a:rPr lang="es-ES" sz="1050" b="0" i="0" u="none" strike="noStrike" cap="none" dirty="0">
                          <a:solidFill>
                            <a:schemeClr val="tx1"/>
                          </a:solidFill>
                          <a:effectLst/>
                          <a:latin typeface="+mn-lt"/>
                          <a:ea typeface="+mn-ea"/>
                          <a:cs typeface="+mn-cs"/>
                          <a:sym typeface="Arial"/>
                        </a:rPr>
                        <a:t>Solicitud de concepto de normalización barraje 110kV S/E Manzanares</a:t>
                      </a:r>
                      <a:endParaRPr lang="es-CO" sz="1050" b="0" i="0" u="none" strike="noStrike" cap="none" dirty="0">
                        <a:solidFill>
                          <a:schemeClr val="tx1"/>
                        </a:solidFill>
                        <a:effectLst/>
                        <a:latin typeface="+mn-lt"/>
                        <a:ea typeface="+mn-ea"/>
                        <a:cs typeface="+mn-cs"/>
                        <a:sym typeface="Arial"/>
                      </a:endParaRPr>
                    </a:p>
                  </a:txBody>
                  <a:tcPr marL="9525" marR="9525" marT="9525" marB="0" anchor="b"/>
                </a:tc>
                <a:tc>
                  <a:txBody>
                    <a:bodyPr/>
                    <a:lstStyle/>
                    <a:p>
                      <a:pPr algn="ctr" fontAlgn="ctr">
                        <a:lnSpc>
                          <a:spcPct val="150000"/>
                        </a:lnSpc>
                      </a:pPr>
                      <a:r>
                        <a:rPr lang="es-CO" sz="1050" b="0" i="0" u="none" strike="noStrike" cap="none">
                          <a:solidFill>
                            <a:schemeClr val="tx1"/>
                          </a:solidFill>
                          <a:effectLst/>
                          <a:latin typeface="+mn-lt"/>
                          <a:ea typeface="+mn-ea"/>
                          <a:cs typeface="+mn-cs"/>
                          <a:sym typeface="Arial"/>
                        </a:rPr>
                        <a:t>GCM</a:t>
                      </a:r>
                    </a:p>
                  </a:txBody>
                  <a:tcPr marL="9525" marR="9525" marT="9525" marB="0" anchor="ctr"/>
                </a:tc>
                <a:extLst>
                  <a:ext uri="{0D108BD9-81ED-4DB2-BD59-A6C34878D82A}">
                    <a16:rowId xmlns:a16="http://schemas.microsoft.com/office/drawing/2014/main" val="1882022265"/>
                  </a:ext>
                </a:extLst>
              </a:tr>
              <a:tr h="189794">
                <a:tc>
                  <a:txBody>
                    <a:bodyPr/>
                    <a:lstStyle/>
                    <a:p>
                      <a:pPr algn="l" fontAlgn="b">
                        <a:lnSpc>
                          <a:spcPct val="150000"/>
                        </a:lnSpc>
                        <a:buClr>
                          <a:srgbClr val="000000"/>
                        </a:buClr>
                        <a:buSzPts val="1100"/>
                        <a:buFont typeface="Calibri" panose="020F0502020204030204" pitchFamily="34" charset="0"/>
                        <a:buNone/>
                      </a:pPr>
                      <a:r>
                        <a:rPr lang="es-ES" sz="1050" b="0" i="0" u="none" strike="noStrike" cap="none" dirty="0">
                          <a:solidFill>
                            <a:schemeClr val="tx1"/>
                          </a:solidFill>
                          <a:effectLst/>
                          <a:latin typeface="+mn-lt"/>
                          <a:ea typeface="+mn-ea"/>
                          <a:cs typeface="+mn-cs"/>
                          <a:sym typeface="Arial"/>
                        </a:rPr>
                        <a:t>Normalización Segundo Transformador Copey 220/110/34.5 </a:t>
                      </a:r>
                      <a:r>
                        <a:rPr lang="es-ES" sz="1050" b="0" i="0" u="none" strike="noStrike" cap="none" dirty="0" err="1">
                          <a:solidFill>
                            <a:schemeClr val="tx1"/>
                          </a:solidFill>
                          <a:effectLst/>
                          <a:latin typeface="+mn-lt"/>
                          <a:ea typeface="+mn-ea"/>
                          <a:cs typeface="+mn-cs"/>
                          <a:sym typeface="Arial"/>
                        </a:rPr>
                        <a:t>kV</a:t>
                      </a:r>
                      <a:endParaRPr lang="es-CO" sz="1050" b="0" i="0" u="none" strike="noStrike" cap="none" dirty="0">
                        <a:solidFill>
                          <a:schemeClr val="tx1"/>
                        </a:solidFill>
                        <a:effectLst/>
                        <a:latin typeface="+mn-lt"/>
                        <a:ea typeface="+mn-ea"/>
                        <a:cs typeface="+mn-cs"/>
                        <a:sym typeface="Arial"/>
                      </a:endParaRPr>
                    </a:p>
                  </a:txBody>
                  <a:tcPr marL="9525" marR="9525" marT="9525" marB="0" anchor="b"/>
                </a:tc>
                <a:tc>
                  <a:txBody>
                    <a:bodyPr/>
                    <a:lstStyle/>
                    <a:p>
                      <a:pPr algn="ctr" fontAlgn="ctr">
                        <a:lnSpc>
                          <a:spcPct val="150000"/>
                        </a:lnSpc>
                      </a:pPr>
                      <a:r>
                        <a:rPr lang="es-CO" sz="1050" b="0" i="0" u="none" strike="noStrike" cap="none">
                          <a:solidFill>
                            <a:schemeClr val="tx1"/>
                          </a:solidFill>
                          <a:effectLst/>
                          <a:latin typeface="+mn-lt"/>
                          <a:ea typeface="+mn-ea"/>
                          <a:cs typeface="+mn-cs"/>
                          <a:sym typeface="Arial"/>
                        </a:rPr>
                        <a:t>GCM</a:t>
                      </a:r>
                    </a:p>
                  </a:txBody>
                  <a:tcPr marL="9525" marR="9525" marT="9525" marB="0" anchor="ctr"/>
                </a:tc>
                <a:extLst>
                  <a:ext uri="{0D108BD9-81ED-4DB2-BD59-A6C34878D82A}">
                    <a16:rowId xmlns:a16="http://schemas.microsoft.com/office/drawing/2014/main" val="3148848893"/>
                  </a:ext>
                </a:extLst>
              </a:tr>
              <a:tr h="569383">
                <a:tc>
                  <a:txBody>
                    <a:bodyPr/>
                    <a:lstStyle/>
                    <a:p>
                      <a:pPr algn="l" fontAlgn="b">
                        <a:lnSpc>
                          <a:spcPct val="150000"/>
                        </a:lnSpc>
                      </a:pPr>
                      <a:r>
                        <a:rPr lang="es-ES" sz="1050" b="0" i="0" u="none" strike="noStrike" cap="none" dirty="0">
                          <a:solidFill>
                            <a:schemeClr val="tx1"/>
                          </a:solidFill>
                          <a:effectLst/>
                          <a:latin typeface="+mn-lt"/>
                          <a:ea typeface="+mn-ea"/>
                          <a:cs typeface="+mn-cs"/>
                          <a:sym typeface="Arial"/>
                        </a:rPr>
                        <a:t>Subestación Nueva </a:t>
                      </a:r>
                      <a:r>
                        <a:rPr lang="es-ES" sz="1050" b="0" i="0" u="none" strike="noStrike" cap="none" dirty="0" err="1">
                          <a:solidFill>
                            <a:schemeClr val="tx1"/>
                          </a:solidFill>
                          <a:effectLst/>
                          <a:latin typeface="+mn-lt"/>
                          <a:ea typeface="+mn-ea"/>
                          <a:cs typeface="+mn-cs"/>
                          <a:sym typeface="Arial"/>
                        </a:rPr>
                        <a:t>Bosconia</a:t>
                      </a:r>
                      <a:r>
                        <a:rPr lang="es-ES" sz="1050" b="0" i="0" u="none" strike="noStrike" cap="none" dirty="0">
                          <a:solidFill>
                            <a:schemeClr val="tx1"/>
                          </a:solidFill>
                          <a:effectLst/>
                          <a:latin typeface="+mn-lt"/>
                          <a:ea typeface="+mn-ea"/>
                          <a:cs typeface="+mn-cs"/>
                          <a:sym typeface="Arial"/>
                        </a:rPr>
                        <a:t> 110/34.5 </a:t>
                      </a:r>
                      <a:r>
                        <a:rPr lang="es-ES" sz="1050" b="0" i="0" u="none" strike="noStrike" cap="none" dirty="0" err="1">
                          <a:solidFill>
                            <a:schemeClr val="tx1"/>
                          </a:solidFill>
                          <a:effectLst/>
                          <a:latin typeface="+mn-lt"/>
                          <a:ea typeface="+mn-ea"/>
                          <a:cs typeface="+mn-cs"/>
                          <a:sym typeface="Arial"/>
                        </a:rPr>
                        <a:t>kV</a:t>
                      </a:r>
                      <a:r>
                        <a:rPr lang="es-ES" sz="1050" b="0" i="0" u="none" strike="noStrike" cap="none" dirty="0">
                          <a:solidFill>
                            <a:schemeClr val="tx1"/>
                          </a:solidFill>
                          <a:effectLst/>
                          <a:latin typeface="+mn-lt"/>
                          <a:ea typeface="+mn-ea"/>
                          <a:cs typeface="+mn-cs"/>
                          <a:sym typeface="Arial"/>
                        </a:rPr>
                        <a:t> </a:t>
                      </a:r>
                      <a:br>
                        <a:rPr lang="es-ES" sz="1050" b="0" i="0" u="none" strike="noStrike" cap="none" dirty="0">
                          <a:solidFill>
                            <a:schemeClr val="tx1"/>
                          </a:solidFill>
                          <a:effectLst/>
                          <a:latin typeface="+mn-lt"/>
                          <a:ea typeface="+mn-ea"/>
                          <a:cs typeface="+mn-cs"/>
                          <a:sym typeface="Arial"/>
                        </a:rPr>
                      </a:br>
                      <a:r>
                        <a:rPr lang="es-ES" sz="1050" b="0" i="0" u="none" strike="noStrike" cap="none" dirty="0">
                          <a:solidFill>
                            <a:schemeClr val="tx1"/>
                          </a:solidFill>
                          <a:effectLst/>
                          <a:latin typeface="+mn-lt"/>
                          <a:ea typeface="+mn-ea"/>
                          <a:cs typeface="+mn-cs"/>
                          <a:sym typeface="Arial"/>
                        </a:rPr>
                        <a:t>nuevo un punto de inyección para la actual subestación </a:t>
                      </a:r>
                      <a:r>
                        <a:rPr lang="es-ES" sz="1050" b="0" i="0" u="none" strike="noStrike" cap="none" dirty="0" err="1">
                          <a:solidFill>
                            <a:schemeClr val="tx1"/>
                          </a:solidFill>
                          <a:effectLst/>
                          <a:latin typeface="+mn-lt"/>
                          <a:ea typeface="+mn-ea"/>
                          <a:cs typeface="+mn-cs"/>
                          <a:sym typeface="Arial"/>
                        </a:rPr>
                        <a:t>Bosconia</a:t>
                      </a:r>
                      <a:r>
                        <a:rPr lang="es-ES" sz="1050" b="0" i="0" u="none" strike="noStrike" cap="none" dirty="0">
                          <a:solidFill>
                            <a:schemeClr val="tx1"/>
                          </a:solidFill>
                          <a:effectLst/>
                          <a:latin typeface="+mn-lt"/>
                          <a:ea typeface="+mn-ea"/>
                          <a:cs typeface="+mn-cs"/>
                          <a:sym typeface="Arial"/>
                        </a:rPr>
                        <a:t> </a:t>
                      </a:r>
                      <a:br>
                        <a:rPr lang="es-ES" sz="1050" b="0" i="0" u="none" strike="noStrike" cap="none" dirty="0">
                          <a:solidFill>
                            <a:schemeClr val="tx1"/>
                          </a:solidFill>
                          <a:effectLst/>
                          <a:latin typeface="+mn-lt"/>
                          <a:ea typeface="+mn-ea"/>
                          <a:cs typeface="+mn-cs"/>
                          <a:sym typeface="Arial"/>
                        </a:rPr>
                      </a:br>
                      <a:r>
                        <a:rPr lang="es-ES" sz="1050" b="0" i="0" u="none" strike="noStrike" cap="none" dirty="0">
                          <a:solidFill>
                            <a:schemeClr val="tx1"/>
                          </a:solidFill>
                          <a:effectLst/>
                          <a:latin typeface="+mn-lt"/>
                          <a:ea typeface="+mn-ea"/>
                          <a:cs typeface="+mn-cs"/>
                          <a:sym typeface="Arial"/>
                        </a:rPr>
                        <a:t>Mejoría en los perfiles de tensión y </a:t>
                      </a:r>
                      <a:r>
                        <a:rPr lang="es-ES" sz="1050" b="0" i="0" u="none" strike="noStrike" cap="none" dirty="0" err="1">
                          <a:solidFill>
                            <a:schemeClr val="tx1"/>
                          </a:solidFill>
                          <a:effectLst/>
                          <a:latin typeface="+mn-lt"/>
                          <a:ea typeface="+mn-ea"/>
                          <a:cs typeface="+mn-cs"/>
                          <a:sym typeface="Arial"/>
                        </a:rPr>
                        <a:t>cargabilidad</a:t>
                      </a:r>
                      <a:r>
                        <a:rPr lang="es-ES" sz="1050" b="0" i="0" u="none" strike="noStrike" cap="none" dirty="0">
                          <a:solidFill>
                            <a:schemeClr val="tx1"/>
                          </a:solidFill>
                          <a:effectLst/>
                          <a:latin typeface="+mn-lt"/>
                          <a:ea typeface="+mn-ea"/>
                          <a:cs typeface="+mn-cs"/>
                          <a:sym typeface="Arial"/>
                        </a:rPr>
                        <a:t> en la zona.</a:t>
                      </a:r>
                    </a:p>
                  </a:txBody>
                  <a:tcPr marL="9525" marR="9525" marT="9525" marB="0" anchor="b"/>
                </a:tc>
                <a:tc>
                  <a:txBody>
                    <a:bodyPr/>
                    <a:lstStyle/>
                    <a:p>
                      <a:pPr algn="ctr" fontAlgn="ctr">
                        <a:lnSpc>
                          <a:spcPct val="150000"/>
                        </a:lnSpc>
                      </a:pPr>
                      <a:r>
                        <a:rPr lang="es-CO" sz="1050" b="0" i="0" u="none" strike="noStrike" cap="none">
                          <a:solidFill>
                            <a:schemeClr val="tx1"/>
                          </a:solidFill>
                          <a:effectLst/>
                          <a:latin typeface="+mn-lt"/>
                          <a:ea typeface="+mn-ea"/>
                          <a:cs typeface="+mn-cs"/>
                          <a:sym typeface="Arial"/>
                        </a:rPr>
                        <a:t>GCM</a:t>
                      </a:r>
                    </a:p>
                  </a:txBody>
                  <a:tcPr marL="9525" marR="9525" marT="9525" marB="0" anchor="ctr"/>
                </a:tc>
                <a:extLst>
                  <a:ext uri="{0D108BD9-81ED-4DB2-BD59-A6C34878D82A}">
                    <a16:rowId xmlns:a16="http://schemas.microsoft.com/office/drawing/2014/main" val="2327178472"/>
                  </a:ext>
                </a:extLst>
              </a:tr>
              <a:tr h="189794">
                <a:tc>
                  <a:txBody>
                    <a:bodyPr/>
                    <a:lstStyle/>
                    <a:p>
                      <a:pPr algn="l" fontAlgn="b">
                        <a:lnSpc>
                          <a:spcPct val="150000"/>
                        </a:lnSpc>
                        <a:buClr>
                          <a:schemeClr val="dk2"/>
                        </a:buClr>
                        <a:buSzPts val="1100"/>
                        <a:buFont typeface="Calibri" panose="020F0502020204030204" pitchFamily="34" charset="0"/>
                        <a:buNone/>
                      </a:pPr>
                      <a:r>
                        <a:rPr lang="es-ES" sz="1050" b="0" i="0" u="none" strike="noStrike" cap="none" dirty="0">
                          <a:solidFill>
                            <a:schemeClr val="tx1"/>
                          </a:solidFill>
                          <a:effectLst/>
                          <a:latin typeface="+mn-lt"/>
                          <a:ea typeface="+mn-ea"/>
                          <a:cs typeface="+mn-cs"/>
                          <a:sym typeface="Arial"/>
                        </a:rPr>
                        <a:t>Subestación Nueva </a:t>
                      </a:r>
                      <a:r>
                        <a:rPr lang="es-ES" sz="1050" b="0" i="0" u="none" strike="noStrike" cap="none" dirty="0" err="1">
                          <a:solidFill>
                            <a:schemeClr val="tx1"/>
                          </a:solidFill>
                          <a:effectLst/>
                          <a:latin typeface="+mn-lt"/>
                          <a:ea typeface="+mn-ea"/>
                          <a:cs typeface="+mn-cs"/>
                          <a:sym typeface="Arial"/>
                        </a:rPr>
                        <a:t>Bosconia</a:t>
                      </a:r>
                      <a:r>
                        <a:rPr lang="es-ES" sz="1050" b="0" i="0" u="none" strike="noStrike" cap="none" dirty="0">
                          <a:solidFill>
                            <a:schemeClr val="tx1"/>
                          </a:solidFill>
                          <a:effectLst/>
                          <a:latin typeface="+mn-lt"/>
                          <a:ea typeface="+mn-ea"/>
                          <a:cs typeface="+mn-cs"/>
                          <a:sym typeface="Arial"/>
                        </a:rPr>
                        <a:t> 110/34.5 </a:t>
                      </a:r>
                      <a:r>
                        <a:rPr lang="es-ES" sz="1050" b="0" i="0" u="none" strike="noStrike" cap="none" dirty="0" err="1">
                          <a:solidFill>
                            <a:schemeClr val="tx1"/>
                          </a:solidFill>
                          <a:effectLst/>
                          <a:latin typeface="+mn-lt"/>
                          <a:ea typeface="+mn-ea"/>
                          <a:cs typeface="+mn-cs"/>
                          <a:sym typeface="Arial"/>
                        </a:rPr>
                        <a:t>kV</a:t>
                      </a:r>
                      <a:r>
                        <a:rPr lang="es-ES" sz="1050" b="0" i="0" u="none" strike="noStrike" cap="none" dirty="0">
                          <a:solidFill>
                            <a:schemeClr val="tx1"/>
                          </a:solidFill>
                          <a:effectLst/>
                          <a:latin typeface="+mn-lt"/>
                          <a:ea typeface="+mn-ea"/>
                          <a:cs typeface="+mn-cs"/>
                          <a:sym typeface="Arial"/>
                        </a:rPr>
                        <a:t>  nuevo un punto de inyección para la actual Subestación </a:t>
                      </a:r>
                      <a:r>
                        <a:rPr lang="es-ES" sz="1050" b="0" i="0" u="none" strike="noStrike" cap="none" dirty="0" err="1">
                          <a:solidFill>
                            <a:schemeClr val="tx1"/>
                          </a:solidFill>
                          <a:effectLst/>
                          <a:latin typeface="+mn-lt"/>
                          <a:ea typeface="+mn-ea"/>
                          <a:cs typeface="+mn-cs"/>
                          <a:sym typeface="Arial"/>
                        </a:rPr>
                        <a:t>Bosconia</a:t>
                      </a:r>
                      <a:r>
                        <a:rPr lang="es-ES" sz="1050" b="0" i="0" u="none" strike="noStrike" cap="none" dirty="0">
                          <a:solidFill>
                            <a:schemeClr val="tx1"/>
                          </a:solidFill>
                          <a:effectLst/>
                          <a:latin typeface="+mn-lt"/>
                          <a:ea typeface="+mn-ea"/>
                          <a:cs typeface="+mn-cs"/>
                          <a:sym typeface="Arial"/>
                        </a:rPr>
                        <a:t> Mejoría en los perfiles de tensión y </a:t>
                      </a:r>
                      <a:r>
                        <a:rPr lang="es-ES" sz="1050" b="0" i="0" u="none" strike="noStrike" cap="none" dirty="0" err="1">
                          <a:solidFill>
                            <a:schemeClr val="tx1"/>
                          </a:solidFill>
                          <a:effectLst/>
                          <a:latin typeface="+mn-lt"/>
                          <a:ea typeface="+mn-ea"/>
                          <a:cs typeface="+mn-cs"/>
                          <a:sym typeface="Arial"/>
                        </a:rPr>
                        <a:t>cargabilidad</a:t>
                      </a:r>
                      <a:r>
                        <a:rPr lang="es-ES" sz="1050" b="0" i="0" u="none" strike="noStrike" cap="none" dirty="0">
                          <a:solidFill>
                            <a:schemeClr val="tx1"/>
                          </a:solidFill>
                          <a:effectLst/>
                          <a:latin typeface="+mn-lt"/>
                          <a:ea typeface="+mn-ea"/>
                          <a:cs typeface="+mn-cs"/>
                          <a:sym typeface="Arial"/>
                        </a:rPr>
                        <a:t> en la zona.</a:t>
                      </a:r>
                      <a:endParaRPr lang="es-CO" sz="1050" b="0" i="0" u="none" strike="noStrike" cap="none" dirty="0">
                        <a:solidFill>
                          <a:schemeClr val="tx1"/>
                        </a:solidFill>
                        <a:effectLst/>
                        <a:latin typeface="+mn-lt"/>
                        <a:ea typeface="+mn-ea"/>
                        <a:cs typeface="+mn-cs"/>
                        <a:sym typeface="Arial"/>
                      </a:endParaRPr>
                    </a:p>
                  </a:txBody>
                  <a:tcPr marL="9525" marR="9525" marT="9525" marB="0" anchor="b"/>
                </a:tc>
                <a:tc>
                  <a:txBody>
                    <a:bodyPr/>
                    <a:lstStyle/>
                    <a:p>
                      <a:pPr algn="ctr" fontAlgn="ctr">
                        <a:lnSpc>
                          <a:spcPct val="150000"/>
                        </a:lnSpc>
                      </a:pPr>
                      <a:r>
                        <a:rPr lang="es-CO" sz="1050" b="0" i="0" u="none" strike="noStrike" cap="none">
                          <a:solidFill>
                            <a:schemeClr val="tx1"/>
                          </a:solidFill>
                          <a:effectLst/>
                          <a:latin typeface="+mn-lt"/>
                          <a:ea typeface="+mn-ea"/>
                          <a:cs typeface="+mn-cs"/>
                          <a:sym typeface="Arial"/>
                        </a:rPr>
                        <a:t>GCM</a:t>
                      </a:r>
                    </a:p>
                  </a:txBody>
                  <a:tcPr marL="9525" marR="9525" marT="9525" marB="0" anchor="ctr"/>
                </a:tc>
                <a:extLst>
                  <a:ext uri="{0D108BD9-81ED-4DB2-BD59-A6C34878D82A}">
                    <a16:rowId xmlns:a16="http://schemas.microsoft.com/office/drawing/2014/main" val="1421039441"/>
                  </a:ext>
                </a:extLst>
              </a:tr>
              <a:tr h="189794">
                <a:tc>
                  <a:txBody>
                    <a:bodyPr/>
                    <a:lstStyle/>
                    <a:p>
                      <a:pPr algn="l" fontAlgn="b">
                        <a:lnSpc>
                          <a:spcPct val="150000"/>
                        </a:lnSpc>
                        <a:buClr>
                          <a:schemeClr val="dk2"/>
                        </a:buClr>
                        <a:buSzPts val="1100"/>
                        <a:buFont typeface="Calibri" panose="020F0502020204030204" pitchFamily="34" charset="0"/>
                        <a:buNone/>
                      </a:pPr>
                      <a:r>
                        <a:rPr lang="es-CO" sz="1050" b="0" i="0" u="none" strike="noStrike" cap="none" dirty="0">
                          <a:solidFill>
                            <a:schemeClr val="tx1"/>
                          </a:solidFill>
                          <a:effectLst/>
                          <a:latin typeface="+mn-lt"/>
                          <a:ea typeface="+mn-ea"/>
                          <a:cs typeface="+mn-cs"/>
                          <a:sym typeface="Arial"/>
                        </a:rPr>
                        <a:t>Subestación </a:t>
                      </a:r>
                      <a:r>
                        <a:rPr lang="es-CO" sz="1050" b="0" i="0" u="none" strike="noStrike" cap="none" dirty="0" err="1">
                          <a:solidFill>
                            <a:schemeClr val="tx1"/>
                          </a:solidFill>
                          <a:effectLst/>
                          <a:latin typeface="+mn-lt"/>
                          <a:ea typeface="+mn-ea"/>
                          <a:cs typeface="+mn-cs"/>
                          <a:sym typeface="Arial"/>
                        </a:rPr>
                        <a:t>Uribia</a:t>
                      </a:r>
                      <a:r>
                        <a:rPr lang="es-CO" sz="1050" b="0" i="0" u="none" strike="noStrike" cap="none" dirty="0">
                          <a:solidFill>
                            <a:schemeClr val="tx1"/>
                          </a:solidFill>
                          <a:effectLst/>
                          <a:latin typeface="+mn-lt"/>
                          <a:ea typeface="+mn-ea"/>
                          <a:cs typeface="+mn-cs"/>
                          <a:sym typeface="Arial"/>
                        </a:rPr>
                        <a:t> 110/34,5 </a:t>
                      </a:r>
                      <a:r>
                        <a:rPr lang="es-CO" sz="1050" b="0" i="0" u="none" strike="noStrike" cap="none" dirty="0" err="1">
                          <a:solidFill>
                            <a:schemeClr val="tx1"/>
                          </a:solidFill>
                          <a:effectLst/>
                          <a:latin typeface="+mn-lt"/>
                          <a:ea typeface="+mn-ea"/>
                          <a:cs typeface="+mn-cs"/>
                          <a:sym typeface="Arial"/>
                        </a:rPr>
                        <a:t>kV</a:t>
                      </a:r>
                      <a:r>
                        <a:rPr lang="es-CO" sz="1050" b="0" i="0" u="none" strike="noStrike" cap="none" dirty="0">
                          <a:solidFill>
                            <a:schemeClr val="tx1"/>
                          </a:solidFill>
                          <a:effectLst/>
                          <a:latin typeface="+mn-lt"/>
                          <a:ea typeface="+mn-ea"/>
                          <a:cs typeface="+mn-cs"/>
                          <a:sym typeface="Arial"/>
                        </a:rPr>
                        <a:t> </a:t>
                      </a:r>
                    </a:p>
                  </a:txBody>
                  <a:tcPr marL="9525" marR="9525" marT="9525" marB="0" anchor="b"/>
                </a:tc>
                <a:tc>
                  <a:txBody>
                    <a:bodyPr/>
                    <a:lstStyle/>
                    <a:p>
                      <a:pPr algn="ctr" fontAlgn="ctr">
                        <a:lnSpc>
                          <a:spcPct val="150000"/>
                        </a:lnSpc>
                      </a:pPr>
                      <a:r>
                        <a:rPr lang="es-CO" sz="1050" b="0" i="0" u="none" strike="noStrike" cap="none">
                          <a:solidFill>
                            <a:schemeClr val="tx1"/>
                          </a:solidFill>
                          <a:effectLst/>
                          <a:latin typeface="+mn-lt"/>
                          <a:ea typeface="+mn-ea"/>
                          <a:cs typeface="+mn-cs"/>
                          <a:sym typeface="Arial"/>
                        </a:rPr>
                        <a:t>GCM</a:t>
                      </a:r>
                    </a:p>
                  </a:txBody>
                  <a:tcPr marL="9525" marR="9525" marT="9525" marB="0" anchor="ctr"/>
                </a:tc>
                <a:extLst>
                  <a:ext uri="{0D108BD9-81ED-4DB2-BD59-A6C34878D82A}">
                    <a16:rowId xmlns:a16="http://schemas.microsoft.com/office/drawing/2014/main" val="3560751341"/>
                  </a:ext>
                </a:extLst>
              </a:tr>
              <a:tr h="189794">
                <a:tc>
                  <a:txBody>
                    <a:bodyPr/>
                    <a:lstStyle/>
                    <a:p>
                      <a:pPr algn="l" fontAlgn="b">
                        <a:lnSpc>
                          <a:spcPct val="150000"/>
                        </a:lnSpc>
                        <a:buClr>
                          <a:schemeClr val="dk2"/>
                        </a:buClr>
                        <a:buSzPts val="1100"/>
                        <a:buFont typeface="Calibri" panose="020F0502020204030204" pitchFamily="34" charset="0"/>
                        <a:buNone/>
                      </a:pPr>
                      <a:r>
                        <a:rPr lang="es-CO" sz="1050" b="0" i="0" u="none" strike="noStrike" cap="none" dirty="0">
                          <a:solidFill>
                            <a:schemeClr val="tx1"/>
                          </a:solidFill>
                          <a:effectLst/>
                          <a:latin typeface="+mn-lt"/>
                          <a:ea typeface="+mn-ea"/>
                          <a:cs typeface="+mn-cs"/>
                          <a:sym typeface="Arial"/>
                        </a:rPr>
                        <a:t> Subestación Almendros 110/13,8 </a:t>
                      </a:r>
                      <a:r>
                        <a:rPr lang="es-CO" sz="1050" b="0" i="0" u="none" strike="noStrike" cap="none" dirty="0" err="1">
                          <a:solidFill>
                            <a:schemeClr val="tx1"/>
                          </a:solidFill>
                          <a:effectLst/>
                          <a:latin typeface="+mn-lt"/>
                          <a:ea typeface="+mn-ea"/>
                          <a:cs typeface="+mn-cs"/>
                          <a:sym typeface="Arial"/>
                        </a:rPr>
                        <a:t>kV</a:t>
                      </a:r>
                      <a:r>
                        <a:rPr lang="es-CO" sz="1050" b="0" i="0" u="none" strike="noStrike" cap="none" dirty="0">
                          <a:solidFill>
                            <a:schemeClr val="tx1"/>
                          </a:solidFill>
                          <a:effectLst/>
                          <a:latin typeface="+mn-lt"/>
                          <a:ea typeface="+mn-ea"/>
                          <a:cs typeface="+mn-cs"/>
                          <a:sym typeface="Arial"/>
                        </a:rPr>
                        <a:t> </a:t>
                      </a:r>
                    </a:p>
                  </a:txBody>
                  <a:tcPr marL="9525" marR="9525" marT="9525" marB="0" anchor="b"/>
                </a:tc>
                <a:tc>
                  <a:txBody>
                    <a:bodyPr/>
                    <a:lstStyle/>
                    <a:p>
                      <a:pPr algn="ctr" fontAlgn="ctr">
                        <a:lnSpc>
                          <a:spcPct val="150000"/>
                        </a:lnSpc>
                      </a:pPr>
                      <a:r>
                        <a:rPr lang="es-CO" sz="1050" b="0" i="0" u="none" strike="noStrike" cap="none" dirty="0">
                          <a:solidFill>
                            <a:schemeClr val="tx1"/>
                          </a:solidFill>
                          <a:effectLst/>
                          <a:latin typeface="+mn-lt"/>
                          <a:ea typeface="+mn-ea"/>
                          <a:cs typeface="+mn-cs"/>
                          <a:sym typeface="Arial"/>
                        </a:rPr>
                        <a:t>GCM</a:t>
                      </a:r>
                    </a:p>
                  </a:txBody>
                  <a:tcPr marL="9525" marR="9525" marT="9525" marB="0" anchor="ctr"/>
                </a:tc>
                <a:extLst>
                  <a:ext uri="{0D108BD9-81ED-4DB2-BD59-A6C34878D82A}">
                    <a16:rowId xmlns:a16="http://schemas.microsoft.com/office/drawing/2014/main" val="2450712769"/>
                  </a:ext>
                </a:extLst>
              </a:tr>
              <a:tr h="189794">
                <a:tc>
                  <a:txBody>
                    <a:bodyPr/>
                    <a:lstStyle/>
                    <a:p>
                      <a:pPr algn="l" fontAlgn="b">
                        <a:lnSpc>
                          <a:spcPct val="150000"/>
                        </a:lnSpc>
                        <a:buClr>
                          <a:schemeClr val="dk2"/>
                        </a:buClr>
                        <a:buSzPts val="1100"/>
                        <a:buFont typeface="Calibri" panose="020F0502020204030204" pitchFamily="34" charset="0"/>
                        <a:buNone/>
                      </a:pPr>
                      <a:r>
                        <a:rPr lang="es-ES" sz="1050" b="0" i="0" u="none" strike="noStrike" cap="none" dirty="0">
                          <a:solidFill>
                            <a:schemeClr val="tx1"/>
                          </a:solidFill>
                          <a:effectLst/>
                          <a:latin typeface="+mn-lt"/>
                          <a:ea typeface="+mn-ea"/>
                          <a:cs typeface="+mn-cs"/>
                          <a:sym typeface="Arial"/>
                        </a:rPr>
                        <a:t>Subestación Nueva Fundación 110 </a:t>
                      </a:r>
                      <a:r>
                        <a:rPr lang="es-ES" sz="1050" b="0" i="0" u="none" strike="noStrike" cap="none" dirty="0" err="1">
                          <a:solidFill>
                            <a:schemeClr val="tx1"/>
                          </a:solidFill>
                          <a:effectLst/>
                          <a:latin typeface="+mn-lt"/>
                          <a:ea typeface="+mn-ea"/>
                          <a:cs typeface="+mn-cs"/>
                          <a:sym typeface="Arial"/>
                        </a:rPr>
                        <a:t>kV</a:t>
                      </a:r>
                      <a:r>
                        <a:rPr lang="es-ES" sz="1050" b="0" i="0" u="none" strike="noStrike" cap="none" dirty="0">
                          <a:solidFill>
                            <a:schemeClr val="tx1"/>
                          </a:solidFill>
                          <a:effectLst/>
                          <a:latin typeface="+mn-lt"/>
                          <a:ea typeface="+mn-ea"/>
                          <a:cs typeface="+mn-cs"/>
                          <a:sym typeface="Arial"/>
                        </a:rPr>
                        <a:t> </a:t>
                      </a:r>
                      <a:endParaRPr lang="es-CO" sz="1050" b="0" i="0" u="none" strike="noStrike" cap="none" dirty="0">
                        <a:solidFill>
                          <a:schemeClr val="tx1"/>
                        </a:solidFill>
                        <a:effectLst/>
                        <a:latin typeface="+mn-lt"/>
                        <a:ea typeface="+mn-ea"/>
                        <a:cs typeface="+mn-cs"/>
                        <a:sym typeface="Arial"/>
                      </a:endParaRPr>
                    </a:p>
                  </a:txBody>
                  <a:tcPr marL="9525" marR="9525" marT="9525" marB="0" anchor="b"/>
                </a:tc>
                <a:tc>
                  <a:txBody>
                    <a:bodyPr/>
                    <a:lstStyle/>
                    <a:p>
                      <a:pPr algn="ctr" fontAlgn="ctr">
                        <a:lnSpc>
                          <a:spcPct val="150000"/>
                        </a:lnSpc>
                      </a:pPr>
                      <a:r>
                        <a:rPr lang="es-ES" sz="1050" b="0" i="0" u="none" strike="noStrike" cap="none" dirty="0">
                          <a:solidFill>
                            <a:schemeClr val="tx1"/>
                          </a:solidFill>
                          <a:effectLst/>
                          <a:latin typeface="+mn-lt"/>
                          <a:ea typeface="+mn-ea"/>
                          <a:cs typeface="+mn-cs"/>
                          <a:sym typeface="Arial"/>
                        </a:rPr>
                        <a:t>GCM</a:t>
                      </a:r>
                      <a:endParaRPr lang="es-CO" sz="1050" b="0" i="0" u="none" strike="noStrike" cap="none" dirty="0">
                        <a:solidFill>
                          <a:schemeClr val="tx1"/>
                        </a:solidFill>
                        <a:effectLst/>
                        <a:latin typeface="+mn-lt"/>
                        <a:ea typeface="+mn-ea"/>
                        <a:cs typeface="+mn-cs"/>
                        <a:sym typeface="Arial"/>
                      </a:endParaRPr>
                    </a:p>
                  </a:txBody>
                  <a:tcPr marL="9525" marR="9525" marT="9525" marB="0" anchor="ctr"/>
                </a:tc>
                <a:extLst>
                  <a:ext uri="{0D108BD9-81ED-4DB2-BD59-A6C34878D82A}">
                    <a16:rowId xmlns:a16="http://schemas.microsoft.com/office/drawing/2014/main" val="2052541485"/>
                  </a:ext>
                </a:extLst>
              </a:tr>
            </a:tbl>
          </a:graphicData>
        </a:graphic>
      </p:graphicFrame>
    </p:spTree>
    <p:extLst>
      <p:ext uri="{BB962C8B-B14F-4D97-AF65-F5344CB8AC3E}">
        <p14:creationId xmlns:p14="http://schemas.microsoft.com/office/powerpoint/2010/main" val="509336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0" y="4373075"/>
            <a:ext cx="1366876" cy="768200"/>
          </a:xfrm>
          <a:prstGeom prst="rect">
            <a:avLst/>
          </a:prstGeom>
          <a:noFill/>
          <a:ln>
            <a:noFill/>
          </a:ln>
        </p:spPr>
      </p:pic>
      <p:sp>
        <p:nvSpPr>
          <p:cNvPr id="4" name="Rectángulo 3"/>
          <p:cNvSpPr/>
          <p:nvPr/>
        </p:nvSpPr>
        <p:spPr>
          <a:xfrm>
            <a:off x="8698044" y="4987387"/>
            <a:ext cx="445956" cy="153888"/>
          </a:xfrm>
          <a:prstGeom prst="rect">
            <a:avLst/>
          </a:prstGeom>
        </p:spPr>
        <p:txBody>
          <a:bodyPr wrap="none">
            <a:spAutoFit/>
          </a:bodyPr>
          <a:lstStyle/>
          <a:p>
            <a:r>
              <a:rPr lang="es-CO" sz="400" dirty="0">
                <a:solidFill>
                  <a:schemeClr val="tx1"/>
                </a:solidFill>
                <a:latin typeface="Roboto" panose="020B0604020202020204" charset="0"/>
              </a:rPr>
              <a:t>F-CE-01_V4</a:t>
            </a:r>
            <a:endParaRPr lang="es-CO" sz="400" dirty="0">
              <a:solidFill>
                <a:schemeClr val="tx1"/>
              </a:solidFill>
            </a:endParaRPr>
          </a:p>
        </p:txBody>
      </p:sp>
      <p:sp>
        <p:nvSpPr>
          <p:cNvPr id="2" name="Rectángulo 1"/>
          <p:cNvSpPr/>
          <p:nvPr/>
        </p:nvSpPr>
        <p:spPr>
          <a:xfrm>
            <a:off x="4454820" y="2417862"/>
            <a:ext cx="234360" cy="307777"/>
          </a:xfrm>
          <a:prstGeom prst="rect">
            <a:avLst/>
          </a:prstGeom>
        </p:spPr>
        <p:txBody>
          <a:bodyPr wrap="none">
            <a:spAutoFit/>
          </a:bodyPr>
          <a:lstStyle/>
          <a:p>
            <a:r>
              <a:rPr lang="es-CO" dirty="0"/>
              <a:t> </a:t>
            </a:r>
          </a:p>
        </p:txBody>
      </p:sp>
      <p:graphicFrame>
        <p:nvGraphicFramePr>
          <p:cNvPr id="6" name="Tabla 5"/>
          <p:cNvGraphicFramePr>
            <a:graphicFrameLocks noGrp="1"/>
          </p:cNvGraphicFramePr>
          <p:nvPr>
            <p:extLst>
              <p:ext uri="{D42A27DB-BD31-4B8C-83A1-F6EECF244321}">
                <p14:modId xmlns:p14="http://schemas.microsoft.com/office/powerpoint/2010/main" val="3743807141"/>
              </p:ext>
            </p:extLst>
          </p:nvPr>
        </p:nvGraphicFramePr>
        <p:xfrm>
          <a:off x="374760" y="468932"/>
          <a:ext cx="7951304" cy="3390409"/>
        </p:xfrm>
        <a:graphic>
          <a:graphicData uri="http://schemas.openxmlformats.org/drawingml/2006/table">
            <a:tbl>
              <a:tblPr firstRow="1">
                <a:tableStyleId>{616DA210-FB5B-4158-B5E0-FEB733F419BA}</a:tableStyleId>
              </a:tblPr>
              <a:tblGrid>
                <a:gridCol w="6052950">
                  <a:extLst>
                    <a:ext uri="{9D8B030D-6E8A-4147-A177-3AD203B41FA5}">
                      <a16:colId xmlns:a16="http://schemas.microsoft.com/office/drawing/2014/main" val="4026019819"/>
                    </a:ext>
                  </a:extLst>
                </a:gridCol>
                <a:gridCol w="1898354">
                  <a:extLst>
                    <a:ext uri="{9D8B030D-6E8A-4147-A177-3AD203B41FA5}">
                      <a16:colId xmlns:a16="http://schemas.microsoft.com/office/drawing/2014/main" val="1401498301"/>
                    </a:ext>
                  </a:extLst>
                </a:gridCol>
              </a:tblGrid>
              <a:tr h="189794">
                <a:tc>
                  <a:txBody>
                    <a:bodyPr/>
                    <a:lstStyle/>
                    <a:p>
                      <a:pPr algn="ctr" fontAlgn="ctr">
                        <a:lnSpc>
                          <a:spcPct val="150000"/>
                        </a:lnSpc>
                      </a:pPr>
                      <a:r>
                        <a:rPr lang="es-ES" sz="1100" u="none" strike="noStrike" dirty="0">
                          <a:effectLst/>
                        </a:rPr>
                        <a:t>OBRAS DE EXPANSIÓN EN ESTUDIO</a:t>
                      </a:r>
                      <a:endParaRPr lang="es-ES" sz="1100" b="1" i="0" u="none" strike="noStrike" dirty="0">
                        <a:solidFill>
                          <a:srgbClr val="000000"/>
                        </a:solidFill>
                        <a:effectLst/>
                        <a:latin typeface="Calibri" panose="020F0502020204030204" pitchFamily="34" charset="0"/>
                      </a:endParaRPr>
                    </a:p>
                  </a:txBody>
                  <a:tcPr marL="7269" marR="7269" marT="7269" marB="0" anchor="ctr"/>
                </a:tc>
                <a:tc>
                  <a:txBody>
                    <a:bodyPr/>
                    <a:lstStyle/>
                    <a:p>
                      <a:pPr algn="ctr" fontAlgn="ctr">
                        <a:lnSpc>
                          <a:spcPct val="150000"/>
                        </a:lnSpc>
                      </a:pPr>
                      <a:r>
                        <a:rPr lang="es-CO" sz="1100" u="none" strike="noStrike" dirty="0">
                          <a:effectLst/>
                        </a:rPr>
                        <a:t>ÁREA</a:t>
                      </a:r>
                      <a:endParaRPr lang="es-CO" sz="1100" b="1" i="0" u="none" strike="noStrike" dirty="0">
                        <a:solidFill>
                          <a:srgbClr val="000000"/>
                        </a:solidFill>
                        <a:effectLst/>
                        <a:latin typeface="Calibri" panose="020F0502020204030204" pitchFamily="34" charset="0"/>
                      </a:endParaRPr>
                    </a:p>
                  </a:txBody>
                  <a:tcPr marL="7269" marR="7269" marT="7269" marB="0" anchor="ctr"/>
                </a:tc>
                <a:extLst>
                  <a:ext uri="{0D108BD9-81ED-4DB2-BD59-A6C34878D82A}">
                    <a16:rowId xmlns:a16="http://schemas.microsoft.com/office/drawing/2014/main" val="537033919"/>
                  </a:ext>
                </a:extLst>
              </a:tr>
              <a:tr h="189794">
                <a:tc>
                  <a:txBody>
                    <a:bodyPr/>
                    <a:lstStyle/>
                    <a:p>
                      <a:pPr algn="l" fontAlgn="b">
                        <a:lnSpc>
                          <a:spcPct val="150000"/>
                        </a:lnSpc>
                      </a:pPr>
                      <a:r>
                        <a:rPr lang="es-CO" sz="1100" u="none" strike="noStrike" dirty="0">
                          <a:effectLst/>
                        </a:rPr>
                        <a:t>Cambio Transformador </a:t>
                      </a:r>
                      <a:r>
                        <a:rPr lang="es-CO" sz="1100" u="none" strike="noStrike" dirty="0" err="1">
                          <a:effectLst/>
                        </a:rPr>
                        <a:t>Guavio</a:t>
                      </a:r>
                      <a:r>
                        <a:rPr lang="es-CO" sz="1100" u="none" strike="noStrike" dirty="0">
                          <a:effectLst/>
                        </a:rPr>
                        <a:t> 230/115 KV de 40 MVA a 90 MVA </a:t>
                      </a:r>
                      <a:endParaRPr lang="es-CO" sz="1100" b="0" i="0" u="none" strike="noStrike" dirty="0">
                        <a:solidFill>
                          <a:srgbClr val="000000"/>
                        </a:solidFill>
                        <a:effectLst/>
                        <a:latin typeface="Calibri" panose="020F0502020204030204" pitchFamily="34" charset="0"/>
                      </a:endParaRPr>
                    </a:p>
                  </a:txBody>
                  <a:tcPr marL="9490" marR="9490" marT="9490" marB="0" anchor="b"/>
                </a:tc>
                <a:tc>
                  <a:txBody>
                    <a:bodyPr/>
                    <a:lstStyle/>
                    <a:p>
                      <a:pPr algn="ctr" fontAlgn="ctr">
                        <a:lnSpc>
                          <a:spcPct val="150000"/>
                        </a:lnSpc>
                      </a:pPr>
                      <a:r>
                        <a:rPr lang="es-CO" sz="1100" u="none" strike="noStrike" dirty="0">
                          <a:effectLst/>
                        </a:rPr>
                        <a:t>ORIENTAL</a:t>
                      </a:r>
                      <a:endParaRPr lang="es-CO" sz="1100" b="0" i="0" u="none" strike="noStrike" dirty="0">
                        <a:solidFill>
                          <a:srgbClr val="000000"/>
                        </a:solidFill>
                        <a:effectLst/>
                        <a:latin typeface="Calibri" panose="020F0502020204030204" pitchFamily="34" charset="0"/>
                      </a:endParaRPr>
                    </a:p>
                  </a:txBody>
                  <a:tcPr marL="9490" marR="9490" marT="9490" marB="0" anchor="ctr"/>
                </a:tc>
                <a:extLst>
                  <a:ext uri="{0D108BD9-81ED-4DB2-BD59-A6C34878D82A}">
                    <a16:rowId xmlns:a16="http://schemas.microsoft.com/office/drawing/2014/main" val="3295519876"/>
                  </a:ext>
                </a:extLst>
              </a:tr>
              <a:tr h="189794">
                <a:tc>
                  <a:txBody>
                    <a:bodyPr/>
                    <a:lstStyle/>
                    <a:p>
                      <a:pPr algn="l" fontAlgn="b">
                        <a:lnSpc>
                          <a:spcPct val="150000"/>
                        </a:lnSpc>
                      </a:pPr>
                      <a:r>
                        <a:rPr lang="es-CO" sz="1100" u="none" strike="noStrike" dirty="0">
                          <a:effectLst/>
                        </a:rPr>
                        <a:t>Subestación Eléctrica </a:t>
                      </a:r>
                      <a:r>
                        <a:rPr lang="es-CO" sz="1100" u="none" strike="noStrike" dirty="0" err="1">
                          <a:effectLst/>
                        </a:rPr>
                        <a:t>Intexzona</a:t>
                      </a:r>
                      <a:r>
                        <a:rPr lang="es-CO" sz="1100" u="none" strike="noStrike" dirty="0">
                          <a:effectLst/>
                        </a:rPr>
                        <a:t> 115kV </a:t>
                      </a:r>
                      <a:endParaRPr lang="es-CO" sz="1100" b="0" i="0" u="none" strike="noStrike" dirty="0">
                        <a:solidFill>
                          <a:srgbClr val="000000"/>
                        </a:solidFill>
                        <a:effectLst/>
                        <a:latin typeface="Calibri" panose="020F0502020204030204" pitchFamily="34" charset="0"/>
                      </a:endParaRPr>
                    </a:p>
                  </a:txBody>
                  <a:tcPr marL="9490" marR="9490" marT="9490" marB="0" anchor="b"/>
                </a:tc>
                <a:tc>
                  <a:txBody>
                    <a:bodyPr/>
                    <a:lstStyle/>
                    <a:p>
                      <a:pPr algn="ctr" fontAlgn="ctr">
                        <a:lnSpc>
                          <a:spcPct val="150000"/>
                        </a:lnSpc>
                      </a:pPr>
                      <a:r>
                        <a:rPr lang="es-CO" sz="1100" u="none" strike="noStrike" dirty="0">
                          <a:effectLst/>
                        </a:rPr>
                        <a:t>ORIENTAL</a:t>
                      </a:r>
                      <a:endParaRPr lang="es-CO" sz="1100" b="0" i="0" u="none" strike="noStrike" dirty="0">
                        <a:solidFill>
                          <a:srgbClr val="000000"/>
                        </a:solidFill>
                        <a:effectLst/>
                        <a:latin typeface="Calibri" panose="020F0502020204030204" pitchFamily="34" charset="0"/>
                      </a:endParaRPr>
                    </a:p>
                  </a:txBody>
                  <a:tcPr marL="9490" marR="9490" marT="9490" marB="0" anchor="ctr"/>
                </a:tc>
                <a:extLst>
                  <a:ext uri="{0D108BD9-81ED-4DB2-BD59-A6C34878D82A}">
                    <a16:rowId xmlns:a16="http://schemas.microsoft.com/office/drawing/2014/main" val="1637808396"/>
                  </a:ext>
                </a:extLst>
              </a:tr>
              <a:tr h="189794">
                <a:tc>
                  <a:txBody>
                    <a:bodyPr/>
                    <a:lstStyle/>
                    <a:p>
                      <a:pPr algn="l" fontAlgn="b">
                        <a:lnSpc>
                          <a:spcPct val="150000"/>
                        </a:lnSpc>
                      </a:pPr>
                      <a:r>
                        <a:rPr lang="es-ES" sz="1100" u="none" strike="noStrike" dirty="0">
                          <a:effectLst/>
                        </a:rPr>
                        <a:t>Subestación Sopó 230/115 </a:t>
                      </a:r>
                      <a:r>
                        <a:rPr lang="es-ES" sz="1100" u="none" strike="noStrike" dirty="0" err="1">
                          <a:effectLst/>
                        </a:rPr>
                        <a:t>kV</a:t>
                      </a:r>
                      <a:r>
                        <a:rPr lang="es-ES" sz="1100" u="none" strike="noStrike" dirty="0">
                          <a:effectLst/>
                        </a:rPr>
                        <a:t> y líneas asociadas </a:t>
                      </a:r>
                      <a:endParaRPr lang="es-ES" sz="1100" b="0" i="0" u="none" strike="noStrike" dirty="0">
                        <a:solidFill>
                          <a:srgbClr val="000000"/>
                        </a:solidFill>
                        <a:effectLst/>
                        <a:latin typeface="Calibri" panose="020F0502020204030204" pitchFamily="34" charset="0"/>
                      </a:endParaRPr>
                    </a:p>
                  </a:txBody>
                  <a:tcPr marL="9490" marR="9490" marT="9490" marB="0" anchor="b"/>
                </a:tc>
                <a:tc>
                  <a:txBody>
                    <a:bodyPr/>
                    <a:lstStyle/>
                    <a:p>
                      <a:pPr algn="ctr" fontAlgn="ctr">
                        <a:lnSpc>
                          <a:spcPct val="150000"/>
                        </a:lnSpc>
                      </a:pPr>
                      <a:r>
                        <a:rPr lang="es-CO" sz="1100" u="none" strike="noStrike" dirty="0">
                          <a:effectLst/>
                        </a:rPr>
                        <a:t>ORIENTAL</a:t>
                      </a:r>
                      <a:endParaRPr lang="es-CO" sz="1100" b="0" i="0" u="none" strike="noStrike" dirty="0">
                        <a:solidFill>
                          <a:srgbClr val="000000"/>
                        </a:solidFill>
                        <a:effectLst/>
                        <a:latin typeface="Calibri" panose="020F0502020204030204" pitchFamily="34" charset="0"/>
                      </a:endParaRPr>
                    </a:p>
                  </a:txBody>
                  <a:tcPr marL="9490" marR="9490" marT="9490" marB="0" anchor="ctr"/>
                </a:tc>
                <a:extLst>
                  <a:ext uri="{0D108BD9-81ED-4DB2-BD59-A6C34878D82A}">
                    <a16:rowId xmlns:a16="http://schemas.microsoft.com/office/drawing/2014/main" val="2946192193"/>
                  </a:ext>
                </a:extLst>
              </a:tr>
              <a:tr h="189794">
                <a:tc>
                  <a:txBody>
                    <a:bodyPr/>
                    <a:lstStyle/>
                    <a:p>
                      <a:pPr algn="l" fontAlgn="b">
                        <a:lnSpc>
                          <a:spcPct val="150000"/>
                        </a:lnSpc>
                      </a:pPr>
                      <a:r>
                        <a:rPr lang="es-ES" sz="1100" u="none" strike="noStrike" dirty="0">
                          <a:effectLst/>
                        </a:rPr>
                        <a:t>Subestación Corzo 500/115 </a:t>
                      </a:r>
                      <a:r>
                        <a:rPr lang="es-ES" sz="1100" u="none" strike="noStrike" dirty="0" err="1">
                          <a:effectLst/>
                        </a:rPr>
                        <a:t>kV</a:t>
                      </a:r>
                      <a:r>
                        <a:rPr lang="es-ES" sz="1100" u="none" strike="noStrike" dirty="0">
                          <a:effectLst/>
                        </a:rPr>
                        <a:t> y líneas asociadas </a:t>
                      </a:r>
                      <a:endParaRPr lang="es-ES" sz="1100" b="0" i="0" u="none" strike="noStrike" dirty="0">
                        <a:solidFill>
                          <a:srgbClr val="000000"/>
                        </a:solidFill>
                        <a:effectLst/>
                        <a:latin typeface="Calibri" panose="020F0502020204030204" pitchFamily="34" charset="0"/>
                      </a:endParaRPr>
                    </a:p>
                  </a:txBody>
                  <a:tcPr marL="9490" marR="9490" marT="9490" marB="0" anchor="b"/>
                </a:tc>
                <a:tc>
                  <a:txBody>
                    <a:bodyPr/>
                    <a:lstStyle/>
                    <a:p>
                      <a:pPr algn="ctr" fontAlgn="ctr">
                        <a:lnSpc>
                          <a:spcPct val="150000"/>
                        </a:lnSpc>
                      </a:pPr>
                      <a:r>
                        <a:rPr lang="es-CO" sz="1100" u="none" strike="noStrike" dirty="0">
                          <a:effectLst/>
                        </a:rPr>
                        <a:t>ORIENTAL</a:t>
                      </a:r>
                      <a:endParaRPr lang="es-CO" sz="1100" b="0" i="0" u="none" strike="noStrike" dirty="0">
                        <a:solidFill>
                          <a:srgbClr val="000000"/>
                        </a:solidFill>
                        <a:effectLst/>
                        <a:latin typeface="Calibri" panose="020F0502020204030204" pitchFamily="34" charset="0"/>
                      </a:endParaRPr>
                    </a:p>
                  </a:txBody>
                  <a:tcPr marL="9490" marR="9490" marT="9490" marB="0" anchor="ctr"/>
                </a:tc>
                <a:extLst>
                  <a:ext uri="{0D108BD9-81ED-4DB2-BD59-A6C34878D82A}">
                    <a16:rowId xmlns:a16="http://schemas.microsoft.com/office/drawing/2014/main" val="1014083660"/>
                  </a:ext>
                </a:extLst>
              </a:tr>
              <a:tr h="189794">
                <a:tc>
                  <a:txBody>
                    <a:bodyPr/>
                    <a:lstStyle/>
                    <a:p>
                      <a:pPr algn="l" fontAlgn="b">
                        <a:lnSpc>
                          <a:spcPct val="150000"/>
                        </a:lnSpc>
                      </a:pPr>
                      <a:r>
                        <a:rPr lang="es-ES" sz="1100" b="0" i="0" u="none" strike="noStrike" cap="none" dirty="0">
                          <a:solidFill>
                            <a:schemeClr val="tx1"/>
                          </a:solidFill>
                          <a:effectLst/>
                          <a:latin typeface="+mn-lt"/>
                          <a:ea typeface="+mn-ea"/>
                          <a:cs typeface="+mn-cs"/>
                          <a:sym typeface="Arial"/>
                        </a:rPr>
                        <a:t>Interconexión de las Subregiones Nordeste – Urabá A 220 </a:t>
                      </a:r>
                      <a:r>
                        <a:rPr lang="es-ES" sz="1100" b="0" i="0" u="none" strike="noStrike" cap="none" dirty="0" err="1">
                          <a:solidFill>
                            <a:schemeClr val="tx1"/>
                          </a:solidFill>
                          <a:effectLst/>
                          <a:latin typeface="+mn-lt"/>
                          <a:ea typeface="+mn-ea"/>
                          <a:cs typeface="+mn-cs"/>
                          <a:sym typeface="Arial"/>
                        </a:rPr>
                        <a:t>kV</a:t>
                      </a:r>
                      <a:endParaRPr lang="es-ES" sz="1100" b="0" i="0" u="none" strike="noStrike" cap="none" dirty="0">
                        <a:solidFill>
                          <a:schemeClr val="tx1"/>
                        </a:solidFill>
                        <a:effectLst/>
                        <a:latin typeface="+mn-lt"/>
                        <a:ea typeface="+mn-ea"/>
                        <a:cs typeface="+mn-cs"/>
                        <a:sym typeface="Arial"/>
                      </a:endParaRPr>
                    </a:p>
                  </a:txBody>
                  <a:tcPr marL="9525" marR="9525" marT="9525" marB="0" anchor="b"/>
                </a:tc>
                <a:tc>
                  <a:txBody>
                    <a:bodyPr/>
                    <a:lstStyle/>
                    <a:p>
                      <a:pPr algn="ctr" fontAlgn="ctr">
                        <a:lnSpc>
                          <a:spcPct val="150000"/>
                        </a:lnSpc>
                      </a:pPr>
                      <a:r>
                        <a:rPr lang="es-CO" sz="1100" b="0" i="0" u="none" strike="noStrike" cap="none" dirty="0">
                          <a:solidFill>
                            <a:schemeClr val="tx1"/>
                          </a:solidFill>
                          <a:effectLst/>
                          <a:latin typeface="+mn-lt"/>
                          <a:ea typeface="+mn-ea"/>
                          <a:cs typeface="+mn-cs"/>
                          <a:sym typeface="Arial"/>
                        </a:rPr>
                        <a:t>ANTIOQUIA</a:t>
                      </a:r>
                    </a:p>
                  </a:txBody>
                  <a:tcPr marL="9525" marR="9525" marT="9525" marB="0" anchor="ctr"/>
                </a:tc>
                <a:extLst>
                  <a:ext uri="{0D108BD9-81ED-4DB2-BD59-A6C34878D82A}">
                    <a16:rowId xmlns:a16="http://schemas.microsoft.com/office/drawing/2014/main" val="4252957429"/>
                  </a:ext>
                </a:extLst>
              </a:tr>
              <a:tr h="189794">
                <a:tc>
                  <a:txBody>
                    <a:bodyPr/>
                    <a:lstStyle/>
                    <a:p>
                      <a:pPr algn="l" fontAlgn="b">
                        <a:lnSpc>
                          <a:spcPct val="150000"/>
                        </a:lnSpc>
                      </a:pPr>
                      <a:r>
                        <a:rPr lang="es-ES" sz="1100" b="0" i="0" u="none" strike="noStrike" cap="none" dirty="0">
                          <a:solidFill>
                            <a:schemeClr val="tx1"/>
                          </a:solidFill>
                          <a:effectLst/>
                          <a:latin typeface="+mn-lt"/>
                          <a:ea typeface="+mn-ea"/>
                          <a:cs typeface="+mn-cs"/>
                          <a:sym typeface="Arial"/>
                        </a:rPr>
                        <a:t>Subestación Lagunas 220 kV </a:t>
                      </a:r>
                      <a:r>
                        <a:rPr lang="es-ES" sz="1100" b="0" i="0" u="none" strike="noStrike" cap="none" dirty="0" err="1">
                          <a:solidFill>
                            <a:schemeClr val="tx1"/>
                          </a:solidFill>
                          <a:effectLst/>
                          <a:latin typeface="+mn-lt"/>
                          <a:ea typeface="+mn-ea"/>
                          <a:cs typeface="+mn-cs"/>
                          <a:sym typeface="Arial"/>
                        </a:rPr>
                        <a:t>Guárcama</a:t>
                      </a:r>
                      <a:r>
                        <a:rPr lang="es-ES" sz="1100" b="0" i="0" u="none" strike="noStrike" cap="none" dirty="0">
                          <a:solidFill>
                            <a:schemeClr val="tx1"/>
                          </a:solidFill>
                          <a:effectLst/>
                          <a:latin typeface="+mn-lt"/>
                          <a:ea typeface="+mn-ea"/>
                          <a:cs typeface="+mn-cs"/>
                          <a:sym typeface="Arial"/>
                        </a:rPr>
                        <a:t> 220kV</a:t>
                      </a:r>
                    </a:p>
                  </a:txBody>
                  <a:tcPr marL="9525" marR="9525" marT="9525" marB="0" anchor="b"/>
                </a:tc>
                <a:tc>
                  <a:txBody>
                    <a:bodyPr/>
                    <a:lstStyle/>
                    <a:p>
                      <a:pPr algn="ctr" fontAlgn="ctr">
                        <a:lnSpc>
                          <a:spcPct val="150000"/>
                        </a:lnSpc>
                      </a:pPr>
                      <a:r>
                        <a:rPr lang="es-CO" sz="1100" b="0" i="0" u="none" strike="noStrike" cap="none" dirty="0">
                          <a:solidFill>
                            <a:schemeClr val="tx1"/>
                          </a:solidFill>
                          <a:effectLst/>
                          <a:latin typeface="+mn-lt"/>
                          <a:ea typeface="+mn-ea"/>
                          <a:cs typeface="+mn-cs"/>
                          <a:sym typeface="Arial"/>
                        </a:rPr>
                        <a:t>ANTIOQUIA</a:t>
                      </a:r>
                    </a:p>
                  </a:txBody>
                  <a:tcPr marL="9525" marR="9525" marT="9525" marB="0" anchor="ctr"/>
                </a:tc>
                <a:extLst>
                  <a:ext uri="{0D108BD9-81ED-4DB2-BD59-A6C34878D82A}">
                    <a16:rowId xmlns:a16="http://schemas.microsoft.com/office/drawing/2014/main" val="2540011706"/>
                  </a:ext>
                </a:extLst>
              </a:tr>
              <a:tr h="189794">
                <a:tc>
                  <a:txBody>
                    <a:bodyPr/>
                    <a:lstStyle/>
                    <a:p>
                      <a:pPr algn="l" fontAlgn="b">
                        <a:lnSpc>
                          <a:spcPct val="150000"/>
                        </a:lnSpc>
                      </a:pPr>
                      <a:r>
                        <a:rPr lang="es-ES" sz="1100" b="0" i="0" u="none" strike="noStrike" cap="none" dirty="0">
                          <a:solidFill>
                            <a:schemeClr val="tx1"/>
                          </a:solidFill>
                          <a:effectLst/>
                          <a:latin typeface="+mn-lt"/>
                          <a:ea typeface="+mn-ea"/>
                          <a:cs typeface="+mn-cs"/>
                          <a:sym typeface="Arial"/>
                        </a:rPr>
                        <a:t>Alta </a:t>
                      </a:r>
                      <a:r>
                        <a:rPr lang="es-ES" sz="1100" b="0" i="0" u="none" strike="noStrike" cap="none" dirty="0" err="1">
                          <a:solidFill>
                            <a:schemeClr val="tx1"/>
                          </a:solidFill>
                          <a:effectLst/>
                          <a:latin typeface="+mn-lt"/>
                          <a:ea typeface="+mn-ea"/>
                          <a:cs typeface="+mn-cs"/>
                          <a:sym typeface="Arial"/>
                        </a:rPr>
                        <a:t>Cargabilidad</a:t>
                      </a:r>
                      <a:r>
                        <a:rPr lang="es-ES" sz="1100" b="0" i="0" u="none" strike="noStrike" cap="none" dirty="0">
                          <a:solidFill>
                            <a:schemeClr val="tx1"/>
                          </a:solidFill>
                          <a:effectLst/>
                          <a:latin typeface="+mn-lt"/>
                          <a:ea typeface="+mn-ea"/>
                          <a:cs typeface="+mn-cs"/>
                          <a:sym typeface="Arial"/>
                        </a:rPr>
                        <a:t> del Oriente Antioqueño - Subestación Guarne 220/110 </a:t>
                      </a:r>
                      <a:r>
                        <a:rPr lang="es-ES" sz="1100" b="0" i="0" u="none" strike="noStrike" cap="none" dirty="0" err="1">
                          <a:solidFill>
                            <a:schemeClr val="tx1"/>
                          </a:solidFill>
                          <a:effectLst/>
                          <a:latin typeface="+mn-lt"/>
                          <a:ea typeface="+mn-ea"/>
                          <a:cs typeface="+mn-cs"/>
                          <a:sym typeface="Arial"/>
                        </a:rPr>
                        <a:t>kV</a:t>
                      </a:r>
                      <a:endParaRPr lang="es-ES" sz="1100" b="0" i="0" u="none" strike="noStrike" cap="none" dirty="0">
                        <a:solidFill>
                          <a:schemeClr val="tx1"/>
                        </a:solidFill>
                        <a:effectLst/>
                        <a:latin typeface="+mn-lt"/>
                        <a:ea typeface="+mn-ea"/>
                        <a:cs typeface="+mn-cs"/>
                        <a:sym typeface="Arial"/>
                      </a:endParaRPr>
                    </a:p>
                  </a:txBody>
                  <a:tcPr marL="9525" marR="9525" marT="9525" marB="0" anchor="b"/>
                </a:tc>
                <a:tc>
                  <a:txBody>
                    <a:bodyPr/>
                    <a:lstStyle/>
                    <a:p>
                      <a:pPr algn="ctr" fontAlgn="ctr">
                        <a:lnSpc>
                          <a:spcPct val="150000"/>
                        </a:lnSpc>
                      </a:pPr>
                      <a:r>
                        <a:rPr lang="es-CO" sz="1100" b="0" i="0" u="none" strike="noStrike" cap="none" dirty="0">
                          <a:solidFill>
                            <a:schemeClr val="tx1"/>
                          </a:solidFill>
                          <a:effectLst/>
                          <a:latin typeface="+mn-lt"/>
                          <a:ea typeface="+mn-ea"/>
                          <a:cs typeface="+mn-cs"/>
                          <a:sym typeface="Arial"/>
                        </a:rPr>
                        <a:t>ANTIOQUIA</a:t>
                      </a:r>
                    </a:p>
                  </a:txBody>
                  <a:tcPr marL="9525" marR="9525" marT="9525" marB="0" anchor="ctr"/>
                </a:tc>
                <a:extLst>
                  <a:ext uri="{0D108BD9-81ED-4DB2-BD59-A6C34878D82A}">
                    <a16:rowId xmlns:a16="http://schemas.microsoft.com/office/drawing/2014/main" val="3579866252"/>
                  </a:ext>
                </a:extLst>
              </a:tr>
              <a:tr h="189794">
                <a:tc>
                  <a:txBody>
                    <a:bodyPr/>
                    <a:lstStyle/>
                    <a:p>
                      <a:pPr algn="l" fontAlgn="b">
                        <a:lnSpc>
                          <a:spcPct val="150000"/>
                        </a:lnSpc>
                      </a:pPr>
                      <a:r>
                        <a:rPr lang="es-ES" sz="1100" b="0" i="0" u="none" strike="noStrike" cap="none" dirty="0">
                          <a:solidFill>
                            <a:schemeClr val="tx1"/>
                          </a:solidFill>
                          <a:effectLst/>
                          <a:latin typeface="+mn-lt"/>
                          <a:ea typeface="+mn-ea"/>
                          <a:cs typeface="+mn-cs"/>
                          <a:sym typeface="Arial"/>
                        </a:rPr>
                        <a:t>Instalación de un módulo FACTS para el enlace Brisas – Cajamarca -</a:t>
                      </a:r>
                      <a:r>
                        <a:rPr lang="es-ES" sz="1100" b="0" i="0" u="none" strike="noStrike" cap="none" dirty="0" err="1">
                          <a:solidFill>
                            <a:schemeClr val="tx1"/>
                          </a:solidFill>
                          <a:effectLst/>
                          <a:latin typeface="+mn-lt"/>
                          <a:ea typeface="+mn-ea"/>
                          <a:cs typeface="+mn-cs"/>
                          <a:sym typeface="Arial"/>
                        </a:rPr>
                        <a:t>Regivit</a:t>
                      </a:r>
                      <a:r>
                        <a:rPr lang="es-ES" sz="1100" b="0" i="0" u="none" strike="noStrike" cap="none" dirty="0">
                          <a:solidFill>
                            <a:schemeClr val="tx1"/>
                          </a:solidFill>
                          <a:effectLst/>
                          <a:latin typeface="+mn-lt"/>
                          <a:ea typeface="+mn-ea"/>
                          <a:cs typeface="+mn-cs"/>
                          <a:sym typeface="Arial"/>
                        </a:rPr>
                        <a:t> 115kV</a:t>
                      </a:r>
                    </a:p>
                  </a:txBody>
                  <a:tcPr marL="9525" marR="9525" marT="9525" marB="0" anchor="b"/>
                </a:tc>
                <a:tc>
                  <a:txBody>
                    <a:bodyPr/>
                    <a:lstStyle/>
                    <a:p>
                      <a:pPr algn="ctr" fontAlgn="ctr">
                        <a:lnSpc>
                          <a:spcPct val="150000"/>
                        </a:lnSpc>
                      </a:pPr>
                      <a:r>
                        <a:rPr lang="es-CO" sz="1100" b="0" i="0" u="none" strike="noStrike" cap="none" dirty="0">
                          <a:solidFill>
                            <a:schemeClr val="tx1"/>
                          </a:solidFill>
                          <a:effectLst/>
                          <a:latin typeface="+mn-lt"/>
                          <a:ea typeface="+mn-ea"/>
                          <a:cs typeface="+mn-cs"/>
                          <a:sym typeface="Arial"/>
                        </a:rPr>
                        <a:t>TOLIMA</a:t>
                      </a:r>
                    </a:p>
                  </a:txBody>
                  <a:tcPr marL="9525" marR="9525" marT="9525" marB="0" anchor="ctr"/>
                </a:tc>
                <a:extLst>
                  <a:ext uri="{0D108BD9-81ED-4DB2-BD59-A6C34878D82A}">
                    <a16:rowId xmlns:a16="http://schemas.microsoft.com/office/drawing/2014/main" val="1963481729"/>
                  </a:ext>
                </a:extLst>
              </a:tr>
              <a:tr h="189794">
                <a:tc>
                  <a:txBody>
                    <a:bodyPr/>
                    <a:lstStyle/>
                    <a:p>
                      <a:pPr algn="l" fontAlgn="b">
                        <a:lnSpc>
                          <a:spcPct val="150000"/>
                        </a:lnSpc>
                      </a:pPr>
                      <a:r>
                        <a:rPr lang="es-ES" sz="1100" b="0" i="0" u="none" strike="noStrike" cap="none" dirty="0">
                          <a:solidFill>
                            <a:schemeClr val="tx1"/>
                          </a:solidFill>
                          <a:effectLst/>
                          <a:latin typeface="+mn-lt"/>
                          <a:ea typeface="+mn-ea"/>
                          <a:cs typeface="+mn-cs"/>
                          <a:sym typeface="Arial"/>
                        </a:rPr>
                        <a:t>Subestación San Joaquín 115//34.5 kV</a:t>
                      </a:r>
                    </a:p>
                  </a:txBody>
                  <a:tcPr marL="9525" marR="9525" marT="9525" marB="0" anchor="b"/>
                </a:tc>
                <a:tc>
                  <a:txBody>
                    <a:bodyPr/>
                    <a:lstStyle/>
                    <a:p>
                      <a:pPr algn="ctr" fontAlgn="ctr">
                        <a:lnSpc>
                          <a:spcPct val="150000"/>
                        </a:lnSpc>
                      </a:pPr>
                      <a:r>
                        <a:rPr lang="es-CO" sz="1100" b="0" i="0" u="none" strike="noStrike" cap="none">
                          <a:solidFill>
                            <a:schemeClr val="tx1"/>
                          </a:solidFill>
                          <a:effectLst/>
                          <a:latin typeface="+mn-lt"/>
                          <a:ea typeface="+mn-ea"/>
                          <a:cs typeface="+mn-cs"/>
                          <a:sym typeface="Arial"/>
                        </a:rPr>
                        <a:t>TOLIMA</a:t>
                      </a:r>
                    </a:p>
                  </a:txBody>
                  <a:tcPr marL="9525" marR="9525" marT="9525" marB="0" anchor="ctr"/>
                </a:tc>
                <a:extLst>
                  <a:ext uri="{0D108BD9-81ED-4DB2-BD59-A6C34878D82A}">
                    <a16:rowId xmlns:a16="http://schemas.microsoft.com/office/drawing/2014/main" val="2513827453"/>
                  </a:ext>
                </a:extLst>
              </a:tr>
              <a:tr h="189794">
                <a:tc>
                  <a:txBody>
                    <a:bodyPr/>
                    <a:lstStyle/>
                    <a:p>
                      <a:pPr algn="l" fontAlgn="b">
                        <a:lnSpc>
                          <a:spcPct val="150000"/>
                        </a:lnSpc>
                      </a:pPr>
                      <a:r>
                        <a:rPr lang="es-CO" sz="1100" b="0" i="0" u="none" strike="noStrike" cap="none" dirty="0">
                          <a:solidFill>
                            <a:schemeClr val="tx1"/>
                          </a:solidFill>
                          <a:effectLst/>
                          <a:latin typeface="+mn-lt"/>
                          <a:ea typeface="+mn-ea"/>
                          <a:cs typeface="+mn-cs"/>
                          <a:sym typeface="Arial"/>
                        </a:rPr>
                        <a:t>Subestación Amanecer 220/115 </a:t>
                      </a:r>
                      <a:r>
                        <a:rPr lang="es-CO" sz="1100" b="0" i="0" u="none" strike="noStrike" cap="none" dirty="0" err="1">
                          <a:solidFill>
                            <a:schemeClr val="tx1"/>
                          </a:solidFill>
                          <a:effectLst/>
                          <a:latin typeface="+mn-lt"/>
                          <a:ea typeface="+mn-ea"/>
                          <a:cs typeface="+mn-cs"/>
                          <a:sym typeface="Arial"/>
                        </a:rPr>
                        <a:t>kV</a:t>
                      </a:r>
                      <a:endParaRPr lang="es-CO" sz="1100" b="0" i="0" u="none" strike="noStrike" cap="none" dirty="0">
                        <a:solidFill>
                          <a:schemeClr val="tx1"/>
                        </a:solidFill>
                        <a:effectLst/>
                        <a:latin typeface="+mn-lt"/>
                        <a:ea typeface="+mn-ea"/>
                        <a:cs typeface="+mn-cs"/>
                        <a:sym typeface="Arial"/>
                      </a:endParaRPr>
                    </a:p>
                  </a:txBody>
                  <a:tcPr marL="9525" marR="9525" marT="9525" marB="0" anchor="b"/>
                </a:tc>
                <a:tc>
                  <a:txBody>
                    <a:bodyPr/>
                    <a:lstStyle/>
                    <a:p>
                      <a:pPr algn="ctr" fontAlgn="ctr">
                        <a:lnSpc>
                          <a:spcPct val="150000"/>
                        </a:lnSpc>
                      </a:pPr>
                      <a:r>
                        <a:rPr lang="es-CO" sz="1100" b="0" i="0" u="none" strike="noStrike" cap="none" dirty="0">
                          <a:solidFill>
                            <a:schemeClr val="tx1"/>
                          </a:solidFill>
                          <a:effectLst/>
                          <a:latin typeface="+mn-lt"/>
                          <a:ea typeface="+mn-ea"/>
                          <a:cs typeface="+mn-cs"/>
                          <a:sym typeface="Arial"/>
                        </a:rPr>
                        <a:t>TOLIMA</a:t>
                      </a:r>
                    </a:p>
                  </a:txBody>
                  <a:tcPr marL="9525" marR="9525" marT="9525" marB="0" anchor="ctr"/>
                </a:tc>
                <a:extLst>
                  <a:ext uri="{0D108BD9-81ED-4DB2-BD59-A6C34878D82A}">
                    <a16:rowId xmlns:a16="http://schemas.microsoft.com/office/drawing/2014/main" val="1722517262"/>
                  </a:ext>
                </a:extLst>
              </a:tr>
              <a:tr h="189794">
                <a:tc>
                  <a:txBody>
                    <a:bodyPr/>
                    <a:lstStyle/>
                    <a:p>
                      <a:pPr algn="l" fontAlgn="b">
                        <a:lnSpc>
                          <a:spcPct val="150000"/>
                        </a:lnSpc>
                      </a:pPr>
                      <a:r>
                        <a:rPr lang="es-ES" sz="1100" b="0" i="0" u="none" strike="noStrike" cap="none" dirty="0">
                          <a:solidFill>
                            <a:schemeClr val="tx1"/>
                          </a:solidFill>
                          <a:effectLst/>
                          <a:latin typeface="+mn-lt"/>
                          <a:ea typeface="+mn-ea"/>
                          <a:cs typeface="+mn-cs"/>
                          <a:sym typeface="Arial"/>
                        </a:rPr>
                        <a:t>Subestación La Gaitana 230/115 kV y obras asociadas al STR</a:t>
                      </a:r>
                    </a:p>
                  </a:txBody>
                  <a:tcPr marL="9525" marR="9525" marT="9525" marB="0" anchor="b"/>
                </a:tc>
                <a:tc>
                  <a:txBody>
                    <a:bodyPr/>
                    <a:lstStyle/>
                    <a:p>
                      <a:pPr algn="ctr" fontAlgn="ctr">
                        <a:lnSpc>
                          <a:spcPct val="150000"/>
                        </a:lnSpc>
                      </a:pPr>
                      <a:r>
                        <a:rPr lang="es-CO" sz="1100" b="0" i="0" u="none" strike="noStrike" cap="none" dirty="0">
                          <a:solidFill>
                            <a:schemeClr val="tx1"/>
                          </a:solidFill>
                          <a:effectLst/>
                          <a:latin typeface="+mn-lt"/>
                          <a:ea typeface="+mn-ea"/>
                          <a:cs typeface="+mn-cs"/>
                          <a:sym typeface="Arial"/>
                        </a:rPr>
                        <a:t>HUILA</a:t>
                      </a:r>
                    </a:p>
                  </a:txBody>
                  <a:tcPr marL="9525" marR="9525" marT="9525" marB="0" anchor="ctr"/>
                </a:tc>
                <a:extLst>
                  <a:ext uri="{0D108BD9-81ED-4DB2-BD59-A6C34878D82A}">
                    <a16:rowId xmlns:a16="http://schemas.microsoft.com/office/drawing/2014/main" val="1880045977"/>
                  </a:ext>
                </a:extLst>
              </a:tr>
              <a:tr h="189794">
                <a:tc>
                  <a:txBody>
                    <a:bodyPr/>
                    <a:lstStyle/>
                    <a:p>
                      <a:pPr algn="l" fontAlgn="b">
                        <a:lnSpc>
                          <a:spcPct val="150000"/>
                        </a:lnSpc>
                      </a:pPr>
                      <a:r>
                        <a:rPr lang="pt-BR" sz="1100" b="0" i="0" u="none" strike="noStrike" cap="none" dirty="0">
                          <a:solidFill>
                            <a:schemeClr val="tx1"/>
                          </a:solidFill>
                          <a:effectLst/>
                          <a:latin typeface="+mn-lt"/>
                          <a:ea typeface="+mn-ea"/>
                          <a:cs typeface="+mn-cs"/>
                          <a:sym typeface="Arial"/>
                        </a:rPr>
                        <a:t>Segundo circuito Altamira </a:t>
                      </a:r>
                      <a:r>
                        <a:rPr lang="pt-BR" sz="1100" b="0" i="0" u="none" strike="noStrike" cap="none" dirty="0" err="1">
                          <a:solidFill>
                            <a:schemeClr val="tx1"/>
                          </a:solidFill>
                          <a:effectLst/>
                          <a:latin typeface="+mn-lt"/>
                          <a:ea typeface="+mn-ea"/>
                          <a:cs typeface="+mn-cs"/>
                          <a:sym typeface="Arial"/>
                        </a:rPr>
                        <a:t>Forencia</a:t>
                      </a:r>
                      <a:r>
                        <a:rPr lang="pt-BR" sz="1100" b="0" i="0" u="none" strike="noStrike" cap="none" dirty="0">
                          <a:solidFill>
                            <a:schemeClr val="tx1"/>
                          </a:solidFill>
                          <a:effectLst/>
                          <a:latin typeface="+mn-lt"/>
                          <a:ea typeface="+mn-ea"/>
                          <a:cs typeface="+mn-cs"/>
                          <a:sym typeface="Arial"/>
                        </a:rPr>
                        <a:t> </a:t>
                      </a:r>
                      <a:r>
                        <a:rPr lang="pt-BR" sz="1100" b="0" i="0" u="none" strike="noStrike" cap="none" dirty="0" err="1">
                          <a:solidFill>
                            <a:schemeClr val="tx1"/>
                          </a:solidFill>
                          <a:effectLst/>
                          <a:latin typeface="+mn-lt"/>
                          <a:ea typeface="+mn-ea"/>
                          <a:cs typeface="+mn-cs"/>
                          <a:sym typeface="Arial"/>
                        </a:rPr>
                        <a:t>Doncello</a:t>
                      </a:r>
                      <a:r>
                        <a:rPr lang="pt-BR" sz="1100" b="0" i="0" u="none" strike="noStrike" cap="none" dirty="0">
                          <a:solidFill>
                            <a:schemeClr val="tx1"/>
                          </a:solidFill>
                          <a:effectLst/>
                          <a:latin typeface="+mn-lt"/>
                          <a:ea typeface="+mn-ea"/>
                          <a:cs typeface="+mn-cs"/>
                          <a:sym typeface="Arial"/>
                        </a:rPr>
                        <a:t> 115 kV</a:t>
                      </a:r>
                    </a:p>
                  </a:txBody>
                  <a:tcPr marL="9525" marR="9525" marT="9525" marB="0" anchor="b"/>
                </a:tc>
                <a:tc>
                  <a:txBody>
                    <a:bodyPr/>
                    <a:lstStyle/>
                    <a:p>
                      <a:pPr algn="ctr" fontAlgn="ctr">
                        <a:lnSpc>
                          <a:spcPct val="150000"/>
                        </a:lnSpc>
                      </a:pPr>
                      <a:r>
                        <a:rPr lang="es-CO" sz="1100" b="0" i="0" u="none" strike="noStrike" cap="none" dirty="0">
                          <a:solidFill>
                            <a:schemeClr val="tx1"/>
                          </a:solidFill>
                          <a:effectLst/>
                          <a:latin typeface="+mn-lt"/>
                          <a:ea typeface="+mn-ea"/>
                          <a:cs typeface="+mn-cs"/>
                          <a:sym typeface="Arial"/>
                        </a:rPr>
                        <a:t>CAQUETÁ</a:t>
                      </a:r>
                    </a:p>
                  </a:txBody>
                  <a:tcPr marL="9525" marR="9525" marT="9525" marB="0" anchor="ctr"/>
                </a:tc>
                <a:extLst>
                  <a:ext uri="{0D108BD9-81ED-4DB2-BD59-A6C34878D82A}">
                    <a16:rowId xmlns:a16="http://schemas.microsoft.com/office/drawing/2014/main" val="2360590562"/>
                  </a:ext>
                </a:extLst>
              </a:tr>
            </a:tbl>
          </a:graphicData>
        </a:graphic>
      </p:graphicFrame>
    </p:spTree>
    <p:extLst>
      <p:ext uri="{BB962C8B-B14F-4D97-AF65-F5344CB8AC3E}">
        <p14:creationId xmlns:p14="http://schemas.microsoft.com/office/powerpoint/2010/main" val="1172799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4115329539"/>
              </p:ext>
            </p:extLst>
          </p:nvPr>
        </p:nvGraphicFramePr>
        <p:xfrm>
          <a:off x="311150" y="1152525"/>
          <a:ext cx="7951304" cy="2552349"/>
        </p:xfrm>
        <a:graphic>
          <a:graphicData uri="http://schemas.openxmlformats.org/drawingml/2006/table">
            <a:tbl>
              <a:tblPr firstRow="1">
                <a:tableStyleId>{616DA210-FB5B-4158-B5E0-FEB733F419BA}</a:tableStyleId>
              </a:tblPr>
              <a:tblGrid>
                <a:gridCol w="6052950">
                  <a:extLst>
                    <a:ext uri="{9D8B030D-6E8A-4147-A177-3AD203B41FA5}">
                      <a16:colId xmlns:a16="http://schemas.microsoft.com/office/drawing/2014/main" val="1300369192"/>
                    </a:ext>
                  </a:extLst>
                </a:gridCol>
                <a:gridCol w="1898354">
                  <a:extLst>
                    <a:ext uri="{9D8B030D-6E8A-4147-A177-3AD203B41FA5}">
                      <a16:colId xmlns:a16="http://schemas.microsoft.com/office/drawing/2014/main" val="992498546"/>
                    </a:ext>
                  </a:extLst>
                </a:gridCol>
              </a:tblGrid>
              <a:tr h="189794">
                <a:tc>
                  <a:txBody>
                    <a:bodyPr/>
                    <a:lstStyle/>
                    <a:p>
                      <a:pPr algn="ctr" fontAlgn="ctr">
                        <a:lnSpc>
                          <a:spcPct val="150000"/>
                        </a:lnSpc>
                      </a:pPr>
                      <a:r>
                        <a:rPr lang="es-ES" sz="1200" u="none" strike="noStrike" dirty="0">
                          <a:effectLst/>
                        </a:rPr>
                        <a:t>OBRAS DE EXPANSIÓN EN ESTUDIO</a:t>
                      </a:r>
                      <a:endParaRPr lang="es-ES" sz="1200" b="1" i="0" u="none" strike="noStrike" dirty="0">
                        <a:solidFill>
                          <a:srgbClr val="000000"/>
                        </a:solidFill>
                        <a:effectLst/>
                        <a:latin typeface="Calibri" panose="020F0502020204030204" pitchFamily="34" charset="0"/>
                      </a:endParaRPr>
                    </a:p>
                  </a:txBody>
                  <a:tcPr marL="7269" marR="7269" marT="7269" marB="0" anchor="ctr"/>
                </a:tc>
                <a:tc>
                  <a:txBody>
                    <a:bodyPr/>
                    <a:lstStyle/>
                    <a:p>
                      <a:pPr algn="ctr" fontAlgn="ctr"/>
                      <a:r>
                        <a:rPr lang="es-CO" sz="1200" u="none" strike="noStrike" dirty="0">
                          <a:effectLst/>
                        </a:rPr>
                        <a:t>ÁREA</a:t>
                      </a:r>
                      <a:endParaRPr lang="es-CO" sz="1200" b="1" i="0" u="none" strike="noStrike" dirty="0">
                        <a:solidFill>
                          <a:srgbClr val="000000"/>
                        </a:solidFill>
                        <a:effectLst/>
                        <a:latin typeface="Calibri" panose="020F0502020204030204" pitchFamily="34" charset="0"/>
                      </a:endParaRPr>
                    </a:p>
                  </a:txBody>
                  <a:tcPr marL="7269" marR="7269" marT="7269" marB="0" anchor="ctr"/>
                </a:tc>
                <a:extLst>
                  <a:ext uri="{0D108BD9-81ED-4DB2-BD59-A6C34878D82A}">
                    <a16:rowId xmlns:a16="http://schemas.microsoft.com/office/drawing/2014/main" val="967307993"/>
                  </a:ext>
                </a:extLst>
              </a:tr>
              <a:tr h="189794">
                <a:tc>
                  <a:txBody>
                    <a:bodyPr/>
                    <a:lstStyle/>
                    <a:p>
                      <a:pPr algn="l" fontAlgn="b">
                        <a:lnSpc>
                          <a:spcPct val="150000"/>
                        </a:lnSpc>
                        <a:buClr>
                          <a:schemeClr val="dk2"/>
                        </a:buClr>
                        <a:buSzPts val="1100"/>
                        <a:buFont typeface="Calibri" panose="020F0502020204030204" pitchFamily="34" charset="0"/>
                        <a:buNone/>
                      </a:pPr>
                      <a:r>
                        <a:rPr lang="es-CO" sz="1200" b="0" i="0" u="none" strike="noStrike" dirty="0">
                          <a:solidFill>
                            <a:srgbClr val="000000"/>
                          </a:solidFill>
                          <a:effectLst/>
                          <a:latin typeface="Calibri" panose="020F0502020204030204" pitchFamily="34" charset="0"/>
                        </a:rPr>
                        <a:t>Subestación Santa Verónica 110</a:t>
                      </a:r>
                    </a:p>
                  </a:txBody>
                  <a:tcPr marL="9525" marR="9525" marT="9525" marB="0" anchor="b"/>
                </a:tc>
                <a:tc>
                  <a:txBody>
                    <a:bodyPr/>
                    <a:lstStyle/>
                    <a:p>
                      <a:pPr algn="ctr" fontAlgn="ctr"/>
                      <a:r>
                        <a:rPr lang="es-CO" sz="1200" b="0" i="0" u="none" strike="noStrike">
                          <a:solidFill>
                            <a:srgbClr val="000000"/>
                          </a:solidFill>
                          <a:effectLst/>
                          <a:latin typeface="Calibri" panose="020F0502020204030204" pitchFamily="34" charset="0"/>
                        </a:rPr>
                        <a:t>ATLANTICO</a:t>
                      </a:r>
                    </a:p>
                  </a:txBody>
                  <a:tcPr marL="9525" marR="9525" marT="9525" marB="0" anchor="ctr"/>
                </a:tc>
                <a:extLst>
                  <a:ext uri="{0D108BD9-81ED-4DB2-BD59-A6C34878D82A}">
                    <a16:rowId xmlns:a16="http://schemas.microsoft.com/office/drawing/2014/main" val="3778961937"/>
                  </a:ext>
                </a:extLst>
              </a:tr>
              <a:tr h="189794">
                <a:tc>
                  <a:txBody>
                    <a:bodyPr/>
                    <a:lstStyle/>
                    <a:p>
                      <a:pPr algn="l" fontAlgn="b">
                        <a:lnSpc>
                          <a:spcPct val="150000"/>
                        </a:lnSpc>
                        <a:buClr>
                          <a:schemeClr val="dk2"/>
                        </a:buClr>
                        <a:buSzPts val="1100"/>
                        <a:buFont typeface="Calibri" panose="020F0502020204030204" pitchFamily="34" charset="0"/>
                        <a:buNone/>
                      </a:pPr>
                      <a:r>
                        <a:rPr lang="es-ES" sz="1200" b="0" i="0" u="none" strike="noStrike" dirty="0">
                          <a:solidFill>
                            <a:srgbClr val="000000"/>
                          </a:solidFill>
                          <a:effectLst/>
                          <a:latin typeface="Calibri" panose="020F0502020204030204" pitchFamily="34" charset="0"/>
                        </a:rPr>
                        <a:t>Nueva subestación </a:t>
                      </a:r>
                      <a:r>
                        <a:rPr lang="es-ES" sz="1200" b="0" i="0" u="none" strike="noStrike" dirty="0" err="1">
                          <a:solidFill>
                            <a:srgbClr val="000000"/>
                          </a:solidFill>
                          <a:effectLst/>
                          <a:latin typeface="Calibri" panose="020F0502020204030204" pitchFamily="34" charset="0"/>
                        </a:rPr>
                        <a:t>Cevillar</a:t>
                      </a:r>
                      <a:r>
                        <a:rPr lang="es-ES" sz="1200" b="0" i="0" u="none" strike="noStrike" dirty="0">
                          <a:solidFill>
                            <a:srgbClr val="000000"/>
                          </a:solidFill>
                          <a:effectLst/>
                          <a:latin typeface="Calibri" panose="020F0502020204030204" pitchFamily="34" charset="0"/>
                        </a:rPr>
                        <a:t> 110/13,8 </a:t>
                      </a:r>
                      <a:r>
                        <a:rPr lang="es-ES" sz="1200" b="0" i="0" u="none" strike="noStrike" dirty="0" err="1">
                          <a:solidFill>
                            <a:srgbClr val="000000"/>
                          </a:solidFill>
                          <a:effectLst/>
                          <a:latin typeface="Calibri" panose="020F0502020204030204" pitchFamily="34" charset="0"/>
                        </a:rPr>
                        <a:t>kV</a:t>
                      </a:r>
                      <a:r>
                        <a:rPr lang="es-ES" sz="1200" b="0" i="0" u="none" strike="noStrike" dirty="0">
                          <a:solidFill>
                            <a:srgbClr val="000000"/>
                          </a:solidFill>
                          <a:effectLst/>
                          <a:latin typeface="Calibri" panose="020F0502020204030204" pitchFamily="34" charset="0"/>
                        </a:rPr>
                        <a:t>.</a:t>
                      </a:r>
                      <a:endParaRPr lang="es-C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CO" sz="1200" b="0" i="0" u="none" strike="noStrike">
                          <a:solidFill>
                            <a:srgbClr val="000000"/>
                          </a:solidFill>
                          <a:effectLst/>
                          <a:latin typeface="Calibri" panose="020F0502020204030204" pitchFamily="34" charset="0"/>
                        </a:rPr>
                        <a:t>ATLANTICO</a:t>
                      </a:r>
                    </a:p>
                  </a:txBody>
                  <a:tcPr marL="9525" marR="9525" marT="9525" marB="0" anchor="ctr"/>
                </a:tc>
                <a:extLst>
                  <a:ext uri="{0D108BD9-81ED-4DB2-BD59-A6C34878D82A}">
                    <a16:rowId xmlns:a16="http://schemas.microsoft.com/office/drawing/2014/main" val="3762019526"/>
                  </a:ext>
                </a:extLst>
              </a:tr>
              <a:tr h="189794">
                <a:tc>
                  <a:txBody>
                    <a:bodyPr/>
                    <a:lstStyle/>
                    <a:p>
                      <a:pPr algn="l" fontAlgn="b">
                        <a:lnSpc>
                          <a:spcPct val="150000"/>
                        </a:lnSpc>
                        <a:buClr>
                          <a:schemeClr val="dk2"/>
                        </a:buClr>
                        <a:buSzPts val="1100"/>
                        <a:buFont typeface="Calibri" panose="020F0502020204030204" pitchFamily="34" charset="0"/>
                        <a:buNone/>
                      </a:pPr>
                      <a:r>
                        <a:rPr lang="es-ES" sz="1200" b="0" i="0" u="none" strike="noStrike" dirty="0">
                          <a:solidFill>
                            <a:srgbClr val="000000"/>
                          </a:solidFill>
                          <a:effectLst/>
                          <a:latin typeface="Calibri" panose="020F0502020204030204" pitchFamily="34" charset="0"/>
                        </a:rPr>
                        <a:t>Nueva subestación Los Cerezos 110/13,8 </a:t>
                      </a:r>
                      <a:r>
                        <a:rPr lang="es-ES" sz="1200" b="0" i="0" u="none" strike="noStrike" dirty="0" err="1">
                          <a:solidFill>
                            <a:srgbClr val="000000"/>
                          </a:solidFill>
                          <a:effectLst/>
                          <a:latin typeface="Calibri" panose="020F0502020204030204" pitchFamily="34" charset="0"/>
                        </a:rPr>
                        <a:t>kV</a:t>
                      </a:r>
                      <a:endParaRPr lang="es-C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CO" sz="1200" b="0" i="0" u="none" strike="noStrike">
                          <a:solidFill>
                            <a:srgbClr val="000000"/>
                          </a:solidFill>
                          <a:effectLst/>
                          <a:latin typeface="Calibri" panose="020F0502020204030204" pitchFamily="34" charset="0"/>
                        </a:rPr>
                        <a:t>ATLANTICO</a:t>
                      </a:r>
                    </a:p>
                  </a:txBody>
                  <a:tcPr marL="9525" marR="9525" marT="9525" marB="0" anchor="ctr"/>
                </a:tc>
                <a:extLst>
                  <a:ext uri="{0D108BD9-81ED-4DB2-BD59-A6C34878D82A}">
                    <a16:rowId xmlns:a16="http://schemas.microsoft.com/office/drawing/2014/main" val="1439749051"/>
                  </a:ext>
                </a:extLst>
              </a:tr>
              <a:tr h="189794">
                <a:tc>
                  <a:txBody>
                    <a:bodyPr/>
                    <a:lstStyle/>
                    <a:p>
                      <a:pPr algn="l" fontAlgn="b">
                        <a:lnSpc>
                          <a:spcPct val="150000"/>
                        </a:lnSpc>
                        <a:buClr>
                          <a:schemeClr val="dk2"/>
                        </a:buClr>
                        <a:buSzPts val="1100"/>
                        <a:buFont typeface="Calibri" panose="020F0502020204030204" pitchFamily="34" charset="0"/>
                        <a:buNone/>
                      </a:pPr>
                      <a:r>
                        <a:rPr lang="es-CO" sz="1200" b="0" i="0" u="none" strike="noStrike" dirty="0">
                          <a:solidFill>
                            <a:srgbClr val="000000"/>
                          </a:solidFill>
                          <a:effectLst/>
                          <a:latin typeface="Calibri" panose="020F0502020204030204" pitchFamily="34" charset="0"/>
                        </a:rPr>
                        <a:t>Subestación Soledad 110/13,8 </a:t>
                      </a:r>
                      <a:r>
                        <a:rPr lang="es-CO" sz="1200" b="0" i="0" u="none" strike="noStrike" dirty="0" err="1">
                          <a:solidFill>
                            <a:srgbClr val="000000"/>
                          </a:solidFill>
                          <a:effectLst/>
                          <a:latin typeface="Calibri" panose="020F0502020204030204" pitchFamily="34" charset="0"/>
                        </a:rPr>
                        <a:t>kV</a:t>
                      </a:r>
                      <a:endParaRPr lang="es-C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CO" sz="1200" b="0" i="0" u="none" strike="noStrike">
                          <a:solidFill>
                            <a:srgbClr val="000000"/>
                          </a:solidFill>
                          <a:effectLst/>
                          <a:latin typeface="Calibri" panose="020F0502020204030204" pitchFamily="34" charset="0"/>
                        </a:rPr>
                        <a:t>ATLANTICO</a:t>
                      </a:r>
                    </a:p>
                  </a:txBody>
                  <a:tcPr marL="9525" marR="9525" marT="9525" marB="0" anchor="ctr"/>
                </a:tc>
                <a:extLst>
                  <a:ext uri="{0D108BD9-81ED-4DB2-BD59-A6C34878D82A}">
                    <a16:rowId xmlns:a16="http://schemas.microsoft.com/office/drawing/2014/main" val="390922961"/>
                  </a:ext>
                </a:extLst>
              </a:tr>
              <a:tr h="189794">
                <a:tc>
                  <a:txBody>
                    <a:bodyPr/>
                    <a:lstStyle/>
                    <a:p>
                      <a:pPr algn="l" fontAlgn="b">
                        <a:lnSpc>
                          <a:spcPct val="150000"/>
                        </a:lnSpc>
                        <a:buClr>
                          <a:schemeClr val="dk2"/>
                        </a:buClr>
                        <a:buSzPts val="1100"/>
                        <a:buFont typeface="Calibri" panose="020F0502020204030204" pitchFamily="34" charset="0"/>
                        <a:buNone/>
                      </a:pPr>
                      <a:r>
                        <a:rPr lang="es-CO" sz="1200" b="0" i="0" u="none" strike="noStrike" dirty="0">
                          <a:solidFill>
                            <a:srgbClr val="000000"/>
                          </a:solidFill>
                          <a:effectLst/>
                          <a:latin typeface="Calibri" panose="020F0502020204030204" pitchFamily="34" charset="0"/>
                        </a:rPr>
                        <a:t>Subestación </a:t>
                      </a:r>
                      <a:r>
                        <a:rPr lang="es-CO" sz="1200" b="0" i="0" u="none" strike="noStrike" dirty="0" err="1">
                          <a:solidFill>
                            <a:srgbClr val="000000"/>
                          </a:solidFill>
                          <a:effectLst/>
                          <a:latin typeface="Calibri" panose="020F0502020204030204" pitchFamily="34" charset="0"/>
                        </a:rPr>
                        <a:t>Riomar</a:t>
                      </a:r>
                      <a:r>
                        <a:rPr lang="es-CO" sz="1200" b="0" i="0" u="none" strike="noStrike" dirty="0">
                          <a:solidFill>
                            <a:srgbClr val="000000"/>
                          </a:solidFill>
                          <a:effectLst/>
                          <a:latin typeface="Calibri" panose="020F0502020204030204" pitchFamily="34" charset="0"/>
                        </a:rPr>
                        <a:t> 110 </a:t>
                      </a:r>
                      <a:r>
                        <a:rPr lang="es-CO" sz="1200" b="0" i="0" u="none" strike="noStrike" dirty="0" err="1">
                          <a:solidFill>
                            <a:srgbClr val="000000"/>
                          </a:solidFill>
                          <a:effectLst/>
                          <a:latin typeface="Calibri" panose="020F0502020204030204" pitchFamily="34" charset="0"/>
                        </a:rPr>
                        <a:t>kV</a:t>
                      </a:r>
                      <a:endParaRPr lang="es-C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CO" sz="1200" b="0" i="0" u="none" strike="noStrike">
                          <a:solidFill>
                            <a:srgbClr val="000000"/>
                          </a:solidFill>
                          <a:effectLst/>
                          <a:latin typeface="Calibri" panose="020F0502020204030204" pitchFamily="34" charset="0"/>
                        </a:rPr>
                        <a:t>ATLANTICO</a:t>
                      </a:r>
                    </a:p>
                  </a:txBody>
                  <a:tcPr marL="9525" marR="9525" marT="9525" marB="0" anchor="ctr"/>
                </a:tc>
                <a:extLst>
                  <a:ext uri="{0D108BD9-81ED-4DB2-BD59-A6C34878D82A}">
                    <a16:rowId xmlns:a16="http://schemas.microsoft.com/office/drawing/2014/main" val="133379614"/>
                  </a:ext>
                </a:extLst>
              </a:tr>
              <a:tr h="189794">
                <a:tc>
                  <a:txBody>
                    <a:bodyPr/>
                    <a:lstStyle/>
                    <a:p>
                      <a:pPr algn="l" fontAlgn="b">
                        <a:lnSpc>
                          <a:spcPct val="150000"/>
                        </a:lnSpc>
                        <a:buClr>
                          <a:schemeClr val="dk2"/>
                        </a:buClr>
                        <a:buSzPts val="1100"/>
                        <a:buFont typeface="Calibri" panose="020F0502020204030204" pitchFamily="34" charset="0"/>
                        <a:buNone/>
                      </a:pPr>
                      <a:r>
                        <a:rPr lang="es-ES" sz="1200" b="0" i="0" u="none" strike="noStrike" dirty="0">
                          <a:solidFill>
                            <a:srgbClr val="000000"/>
                          </a:solidFill>
                          <a:effectLst/>
                          <a:latin typeface="Calibri" panose="020F0502020204030204" pitchFamily="34" charset="0"/>
                        </a:rPr>
                        <a:t>Repotenciación Línea </a:t>
                      </a:r>
                      <a:r>
                        <a:rPr lang="es-ES" sz="1200" b="0" i="0" u="none" strike="noStrike" dirty="0" err="1">
                          <a:solidFill>
                            <a:srgbClr val="000000"/>
                          </a:solidFill>
                          <a:effectLst/>
                          <a:latin typeface="Calibri" panose="020F0502020204030204" pitchFamily="34" charset="0"/>
                        </a:rPr>
                        <a:t>Termoflores</a:t>
                      </a:r>
                      <a:r>
                        <a:rPr lang="es-ES" sz="1200" b="0" i="0" u="none" strike="noStrike" dirty="0">
                          <a:solidFill>
                            <a:srgbClr val="000000"/>
                          </a:solidFill>
                          <a:effectLst/>
                          <a:latin typeface="Calibri" panose="020F0502020204030204" pitchFamily="34" charset="0"/>
                        </a:rPr>
                        <a:t> – Las Flores 110 </a:t>
                      </a:r>
                      <a:r>
                        <a:rPr lang="es-ES" sz="1200" b="0" i="0" u="none" strike="noStrike" dirty="0" err="1">
                          <a:solidFill>
                            <a:srgbClr val="000000"/>
                          </a:solidFill>
                          <a:effectLst/>
                          <a:latin typeface="Calibri" panose="020F0502020204030204" pitchFamily="34" charset="0"/>
                        </a:rPr>
                        <a:t>kV</a:t>
                      </a:r>
                      <a:endParaRPr lang="es-C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CO" sz="1200" b="0" i="0" u="none" strike="noStrike">
                          <a:solidFill>
                            <a:srgbClr val="000000"/>
                          </a:solidFill>
                          <a:effectLst/>
                          <a:latin typeface="Calibri" panose="020F0502020204030204" pitchFamily="34" charset="0"/>
                        </a:rPr>
                        <a:t>ATLANTICO</a:t>
                      </a:r>
                    </a:p>
                  </a:txBody>
                  <a:tcPr marL="9525" marR="9525" marT="9525" marB="0" anchor="ctr"/>
                </a:tc>
                <a:extLst>
                  <a:ext uri="{0D108BD9-81ED-4DB2-BD59-A6C34878D82A}">
                    <a16:rowId xmlns:a16="http://schemas.microsoft.com/office/drawing/2014/main" val="52534474"/>
                  </a:ext>
                </a:extLst>
              </a:tr>
              <a:tr h="189794">
                <a:tc>
                  <a:txBody>
                    <a:bodyPr/>
                    <a:lstStyle/>
                    <a:p>
                      <a:pPr algn="l" fontAlgn="b">
                        <a:lnSpc>
                          <a:spcPct val="150000"/>
                        </a:lnSpc>
                        <a:buClr>
                          <a:schemeClr val="dk2"/>
                        </a:buClr>
                        <a:buSzPts val="1100"/>
                        <a:buFont typeface="Calibri" panose="020F0502020204030204" pitchFamily="34" charset="0"/>
                        <a:buNone/>
                      </a:pPr>
                      <a:r>
                        <a:rPr lang="es-ES" sz="1200" b="0" i="0" u="none" strike="noStrike" dirty="0">
                          <a:solidFill>
                            <a:srgbClr val="000000"/>
                          </a:solidFill>
                          <a:effectLst/>
                          <a:latin typeface="Calibri" panose="020F0502020204030204" pitchFamily="34" charset="0"/>
                        </a:rPr>
                        <a:t>Transformador SDL 34,5/13,8kV Subestación Sabanalarga</a:t>
                      </a:r>
                      <a:endParaRPr lang="es-C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CO" sz="1200" b="0" i="0" u="none" strike="noStrike" dirty="0">
                          <a:solidFill>
                            <a:srgbClr val="000000"/>
                          </a:solidFill>
                          <a:effectLst/>
                          <a:latin typeface="Calibri" panose="020F0502020204030204" pitchFamily="34" charset="0"/>
                        </a:rPr>
                        <a:t>ATLANTICO</a:t>
                      </a:r>
                    </a:p>
                  </a:txBody>
                  <a:tcPr marL="9525" marR="9525" marT="9525" marB="0" anchor="ctr"/>
                </a:tc>
                <a:extLst>
                  <a:ext uri="{0D108BD9-81ED-4DB2-BD59-A6C34878D82A}">
                    <a16:rowId xmlns:a16="http://schemas.microsoft.com/office/drawing/2014/main" val="1355364743"/>
                  </a:ext>
                </a:extLst>
              </a:tr>
              <a:tr h="189794">
                <a:tc>
                  <a:txBody>
                    <a:bodyPr/>
                    <a:lstStyle/>
                    <a:p>
                      <a:pPr algn="l" fontAlgn="b">
                        <a:lnSpc>
                          <a:spcPct val="150000"/>
                        </a:lnSpc>
                        <a:buClr>
                          <a:schemeClr val="dk2"/>
                        </a:buClr>
                        <a:buSzPts val="1100"/>
                        <a:buFont typeface="Calibri" panose="020F0502020204030204" pitchFamily="34" charset="0"/>
                        <a:buNone/>
                      </a:pPr>
                      <a:r>
                        <a:rPr lang="pt-BR" sz="1200" dirty="0">
                          <a:latin typeface="Calibri" panose="020F0502020204030204" pitchFamily="34" charset="0"/>
                          <a:cs typeface="Calibri" panose="020F0502020204030204" pitchFamily="34" charset="0"/>
                        </a:rPr>
                        <a:t>Segundo circuito Santa </a:t>
                      </a:r>
                      <a:r>
                        <a:rPr lang="pt-BR" sz="1200" dirty="0" err="1">
                          <a:latin typeface="Calibri" panose="020F0502020204030204" pitchFamily="34" charset="0"/>
                          <a:cs typeface="Calibri" panose="020F0502020204030204" pitchFamily="34" charset="0"/>
                        </a:rPr>
                        <a:t>María</a:t>
                      </a:r>
                      <a:r>
                        <a:rPr lang="pt-BR" sz="1200" dirty="0">
                          <a:latin typeface="Calibri" panose="020F0502020204030204" pitchFamily="34" charset="0"/>
                          <a:cs typeface="Calibri" panose="020F0502020204030204" pitchFamily="34" charset="0"/>
                        </a:rPr>
                        <a:t> - </a:t>
                      </a:r>
                      <a:r>
                        <a:rPr lang="pt-BR" sz="1200" dirty="0" err="1">
                          <a:latin typeface="Calibri" panose="020F0502020204030204" pitchFamily="34" charset="0"/>
                          <a:cs typeface="Calibri" panose="020F0502020204030204" pitchFamily="34" charset="0"/>
                        </a:rPr>
                        <a:t>Tunjita</a:t>
                      </a:r>
                      <a:r>
                        <a:rPr lang="pt-BR" sz="1200" dirty="0">
                          <a:latin typeface="Calibri" panose="020F0502020204030204" pitchFamily="34" charset="0"/>
                          <a:cs typeface="Calibri" panose="020F0502020204030204" pitchFamily="34" charset="0"/>
                        </a:rPr>
                        <a:t> - </a:t>
                      </a:r>
                      <a:r>
                        <a:rPr lang="pt-BR" sz="1200" dirty="0" err="1">
                          <a:latin typeface="Calibri" panose="020F0502020204030204" pitchFamily="34" charset="0"/>
                          <a:cs typeface="Calibri" panose="020F0502020204030204" pitchFamily="34" charset="0"/>
                        </a:rPr>
                        <a:t>Guateque</a:t>
                      </a:r>
                      <a:r>
                        <a:rPr lang="pt-BR" sz="1200" dirty="0">
                          <a:latin typeface="Calibri" panose="020F0502020204030204" pitchFamily="34" charset="0"/>
                          <a:cs typeface="Calibri" panose="020F0502020204030204" pitchFamily="34" charset="0"/>
                        </a:rPr>
                        <a:t> - </a:t>
                      </a:r>
                      <a:r>
                        <a:rPr lang="pt-BR" sz="1200" dirty="0" err="1">
                          <a:latin typeface="Calibri" panose="020F0502020204030204" pitchFamily="34" charset="0"/>
                          <a:cs typeface="Calibri" panose="020F0502020204030204" pitchFamily="34" charset="0"/>
                        </a:rPr>
                        <a:t>Sesquilé</a:t>
                      </a:r>
                      <a:r>
                        <a:rPr lang="pt-BR" sz="1200" dirty="0">
                          <a:latin typeface="Calibri" panose="020F0502020204030204" pitchFamily="34" charset="0"/>
                          <a:cs typeface="Calibri" panose="020F0502020204030204" pitchFamily="34" charset="0"/>
                        </a:rPr>
                        <a:t> 115 kV</a:t>
                      </a:r>
                      <a:endParaRPr lang="es-CO"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ctr"/>
                      <a:r>
                        <a:rPr lang="es-MX" sz="1200" b="0" i="0" u="none" strike="noStrike" dirty="0">
                          <a:solidFill>
                            <a:srgbClr val="000000"/>
                          </a:solidFill>
                          <a:effectLst/>
                          <a:latin typeface="Calibri" panose="020F0502020204030204" pitchFamily="34" charset="0"/>
                        </a:rPr>
                        <a:t>BOYACÁ</a:t>
                      </a:r>
                      <a:endParaRPr lang="es-CO"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30108099"/>
                  </a:ext>
                </a:extLst>
              </a:tr>
            </a:tbl>
          </a:graphicData>
        </a:graphic>
      </p:graphicFrame>
    </p:spTree>
    <p:extLst>
      <p:ext uri="{BB962C8B-B14F-4D97-AF65-F5344CB8AC3E}">
        <p14:creationId xmlns:p14="http://schemas.microsoft.com/office/powerpoint/2010/main" val="4292254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p:nvPr/>
        </p:nvSpPr>
        <p:spPr>
          <a:xfrm>
            <a:off x="642177" y="1733673"/>
            <a:ext cx="71805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4800" b="1" dirty="0">
                <a:solidFill>
                  <a:srgbClr val="1D335D"/>
                </a:solidFill>
                <a:latin typeface="Montserrat"/>
                <a:ea typeface="Montserrat"/>
                <a:cs typeface="Montserrat"/>
                <a:sym typeface="Montserrat"/>
              </a:rPr>
              <a:t>VARIOS</a:t>
            </a:r>
            <a:endParaRPr sz="4800" b="1" dirty="0">
              <a:solidFill>
                <a:srgbClr val="BFCC04"/>
              </a:solidFill>
              <a:latin typeface="Montserrat"/>
              <a:ea typeface="Montserrat"/>
              <a:cs typeface="Montserrat"/>
              <a:sym typeface="Montserrat"/>
            </a:endParaRPr>
          </a:p>
        </p:txBody>
      </p:sp>
      <p:pic>
        <p:nvPicPr>
          <p:cNvPr id="78" name="Google Shape;78;p16"/>
          <p:cNvPicPr preferRelativeResize="0"/>
          <p:nvPr/>
        </p:nvPicPr>
        <p:blipFill>
          <a:blip r:embed="rId3">
            <a:alphaModFix/>
          </a:blip>
          <a:stretch>
            <a:fillRect/>
          </a:stretch>
        </p:blipFill>
        <p:spPr>
          <a:xfrm>
            <a:off x="0" y="4373075"/>
            <a:ext cx="1366876" cy="768200"/>
          </a:xfrm>
          <a:prstGeom prst="rect">
            <a:avLst/>
          </a:prstGeom>
          <a:noFill/>
          <a:ln>
            <a:noFill/>
          </a:ln>
        </p:spPr>
      </p:pic>
      <p:sp>
        <p:nvSpPr>
          <p:cNvPr id="4" name="Rectángulo 3"/>
          <p:cNvSpPr/>
          <p:nvPr/>
        </p:nvSpPr>
        <p:spPr>
          <a:xfrm>
            <a:off x="8698044" y="4987387"/>
            <a:ext cx="445956" cy="153888"/>
          </a:xfrm>
          <a:prstGeom prst="rect">
            <a:avLst/>
          </a:prstGeom>
        </p:spPr>
        <p:txBody>
          <a:bodyPr wrap="none">
            <a:spAutoFit/>
          </a:bodyPr>
          <a:lstStyle/>
          <a:p>
            <a:r>
              <a:rPr lang="es-CO" sz="400" dirty="0">
                <a:solidFill>
                  <a:schemeClr val="tx1"/>
                </a:solidFill>
                <a:latin typeface="Roboto" panose="020B0604020202020204" charset="0"/>
              </a:rPr>
              <a:t>F-CE-01_V4</a:t>
            </a:r>
            <a:endParaRPr lang="es-CO" sz="400" dirty="0">
              <a:solidFill>
                <a:schemeClr val="tx1"/>
              </a:solidFill>
            </a:endParaRPr>
          </a:p>
        </p:txBody>
      </p:sp>
    </p:spTree>
    <p:extLst>
      <p:ext uri="{BB962C8B-B14F-4D97-AF65-F5344CB8AC3E}">
        <p14:creationId xmlns:p14="http://schemas.microsoft.com/office/powerpoint/2010/main" val="3925073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Cronograma de expansión</a:t>
            </a:r>
            <a:endParaRPr lang="es-CO" dirty="0"/>
          </a:p>
        </p:txBody>
      </p:sp>
      <p:pic>
        <p:nvPicPr>
          <p:cNvPr id="4" name="Imagen 3"/>
          <p:cNvPicPr>
            <a:picLocks noChangeAspect="1"/>
          </p:cNvPicPr>
          <p:nvPr/>
        </p:nvPicPr>
        <p:blipFill>
          <a:blip r:embed="rId2"/>
          <a:stretch>
            <a:fillRect/>
          </a:stretch>
        </p:blipFill>
        <p:spPr>
          <a:xfrm>
            <a:off x="191589" y="1017725"/>
            <a:ext cx="8883215" cy="3118846"/>
          </a:xfrm>
          <a:prstGeom prst="rect">
            <a:avLst/>
          </a:prstGeom>
        </p:spPr>
      </p:pic>
    </p:spTree>
    <p:extLst>
      <p:ext uri="{BB962C8B-B14F-4D97-AF65-F5344CB8AC3E}">
        <p14:creationId xmlns:p14="http://schemas.microsoft.com/office/powerpoint/2010/main" val="1096040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D335D"/>
        </a:solidFill>
        <a:effectLst/>
      </p:bgPr>
    </p:bg>
    <p:spTree>
      <p:nvGrpSpPr>
        <p:cNvPr id="1" name="Shape 231"/>
        <p:cNvGrpSpPr/>
        <p:nvPr/>
      </p:nvGrpSpPr>
      <p:grpSpPr>
        <a:xfrm>
          <a:off x="0" y="0"/>
          <a:ext cx="0" cy="0"/>
          <a:chOff x="0" y="0"/>
          <a:chExt cx="0" cy="0"/>
        </a:xfrm>
      </p:grpSpPr>
      <p:pic>
        <p:nvPicPr>
          <p:cNvPr id="232" name="Google Shape;232;p28"/>
          <p:cNvPicPr preferRelativeResize="0"/>
          <p:nvPr/>
        </p:nvPicPr>
        <p:blipFill>
          <a:blip r:embed="rId3">
            <a:alphaModFix/>
          </a:blip>
          <a:stretch>
            <a:fillRect/>
          </a:stretch>
        </p:blipFill>
        <p:spPr>
          <a:xfrm>
            <a:off x="372125" y="2397258"/>
            <a:ext cx="3092900" cy="1738263"/>
          </a:xfrm>
          <a:prstGeom prst="rect">
            <a:avLst/>
          </a:prstGeom>
          <a:noFill/>
          <a:ln>
            <a:noFill/>
          </a:ln>
        </p:spPr>
      </p:pic>
      <p:sp>
        <p:nvSpPr>
          <p:cNvPr id="233" name="Google Shape;233;p28"/>
          <p:cNvSpPr txBox="1"/>
          <p:nvPr/>
        </p:nvSpPr>
        <p:spPr>
          <a:xfrm>
            <a:off x="3591000" y="4534225"/>
            <a:ext cx="196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a:solidFill>
                  <a:schemeClr val="lt1"/>
                </a:solidFill>
                <a:latin typeface="Montserrat"/>
                <a:ea typeface="Montserrat"/>
                <a:cs typeface="Montserrat"/>
                <a:sym typeface="Montserrat"/>
              </a:rPr>
              <a:t>www.</a:t>
            </a:r>
            <a:r>
              <a:rPr lang="es" b="1">
                <a:solidFill>
                  <a:schemeClr val="lt1"/>
                </a:solidFill>
                <a:latin typeface="Montserrat"/>
                <a:ea typeface="Montserrat"/>
                <a:cs typeface="Montserrat"/>
                <a:sym typeface="Montserrat"/>
              </a:rPr>
              <a:t>upme</a:t>
            </a:r>
            <a:r>
              <a:rPr lang="es">
                <a:solidFill>
                  <a:schemeClr val="lt1"/>
                </a:solidFill>
                <a:latin typeface="Montserrat"/>
                <a:ea typeface="Montserrat"/>
                <a:cs typeface="Montserrat"/>
                <a:sym typeface="Montserrat"/>
              </a:rPr>
              <a:t>.gov.co</a:t>
            </a:r>
            <a:endParaRPr>
              <a:solidFill>
                <a:schemeClr val="lt1"/>
              </a:solidFill>
              <a:latin typeface="Montserrat"/>
              <a:ea typeface="Montserrat"/>
              <a:cs typeface="Montserrat"/>
              <a:sym typeface="Montserrat"/>
            </a:endParaRPr>
          </a:p>
        </p:txBody>
      </p:sp>
      <p:sp>
        <p:nvSpPr>
          <p:cNvPr id="234" name="Google Shape;234;p28"/>
          <p:cNvSpPr txBox="1"/>
          <p:nvPr/>
        </p:nvSpPr>
        <p:spPr>
          <a:xfrm>
            <a:off x="1519200" y="828075"/>
            <a:ext cx="61056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6800" b="1">
                <a:solidFill>
                  <a:srgbClr val="BFCC04"/>
                </a:solidFill>
                <a:latin typeface="Montserrat"/>
                <a:ea typeface="Montserrat"/>
                <a:cs typeface="Montserrat"/>
                <a:sym typeface="Montserrat"/>
              </a:rPr>
              <a:t>Gracias!</a:t>
            </a:r>
            <a:endParaRPr sz="6800" b="1">
              <a:solidFill>
                <a:srgbClr val="BFCC04"/>
              </a:solidFill>
              <a:latin typeface="Montserrat"/>
              <a:ea typeface="Montserrat"/>
              <a:cs typeface="Montserrat"/>
              <a:sym typeface="Montserrat"/>
            </a:endParaRPr>
          </a:p>
        </p:txBody>
      </p:sp>
      <p:cxnSp>
        <p:nvCxnSpPr>
          <p:cNvPr id="235" name="Google Shape;235;p28"/>
          <p:cNvCxnSpPr/>
          <p:nvPr/>
        </p:nvCxnSpPr>
        <p:spPr>
          <a:xfrm>
            <a:off x="3465025" y="2723500"/>
            <a:ext cx="0" cy="1100100"/>
          </a:xfrm>
          <a:prstGeom prst="straightConnector1">
            <a:avLst/>
          </a:prstGeom>
          <a:noFill/>
          <a:ln w="28575" cap="flat" cmpd="sng">
            <a:solidFill>
              <a:srgbClr val="BFCC04"/>
            </a:solidFill>
            <a:prstDash val="solid"/>
            <a:round/>
            <a:headEnd type="none" w="med" len="med"/>
            <a:tailEnd type="none" w="med" len="med"/>
          </a:ln>
        </p:spPr>
      </p:cxnSp>
      <p:sp>
        <p:nvSpPr>
          <p:cNvPr id="236" name="Google Shape;236;p28"/>
          <p:cNvSpPr txBox="1"/>
          <p:nvPr/>
        </p:nvSpPr>
        <p:spPr>
          <a:xfrm>
            <a:off x="3852025" y="2805000"/>
            <a:ext cx="407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37" name="Google Shape;237;p28"/>
          <p:cNvSpPr txBox="1"/>
          <p:nvPr/>
        </p:nvSpPr>
        <p:spPr>
          <a:xfrm>
            <a:off x="3709425" y="3348500"/>
            <a:ext cx="4838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100" b="1">
                <a:solidFill>
                  <a:schemeClr val="lt1"/>
                </a:solidFill>
                <a:latin typeface="Montserrat"/>
                <a:ea typeface="Montserrat"/>
                <a:cs typeface="Montserrat"/>
                <a:sym typeface="Montserrat"/>
              </a:rPr>
              <a:t>@upmecol      @upmeoficial     @upmeoficial     @upmeoficial</a:t>
            </a:r>
            <a:endParaRPr sz="1100" b="1">
              <a:solidFill>
                <a:schemeClr val="lt1"/>
              </a:solidFill>
              <a:latin typeface="Montserrat"/>
              <a:ea typeface="Montserrat"/>
              <a:cs typeface="Montserrat"/>
              <a:sym typeface="Montserrat"/>
            </a:endParaRPr>
          </a:p>
        </p:txBody>
      </p:sp>
      <p:pic>
        <p:nvPicPr>
          <p:cNvPr id="238" name="Google Shape;238;p28"/>
          <p:cNvPicPr preferRelativeResize="0"/>
          <p:nvPr/>
        </p:nvPicPr>
        <p:blipFill>
          <a:blip r:embed="rId4">
            <a:alphaModFix/>
          </a:blip>
          <a:stretch>
            <a:fillRect/>
          </a:stretch>
        </p:blipFill>
        <p:spPr>
          <a:xfrm>
            <a:off x="3928225" y="2867211"/>
            <a:ext cx="527588" cy="511750"/>
          </a:xfrm>
          <a:prstGeom prst="rect">
            <a:avLst/>
          </a:prstGeom>
          <a:noFill/>
          <a:ln>
            <a:noFill/>
          </a:ln>
        </p:spPr>
      </p:pic>
      <p:pic>
        <p:nvPicPr>
          <p:cNvPr id="239" name="Google Shape;239;p28"/>
          <p:cNvPicPr preferRelativeResize="0"/>
          <p:nvPr/>
        </p:nvPicPr>
        <p:blipFill>
          <a:blip r:embed="rId5">
            <a:alphaModFix/>
          </a:blip>
          <a:stretch>
            <a:fillRect/>
          </a:stretch>
        </p:blipFill>
        <p:spPr>
          <a:xfrm>
            <a:off x="5050306" y="2853625"/>
            <a:ext cx="555610" cy="538923"/>
          </a:xfrm>
          <a:prstGeom prst="rect">
            <a:avLst/>
          </a:prstGeom>
          <a:noFill/>
          <a:ln>
            <a:noFill/>
          </a:ln>
        </p:spPr>
      </p:pic>
      <p:pic>
        <p:nvPicPr>
          <p:cNvPr id="240" name="Google Shape;240;p28"/>
          <p:cNvPicPr preferRelativeResize="0"/>
          <p:nvPr/>
        </p:nvPicPr>
        <p:blipFill>
          <a:blip r:embed="rId6">
            <a:alphaModFix/>
          </a:blip>
          <a:stretch>
            <a:fillRect/>
          </a:stretch>
        </p:blipFill>
        <p:spPr>
          <a:xfrm>
            <a:off x="6276603" y="2853633"/>
            <a:ext cx="555603" cy="538915"/>
          </a:xfrm>
          <a:prstGeom prst="rect">
            <a:avLst/>
          </a:prstGeom>
          <a:noFill/>
          <a:ln>
            <a:noFill/>
          </a:ln>
        </p:spPr>
      </p:pic>
      <p:pic>
        <p:nvPicPr>
          <p:cNvPr id="241" name="Google Shape;241;p28"/>
          <p:cNvPicPr preferRelativeResize="0"/>
          <p:nvPr/>
        </p:nvPicPr>
        <p:blipFill>
          <a:blip r:embed="rId7">
            <a:alphaModFix/>
          </a:blip>
          <a:stretch>
            <a:fillRect/>
          </a:stretch>
        </p:blipFill>
        <p:spPr>
          <a:xfrm>
            <a:off x="7419147" y="2878490"/>
            <a:ext cx="555603" cy="5389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p:nvPr/>
        </p:nvSpPr>
        <p:spPr>
          <a:xfrm>
            <a:off x="12225" y="4075"/>
            <a:ext cx="3789000" cy="5143500"/>
          </a:xfrm>
          <a:prstGeom prst="rect">
            <a:avLst/>
          </a:prstGeom>
          <a:solidFill>
            <a:srgbClr val="1D335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txBox="1"/>
          <p:nvPr/>
        </p:nvSpPr>
        <p:spPr>
          <a:xfrm>
            <a:off x="429250" y="2265175"/>
            <a:ext cx="27297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400" b="1">
                <a:solidFill>
                  <a:srgbClr val="BFCC04"/>
                </a:solidFill>
                <a:latin typeface="Montserrat"/>
                <a:ea typeface="Montserrat"/>
                <a:cs typeface="Montserrat"/>
                <a:sym typeface="Montserrat"/>
              </a:rPr>
              <a:t>AGENDA</a:t>
            </a:r>
            <a:endParaRPr sz="2800" b="1">
              <a:solidFill>
                <a:srgbClr val="BFCC04"/>
              </a:solidFill>
              <a:latin typeface="Montserrat"/>
              <a:ea typeface="Montserrat"/>
              <a:cs typeface="Montserrat"/>
              <a:sym typeface="Montserrat"/>
            </a:endParaRPr>
          </a:p>
        </p:txBody>
      </p:sp>
      <p:sp>
        <p:nvSpPr>
          <p:cNvPr id="71" name="Google Shape;71;p15"/>
          <p:cNvSpPr txBox="1"/>
          <p:nvPr/>
        </p:nvSpPr>
        <p:spPr>
          <a:xfrm>
            <a:off x="4096450" y="1329025"/>
            <a:ext cx="4664700" cy="2354460"/>
          </a:xfrm>
          <a:prstGeom prst="rect">
            <a:avLst/>
          </a:prstGeom>
          <a:noFill/>
          <a:ln>
            <a:noFill/>
          </a:ln>
        </p:spPr>
        <p:txBody>
          <a:bodyPr spcFirstLastPara="1" wrap="square" lIns="91425" tIns="91425" rIns="91425" bIns="91425" anchor="t" anchorCtr="0">
            <a:spAutoFit/>
          </a:bodyPr>
          <a:lstStyle/>
          <a:p>
            <a:pPr marL="457200" lvl="0" indent="-323850">
              <a:buClr>
                <a:srgbClr val="1D335D"/>
              </a:buClr>
              <a:buSzPts val="1500"/>
              <a:buFont typeface="Montserrat"/>
              <a:buAutoNum type="arabicPeriod"/>
            </a:pPr>
            <a:r>
              <a:rPr lang="es-CO" dirty="0"/>
              <a:t>Verificación del quórum</a:t>
            </a:r>
            <a:endParaRPr sz="1500" dirty="0">
              <a:solidFill>
                <a:srgbClr val="1D335D"/>
              </a:solidFill>
              <a:latin typeface="Montserrat"/>
              <a:ea typeface="Montserrat"/>
              <a:cs typeface="Montserrat"/>
              <a:sym typeface="Montserrat"/>
            </a:endParaRPr>
          </a:p>
          <a:p>
            <a:pPr marL="457200" lvl="0" indent="-323850">
              <a:buClr>
                <a:srgbClr val="1D335D"/>
              </a:buClr>
              <a:buSzPts val="1500"/>
              <a:buFont typeface="Montserrat"/>
              <a:buAutoNum type="arabicPeriod"/>
            </a:pPr>
            <a:r>
              <a:rPr lang="es-CO" dirty="0"/>
              <a:t>Aprobación acta anterior Comité No. 198 </a:t>
            </a:r>
            <a:endParaRPr sz="1500" dirty="0">
              <a:solidFill>
                <a:srgbClr val="1D335D"/>
              </a:solidFill>
              <a:latin typeface="Montserrat"/>
              <a:ea typeface="Montserrat"/>
              <a:cs typeface="Montserrat"/>
              <a:sym typeface="Montserrat"/>
            </a:endParaRPr>
          </a:p>
          <a:p>
            <a:pPr marL="457200" lvl="0" indent="-323850">
              <a:buClr>
                <a:srgbClr val="1D335D"/>
              </a:buClr>
              <a:buSzPts val="1500"/>
              <a:buFont typeface="Montserrat"/>
              <a:buAutoNum type="arabicPeriod"/>
            </a:pPr>
            <a:r>
              <a:rPr lang="es-CO" dirty="0"/>
              <a:t>Informe Comité técnico y regulatorio</a:t>
            </a:r>
            <a:endParaRPr lang="es-CO" sz="1500" dirty="0">
              <a:solidFill>
                <a:srgbClr val="1D335D"/>
              </a:solidFill>
              <a:latin typeface="Montserrat"/>
              <a:sym typeface="Montserrat"/>
            </a:endParaRPr>
          </a:p>
          <a:p>
            <a:pPr marL="457200" lvl="0" indent="-323850">
              <a:buClr>
                <a:srgbClr val="1D335D"/>
              </a:buClr>
              <a:buSzPts val="1500"/>
              <a:buFont typeface="Montserrat"/>
              <a:buAutoNum type="arabicPeriod"/>
            </a:pPr>
            <a:r>
              <a:rPr lang="es-ES" dirty="0"/>
              <a:t>Informe secretaría técnica: Plan de expansión de Transmisión</a:t>
            </a:r>
          </a:p>
          <a:p>
            <a:pPr marL="457200" lvl="0" indent="-323850">
              <a:buClr>
                <a:srgbClr val="1D335D"/>
              </a:buClr>
              <a:buSzPts val="1500"/>
              <a:buFont typeface="Montserrat"/>
              <a:buAutoNum type="arabicPeriod"/>
            </a:pPr>
            <a:r>
              <a:rPr lang="es-CO" dirty="0"/>
              <a:t>Convocatorias 2023 </a:t>
            </a:r>
          </a:p>
          <a:p>
            <a:pPr marL="457200" lvl="0" indent="-323850">
              <a:buClr>
                <a:srgbClr val="1D335D"/>
              </a:buClr>
              <a:buSzPts val="1500"/>
              <a:buFont typeface="Montserrat"/>
              <a:buAutoNum type="arabicPeriod"/>
            </a:pPr>
            <a:r>
              <a:rPr lang="es-ES" dirty="0"/>
              <a:t>Informe operativo XM</a:t>
            </a:r>
          </a:p>
          <a:p>
            <a:pPr marL="457200" lvl="0" indent="-323850">
              <a:buClr>
                <a:srgbClr val="1D335D"/>
              </a:buClr>
              <a:buSzPts val="1500"/>
              <a:buFont typeface="Montserrat"/>
              <a:buAutoNum type="arabicPeriod"/>
            </a:pPr>
            <a:r>
              <a:rPr lang="es-ES" dirty="0"/>
              <a:t>Expansión solicitada y propuesta</a:t>
            </a:r>
          </a:p>
          <a:p>
            <a:pPr marL="457200" lvl="0" indent="-323850">
              <a:buClr>
                <a:srgbClr val="1D335D"/>
              </a:buClr>
              <a:buSzPts val="1500"/>
              <a:buFont typeface="Montserrat"/>
              <a:buAutoNum type="arabicPeriod"/>
            </a:pPr>
            <a:r>
              <a:rPr lang="es-ES" dirty="0"/>
              <a:t>Varios</a:t>
            </a:r>
            <a:endParaRPr sz="1500" dirty="0">
              <a:solidFill>
                <a:srgbClr val="1D335D"/>
              </a:solidFill>
              <a:latin typeface="Montserrat"/>
              <a:ea typeface="Montserrat"/>
              <a:cs typeface="Montserrat"/>
              <a:sym typeface="Montserrat"/>
            </a:endParaRPr>
          </a:p>
          <a:p>
            <a:pPr marL="457200" lvl="0" indent="0" algn="l" rtl="0">
              <a:spcBef>
                <a:spcPts val="0"/>
              </a:spcBef>
              <a:spcAft>
                <a:spcPts val="0"/>
              </a:spcAft>
              <a:buNone/>
            </a:pPr>
            <a:endParaRPr sz="1500" dirty="0">
              <a:solidFill>
                <a:srgbClr val="1D335D"/>
              </a:solidFill>
              <a:latin typeface="Montserrat"/>
              <a:ea typeface="Montserrat"/>
              <a:cs typeface="Montserrat"/>
              <a:sym typeface="Montserrat"/>
            </a:endParaRPr>
          </a:p>
        </p:txBody>
      </p:sp>
      <p:pic>
        <p:nvPicPr>
          <p:cNvPr id="72" name="Google Shape;72;p15"/>
          <p:cNvPicPr preferRelativeResize="0"/>
          <p:nvPr/>
        </p:nvPicPr>
        <p:blipFill>
          <a:blip r:embed="rId3">
            <a:alphaModFix/>
          </a:blip>
          <a:stretch>
            <a:fillRect/>
          </a:stretch>
        </p:blipFill>
        <p:spPr>
          <a:xfrm>
            <a:off x="0" y="4373070"/>
            <a:ext cx="1366851" cy="768200"/>
          </a:xfrm>
          <a:prstGeom prst="rect">
            <a:avLst/>
          </a:prstGeom>
          <a:noFill/>
          <a:ln>
            <a:noFill/>
          </a:ln>
        </p:spPr>
      </p:pic>
      <p:sp>
        <p:nvSpPr>
          <p:cNvPr id="2" name="Rectángulo 1"/>
          <p:cNvSpPr/>
          <p:nvPr/>
        </p:nvSpPr>
        <p:spPr>
          <a:xfrm>
            <a:off x="8573176" y="4945474"/>
            <a:ext cx="445956" cy="153888"/>
          </a:xfrm>
          <a:prstGeom prst="rect">
            <a:avLst/>
          </a:prstGeom>
        </p:spPr>
        <p:txBody>
          <a:bodyPr wrap="none">
            <a:spAutoFit/>
          </a:bodyPr>
          <a:lstStyle/>
          <a:p>
            <a:r>
              <a:rPr lang="es-CO" sz="400" dirty="0">
                <a:solidFill>
                  <a:schemeClr val="tx1"/>
                </a:solidFill>
                <a:latin typeface="Roboto" panose="020B0604020202020204" charset="0"/>
              </a:rPr>
              <a:t>F-CE-01_V4</a:t>
            </a:r>
            <a:endParaRPr lang="es-CO" sz="4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22865139"/>
              </p:ext>
            </p:extLst>
          </p:nvPr>
        </p:nvGraphicFramePr>
        <p:xfrm>
          <a:off x="613411" y="1203326"/>
          <a:ext cx="6566617" cy="1851660"/>
        </p:xfrm>
        <a:graphic>
          <a:graphicData uri="http://schemas.openxmlformats.org/drawingml/2006/table">
            <a:tbl>
              <a:tblPr>
                <a:tableStyleId>{616DA210-FB5B-4158-B5E0-FEB733F419BA}</a:tableStyleId>
              </a:tblPr>
              <a:tblGrid>
                <a:gridCol w="1946910">
                  <a:extLst>
                    <a:ext uri="{9D8B030D-6E8A-4147-A177-3AD203B41FA5}">
                      <a16:colId xmlns:a16="http://schemas.microsoft.com/office/drawing/2014/main" val="2534888238"/>
                    </a:ext>
                  </a:extLst>
                </a:gridCol>
                <a:gridCol w="2663687">
                  <a:extLst>
                    <a:ext uri="{9D8B030D-6E8A-4147-A177-3AD203B41FA5}">
                      <a16:colId xmlns:a16="http://schemas.microsoft.com/office/drawing/2014/main" val="3008657302"/>
                    </a:ext>
                  </a:extLst>
                </a:gridCol>
                <a:gridCol w="1956020">
                  <a:extLst>
                    <a:ext uri="{9D8B030D-6E8A-4147-A177-3AD203B41FA5}">
                      <a16:colId xmlns:a16="http://schemas.microsoft.com/office/drawing/2014/main" val="690461759"/>
                    </a:ext>
                  </a:extLst>
                </a:gridCol>
              </a:tblGrid>
              <a:tr h="0">
                <a:tc rowSpan="3">
                  <a:txBody>
                    <a:bodyPr/>
                    <a:lstStyle/>
                    <a:p>
                      <a:pPr rtl="0" fontAlgn="b"/>
                      <a:r>
                        <a:rPr lang="es-CO" sz="1100" dirty="0">
                          <a:effectLst/>
                        </a:rPr>
                        <a:t>Transmisor</a:t>
                      </a:r>
                      <a:endParaRPr lang="es-CO" sz="1100" b="0" dirty="0">
                        <a:effectLst/>
                        <a:latin typeface="Arial" panose="020B0604020202020204" pitchFamily="34" charset="0"/>
                      </a:endParaRPr>
                    </a:p>
                  </a:txBody>
                  <a:tcPr marL="28575" marR="28575" marT="19050" marB="19050" anchor="b"/>
                </a:tc>
                <a:tc>
                  <a:txBody>
                    <a:bodyPr/>
                    <a:lstStyle/>
                    <a:p>
                      <a:pPr algn="ctr" rtl="0" fontAlgn="b"/>
                      <a:r>
                        <a:rPr lang="es-CO" sz="1100" dirty="0">
                          <a:effectLst/>
                        </a:rPr>
                        <a:t>ISA INTERCOLOMBIA</a:t>
                      </a:r>
                      <a:endParaRPr lang="es-CO" sz="1100" b="0" dirty="0">
                        <a:effectLst/>
                        <a:latin typeface="Arial" panose="020B0604020202020204" pitchFamily="34" charset="0"/>
                      </a:endParaRPr>
                    </a:p>
                  </a:txBody>
                  <a:tcPr marL="28575" marR="28575" marT="19050" marB="19050" anchor="b"/>
                </a:tc>
                <a:tc>
                  <a:txBody>
                    <a:bodyPr/>
                    <a:lstStyle/>
                    <a:p>
                      <a:pPr algn="ctr" rtl="0" fontAlgn="b"/>
                      <a:r>
                        <a:rPr lang="es-MX" sz="1100" b="0" dirty="0">
                          <a:effectLst/>
                          <a:latin typeface="Arial" panose="020B0604020202020204" pitchFamily="34" charset="0"/>
                        </a:rPr>
                        <a:t>X</a:t>
                      </a:r>
                      <a:endParaRPr lang="es-CO" sz="1100" b="0" dirty="0">
                        <a:effectLst/>
                        <a:latin typeface="Arial" panose="020B0604020202020204" pitchFamily="34" charset="0"/>
                      </a:endParaRPr>
                    </a:p>
                  </a:txBody>
                  <a:tcPr marL="28575" marR="28575" marT="19050" marB="19050" anchor="b"/>
                </a:tc>
                <a:extLst>
                  <a:ext uri="{0D108BD9-81ED-4DB2-BD59-A6C34878D82A}">
                    <a16:rowId xmlns:a16="http://schemas.microsoft.com/office/drawing/2014/main" val="3214033691"/>
                  </a:ext>
                </a:extLst>
              </a:tr>
              <a:tr h="0">
                <a:tc vMerge="1">
                  <a:txBody>
                    <a:bodyPr/>
                    <a:lstStyle/>
                    <a:p>
                      <a:endParaRPr lang="es-CO"/>
                    </a:p>
                  </a:txBody>
                  <a:tcPr/>
                </a:tc>
                <a:tc>
                  <a:txBody>
                    <a:bodyPr/>
                    <a:lstStyle/>
                    <a:p>
                      <a:pPr algn="ctr" rtl="0" fontAlgn="b"/>
                      <a:r>
                        <a:rPr lang="es-CO" sz="1100" dirty="0">
                          <a:effectLst/>
                        </a:rPr>
                        <a:t>EPM</a:t>
                      </a:r>
                      <a:endParaRPr lang="es-CO" sz="1100" b="0" dirty="0">
                        <a:effectLst/>
                        <a:latin typeface="Arial" panose="020B0604020202020204" pitchFamily="34" charset="0"/>
                      </a:endParaRPr>
                    </a:p>
                  </a:txBody>
                  <a:tcPr marL="28575" marR="28575" marT="19050" marB="19050" anchor="b"/>
                </a:tc>
                <a:tc>
                  <a:txBody>
                    <a:bodyPr/>
                    <a:lstStyle/>
                    <a:p>
                      <a:pPr algn="ctr" rtl="0" fontAlgn="b"/>
                      <a:r>
                        <a:rPr lang="es-MX" sz="1100" b="0" dirty="0">
                          <a:effectLst/>
                          <a:latin typeface="Arial" panose="020B0604020202020204" pitchFamily="34" charset="0"/>
                        </a:rPr>
                        <a:t>X</a:t>
                      </a:r>
                      <a:endParaRPr lang="es-CO" sz="1100" b="0" dirty="0">
                        <a:effectLst/>
                        <a:latin typeface="Arial" panose="020B0604020202020204" pitchFamily="34" charset="0"/>
                      </a:endParaRPr>
                    </a:p>
                  </a:txBody>
                  <a:tcPr marL="28575" marR="28575" marT="19050" marB="19050" anchor="b"/>
                </a:tc>
                <a:extLst>
                  <a:ext uri="{0D108BD9-81ED-4DB2-BD59-A6C34878D82A}">
                    <a16:rowId xmlns:a16="http://schemas.microsoft.com/office/drawing/2014/main" val="96885783"/>
                  </a:ext>
                </a:extLst>
              </a:tr>
              <a:tr h="0">
                <a:tc vMerge="1">
                  <a:txBody>
                    <a:bodyPr/>
                    <a:lstStyle/>
                    <a:p>
                      <a:endParaRPr lang="es-CO"/>
                    </a:p>
                  </a:txBody>
                  <a:tcPr/>
                </a:tc>
                <a:tc>
                  <a:txBody>
                    <a:bodyPr/>
                    <a:lstStyle/>
                    <a:p>
                      <a:pPr algn="ctr" rtl="0" fontAlgn="b"/>
                      <a:r>
                        <a:rPr lang="es-CO" sz="1100">
                          <a:effectLst/>
                        </a:rPr>
                        <a:t>GEB</a:t>
                      </a:r>
                      <a:endParaRPr lang="es-CO" sz="1100" b="0">
                        <a:effectLst/>
                        <a:latin typeface="Arial" panose="020B0604020202020204" pitchFamily="34" charset="0"/>
                      </a:endParaRPr>
                    </a:p>
                  </a:txBody>
                  <a:tcPr marL="28575" marR="28575" marT="19050" marB="19050" anchor="b"/>
                </a:tc>
                <a:tc>
                  <a:txBody>
                    <a:bodyPr/>
                    <a:lstStyle/>
                    <a:p>
                      <a:pPr algn="ctr" rtl="0" fontAlgn="b"/>
                      <a:r>
                        <a:rPr lang="es-MX" sz="1100" b="0" dirty="0">
                          <a:effectLst/>
                          <a:latin typeface="Arial" panose="020B0604020202020204" pitchFamily="34" charset="0"/>
                        </a:rPr>
                        <a:t>X</a:t>
                      </a:r>
                      <a:endParaRPr lang="es-CO" sz="1100" b="0" dirty="0">
                        <a:effectLst/>
                        <a:latin typeface="Arial" panose="020B0604020202020204" pitchFamily="34" charset="0"/>
                      </a:endParaRPr>
                    </a:p>
                  </a:txBody>
                  <a:tcPr marL="28575" marR="28575" marT="19050" marB="19050" anchor="b"/>
                </a:tc>
                <a:extLst>
                  <a:ext uri="{0D108BD9-81ED-4DB2-BD59-A6C34878D82A}">
                    <a16:rowId xmlns:a16="http://schemas.microsoft.com/office/drawing/2014/main" val="2372982776"/>
                  </a:ext>
                </a:extLst>
              </a:tr>
              <a:tr h="0">
                <a:tc rowSpan="3">
                  <a:txBody>
                    <a:bodyPr/>
                    <a:lstStyle/>
                    <a:p>
                      <a:pPr rtl="0" fontAlgn="b"/>
                      <a:r>
                        <a:rPr lang="es-CO" sz="1100" dirty="0">
                          <a:effectLst/>
                        </a:rPr>
                        <a:t>Gran Consumidor</a:t>
                      </a:r>
                      <a:endParaRPr lang="es-CO" sz="1100" b="0" dirty="0">
                        <a:effectLst/>
                        <a:latin typeface="Arial" panose="020B0604020202020204" pitchFamily="34" charset="0"/>
                      </a:endParaRPr>
                    </a:p>
                  </a:txBody>
                  <a:tcPr marL="28575" marR="28575" marT="19050" marB="19050" anchor="b"/>
                </a:tc>
                <a:tc>
                  <a:txBody>
                    <a:bodyPr/>
                    <a:lstStyle/>
                    <a:p>
                      <a:pPr algn="ctr" rtl="0" fontAlgn="b"/>
                      <a:r>
                        <a:rPr lang="es-CO" sz="1100" dirty="0">
                          <a:effectLst/>
                        </a:rPr>
                        <a:t>ECOPETROL</a:t>
                      </a:r>
                      <a:endParaRPr lang="es-CO" sz="1100" b="0" dirty="0">
                        <a:effectLst/>
                        <a:latin typeface="Arial" panose="020B0604020202020204" pitchFamily="34" charset="0"/>
                      </a:endParaRPr>
                    </a:p>
                  </a:txBody>
                  <a:tcPr marL="28575" marR="28575" marT="19050" marB="19050" anchor="b"/>
                </a:tc>
                <a:tc>
                  <a:txBody>
                    <a:bodyPr/>
                    <a:lstStyle/>
                    <a:p>
                      <a:pPr algn="ctr" rtl="0" fontAlgn="b"/>
                      <a:r>
                        <a:rPr lang="es-MX" sz="1100" b="0" dirty="0">
                          <a:effectLst/>
                          <a:latin typeface="Arial" panose="020B0604020202020204" pitchFamily="34" charset="0"/>
                        </a:rPr>
                        <a:t>X</a:t>
                      </a:r>
                      <a:endParaRPr lang="es-CO" sz="1100" b="0" dirty="0">
                        <a:effectLst/>
                        <a:latin typeface="Arial" panose="020B0604020202020204" pitchFamily="34" charset="0"/>
                      </a:endParaRPr>
                    </a:p>
                  </a:txBody>
                  <a:tcPr marL="28575" marR="28575" marT="19050" marB="19050" anchor="b"/>
                </a:tc>
                <a:extLst>
                  <a:ext uri="{0D108BD9-81ED-4DB2-BD59-A6C34878D82A}">
                    <a16:rowId xmlns:a16="http://schemas.microsoft.com/office/drawing/2014/main" val="3225256445"/>
                  </a:ext>
                </a:extLst>
              </a:tr>
              <a:tr h="0">
                <a:tc vMerge="1">
                  <a:txBody>
                    <a:bodyPr/>
                    <a:lstStyle/>
                    <a:p>
                      <a:endParaRPr lang="es-CO"/>
                    </a:p>
                  </a:txBody>
                  <a:tcPr/>
                </a:tc>
                <a:tc>
                  <a:txBody>
                    <a:bodyPr/>
                    <a:lstStyle/>
                    <a:p>
                      <a:pPr algn="ctr" rtl="0" fontAlgn="b"/>
                      <a:r>
                        <a:rPr lang="es-CO" sz="1100" dirty="0">
                          <a:effectLst/>
                        </a:rPr>
                        <a:t>Sierra-Col </a:t>
                      </a:r>
                      <a:r>
                        <a:rPr lang="es-CO" sz="1100" dirty="0" err="1">
                          <a:effectLst/>
                        </a:rPr>
                        <a:t>Energy</a:t>
                      </a:r>
                      <a:endParaRPr lang="es-CO" sz="1100" b="0" dirty="0">
                        <a:effectLst/>
                        <a:latin typeface="Arial" panose="020B0604020202020204" pitchFamily="34" charset="0"/>
                      </a:endParaRPr>
                    </a:p>
                  </a:txBody>
                  <a:tcPr marL="28575" marR="28575" marT="19050" marB="19050" anchor="b"/>
                </a:tc>
                <a:tc>
                  <a:txBody>
                    <a:bodyPr/>
                    <a:lstStyle/>
                    <a:p>
                      <a:pPr algn="ctr" rtl="0" fontAlgn="b"/>
                      <a:endParaRPr lang="es-CO" sz="1100" b="0" dirty="0">
                        <a:effectLst/>
                        <a:latin typeface="Arial" panose="020B0604020202020204" pitchFamily="34" charset="0"/>
                      </a:endParaRPr>
                    </a:p>
                  </a:txBody>
                  <a:tcPr marL="28575" marR="28575" marT="19050" marB="19050" anchor="b"/>
                </a:tc>
                <a:extLst>
                  <a:ext uri="{0D108BD9-81ED-4DB2-BD59-A6C34878D82A}">
                    <a16:rowId xmlns:a16="http://schemas.microsoft.com/office/drawing/2014/main" val="1328232912"/>
                  </a:ext>
                </a:extLst>
              </a:tr>
              <a:tr h="0">
                <a:tc vMerge="1">
                  <a:txBody>
                    <a:bodyPr/>
                    <a:lstStyle/>
                    <a:p>
                      <a:endParaRPr lang="es-CO"/>
                    </a:p>
                  </a:txBody>
                  <a:tcPr/>
                </a:tc>
                <a:tc>
                  <a:txBody>
                    <a:bodyPr/>
                    <a:lstStyle/>
                    <a:p>
                      <a:pPr algn="ctr" rtl="0" fontAlgn="b"/>
                      <a:r>
                        <a:rPr lang="es-CO" sz="1100" dirty="0">
                          <a:effectLst/>
                        </a:rPr>
                        <a:t>CERROMATOSO</a:t>
                      </a:r>
                      <a:endParaRPr lang="es-CO" sz="1100" b="0" dirty="0">
                        <a:effectLst/>
                        <a:latin typeface="Arial" panose="020B0604020202020204" pitchFamily="34" charset="0"/>
                      </a:endParaRPr>
                    </a:p>
                  </a:txBody>
                  <a:tcPr marL="28575" marR="28575" marT="19050" marB="19050" anchor="b"/>
                </a:tc>
                <a:tc>
                  <a:txBody>
                    <a:bodyPr/>
                    <a:lstStyle/>
                    <a:p>
                      <a:pPr algn="ctr" rtl="0" fontAlgn="b"/>
                      <a:r>
                        <a:rPr lang="es-MX" sz="1100" b="0" dirty="0">
                          <a:effectLst/>
                          <a:latin typeface="Arial" panose="020B0604020202020204" pitchFamily="34" charset="0"/>
                        </a:rPr>
                        <a:t>X</a:t>
                      </a:r>
                      <a:endParaRPr lang="es-CO" sz="1100" b="0" dirty="0">
                        <a:effectLst/>
                        <a:latin typeface="Arial" panose="020B0604020202020204" pitchFamily="34" charset="0"/>
                      </a:endParaRPr>
                    </a:p>
                  </a:txBody>
                  <a:tcPr marL="28575" marR="28575" marT="19050" marB="19050" anchor="b"/>
                </a:tc>
                <a:extLst>
                  <a:ext uri="{0D108BD9-81ED-4DB2-BD59-A6C34878D82A}">
                    <a16:rowId xmlns:a16="http://schemas.microsoft.com/office/drawing/2014/main" val="2090868903"/>
                  </a:ext>
                </a:extLst>
              </a:tr>
              <a:tr h="0">
                <a:tc rowSpan="3">
                  <a:txBody>
                    <a:bodyPr/>
                    <a:lstStyle/>
                    <a:p>
                      <a:pPr rtl="0" fontAlgn="b"/>
                      <a:r>
                        <a:rPr lang="es-CO" sz="1100" dirty="0">
                          <a:effectLst/>
                        </a:rPr>
                        <a:t>Comercializador</a:t>
                      </a:r>
                      <a:endParaRPr lang="es-CO" sz="1100" b="0" dirty="0">
                        <a:effectLst/>
                        <a:latin typeface="Arial" panose="020B0604020202020204" pitchFamily="34" charset="0"/>
                      </a:endParaRPr>
                    </a:p>
                  </a:txBody>
                  <a:tcPr marL="28575" marR="28575" marT="19050" marB="19050" anchor="b"/>
                </a:tc>
                <a:tc>
                  <a:txBody>
                    <a:bodyPr/>
                    <a:lstStyle/>
                    <a:p>
                      <a:pPr algn="ctr" rtl="0" fontAlgn="b"/>
                      <a:r>
                        <a:rPr lang="es-CO" sz="1100" dirty="0">
                          <a:effectLst/>
                        </a:rPr>
                        <a:t>ENEL COLOMBIA</a:t>
                      </a:r>
                      <a:endParaRPr lang="es-CO" sz="1100" b="0" dirty="0">
                        <a:effectLst/>
                        <a:latin typeface="Arial" panose="020B0604020202020204" pitchFamily="34" charset="0"/>
                      </a:endParaRPr>
                    </a:p>
                  </a:txBody>
                  <a:tcPr marL="28575" marR="28575" marT="19050" marB="19050" anchor="b"/>
                </a:tc>
                <a:tc>
                  <a:txBody>
                    <a:bodyPr/>
                    <a:lstStyle/>
                    <a:p>
                      <a:pPr algn="ctr" rtl="0" fontAlgn="b"/>
                      <a:r>
                        <a:rPr lang="es-MX" sz="1100" b="0" dirty="0">
                          <a:effectLst/>
                          <a:latin typeface="Arial" panose="020B0604020202020204" pitchFamily="34" charset="0"/>
                        </a:rPr>
                        <a:t>X</a:t>
                      </a:r>
                      <a:endParaRPr lang="es-CO" sz="1100" b="0" dirty="0">
                        <a:effectLst/>
                        <a:latin typeface="Arial" panose="020B0604020202020204" pitchFamily="34" charset="0"/>
                      </a:endParaRPr>
                    </a:p>
                  </a:txBody>
                  <a:tcPr marL="28575" marR="28575" marT="19050" marB="19050" anchor="b"/>
                </a:tc>
                <a:extLst>
                  <a:ext uri="{0D108BD9-81ED-4DB2-BD59-A6C34878D82A}">
                    <a16:rowId xmlns:a16="http://schemas.microsoft.com/office/drawing/2014/main" val="198713696"/>
                  </a:ext>
                </a:extLst>
              </a:tr>
              <a:tr h="200025">
                <a:tc vMerge="1">
                  <a:txBody>
                    <a:bodyPr/>
                    <a:lstStyle/>
                    <a:p>
                      <a:endParaRPr lang="es-CO"/>
                    </a:p>
                  </a:txBody>
                  <a:tcPr/>
                </a:tc>
                <a:tc>
                  <a:txBody>
                    <a:bodyPr/>
                    <a:lstStyle/>
                    <a:p>
                      <a:pPr algn="ctr" rtl="0" fontAlgn="b"/>
                      <a:r>
                        <a:rPr lang="es-CO" sz="1100" dirty="0">
                          <a:effectLst/>
                        </a:rPr>
                        <a:t>ISAGEN</a:t>
                      </a:r>
                      <a:endParaRPr lang="es-CO" sz="1100" b="0" dirty="0">
                        <a:effectLst/>
                        <a:latin typeface="Arial" panose="020B0604020202020204" pitchFamily="34" charset="0"/>
                      </a:endParaRPr>
                    </a:p>
                  </a:txBody>
                  <a:tcPr marL="28575" marR="28575" marT="19050" marB="19050" anchor="b"/>
                </a:tc>
                <a:tc>
                  <a:txBody>
                    <a:bodyPr/>
                    <a:lstStyle/>
                    <a:p>
                      <a:pPr algn="ctr" rtl="0" fontAlgn="b"/>
                      <a:r>
                        <a:rPr lang="es-MX" sz="1100" b="0" dirty="0">
                          <a:effectLst/>
                          <a:latin typeface="Arial" panose="020B0604020202020204" pitchFamily="34" charset="0"/>
                        </a:rPr>
                        <a:t>X</a:t>
                      </a:r>
                      <a:endParaRPr lang="es-CO" sz="1100" b="0" dirty="0">
                        <a:effectLst/>
                        <a:latin typeface="Arial" panose="020B0604020202020204" pitchFamily="34" charset="0"/>
                      </a:endParaRPr>
                    </a:p>
                  </a:txBody>
                  <a:tcPr marL="28575" marR="28575" marT="19050" marB="19050" anchor="b"/>
                </a:tc>
                <a:extLst>
                  <a:ext uri="{0D108BD9-81ED-4DB2-BD59-A6C34878D82A}">
                    <a16:rowId xmlns:a16="http://schemas.microsoft.com/office/drawing/2014/main" val="569898215"/>
                  </a:ext>
                </a:extLst>
              </a:tr>
              <a:tr h="0">
                <a:tc vMerge="1">
                  <a:txBody>
                    <a:bodyPr/>
                    <a:lstStyle/>
                    <a:p>
                      <a:endParaRPr lang="es-CO"/>
                    </a:p>
                  </a:txBody>
                  <a:tcPr/>
                </a:tc>
                <a:tc>
                  <a:txBody>
                    <a:bodyPr/>
                    <a:lstStyle/>
                    <a:p>
                      <a:pPr algn="ctr" rtl="0" fontAlgn="b"/>
                      <a:r>
                        <a:rPr lang="es-CO" sz="1100" dirty="0">
                          <a:effectLst/>
                        </a:rPr>
                        <a:t>AIR-E</a:t>
                      </a:r>
                      <a:endParaRPr lang="es-CO" sz="1100" b="0" dirty="0">
                        <a:effectLst/>
                        <a:latin typeface="Arial" panose="020B0604020202020204" pitchFamily="34" charset="0"/>
                      </a:endParaRPr>
                    </a:p>
                  </a:txBody>
                  <a:tcPr marL="28575" marR="28575" marT="19050" marB="19050" anchor="b"/>
                </a:tc>
                <a:tc>
                  <a:txBody>
                    <a:bodyPr/>
                    <a:lstStyle/>
                    <a:p>
                      <a:pPr algn="ctr" rtl="0" fontAlgn="b"/>
                      <a:r>
                        <a:rPr lang="es-MX" sz="1100" b="0" dirty="0">
                          <a:effectLst/>
                          <a:latin typeface="Arial" panose="020B0604020202020204" pitchFamily="34" charset="0"/>
                        </a:rPr>
                        <a:t>X</a:t>
                      </a:r>
                      <a:endParaRPr lang="es-CO" sz="1100" b="0" dirty="0">
                        <a:effectLst/>
                        <a:latin typeface="Arial" panose="020B0604020202020204" pitchFamily="34" charset="0"/>
                      </a:endParaRPr>
                    </a:p>
                  </a:txBody>
                  <a:tcPr marL="28575" marR="28575" marT="19050" marB="19050" anchor="b"/>
                </a:tc>
                <a:extLst>
                  <a:ext uri="{0D108BD9-81ED-4DB2-BD59-A6C34878D82A}">
                    <a16:rowId xmlns:a16="http://schemas.microsoft.com/office/drawing/2014/main" val="3836427496"/>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802154392"/>
              </p:ext>
            </p:extLst>
          </p:nvPr>
        </p:nvGraphicFramePr>
        <p:xfrm>
          <a:off x="613410" y="3054986"/>
          <a:ext cx="6566618" cy="1028700"/>
        </p:xfrm>
        <a:graphic>
          <a:graphicData uri="http://schemas.openxmlformats.org/drawingml/2006/table">
            <a:tbl>
              <a:tblPr>
                <a:tableStyleId>{616DA210-FB5B-4158-B5E0-FEB733F419BA}</a:tableStyleId>
              </a:tblPr>
              <a:tblGrid>
                <a:gridCol w="1962814">
                  <a:extLst>
                    <a:ext uri="{9D8B030D-6E8A-4147-A177-3AD203B41FA5}">
                      <a16:colId xmlns:a16="http://schemas.microsoft.com/office/drawing/2014/main" val="800877258"/>
                    </a:ext>
                  </a:extLst>
                </a:gridCol>
                <a:gridCol w="2655735">
                  <a:extLst>
                    <a:ext uri="{9D8B030D-6E8A-4147-A177-3AD203B41FA5}">
                      <a16:colId xmlns:a16="http://schemas.microsoft.com/office/drawing/2014/main" val="3169758255"/>
                    </a:ext>
                  </a:extLst>
                </a:gridCol>
                <a:gridCol w="1948069">
                  <a:extLst>
                    <a:ext uri="{9D8B030D-6E8A-4147-A177-3AD203B41FA5}">
                      <a16:colId xmlns:a16="http://schemas.microsoft.com/office/drawing/2014/main" val="4202657406"/>
                    </a:ext>
                  </a:extLst>
                </a:gridCol>
              </a:tblGrid>
              <a:tr h="0">
                <a:tc>
                  <a:txBody>
                    <a:bodyPr/>
                    <a:lstStyle/>
                    <a:p>
                      <a:pPr algn="l" rtl="0" fontAlgn="b"/>
                      <a:r>
                        <a:rPr lang="es-CO" sz="1100" dirty="0">
                          <a:effectLst/>
                        </a:rPr>
                        <a:t>Generador</a:t>
                      </a:r>
                      <a:endParaRPr lang="es-CO" sz="1100" b="0" dirty="0">
                        <a:effectLst/>
                        <a:latin typeface="Arial" panose="020B0604020202020204" pitchFamily="34" charset="0"/>
                      </a:endParaRPr>
                    </a:p>
                  </a:txBody>
                  <a:tcPr marL="28575" marR="28575" marT="19050" marB="19050" anchor="b"/>
                </a:tc>
                <a:tc>
                  <a:txBody>
                    <a:bodyPr/>
                    <a:lstStyle/>
                    <a:p>
                      <a:pPr algn="ctr" rtl="0" fontAlgn="b"/>
                      <a:r>
                        <a:rPr lang="es-CO" sz="1100" dirty="0">
                          <a:effectLst/>
                        </a:rPr>
                        <a:t>TERMOBARRANQUILLA (TEBSA)</a:t>
                      </a:r>
                      <a:endParaRPr lang="es-CO" sz="1100" b="0" dirty="0">
                        <a:effectLst/>
                        <a:latin typeface="Arial" panose="020B0604020202020204" pitchFamily="34" charset="0"/>
                      </a:endParaRPr>
                    </a:p>
                  </a:txBody>
                  <a:tcPr marL="28575" marR="28575" marT="19050" marB="19050" anchor="b"/>
                </a:tc>
                <a:tc>
                  <a:txBody>
                    <a:bodyPr/>
                    <a:lstStyle/>
                    <a:p>
                      <a:pPr algn="ctr" rtl="0" fontAlgn="b"/>
                      <a:r>
                        <a:rPr lang="es-MX" sz="1100" b="0" dirty="0">
                          <a:effectLst/>
                          <a:latin typeface="Arial" panose="020B0604020202020204" pitchFamily="34" charset="0"/>
                        </a:rPr>
                        <a:t>X</a:t>
                      </a:r>
                      <a:endParaRPr lang="es-CO" sz="1100" b="0" dirty="0">
                        <a:effectLst/>
                        <a:latin typeface="Arial" panose="020B0604020202020204" pitchFamily="34" charset="0"/>
                      </a:endParaRPr>
                    </a:p>
                  </a:txBody>
                  <a:tcPr marL="28575" marR="28575" marT="19050" marB="19050" anchor="b"/>
                </a:tc>
                <a:extLst>
                  <a:ext uri="{0D108BD9-81ED-4DB2-BD59-A6C34878D82A}">
                    <a16:rowId xmlns:a16="http://schemas.microsoft.com/office/drawing/2014/main" val="3275673075"/>
                  </a:ext>
                </a:extLst>
              </a:tr>
              <a:tr h="0">
                <a:tc>
                  <a:txBody>
                    <a:bodyPr/>
                    <a:lstStyle/>
                    <a:p>
                      <a:pPr algn="l" rtl="0" fontAlgn="b"/>
                      <a:r>
                        <a:rPr lang="es-CO" sz="1100" dirty="0">
                          <a:effectLst/>
                        </a:rPr>
                        <a:t>Distribuidor</a:t>
                      </a:r>
                      <a:endParaRPr lang="es-CO" sz="1100" b="0" dirty="0">
                        <a:effectLst/>
                        <a:latin typeface="Arial" panose="020B0604020202020204" pitchFamily="34" charset="0"/>
                      </a:endParaRPr>
                    </a:p>
                  </a:txBody>
                  <a:tcPr marL="28575" marR="28575" marT="19050" marB="19050" anchor="b"/>
                </a:tc>
                <a:tc>
                  <a:txBody>
                    <a:bodyPr/>
                    <a:lstStyle/>
                    <a:p>
                      <a:pPr algn="ctr" rtl="0" fontAlgn="b"/>
                      <a:r>
                        <a:rPr lang="es-CO" sz="1100" dirty="0">
                          <a:effectLst/>
                        </a:rPr>
                        <a:t>CELSIA COLOMBIA</a:t>
                      </a:r>
                      <a:endParaRPr lang="es-CO" sz="1100" b="0" dirty="0">
                        <a:effectLst/>
                        <a:latin typeface="Arial" panose="020B0604020202020204" pitchFamily="34" charset="0"/>
                      </a:endParaRPr>
                    </a:p>
                  </a:txBody>
                  <a:tcPr marL="28575" marR="28575" marT="19050" marB="19050" anchor="b"/>
                </a:tc>
                <a:tc>
                  <a:txBody>
                    <a:bodyPr/>
                    <a:lstStyle/>
                    <a:p>
                      <a:pPr algn="ctr" rtl="0" fontAlgn="b"/>
                      <a:r>
                        <a:rPr lang="es-MX" sz="1100" b="0" dirty="0">
                          <a:effectLst/>
                          <a:latin typeface="Arial" panose="020B0604020202020204" pitchFamily="34" charset="0"/>
                        </a:rPr>
                        <a:t>X</a:t>
                      </a:r>
                      <a:endParaRPr lang="es-CO" sz="1100" b="0" dirty="0">
                        <a:effectLst/>
                        <a:latin typeface="Arial" panose="020B0604020202020204" pitchFamily="34" charset="0"/>
                      </a:endParaRPr>
                    </a:p>
                  </a:txBody>
                  <a:tcPr marL="28575" marR="28575" marT="19050" marB="19050" anchor="b"/>
                </a:tc>
                <a:extLst>
                  <a:ext uri="{0D108BD9-81ED-4DB2-BD59-A6C34878D82A}">
                    <a16:rowId xmlns:a16="http://schemas.microsoft.com/office/drawing/2014/main" val="1407749474"/>
                  </a:ext>
                </a:extLst>
              </a:tr>
              <a:tr h="0">
                <a:tc>
                  <a:txBody>
                    <a:bodyPr/>
                    <a:lstStyle/>
                    <a:p>
                      <a:pPr algn="l" rtl="0" fontAlgn="b"/>
                      <a:r>
                        <a:rPr lang="es-CO" sz="1100" dirty="0">
                          <a:effectLst/>
                        </a:rPr>
                        <a:t>CND</a:t>
                      </a:r>
                      <a:endParaRPr lang="es-CO" sz="1100" b="0" dirty="0">
                        <a:effectLst/>
                        <a:latin typeface="Arial" panose="020B0604020202020204" pitchFamily="34" charset="0"/>
                      </a:endParaRPr>
                    </a:p>
                  </a:txBody>
                  <a:tcPr marL="28575" marR="28575" marT="19050" marB="19050" anchor="b"/>
                </a:tc>
                <a:tc>
                  <a:txBody>
                    <a:bodyPr/>
                    <a:lstStyle/>
                    <a:p>
                      <a:pPr algn="ctr" rtl="0" fontAlgn="b"/>
                      <a:r>
                        <a:rPr lang="es-CO" sz="1100" dirty="0">
                          <a:effectLst/>
                        </a:rPr>
                        <a:t>XM</a:t>
                      </a:r>
                      <a:endParaRPr lang="es-CO" sz="1100" b="0" dirty="0">
                        <a:effectLst/>
                        <a:latin typeface="Arial" panose="020B0604020202020204" pitchFamily="34" charset="0"/>
                      </a:endParaRPr>
                    </a:p>
                  </a:txBody>
                  <a:tcPr marL="28575" marR="28575" marT="19050" marB="19050" anchor="b"/>
                </a:tc>
                <a:tc>
                  <a:txBody>
                    <a:bodyPr/>
                    <a:lstStyle/>
                    <a:p>
                      <a:pPr algn="ctr" rtl="0" fontAlgn="b"/>
                      <a:r>
                        <a:rPr lang="es-MX" sz="1100" b="0" dirty="0">
                          <a:effectLst/>
                          <a:latin typeface="Arial" panose="020B0604020202020204" pitchFamily="34" charset="0"/>
                        </a:rPr>
                        <a:t>X</a:t>
                      </a:r>
                      <a:endParaRPr lang="es-CO" sz="1100" b="0" dirty="0">
                        <a:effectLst/>
                        <a:latin typeface="Arial" panose="020B0604020202020204" pitchFamily="34" charset="0"/>
                      </a:endParaRPr>
                    </a:p>
                  </a:txBody>
                  <a:tcPr marL="28575" marR="28575" marT="19050" marB="19050" anchor="b"/>
                </a:tc>
                <a:extLst>
                  <a:ext uri="{0D108BD9-81ED-4DB2-BD59-A6C34878D82A}">
                    <a16:rowId xmlns:a16="http://schemas.microsoft.com/office/drawing/2014/main" val="3497652052"/>
                  </a:ext>
                </a:extLst>
              </a:tr>
              <a:tr h="0">
                <a:tc>
                  <a:txBody>
                    <a:bodyPr/>
                    <a:lstStyle/>
                    <a:p>
                      <a:pPr algn="l" rtl="0" fontAlgn="b"/>
                      <a:r>
                        <a:rPr lang="es-CO" sz="1100" dirty="0">
                          <a:effectLst/>
                        </a:rPr>
                        <a:t>Ministerio</a:t>
                      </a:r>
                      <a:endParaRPr lang="es-CO" sz="1100" b="0" dirty="0">
                        <a:effectLst/>
                        <a:latin typeface="Arial" panose="020B0604020202020204" pitchFamily="34" charset="0"/>
                      </a:endParaRPr>
                    </a:p>
                  </a:txBody>
                  <a:tcPr marL="28575" marR="28575" marT="19050" marB="19050" anchor="b"/>
                </a:tc>
                <a:tc>
                  <a:txBody>
                    <a:bodyPr/>
                    <a:lstStyle/>
                    <a:p>
                      <a:pPr algn="ctr" rtl="0" fontAlgn="b"/>
                      <a:r>
                        <a:rPr lang="es-CO" sz="1100" dirty="0">
                          <a:effectLst/>
                        </a:rPr>
                        <a:t>MME</a:t>
                      </a:r>
                      <a:endParaRPr lang="es-CO" sz="1100" b="0" dirty="0">
                        <a:effectLst/>
                        <a:latin typeface="Arial" panose="020B0604020202020204" pitchFamily="34" charset="0"/>
                      </a:endParaRPr>
                    </a:p>
                  </a:txBody>
                  <a:tcPr marL="28575" marR="28575" marT="19050" marB="19050" anchor="b"/>
                </a:tc>
                <a:tc>
                  <a:txBody>
                    <a:bodyPr/>
                    <a:lstStyle/>
                    <a:p>
                      <a:pPr algn="ctr" rtl="0" fontAlgn="b"/>
                      <a:r>
                        <a:rPr lang="es-MX" sz="1100" b="0" dirty="0">
                          <a:effectLst/>
                          <a:latin typeface="Arial" panose="020B0604020202020204" pitchFamily="34" charset="0"/>
                        </a:rPr>
                        <a:t>X</a:t>
                      </a:r>
                      <a:endParaRPr lang="es-CO" sz="1100" b="0" dirty="0">
                        <a:effectLst/>
                        <a:latin typeface="Arial" panose="020B0604020202020204" pitchFamily="34" charset="0"/>
                      </a:endParaRPr>
                    </a:p>
                  </a:txBody>
                  <a:tcPr marL="28575" marR="28575" marT="19050" marB="19050" anchor="b"/>
                </a:tc>
                <a:extLst>
                  <a:ext uri="{0D108BD9-81ED-4DB2-BD59-A6C34878D82A}">
                    <a16:rowId xmlns:a16="http://schemas.microsoft.com/office/drawing/2014/main" val="2929780490"/>
                  </a:ext>
                </a:extLst>
              </a:tr>
              <a:tr h="0">
                <a:tc>
                  <a:txBody>
                    <a:bodyPr/>
                    <a:lstStyle/>
                    <a:p>
                      <a:pPr algn="l" rtl="0" fontAlgn="b"/>
                      <a:r>
                        <a:rPr lang="es-CO" sz="1100" dirty="0">
                          <a:effectLst/>
                        </a:rPr>
                        <a:t>UPME</a:t>
                      </a:r>
                      <a:endParaRPr lang="es-CO" sz="1100" b="0" dirty="0">
                        <a:effectLst/>
                        <a:latin typeface="Arial" panose="020B0604020202020204" pitchFamily="34" charset="0"/>
                      </a:endParaRPr>
                    </a:p>
                  </a:txBody>
                  <a:tcPr marL="28575" marR="28575" marT="19050" marB="19050" anchor="b"/>
                </a:tc>
                <a:tc>
                  <a:txBody>
                    <a:bodyPr/>
                    <a:lstStyle/>
                    <a:p>
                      <a:pPr algn="ctr" rtl="0" fontAlgn="b"/>
                      <a:r>
                        <a:rPr lang="es-CO" sz="1100" dirty="0">
                          <a:effectLst/>
                        </a:rPr>
                        <a:t>UPME</a:t>
                      </a:r>
                      <a:endParaRPr lang="es-CO" sz="1100" b="0" dirty="0">
                        <a:effectLst/>
                        <a:latin typeface="Arial" panose="020B0604020202020204" pitchFamily="34" charset="0"/>
                      </a:endParaRPr>
                    </a:p>
                  </a:txBody>
                  <a:tcPr marL="28575" marR="28575" marT="19050" marB="19050" anchor="b"/>
                </a:tc>
                <a:tc>
                  <a:txBody>
                    <a:bodyPr/>
                    <a:lstStyle/>
                    <a:p>
                      <a:pPr algn="ctr" rtl="0" fontAlgn="b"/>
                      <a:r>
                        <a:rPr lang="es-MX" sz="1100" b="0" dirty="0">
                          <a:effectLst/>
                          <a:latin typeface="Arial" panose="020B0604020202020204" pitchFamily="34" charset="0"/>
                        </a:rPr>
                        <a:t>X</a:t>
                      </a:r>
                      <a:endParaRPr lang="es-CO" sz="1100" b="0" dirty="0">
                        <a:effectLst/>
                        <a:latin typeface="Arial" panose="020B0604020202020204" pitchFamily="34" charset="0"/>
                      </a:endParaRPr>
                    </a:p>
                  </a:txBody>
                  <a:tcPr marL="28575" marR="28575" marT="19050" marB="19050" anchor="b"/>
                </a:tc>
                <a:extLst>
                  <a:ext uri="{0D108BD9-81ED-4DB2-BD59-A6C34878D82A}">
                    <a16:rowId xmlns:a16="http://schemas.microsoft.com/office/drawing/2014/main" val="3648234841"/>
                  </a:ext>
                </a:extLst>
              </a:tr>
            </a:tbl>
          </a:graphicData>
        </a:graphic>
      </p:graphicFrame>
      <p:sp>
        <p:nvSpPr>
          <p:cNvPr id="7" name="Rectángulo 6"/>
          <p:cNvSpPr/>
          <p:nvPr/>
        </p:nvSpPr>
        <p:spPr>
          <a:xfrm>
            <a:off x="613410" y="445938"/>
            <a:ext cx="4459522" cy="461665"/>
          </a:xfrm>
          <a:prstGeom prst="rect">
            <a:avLst/>
          </a:prstGeom>
        </p:spPr>
        <p:txBody>
          <a:bodyPr wrap="square">
            <a:spAutoFit/>
          </a:bodyPr>
          <a:lstStyle/>
          <a:p>
            <a:pPr lvl="0"/>
            <a:r>
              <a:rPr lang="es-CO" sz="2400" b="1" dirty="0">
                <a:solidFill>
                  <a:srgbClr val="1D335D"/>
                </a:solidFill>
                <a:latin typeface="Montserrat"/>
                <a:ea typeface="Montserrat"/>
                <a:cs typeface="Montserrat"/>
                <a:sym typeface="Montserrat"/>
              </a:rPr>
              <a:t>Verificación del quorum</a:t>
            </a:r>
            <a:endParaRPr lang="es-CO" sz="2400" b="1" dirty="0">
              <a:solidFill>
                <a:srgbClr val="BFCC04"/>
              </a:solidFill>
              <a:latin typeface="Montserrat"/>
              <a:ea typeface="Montserrat"/>
              <a:cs typeface="Montserrat"/>
              <a:sym typeface="Montserrat"/>
            </a:endParaRPr>
          </a:p>
        </p:txBody>
      </p:sp>
    </p:spTree>
    <p:extLst>
      <p:ext uri="{BB962C8B-B14F-4D97-AF65-F5344CB8AC3E}">
        <p14:creationId xmlns:p14="http://schemas.microsoft.com/office/powerpoint/2010/main" val="1777746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p:nvPr/>
        </p:nvSpPr>
        <p:spPr>
          <a:xfrm>
            <a:off x="642177" y="1733673"/>
            <a:ext cx="71805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4800" b="1" dirty="0">
                <a:solidFill>
                  <a:srgbClr val="1D335D"/>
                </a:solidFill>
                <a:latin typeface="Montserrat"/>
                <a:ea typeface="Montserrat"/>
                <a:cs typeface="Montserrat"/>
                <a:sym typeface="Montserrat"/>
              </a:rPr>
              <a:t>Aprobación Acta Comité No. 198</a:t>
            </a:r>
            <a:endParaRPr sz="4800" b="1" dirty="0">
              <a:solidFill>
                <a:srgbClr val="BFCC04"/>
              </a:solidFill>
              <a:latin typeface="Montserrat"/>
              <a:ea typeface="Montserrat"/>
              <a:cs typeface="Montserrat"/>
              <a:sym typeface="Montserrat"/>
            </a:endParaRPr>
          </a:p>
        </p:txBody>
      </p:sp>
      <p:pic>
        <p:nvPicPr>
          <p:cNvPr id="78" name="Google Shape;78;p16"/>
          <p:cNvPicPr preferRelativeResize="0"/>
          <p:nvPr/>
        </p:nvPicPr>
        <p:blipFill>
          <a:blip r:embed="rId3">
            <a:alphaModFix/>
          </a:blip>
          <a:stretch>
            <a:fillRect/>
          </a:stretch>
        </p:blipFill>
        <p:spPr>
          <a:xfrm>
            <a:off x="0" y="4373075"/>
            <a:ext cx="1366876" cy="768200"/>
          </a:xfrm>
          <a:prstGeom prst="rect">
            <a:avLst/>
          </a:prstGeom>
          <a:noFill/>
          <a:ln>
            <a:noFill/>
          </a:ln>
        </p:spPr>
      </p:pic>
      <p:sp>
        <p:nvSpPr>
          <p:cNvPr id="4" name="Rectángulo 3"/>
          <p:cNvSpPr/>
          <p:nvPr/>
        </p:nvSpPr>
        <p:spPr>
          <a:xfrm>
            <a:off x="8698044" y="4987387"/>
            <a:ext cx="445956" cy="153888"/>
          </a:xfrm>
          <a:prstGeom prst="rect">
            <a:avLst/>
          </a:prstGeom>
        </p:spPr>
        <p:txBody>
          <a:bodyPr wrap="none">
            <a:spAutoFit/>
          </a:bodyPr>
          <a:lstStyle/>
          <a:p>
            <a:r>
              <a:rPr lang="es-CO" sz="400" dirty="0">
                <a:solidFill>
                  <a:schemeClr val="tx1"/>
                </a:solidFill>
                <a:latin typeface="Roboto" panose="020B0604020202020204" charset="0"/>
              </a:rPr>
              <a:t>F-CE-01_V4</a:t>
            </a:r>
            <a:endParaRPr lang="es-CO" sz="400" dirty="0">
              <a:solidFill>
                <a:schemeClr val="tx1"/>
              </a:solidFill>
            </a:endParaRPr>
          </a:p>
        </p:txBody>
      </p:sp>
    </p:spTree>
    <p:extLst>
      <p:ext uri="{BB962C8B-B14F-4D97-AF65-F5344CB8AC3E}">
        <p14:creationId xmlns:p14="http://schemas.microsoft.com/office/powerpoint/2010/main" val="332254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p:nvPr/>
        </p:nvSpPr>
        <p:spPr>
          <a:xfrm>
            <a:off x="642177" y="1733673"/>
            <a:ext cx="71805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4800" b="1">
                <a:solidFill>
                  <a:srgbClr val="1D335D"/>
                </a:solidFill>
                <a:latin typeface="Montserrat"/>
                <a:ea typeface="Montserrat"/>
                <a:cs typeface="Montserrat"/>
                <a:sym typeface="Montserrat"/>
              </a:rPr>
              <a:t>Informe comité técnico y regulatorio</a:t>
            </a:r>
            <a:endParaRPr sz="4800" b="1">
              <a:solidFill>
                <a:srgbClr val="BFCC04"/>
              </a:solidFill>
              <a:latin typeface="Montserrat"/>
              <a:ea typeface="Montserrat"/>
              <a:cs typeface="Montserrat"/>
              <a:sym typeface="Montserrat"/>
            </a:endParaRPr>
          </a:p>
        </p:txBody>
      </p:sp>
      <p:pic>
        <p:nvPicPr>
          <p:cNvPr id="78" name="Google Shape;78;p16"/>
          <p:cNvPicPr preferRelativeResize="0"/>
          <p:nvPr/>
        </p:nvPicPr>
        <p:blipFill>
          <a:blip r:embed="rId3">
            <a:alphaModFix/>
          </a:blip>
          <a:stretch>
            <a:fillRect/>
          </a:stretch>
        </p:blipFill>
        <p:spPr>
          <a:xfrm>
            <a:off x="0" y="4373075"/>
            <a:ext cx="1366876" cy="768200"/>
          </a:xfrm>
          <a:prstGeom prst="rect">
            <a:avLst/>
          </a:prstGeom>
          <a:noFill/>
          <a:ln>
            <a:noFill/>
          </a:ln>
        </p:spPr>
      </p:pic>
      <p:sp>
        <p:nvSpPr>
          <p:cNvPr id="4" name="Rectángulo 3"/>
          <p:cNvSpPr/>
          <p:nvPr/>
        </p:nvSpPr>
        <p:spPr>
          <a:xfrm>
            <a:off x="8698044" y="4987387"/>
            <a:ext cx="445956" cy="153888"/>
          </a:xfrm>
          <a:prstGeom prst="rect">
            <a:avLst/>
          </a:prstGeom>
        </p:spPr>
        <p:txBody>
          <a:bodyPr wrap="none">
            <a:spAutoFit/>
          </a:bodyPr>
          <a:lstStyle/>
          <a:p>
            <a:r>
              <a:rPr lang="es-CO" sz="400" dirty="0">
                <a:solidFill>
                  <a:schemeClr val="tx1"/>
                </a:solidFill>
                <a:latin typeface="Roboto" panose="020B0604020202020204" charset="0"/>
              </a:rPr>
              <a:t>F-CE-01_V4</a:t>
            </a:r>
            <a:endParaRPr lang="es-CO" sz="400" dirty="0">
              <a:solidFill>
                <a:schemeClr val="tx1"/>
              </a:solidFill>
            </a:endParaRPr>
          </a:p>
        </p:txBody>
      </p:sp>
    </p:spTree>
    <p:extLst>
      <p:ext uri="{BB962C8B-B14F-4D97-AF65-F5344CB8AC3E}">
        <p14:creationId xmlns:p14="http://schemas.microsoft.com/office/powerpoint/2010/main" val="134737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p:nvPr/>
        </p:nvSpPr>
        <p:spPr>
          <a:xfrm>
            <a:off x="264518" y="383607"/>
            <a:ext cx="8696602" cy="2031295"/>
          </a:xfrm>
          <a:prstGeom prst="rect">
            <a:avLst/>
          </a:prstGeom>
          <a:noFill/>
          <a:ln>
            <a:noFill/>
          </a:ln>
        </p:spPr>
        <p:txBody>
          <a:bodyPr spcFirstLastPara="1" wrap="square" lIns="91425" tIns="91425" rIns="91425" bIns="91425" anchor="t" anchorCtr="0">
            <a:spAutoFit/>
          </a:bodyPr>
          <a:lstStyle/>
          <a:p>
            <a:pPr fontAlgn="base"/>
            <a:r>
              <a:rPr lang="es-ES" sz="1200" b="1" dirty="0"/>
              <a:t>ENEL </a:t>
            </a:r>
          </a:p>
          <a:p>
            <a:pPr fontAlgn="base"/>
            <a:endParaRPr lang="es-ES" sz="1200" b="1" dirty="0"/>
          </a:p>
          <a:p>
            <a:pPr fontAlgn="base"/>
            <a:r>
              <a:rPr lang="es-ES" sz="1200" b="1" dirty="0"/>
              <a:t>Consideraciones FPO bahía </a:t>
            </a:r>
            <a:r>
              <a:rPr lang="es-ES" sz="1200" b="1" dirty="0" err="1"/>
              <a:t>Nva</a:t>
            </a:r>
            <a:r>
              <a:rPr lang="es-ES" sz="1200" b="1" dirty="0"/>
              <a:t> Esperanza</a:t>
            </a:r>
          </a:p>
          <a:p>
            <a:pPr algn="just"/>
            <a:r>
              <a:rPr lang="es-ES" sz="1200" dirty="0"/>
              <a:t/>
            </a:r>
            <a:br>
              <a:rPr lang="es-ES" sz="1200" dirty="0"/>
            </a:br>
            <a:r>
              <a:rPr lang="es-ES" sz="1200" dirty="0"/>
              <a:t>ENEL resalta la comunicación enviada a la UPME, en donde conforme al análisis físico realizado </a:t>
            </a:r>
            <a:r>
              <a:rPr lang="es-ES" sz="1200" b="1" dirty="0"/>
              <a:t>recomienda continuar con la alternativa 1, la cual es realizar la instalación del segundo transformador en el espacio inicialmente asignado para el T2</a:t>
            </a:r>
            <a:r>
              <a:rPr lang="es-ES" sz="1200" dirty="0"/>
              <a:t>, así mismo resaltan que el tiempo de ejecución para la Bahía del T2 es de 36 meses debido al rescate arqueológico que se debe realizar por lo cual </a:t>
            </a:r>
            <a:r>
              <a:rPr lang="es-ES" sz="1200" b="1" dirty="0"/>
              <a:t>recomiendan una FPO a Dic/26</a:t>
            </a:r>
            <a:r>
              <a:rPr lang="es-ES" sz="1200" dirty="0"/>
              <a:t>.</a:t>
            </a:r>
          </a:p>
          <a:p>
            <a:r>
              <a:rPr lang="es-ES" sz="1200" dirty="0"/>
              <a:t/>
            </a:r>
            <a:br>
              <a:rPr lang="es-ES" sz="1200" dirty="0"/>
            </a:br>
            <a:endParaRPr sz="1200" dirty="0">
              <a:solidFill>
                <a:srgbClr val="1D335D"/>
              </a:solidFill>
              <a:latin typeface="Montserrat"/>
              <a:ea typeface="Montserrat"/>
              <a:cs typeface="Montserrat"/>
              <a:sym typeface="Montserrat"/>
            </a:endParaRPr>
          </a:p>
        </p:txBody>
      </p:sp>
      <p:pic>
        <p:nvPicPr>
          <p:cNvPr id="87" name="Google Shape;87;p17"/>
          <p:cNvPicPr preferRelativeResize="0"/>
          <p:nvPr/>
        </p:nvPicPr>
        <p:blipFill>
          <a:blip r:embed="rId3">
            <a:alphaModFix/>
          </a:blip>
          <a:stretch>
            <a:fillRect/>
          </a:stretch>
        </p:blipFill>
        <p:spPr>
          <a:xfrm>
            <a:off x="0" y="4373075"/>
            <a:ext cx="1366876" cy="768200"/>
          </a:xfrm>
          <a:prstGeom prst="rect">
            <a:avLst/>
          </a:prstGeom>
          <a:noFill/>
          <a:ln>
            <a:noFill/>
          </a:ln>
        </p:spPr>
      </p:pic>
      <p:sp>
        <p:nvSpPr>
          <p:cNvPr id="7" name="Rectángulo 6"/>
          <p:cNvSpPr/>
          <p:nvPr/>
        </p:nvSpPr>
        <p:spPr>
          <a:xfrm>
            <a:off x="8698044" y="4987387"/>
            <a:ext cx="445956" cy="153888"/>
          </a:xfrm>
          <a:prstGeom prst="rect">
            <a:avLst/>
          </a:prstGeom>
        </p:spPr>
        <p:txBody>
          <a:bodyPr wrap="none">
            <a:spAutoFit/>
          </a:bodyPr>
          <a:lstStyle/>
          <a:p>
            <a:r>
              <a:rPr lang="es-CO" sz="400" dirty="0">
                <a:solidFill>
                  <a:schemeClr val="tx1"/>
                </a:solidFill>
                <a:latin typeface="Roboto" panose="020B0604020202020204" charset="0"/>
              </a:rPr>
              <a:t>F-CE-01_V4</a:t>
            </a:r>
            <a:endParaRPr lang="es-CO" sz="400" dirty="0">
              <a:solidFill>
                <a:schemeClr val="tx1"/>
              </a:solidFill>
            </a:endParaRPr>
          </a:p>
        </p:txBody>
      </p:sp>
      <p:sp>
        <p:nvSpPr>
          <p:cNvPr id="4" name="Rectángulo 3"/>
          <p:cNvSpPr/>
          <p:nvPr/>
        </p:nvSpPr>
        <p:spPr>
          <a:xfrm>
            <a:off x="-204986" y="2066492"/>
            <a:ext cx="9166106" cy="2492990"/>
          </a:xfrm>
          <a:prstGeom prst="rect">
            <a:avLst/>
          </a:prstGeom>
        </p:spPr>
        <p:txBody>
          <a:bodyPr wrap="square">
            <a:spAutoFit/>
          </a:bodyPr>
          <a:lstStyle/>
          <a:p>
            <a:pPr marL="457200" algn="just" fontAlgn="base"/>
            <a:r>
              <a:rPr lang="es-ES" sz="1200" b="1" dirty="0">
                <a:latin typeface="Arial" panose="020B0604020202020204" pitchFamily="34" charset="0"/>
              </a:rPr>
              <a:t>Sopo 230 </a:t>
            </a:r>
            <a:r>
              <a:rPr lang="es-ES" sz="1200" b="1" dirty="0" err="1">
                <a:latin typeface="Arial" panose="020B0604020202020204" pitchFamily="34" charset="0"/>
              </a:rPr>
              <a:t>kV</a:t>
            </a:r>
            <a:r>
              <a:rPr lang="es-ES" sz="1200" b="1" dirty="0">
                <a:latin typeface="Arial" panose="020B0604020202020204" pitchFamily="34" charset="0"/>
              </a:rPr>
              <a:t>/115kV</a:t>
            </a:r>
          </a:p>
          <a:p>
            <a:pPr marL="457200" algn="just" fontAlgn="base"/>
            <a:endParaRPr lang="es-ES" sz="1200" b="1" dirty="0">
              <a:latin typeface="Arial" panose="020B0604020202020204" pitchFamily="34" charset="0"/>
            </a:endParaRPr>
          </a:p>
          <a:p>
            <a:pPr marL="457200" algn="just" fontAlgn="base"/>
            <a:r>
              <a:rPr lang="es-ES" sz="1200" dirty="0"/>
              <a:t>ENEL indica que la subestación quedaría ubicada lo más cerca posible al doble circuito </a:t>
            </a:r>
            <a:r>
              <a:rPr lang="es-ES" sz="1200" dirty="0" err="1"/>
              <a:t>Guavio</a:t>
            </a:r>
            <a:r>
              <a:rPr lang="es-ES" sz="1200" dirty="0"/>
              <a:t>-Circo 230 </a:t>
            </a:r>
            <a:r>
              <a:rPr lang="es-ES" sz="1200" dirty="0" err="1"/>
              <a:t>kV</a:t>
            </a:r>
            <a:r>
              <a:rPr lang="es-ES" sz="1200" dirty="0"/>
              <a:t> de Enlaza GEB por la vía Sopo- La Calera, resaltando que ya tienen identificado el lote y que están en validación del uso del suelo. Desde allí en su primera etapa, saldrán dos líneas de 115kV una hacia la subestación Gran Sabana  y otra hacia la subestación Bochica.</a:t>
            </a:r>
          </a:p>
          <a:p>
            <a:pPr marL="457200" algn="just" fontAlgn="base"/>
            <a:endParaRPr lang="es-ES" sz="1200" dirty="0">
              <a:latin typeface="Arial" panose="020B0604020202020204" pitchFamily="34" charset="0"/>
            </a:endParaRPr>
          </a:p>
          <a:p>
            <a:pPr marL="457200" algn="just" fontAlgn="base"/>
            <a:r>
              <a:rPr lang="es-ES" sz="1200" dirty="0">
                <a:latin typeface="Arial" panose="020B0604020202020204" pitchFamily="34" charset="0"/>
              </a:rPr>
              <a:t>E1: Sopó 230/115 </a:t>
            </a:r>
            <a:r>
              <a:rPr lang="es-ES" sz="1200" dirty="0" err="1">
                <a:latin typeface="Arial" panose="020B0604020202020204" pitchFamily="34" charset="0"/>
              </a:rPr>
              <a:t>kV</a:t>
            </a:r>
            <a:r>
              <a:rPr lang="es-ES" sz="1200" dirty="0">
                <a:latin typeface="Arial" panose="020B0604020202020204" pitchFamily="34" charset="0"/>
              </a:rPr>
              <a:t> entra en operación en diciembre de 2026 y se contempla un retraso de Norte 230/115 </a:t>
            </a:r>
            <a:r>
              <a:rPr lang="es-ES" sz="1200" dirty="0" err="1">
                <a:latin typeface="Arial" panose="020B0604020202020204" pitchFamily="34" charset="0"/>
              </a:rPr>
              <a:t>kV</a:t>
            </a:r>
            <a:r>
              <a:rPr lang="es-ES" sz="1200" dirty="0">
                <a:latin typeface="Arial" panose="020B0604020202020204" pitchFamily="34" charset="0"/>
              </a:rPr>
              <a:t> para diciembre de 2030. B/C = 2,53</a:t>
            </a:r>
          </a:p>
          <a:p>
            <a:pPr marL="457200" algn="just" fontAlgn="base">
              <a:buFont typeface="Arial" panose="020B0604020202020204" pitchFamily="34" charset="0"/>
              <a:buChar char="•"/>
            </a:pPr>
            <a:r>
              <a:rPr lang="es-ES" sz="1200" dirty="0"/>
              <a:t/>
            </a:r>
            <a:br>
              <a:rPr lang="es-ES" sz="1200" dirty="0"/>
            </a:br>
            <a:r>
              <a:rPr lang="es-ES" sz="1200" dirty="0">
                <a:latin typeface="Arial" panose="020B0604020202020204" pitchFamily="34" charset="0"/>
              </a:rPr>
              <a:t>E2: Sopó 230/115 </a:t>
            </a:r>
            <a:r>
              <a:rPr lang="es-ES" sz="1200" dirty="0" err="1">
                <a:latin typeface="Arial" panose="020B0604020202020204" pitchFamily="34" charset="0"/>
              </a:rPr>
              <a:t>kV</a:t>
            </a:r>
            <a:r>
              <a:rPr lang="es-ES" sz="1200" dirty="0">
                <a:latin typeface="Arial" panose="020B0604020202020204" pitchFamily="34" charset="0"/>
              </a:rPr>
              <a:t> entra en operación en 2040 para evitar DNA desde este año. B/C = 22,15</a:t>
            </a:r>
          </a:p>
          <a:p>
            <a:pPr marL="457200" algn="just" fontAlgn="base">
              <a:buFont typeface="Arial" panose="020B0604020202020204" pitchFamily="34" charset="0"/>
              <a:buChar char="•"/>
            </a:pPr>
            <a:r>
              <a:rPr lang="es-ES" sz="1200" dirty="0"/>
              <a:t/>
            </a:r>
            <a:br>
              <a:rPr lang="es-ES" sz="1200" dirty="0"/>
            </a:br>
            <a:r>
              <a:rPr lang="es-ES" sz="1200" dirty="0">
                <a:latin typeface="Arial" panose="020B0604020202020204" pitchFamily="34" charset="0"/>
              </a:rPr>
              <a:t>E3:Sopó 230/115 </a:t>
            </a:r>
            <a:r>
              <a:rPr lang="es-ES" sz="1200" dirty="0" err="1">
                <a:latin typeface="Arial" panose="020B0604020202020204" pitchFamily="34" charset="0"/>
              </a:rPr>
              <a:t>kV</a:t>
            </a:r>
            <a:r>
              <a:rPr lang="es-ES" sz="1200" dirty="0">
                <a:latin typeface="Arial" panose="020B0604020202020204" pitchFamily="34" charset="0"/>
              </a:rPr>
              <a:t> y Norte 230/115 </a:t>
            </a:r>
            <a:r>
              <a:rPr lang="es-ES" sz="1200" dirty="0" err="1">
                <a:latin typeface="Arial" panose="020B0604020202020204" pitchFamily="34" charset="0"/>
              </a:rPr>
              <a:t>kV</a:t>
            </a:r>
            <a:r>
              <a:rPr lang="es-ES" sz="1200" dirty="0">
                <a:latin typeface="Arial" panose="020B0604020202020204" pitchFamily="34" charset="0"/>
              </a:rPr>
              <a:t> con FPO diciembre de 2026. Sopó se adelanta y obtiene los beneficios a partir de 2040. B/C = 3,83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12617" y="385379"/>
            <a:ext cx="7779328" cy="1815882"/>
          </a:xfrm>
          <a:prstGeom prst="rect">
            <a:avLst/>
          </a:prstGeom>
        </p:spPr>
        <p:txBody>
          <a:bodyPr wrap="square">
            <a:spAutoFit/>
          </a:bodyPr>
          <a:lstStyle/>
          <a:p>
            <a:pPr algn="just" fontAlgn="base"/>
            <a:r>
              <a:rPr lang="es-ES" b="1" dirty="0">
                <a:latin typeface="Arial" panose="020B0604020202020204" pitchFamily="34" charset="0"/>
              </a:rPr>
              <a:t>Corzo 500/115 </a:t>
            </a:r>
            <a:r>
              <a:rPr lang="es-ES" b="1" dirty="0" err="1">
                <a:latin typeface="Arial" panose="020B0604020202020204" pitchFamily="34" charset="0"/>
              </a:rPr>
              <a:t>kV</a:t>
            </a:r>
            <a:endParaRPr lang="es-ES" b="1" dirty="0">
              <a:latin typeface="Arial" panose="020B0604020202020204" pitchFamily="34" charset="0"/>
            </a:endParaRPr>
          </a:p>
          <a:p>
            <a:pPr algn="just" fontAlgn="base"/>
            <a:endParaRPr lang="es-ES" sz="1200" b="1" dirty="0">
              <a:latin typeface="Arial" panose="020B0604020202020204" pitchFamily="34" charset="0"/>
            </a:endParaRPr>
          </a:p>
          <a:p>
            <a:pPr algn="just" fontAlgn="base"/>
            <a:r>
              <a:rPr lang="es-ES" sz="1200" dirty="0"/>
              <a:t>ENEL indica que la subestación Corzo 500/115 </a:t>
            </a:r>
            <a:r>
              <a:rPr lang="es-ES" sz="1200" dirty="0" err="1"/>
              <a:t>kV</a:t>
            </a:r>
            <a:r>
              <a:rPr lang="es-ES" sz="1200" dirty="0"/>
              <a:t>, propone transformar directamente a nivel del STR, el diseño de esta subestación seria similar a la subestación Nueva Esperanza 500/115kV, se proponen 3 etapas.</a:t>
            </a:r>
          </a:p>
          <a:p>
            <a:pPr algn="just"/>
            <a:r>
              <a:rPr lang="es-ES" dirty="0"/>
              <a:t/>
            </a:r>
            <a:br>
              <a:rPr lang="es-ES" dirty="0"/>
            </a:br>
            <a:r>
              <a:rPr lang="es-ES" sz="1200" dirty="0"/>
              <a:t>ENEL indica que con la subestación Corzo 500/115kV, retrasa la necesidad del 3 transformador en la subestación Nueva Esperanza, del 3 transformador de Bacatá y de la necesidad de ampliar la subestación Balsillas a corto plazo, adicional esta subestación no tiene espacio en este momento para poder realizar la ampliación, se están verificando las  alternativas, tiene un B/C = 3,48.</a:t>
            </a:r>
            <a:endParaRPr lang="es-CO" sz="1200" dirty="0"/>
          </a:p>
        </p:txBody>
      </p:sp>
      <p:sp>
        <p:nvSpPr>
          <p:cNvPr id="5" name="Rectángulo 4"/>
          <p:cNvSpPr/>
          <p:nvPr/>
        </p:nvSpPr>
        <p:spPr>
          <a:xfrm>
            <a:off x="512617" y="2312098"/>
            <a:ext cx="8139547" cy="2677656"/>
          </a:xfrm>
          <a:prstGeom prst="rect">
            <a:avLst/>
          </a:prstGeom>
        </p:spPr>
        <p:txBody>
          <a:bodyPr wrap="square">
            <a:spAutoFit/>
          </a:bodyPr>
          <a:lstStyle/>
          <a:p>
            <a:pPr indent="-457200" algn="just"/>
            <a:r>
              <a:rPr lang="es-ES" sz="1200" b="1" dirty="0">
                <a:latin typeface="Arial" panose="020B0604020202020204" pitchFamily="34" charset="0"/>
              </a:rPr>
              <a:t>Situación operativa</a:t>
            </a:r>
            <a:endParaRPr lang="es-ES" sz="1200" dirty="0"/>
          </a:p>
          <a:p>
            <a:pPr marL="457200" indent="-457200" algn="just"/>
            <a:r>
              <a:rPr lang="es-ES" sz="1200" dirty="0"/>
              <a:t/>
            </a:r>
            <a:br>
              <a:rPr lang="es-ES" sz="1200" dirty="0"/>
            </a:br>
            <a:r>
              <a:rPr lang="es-ES" sz="1200" b="1" dirty="0">
                <a:latin typeface="Arial" panose="020B0604020202020204" pitchFamily="34" charset="0"/>
              </a:rPr>
              <a:t>Reflexiones iniciales</a:t>
            </a:r>
            <a:endParaRPr lang="es-ES" sz="1200" dirty="0"/>
          </a:p>
          <a:p>
            <a:pPr marL="457200" indent="-457200" algn="just"/>
            <a:r>
              <a:rPr lang="es-ES" sz="1200" dirty="0">
                <a:latin typeface="Arial" panose="020B0604020202020204" pitchFamily="34" charset="0"/>
              </a:rPr>
              <a:t>XM informa de la existencia de 115 nodos en configuración radial asociados con 41 zonas excluidas, los cuales</a:t>
            </a:r>
          </a:p>
          <a:p>
            <a:pPr marL="457200" indent="-457200" algn="just"/>
            <a:r>
              <a:rPr lang="es-ES" sz="1200" dirty="0">
                <a:latin typeface="Arial" panose="020B0604020202020204" pitchFamily="34" charset="0"/>
              </a:rPr>
              <a:t>presentan características de vulnerabilidad ante contingencias sencillas, crecimiento alto de la demanda y</a:t>
            </a:r>
          </a:p>
          <a:p>
            <a:pPr marL="457200" indent="-457200" algn="just"/>
            <a:r>
              <a:rPr lang="es-ES" sz="1200" dirty="0">
                <a:latin typeface="Arial" panose="020B0604020202020204" pitchFamily="34" charset="0"/>
              </a:rPr>
              <a:t>consecuentemente sobrecarga y baja  tensión en nodos.</a:t>
            </a:r>
          </a:p>
          <a:p>
            <a:pPr algn="just"/>
            <a:endParaRPr lang="es-ES" sz="1200" dirty="0">
              <a:latin typeface="Arial" panose="020B0604020202020204" pitchFamily="34" charset="0"/>
            </a:endParaRPr>
          </a:p>
          <a:p>
            <a:pPr algn="just"/>
            <a:r>
              <a:rPr lang="es-ES" sz="1200" dirty="0">
                <a:latin typeface="Arial" panose="020B0604020202020204" pitchFamily="34" charset="0"/>
              </a:rPr>
              <a:t>De otra parte, proponen evaluar la expansión del criterio de confiabilidad N-1 a otro que contemple la red degradada N-k, dado que tales condiciones se presentan en la operación normal a cuenta de los cortes naturales y los de mantenimiento.</a:t>
            </a:r>
          </a:p>
          <a:p>
            <a:pPr algn="just"/>
            <a:r>
              <a:rPr lang="es-ES" sz="1200" dirty="0">
                <a:latin typeface="Arial" panose="020B0604020202020204" pitchFamily="34" charset="0"/>
              </a:rPr>
              <a:t/>
            </a:r>
            <a:br>
              <a:rPr lang="es-ES" sz="1200" dirty="0">
                <a:latin typeface="Arial" panose="020B0604020202020204" pitchFamily="34" charset="0"/>
              </a:rPr>
            </a:br>
            <a:r>
              <a:rPr lang="es-ES" sz="1200" dirty="0">
                <a:latin typeface="Arial" panose="020B0604020202020204" pitchFamily="34" charset="0"/>
              </a:rPr>
              <a:t>En relación con los proyectos, se sugiere realizar las actividades de seguimiento y evaluación para llegar a la “Definición y construcción anticipada de obras estructurales que mitiguen los riesgos para la atención segura y confiable de la demanda en el largo plazo”.</a:t>
            </a:r>
            <a:endParaRPr lang="es-CO" sz="1200" dirty="0"/>
          </a:p>
        </p:txBody>
      </p:sp>
    </p:spTree>
    <p:extLst>
      <p:ext uri="{BB962C8B-B14F-4D97-AF65-F5344CB8AC3E}">
        <p14:creationId xmlns:p14="http://schemas.microsoft.com/office/powerpoint/2010/main" val="112359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9228" y="594054"/>
            <a:ext cx="6929562" cy="3600986"/>
          </a:xfrm>
          <a:prstGeom prst="rect">
            <a:avLst/>
          </a:prstGeom>
        </p:spPr>
        <p:txBody>
          <a:bodyPr wrap="square">
            <a:spAutoFit/>
          </a:bodyPr>
          <a:lstStyle/>
          <a:p>
            <a:pPr marL="457200"/>
            <a:r>
              <a:rPr lang="es-ES" b="1" u="sng" dirty="0">
                <a:latin typeface="Arial" panose="020B0604020202020204" pitchFamily="34" charset="0"/>
              </a:rPr>
              <a:t>Capacidad y nivel de corto circuito en subestaciones del SIN</a:t>
            </a:r>
            <a:endParaRPr lang="es-ES" dirty="0"/>
          </a:p>
          <a:p>
            <a:pPr algn="just">
              <a:spcBef>
                <a:spcPts val="1200"/>
              </a:spcBef>
              <a:spcAft>
                <a:spcPts val="1200"/>
              </a:spcAft>
            </a:pPr>
            <a:r>
              <a:rPr lang="es-ES" dirty="0">
                <a:latin typeface="Arial" panose="020B0604020202020204" pitchFamily="34" charset="0"/>
              </a:rPr>
              <a:t>En los resultados presentados por parte del CND, para el 2024, se encontraron 45 subestaciones que tienen niveles de cortocircuito al 90% de su capacidad nominal y 23 subestaciones que tienen niveles superiores al 100%.</a:t>
            </a:r>
            <a:endParaRPr lang="es-ES" dirty="0"/>
          </a:p>
          <a:p>
            <a:pPr algn="just">
              <a:spcBef>
                <a:spcPts val="1200"/>
              </a:spcBef>
              <a:spcAft>
                <a:spcPts val="1200"/>
              </a:spcAft>
            </a:pPr>
            <a:r>
              <a:rPr lang="es-ES" dirty="0">
                <a:latin typeface="Arial" panose="020B0604020202020204" pitchFamily="34" charset="0"/>
              </a:rPr>
              <a:t>Por parte de </a:t>
            </a:r>
            <a:r>
              <a:rPr lang="es-ES" dirty="0" err="1">
                <a:latin typeface="Arial" panose="020B0604020202020204" pitchFamily="34" charset="0"/>
              </a:rPr>
              <a:t>Intercolombia</a:t>
            </a:r>
            <a:r>
              <a:rPr lang="es-ES" dirty="0">
                <a:latin typeface="Arial" panose="020B0604020202020204" pitchFamily="34" charset="0"/>
              </a:rPr>
              <a:t> se hizo la solicitud de socializar y revisar en conjunto la metodología que se viene usando con el objetivo de unificar criterios, así mismo identificar los equipos o particularidades que están limitando las capacidades de corto de las diferentes subestaciones para así buscar soluciones.</a:t>
            </a:r>
            <a:endParaRPr lang="es-ES" dirty="0"/>
          </a:p>
          <a:p>
            <a:pPr algn="just">
              <a:spcBef>
                <a:spcPts val="1200"/>
              </a:spcBef>
              <a:spcAft>
                <a:spcPts val="1200"/>
              </a:spcAft>
            </a:pPr>
            <a:r>
              <a:rPr lang="es-ES" dirty="0">
                <a:latin typeface="Arial" panose="020B0604020202020204" pitchFamily="34" charset="0"/>
              </a:rPr>
              <a:t>Dentro de los compromisos adquiridos, se encuentran: organizar mesa de trabajo para unificar criterios en el cálculo de los niveles de cortocircuito. </a:t>
            </a:r>
            <a:endParaRPr lang="es-ES" dirty="0"/>
          </a:p>
          <a:p>
            <a:r>
              <a:rPr lang="es-ES" dirty="0"/>
              <a:t/>
            </a:r>
            <a:br>
              <a:rPr lang="es-ES" dirty="0"/>
            </a:br>
            <a:endParaRPr lang="es-CO" dirty="0"/>
          </a:p>
        </p:txBody>
      </p:sp>
    </p:spTree>
    <p:extLst>
      <p:ext uri="{BB962C8B-B14F-4D97-AF65-F5344CB8AC3E}">
        <p14:creationId xmlns:p14="http://schemas.microsoft.com/office/powerpoint/2010/main" val="141561473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71A2F59FBA9AD43B0C222357A9D88E0" ma:contentTypeVersion="0" ma:contentTypeDescription="Crear nuevo documento." ma:contentTypeScope="" ma:versionID="acf0c892f4348f3924e7b63c7d2f04e6">
  <xsd:schema xmlns:xsd="http://www.w3.org/2001/XMLSchema" xmlns:xs="http://www.w3.org/2001/XMLSchema" xmlns:p="http://schemas.microsoft.com/office/2006/metadata/properties" targetNamespace="http://schemas.microsoft.com/office/2006/metadata/properties" ma:root="true" ma:fieldsID="0528bbcba7b7317dfa319d789ef315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F3987D-78AE-4D64-9BBE-6894F1B7E92A}"/>
</file>

<file path=customXml/itemProps2.xml><?xml version="1.0" encoding="utf-8"?>
<ds:datastoreItem xmlns:ds="http://schemas.openxmlformats.org/officeDocument/2006/customXml" ds:itemID="{E9D8B266-28BD-470D-8483-8CF9D6A90A88}"/>
</file>

<file path=customXml/itemProps3.xml><?xml version="1.0" encoding="utf-8"?>
<ds:datastoreItem xmlns:ds="http://schemas.openxmlformats.org/officeDocument/2006/customXml" ds:itemID="{150DD523-620E-4471-A969-3C406E7967AF}"/>
</file>

<file path=docProps/app.xml><?xml version="1.0" encoding="utf-8"?>
<Properties xmlns="http://schemas.openxmlformats.org/officeDocument/2006/extended-properties" xmlns:vt="http://schemas.openxmlformats.org/officeDocument/2006/docPropsVTypes">
  <TotalTime>442</TotalTime>
  <Words>1118</Words>
  <Application>Microsoft Office PowerPoint</Application>
  <PresentationFormat>Presentación en pantalla (16:9)</PresentationFormat>
  <Paragraphs>244</Paragraphs>
  <Slides>25</Slides>
  <Notes>14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Roboto</vt:lpstr>
      <vt:lpstr>Calibri</vt:lpstr>
      <vt:lpstr>Montserrat</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OBRAS </vt:lpstr>
      <vt:lpstr>OBRAS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Cronograma de expansión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Diana Marcela Montaña Silva</dc:creator>
  <cp:lastModifiedBy>Diana Marcela Montaña Silva</cp:lastModifiedBy>
  <cp:revision>19</cp:revision>
  <dcterms:modified xsi:type="dcterms:W3CDTF">2023-07-31T21:05:57Z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0x010100471A2F59FBA9AD43B0C222357A9D88E0</vt:lpwstr>
  </property>
</Properties>
</file>