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34" r:id="rId3"/>
    <p:sldMasterId id="2147483691" r:id="rId4"/>
    <p:sldMasterId id="2147483648" r:id="rId5"/>
    <p:sldMasterId id="2147483698" r:id="rId6"/>
    <p:sldMasterId id="2147483718" r:id="rId7"/>
    <p:sldMasterId id="2147483711" r:id="rId8"/>
  </p:sldMasterIdLst>
  <p:notesMasterIdLst>
    <p:notesMasterId r:id="rId33"/>
  </p:notesMasterIdLst>
  <p:handoutMasterIdLst>
    <p:handoutMasterId r:id="rId34"/>
  </p:handoutMasterIdLst>
  <p:sldIdLst>
    <p:sldId id="307" r:id="rId9"/>
    <p:sldId id="408" r:id="rId10"/>
    <p:sldId id="411" r:id="rId11"/>
    <p:sldId id="417" r:id="rId12"/>
    <p:sldId id="421" r:id="rId13"/>
    <p:sldId id="418" r:id="rId14"/>
    <p:sldId id="419" r:id="rId15"/>
    <p:sldId id="412" r:id="rId16"/>
    <p:sldId id="413" r:id="rId17"/>
    <p:sldId id="420" r:id="rId18"/>
    <p:sldId id="414" r:id="rId19"/>
    <p:sldId id="415" r:id="rId20"/>
    <p:sldId id="416" r:id="rId21"/>
    <p:sldId id="428" r:id="rId22"/>
    <p:sldId id="429" r:id="rId23"/>
    <p:sldId id="422" r:id="rId24"/>
    <p:sldId id="423" r:id="rId25"/>
    <p:sldId id="430" r:id="rId26"/>
    <p:sldId id="424" r:id="rId27"/>
    <p:sldId id="425" r:id="rId28"/>
    <p:sldId id="431" r:id="rId29"/>
    <p:sldId id="426" r:id="rId30"/>
    <p:sldId id="427" r:id="rId31"/>
    <p:sldId id="272" r:id="rId32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134"/>
    <a:srgbClr val="0D0D0D"/>
    <a:srgbClr val="FFFF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57" autoAdjust="0"/>
  </p:normalViewPr>
  <p:slideViewPr>
    <p:cSldViewPr snapToGrid="0">
      <p:cViewPr varScale="1">
        <p:scale>
          <a:sx n="78" d="100"/>
          <a:sy n="78" d="100"/>
        </p:scale>
        <p:origin x="85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customXml" Target="../customXml/item1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A6E2BFD-36EE-45DC-A2C5-7E966BB432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3FD5F4-A71D-4E3B-8295-068B9E22B9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B22BE-544F-4A5C-A89F-48F7F716CF86}" type="datetimeFigureOut">
              <a:rPr lang="es-419" smtClean="0"/>
              <a:t>18/8/2023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4B3CD3-3687-4B7F-8AD5-43F28F4F48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E59AF4-7B68-4331-984F-5BDC56B957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DD3C-6ED5-4515-90CC-C6B8F7F026B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16954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DED9D-F4BD-436E-9DA6-EF4F55A290C6}" type="datetimeFigureOut">
              <a:rPr lang="es-419" smtClean="0"/>
              <a:t>18/8/2023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E3EF3-578B-4CA5-9B86-ADDB1019CEC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735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E3EF3-578B-4CA5-9B86-ADDB1019CEC4}" type="slidenum">
              <a:rPr lang="es-419" smtClean="0"/>
              <a:t>15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9090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E3EF3-578B-4CA5-9B86-ADDB1019CEC4}" type="slidenum">
              <a:rPr lang="es-419" smtClean="0"/>
              <a:t>18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0093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E3EF3-578B-4CA5-9B86-ADDB1019CEC4}" type="slidenum">
              <a:rPr lang="es-419" smtClean="0"/>
              <a:t>21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6118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7D4C70E-E423-44AF-A651-237F3665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73" y="1207934"/>
            <a:ext cx="7671439" cy="1325563"/>
          </a:xfrm>
          <a:prstGeom prst="rect">
            <a:avLst/>
          </a:prstGeom>
        </p:spPr>
        <p:txBody>
          <a:bodyPr/>
          <a:lstStyle>
            <a:lvl1pPr algn="l">
              <a:defRPr sz="45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D6BA9747-78F1-45D4-B3D2-DE415BA425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3673" y="2926810"/>
            <a:ext cx="7671439" cy="272325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689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ar imag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10761-B314-4F56-A651-3B7A1AC8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910" y="728324"/>
            <a:ext cx="7058025" cy="1325563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9EB46F3E-D9C3-4EBC-932D-8647834B2D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31913" y="2506663"/>
            <a:ext cx="1323975" cy="13255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r>
              <a:rPr lang="es-MX" dirty="0"/>
              <a:t>Insertar imagen</a:t>
            </a:r>
            <a:endParaRPr lang="es-419" dirty="0"/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2C4BE2F1-7443-4758-8366-67094FF69A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60204" y="2506094"/>
            <a:ext cx="1323975" cy="13255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r>
              <a:rPr lang="es-MX" dirty="0"/>
              <a:t>Insertar imagen</a:t>
            </a:r>
            <a:endParaRPr lang="es-419" dirty="0"/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865EC07F-A583-4253-908B-D9CF6D5869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85405" y="2506663"/>
            <a:ext cx="1323975" cy="13255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r>
              <a:rPr lang="es-MX" dirty="0"/>
              <a:t>Insertar imagen</a:t>
            </a:r>
            <a:endParaRPr lang="es-419" dirty="0"/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79685069-31A9-46C8-9732-FE4BDF2136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13696" y="2506094"/>
            <a:ext cx="1323975" cy="13255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r>
              <a:rPr lang="es-MX" dirty="0"/>
              <a:t>Insertar imagen</a:t>
            </a:r>
            <a:endParaRPr lang="es-419" dirty="0"/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2750A179-AF7C-4719-A948-90BADED989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30688" y="4437362"/>
            <a:ext cx="1323975" cy="13255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r>
              <a:rPr lang="es-MX" dirty="0"/>
              <a:t>Insertar imagen</a:t>
            </a:r>
            <a:endParaRPr lang="es-419" dirty="0"/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B4BDCD7F-CA27-481B-B9BF-C5D2DD91F72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58979" y="4436793"/>
            <a:ext cx="1323975" cy="13255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r>
              <a:rPr lang="es-MX" dirty="0"/>
              <a:t>Insertar imagen</a:t>
            </a:r>
            <a:endParaRPr lang="es-419" dirty="0"/>
          </a:p>
        </p:txBody>
      </p:sp>
      <p:sp>
        <p:nvSpPr>
          <p:cNvPr id="32" name="Marcador de posición de imagen 25">
            <a:extLst>
              <a:ext uri="{FF2B5EF4-FFF2-40B4-BE49-F238E27FC236}">
                <a16:creationId xmlns:a16="http://schemas.microsoft.com/office/drawing/2014/main" id="{544ACF39-EC28-45CF-8AAD-64A15C248A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84180" y="4437362"/>
            <a:ext cx="1323975" cy="13255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r>
              <a:rPr lang="es-MX" dirty="0"/>
              <a:t>Insertar imagen</a:t>
            </a:r>
            <a:endParaRPr lang="es-419" dirty="0"/>
          </a:p>
        </p:txBody>
      </p:sp>
      <p:sp>
        <p:nvSpPr>
          <p:cNvPr id="33" name="Marcador de posición de imagen 25">
            <a:extLst>
              <a:ext uri="{FF2B5EF4-FFF2-40B4-BE49-F238E27FC236}">
                <a16:creationId xmlns:a16="http://schemas.microsoft.com/office/drawing/2014/main" id="{9A05E7CB-7C74-443F-A6E9-8B89C1F287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12471" y="4436793"/>
            <a:ext cx="1323975" cy="13255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r>
              <a:rPr lang="es-MX" dirty="0"/>
              <a:t>Insertar imagen</a:t>
            </a:r>
            <a:endParaRPr lang="es-419" dirty="0"/>
          </a:p>
        </p:txBody>
      </p:sp>
      <p:sp>
        <p:nvSpPr>
          <p:cNvPr id="34" name="Marcador de posición de imagen 25">
            <a:extLst>
              <a:ext uri="{FF2B5EF4-FFF2-40B4-BE49-F238E27FC236}">
                <a16:creationId xmlns:a16="http://schemas.microsoft.com/office/drawing/2014/main" id="{2E6B9376-86B6-40E3-9FEA-B166BEF18DC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40903" y="2506094"/>
            <a:ext cx="1323975" cy="13255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r>
              <a:rPr lang="es-MX" dirty="0"/>
              <a:t>Insertar imagen</a:t>
            </a:r>
            <a:endParaRPr lang="es-419" dirty="0"/>
          </a:p>
        </p:txBody>
      </p:sp>
      <p:sp>
        <p:nvSpPr>
          <p:cNvPr id="35" name="Marcador de posición de imagen 25">
            <a:extLst>
              <a:ext uri="{FF2B5EF4-FFF2-40B4-BE49-F238E27FC236}">
                <a16:creationId xmlns:a16="http://schemas.microsoft.com/office/drawing/2014/main" id="{7AA2777A-9E6D-48A2-B8AC-D9DCE9AE30D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39678" y="4436793"/>
            <a:ext cx="1323975" cy="13255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r>
              <a:rPr lang="es-MX" dirty="0"/>
              <a:t>Insertar imagen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4398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ar imag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7012E-CECF-49D9-AB72-F9C8149E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5" y="793750"/>
            <a:ext cx="7296150" cy="1325563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3689A5-810A-49B4-9B36-0AA4723F5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3475" y="2373313"/>
            <a:ext cx="4572000" cy="403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419"/>
          </a:p>
        </p:txBody>
      </p:sp>
      <p:sp>
        <p:nvSpPr>
          <p:cNvPr id="6" name="Marcador de posición de imagen 4">
            <a:extLst>
              <a:ext uri="{FF2B5EF4-FFF2-40B4-BE49-F238E27FC236}">
                <a16:creationId xmlns:a16="http://schemas.microsoft.com/office/drawing/2014/main" id="{93A6CB97-491D-43B6-ADC5-03435EF4A8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5000" y="2373313"/>
            <a:ext cx="4572000" cy="403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22891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ar image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B9EE-4A22-4230-BCD5-83BA2DD3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776" y="558965"/>
            <a:ext cx="6608874" cy="1325563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28ED70E0-833D-4A4D-877F-19A3A1BBD8E7}"/>
              </a:ext>
            </a:extLst>
          </p:cNvPr>
          <p:cNvSpPr>
            <a:spLocks noGrp="1" noChangeArrowheads="1" noTextEdit="1"/>
          </p:cNvSpPr>
          <p:nvPr>
            <p:ph type="pic" sz="quarter" idx="14"/>
          </p:nvPr>
        </p:nvSpPr>
        <p:spPr>
          <a:xfrm>
            <a:off x="1160463" y="2665819"/>
            <a:ext cx="4257675" cy="2717800"/>
          </a:xfrm>
          <a:prstGeom prst="rect">
            <a:avLst/>
          </a:prstGeom>
        </p:spPr>
      </p:sp>
      <p:pic>
        <p:nvPicPr>
          <p:cNvPr id="13" name="Picture 2" descr="MacBookPro-Mask.png">
            <a:extLst>
              <a:ext uri="{FF2B5EF4-FFF2-40B4-BE49-F238E27FC236}">
                <a16:creationId xmlns:a16="http://schemas.microsoft.com/office/drawing/2014/main" id="{620B0C1F-DFDA-40F2-8DE8-936DBC84F6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473732"/>
            <a:ext cx="5691188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E95FB29-14F5-422F-9155-2FAE73D584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8989" y="2543696"/>
            <a:ext cx="3906982" cy="2909454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475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 árbol&#10;&#10;Descripción generada automáticamente con confianza baja">
            <a:extLst>
              <a:ext uri="{FF2B5EF4-FFF2-40B4-BE49-F238E27FC236}">
                <a16:creationId xmlns:a16="http://schemas.microsoft.com/office/drawing/2014/main" id="{1C1A613D-A04C-4380-A00E-3F57AA9A4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57" y="2061161"/>
            <a:ext cx="9412086" cy="397365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88CD6C4-6270-448E-A642-D7A5B20E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00" y="823185"/>
            <a:ext cx="7122799" cy="529425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93738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con traz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78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sin traz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79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sin traz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245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gráfico 6">
            <a:extLst>
              <a:ext uri="{FF2B5EF4-FFF2-40B4-BE49-F238E27FC236}">
                <a16:creationId xmlns:a16="http://schemas.microsoft.com/office/drawing/2014/main" id="{51E3BF7F-5EBC-4C0E-B0C9-C207D8E652C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19125" y="1295399"/>
            <a:ext cx="5800725" cy="496252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MX" dirty="0"/>
              <a:t>Insertar un gráfico</a:t>
            </a:r>
            <a:endParaRPr lang="es-419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6EA2DCF-DFA9-4980-947B-364C52C8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987" y="1564798"/>
            <a:ext cx="4433888" cy="1325563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4A88F201-266B-4B1D-B20B-52449DE746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38987" y="3566162"/>
            <a:ext cx="4433888" cy="2691762"/>
          </a:xfrm>
          <a:prstGeom prst="rect">
            <a:avLst/>
          </a:prstGeom>
        </p:spPr>
        <p:txBody>
          <a:bodyPr/>
          <a:lstStyle>
            <a:lvl1pPr algn="r">
              <a:defRPr sz="2500"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4463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ar imag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7E5E5B-34DD-4B14-90FA-9783B99956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6200000">
            <a:off x="5715000" y="381000"/>
            <a:ext cx="6858000" cy="6096000"/>
          </a:xfrm>
          <a:prstGeom prst="round2Same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419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DD44663-FAEA-4436-B33C-C28D3EF6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2766217"/>
            <a:ext cx="4548188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7879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ar ima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A5074210-B620-42D5-83EF-48E59DB6DF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00000">
            <a:off x="-381000" y="381000"/>
            <a:ext cx="6858000" cy="6096000"/>
          </a:xfrm>
          <a:prstGeom prst="round2Same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419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7C920499-4BC4-4439-B072-FF099466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3" y="236272"/>
            <a:ext cx="516537" cy="54477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6103ABA-1781-4810-86B3-F7694112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113" y="1231423"/>
            <a:ext cx="4767262" cy="132556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B38396A4-0FCB-4A0C-A775-EB648C47C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15112" y="3408218"/>
            <a:ext cx="4767261" cy="2926079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0081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B4CC966-ACDC-445A-B846-882A47F3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280" y="1407440"/>
            <a:ext cx="7671439" cy="1325563"/>
          </a:xfrm>
          <a:prstGeom prst="rect">
            <a:avLst/>
          </a:prstGeom>
        </p:spPr>
        <p:txBody>
          <a:bodyPr/>
          <a:lstStyle>
            <a:lvl1pPr algn="r">
              <a:defRPr sz="45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957A7C46-8E11-408B-9EC0-F4EF23BA9C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60280" y="3126316"/>
            <a:ext cx="7671439" cy="272325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7789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ar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03BAD6A1-EC7E-4422-9FD0-E577A93136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endParaRPr lang="es-MX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r>
              <a:rPr lang="es-419" dirty="0"/>
              <a:t>Insertar Imagen</a:t>
            </a:r>
          </a:p>
        </p:txBody>
      </p: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F64DD396-9B1E-446F-935F-ACD6F4783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3" y="236272"/>
            <a:ext cx="516537" cy="5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38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ar imag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D525E42A-C19E-4419-8FFD-0846EB0AC9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endParaRPr lang="es-MX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r>
              <a:rPr lang="es-419" dirty="0"/>
              <a:t>Insertar imagen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50F800A-5796-4318-83C6-CC8FFD2DE4AC}"/>
              </a:ext>
            </a:extLst>
          </p:cNvPr>
          <p:cNvSpPr/>
          <p:nvPr userDrawn="1"/>
        </p:nvSpPr>
        <p:spPr>
          <a:xfrm>
            <a:off x="6886575" y="3619500"/>
            <a:ext cx="5010150" cy="3019425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9466AB94-F9F0-4FB8-93E9-FE05CF0A1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3" y="236272"/>
            <a:ext cx="516537" cy="544772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A704F21-BAC7-484A-8702-504009CC58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0138" y="4073236"/>
            <a:ext cx="4098175" cy="2161309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3673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ar imag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4FAF9C6C-DE76-4660-95FE-3F2E505FD71C}"/>
              </a:ext>
            </a:extLst>
          </p:cNvPr>
          <p:cNvSpPr/>
          <p:nvPr userDrawn="1"/>
        </p:nvSpPr>
        <p:spPr>
          <a:xfrm>
            <a:off x="4054075" y="4193278"/>
            <a:ext cx="6137329" cy="20302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711200" dist="241300" dir="13500000" sx="101000" sy="101000" algn="b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74053D69-DB35-4D3F-8D25-99B7362ACC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54129" y="2063031"/>
            <a:ext cx="6137275" cy="20304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MX" dirty="0"/>
              <a:t>Insertar imagen</a:t>
            </a:r>
            <a:endParaRPr lang="es-419" dirty="0"/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:a16="http://schemas.microsoft.com/office/drawing/2014/main" id="{BB22DDA3-6303-476B-8DD3-D903C89877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19719" y="4193278"/>
            <a:ext cx="2117566" cy="20304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MX" dirty="0"/>
              <a:t>Insertar imagen</a:t>
            </a:r>
            <a:endParaRPr lang="es-419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5EB6BA6-9661-4930-8A07-BA455DD5E6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72674" y="4558191"/>
            <a:ext cx="5477908" cy="1451911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F37FEF9A-50B4-4AAD-B056-40EA7240A0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719" y="2128060"/>
            <a:ext cx="2117566" cy="1965384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2864711-7CF2-4EDB-B053-CE7D0DF2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019" y="555011"/>
            <a:ext cx="5033962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662864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BA9721D-76DF-4456-A590-F1DC2B146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92353"/>
            <a:ext cx="4834270" cy="585165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462019B-CC63-4669-84B3-2D27791C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38" y="2902816"/>
            <a:ext cx="5033962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525143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DE3D7-6C8C-4E8D-A1D2-F9A7AD85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9" y="2766218"/>
            <a:ext cx="5073502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pic>
        <p:nvPicPr>
          <p:cNvPr id="4" name="Imagen 3" descr="Imagen que contiene montaña&#10;&#10;Descripción generada automáticamente">
            <a:extLst>
              <a:ext uri="{FF2B5EF4-FFF2-40B4-BE49-F238E27FC236}">
                <a16:creationId xmlns:a16="http://schemas.microsoft.com/office/drawing/2014/main" id="{CC779332-5498-419F-9F36-BCF05A2EA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19" y="733646"/>
            <a:ext cx="5289129" cy="58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58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70BE25B2-8BDE-4DC4-9A29-F4E2506F3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1" y="830909"/>
            <a:ext cx="6725479" cy="602709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4F02858-2B52-4A69-8D29-3CCDB242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717" y="2105189"/>
            <a:ext cx="5073502" cy="1325563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776572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y contraporta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654CCA7-8BD7-46C2-9D1C-D3833BD2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32" y="2330152"/>
            <a:ext cx="6163896" cy="1325563"/>
          </a:xfrm>
          <a:prstGeom prst="rect">
            <a:avLst/>
          </a:prstGeom>
        </p:spPr>
        <p:txBody>
          <a:bodyPr/>
          <a:lstStyle>
            <a:lvl1pPr algn="l">
              <a:defRPr sz="50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13766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e tiem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9C7979C-377F-4A00-A1FC-D27D73B0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011" y="1077904"/>
            <a:ext cx="6157387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Myriad Pro Cond" panose="020B05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4837E052-565A-4520-B6B4-0FDE2182BE7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724150"/>
            <a:ext cx="0" cy="4133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9">
            <a:extLst>
              <a:ext uri="{FF2B5EF4-FFF2-40B4-BE49-F238E27FC236}">
                <a16:creationId xmlns:a16="http://schemas.microsoft.com/office/drawing/2014/main" id="{549085AB-C718-42CA-8ECF-4B216BA0706A}"/>
              </a:ext>
            </a:extLst>
          </p:cNvPr>
          <p:cNvSpPr/>
          <p:nvPr userDrawn="1"/>
        </p:nvSpPr>
        <p:spPr>
          <a:xfrm>
            <a:off x="6001457" y="2724150"/>
            <a:ext cx="189085" cy="1890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D2C3AA55-861F-43CE-ADD0-C2E7F8E6DE97}"/>
              </a:ext>
            </a:extLst>
          </p:cNvPr>
          <p:cNvSpPr/>
          <p:nvPr userDrawn="1"/>
        </p:nvSpPr>
        <p:spPr>
          <a:xfrm>
            <a:off x="6001457" y="4536191"/>
            <a:ext cx="189085" cy="1890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Diagrama de Venn&#10;&#10;Descripción generada automáticamente">
            <a:extLst>
              <a:ext uri="{FF2B5EF4-FFF2-40B4-BE49-F238E27FC236}">
                <a16:creationId xmlns:a16="http://schemas.microsoft.com/office/drawing/2014/main" id="{00C917CD-6A60-4381-AB22-76755E47A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852" y="0"/>
            <a:ext cx="157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59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e tiem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">
            <a:extLst>
              <a:ext uri="{FF2B5EF4-FFF2-40B4-BE49-F238E27FC236}">
                <a16:creationId xmlns:a16="http://schemas.microsoft.com/office/drawing/2014/main" id="{C1160BC3-1EF3-4D2A-B691-63A82A94A67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966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A871A87-E58D-4BE5-884D-8C3C150D534E}"/>
              </a:ext>
            </a:extLst>
          </p:cNvPr>
          <p:cNvSpPr/>
          <p:nvPr userDrawn="1"/>
        </p:nvSpPr>
        <p:spPr>
          <a:xfrm>
            <a:off x="6001457" y="1060473"/>
            <a:ext cx="189085" cy="1890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6093FA11-EEF0-42C4-BC7D-269E64784DA1}"/>
              </a:ext>
            </a:extLst>
          </p:cNvPr>
          <p:cNvSpPr/>
          <p:nvPr userDrawn="1"/>
        </p:nvSpPr>
        <p:spPr>
          <a:xfrm>
            <a:off x="6001457" y="5752858"/>
            <a:ext cx="189085" cy="1890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0C229604-7D24-41FB-B932-59FECB75EA1E}"/>
              </a:ext>
            </a:extLst>
          </p:cNvPr>
          <p:cNvSpPr/>
          <p:nvPr userDrawn="1"/>
        </p:nvSpPr>
        <p:spPr>
          <a:xfrm>
            <a:off x="6001456" y="3445126"/>
            <a:ext cx="189085" cy="1890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Forma, Círculo&#10;&#10;Descripción generada automáticamente">
            <a:extLst>
              <a:ext uri="{FF2B5EF4-FFF2-40B4-BE49-F238E27FC236}">
                <a16:creationId xmlns:a16="http://schemas.microsoft.com/office/drawing/2014/main" id="{30EC9BF7-1FB0-47E4-ABA0-7E33C163B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30778" y="0"/>
            <a:ext cx="174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29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e tiem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CB976E39-F4B7-4523-A660-F405FCE3C29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40150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5">
            <a:extLst>
              <a:ext uri="{FF2B5EF4-FFF2-40B4-BE49-F238E27FC236}">
                <a16:creationId xmlns:a16="http://schemas.microsoft.com/office/drawing/2014/main" id="{AECC124A-BA68-43D7-8621-9D1FD8F9D3F4}"/>
              </a:ext>
            </a:extLst>
          </p:cNvPr>
          <p:cNvSpPr/>
          <p:nvPr userDrawn="1"/>
        </p:nvSpPr>
        <p:spPr>
          <a:xfrm>
            <a:off x="6001457" y="1874864"/>
            <a:ext cx="189085" cy="1890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5F562088-C9E8-4612-BE3E-8735912ED859}"/>
              </a:ext>
            </a:extLst>
          </p:cNvPr>
          <p:cNvSpPr/>
          <p:nvPr userDrawn="1"/>
        </p:nvSpPr>
        <p:spPr>
          <a:xfrm>
            <a:off x="6001457" y="3952913"/>
            <a:ext cx="189085" cy="18908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Círculo&#10;&#10;Descripción generada automáticamente">
            <a:extLst>
              <a:ext uri="{FF2B5EF4-FFF2-40B4-BE49-F238E27FC236}">
                <a16:creationId xmlns:a16="http://schemas.microsoft.com/office/drawing/2014/main" id="{3A8C56B1-5A68-407F-A7EC-53B3ED3DE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2796" y="0"/>
            <a:ext cx="1308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7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6E954-FF2D-473A-9EBF-45B6A5DE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114" y="1012325"/>
            <a:ext cx="4883771" cy="666847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</a:t>
            </a:r>
            <a:endParaRPr lang="es-419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7AD9637-9125-48B1-85CC-2A98C1EF3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2419350"/>
            <a:ext cx="8920163" cy="379095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Myriad Pro Cond" panose="020B0506030403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Myriad Pro Cond" panose="020B0506030403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Myriad Pro Cond" panose="020B0506030403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Myriad Pro Cond" panose="020B0506030403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304417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y contra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59D20-559A-42D1-8A2E-CFFE8EB17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011" y="2497145"/>
            <a:ext cx="10515600" cy="1325563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</a:t>
            </a:r>
            <a:br>
              <a:rPr lang="es-ES" dirty="0"/>
            </a:br>
            <a:r>
              <a:rPr lang="es-ES" dirty="0"/>
              <a:t>estilo de 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900486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y contra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74E7783-B9B5-4EFB-94AB-07BCFF4D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984" y="2236566"/>
            <a:ext cx="6759637" cy="1325563"/>
          </a:xfrm>
          <a:prstGeom prst="rect">
            <a:avLst/>
          </a:prstGeom>
        </p:spPr>
        <p:txBody>
          <a:bodyPr/>
          <a:lstStyle>
            <a:lvl1pPr algn="r">
              <a:defRPr sz="5000" b="1"/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35628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y contraporta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654CCA7-8BD7-46C2-9D1C-D3833BD2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32" y="2330152"/>
            <a:ext cx="6163896" cy="1325563"/>
          </a:xfrm>
          <a:prstGeom prst="rect">
            <a:avLst/>
          </a:prstGeom>
        </p:spPr>
        <p:txBody>
          <a:bodyPr/>
          <a:lstStyle>
            <a:lvl1pPr algn="l">
              <a:defRPr sz="50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923581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y contraporta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851675CD-BB81-48E6-A9B5-C70BD7D6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0" y="2860101"/>
            <a:ext cx="7487479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478241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y contraporta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C5F06-7C17-47E3-8270-65CBC19E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251" y="3084021"/>
            <a:ext cx="4283921" cy="1325563"/>
          </a:xfrm>
          <a:prstGeom prst="rect">
            <a:avLst/>
          </a:prstGeom>
        </p:spPr>
        <p:txBody>
          <a:bodyPr/>
          <a:lstStyle>
            <a:lvl1pPr algn="r">
              <a:defRPr sz="35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F8D4EF0-EC24-4AB5-81D4-F759E4D94EBD}"/>
              </a:ext>
            </a:extLst>
          </p:cNvPr>
          <p:cNvSpPr/>
          <p:nvPr userDrawn="1"/>
        </p:nvSpPr>
        <p:spPr>
          <a:xfrm>
            <a:off x="1147157" y="1404851"/>
            <a:ext cx="4397431" cy="44639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678089BE-20ED-45B3-8309-253854C58E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7157" y="1404851"/>
            <a:ext cx="4397431" cy="4463935"/>
          </a:xfrm>
          <a:prstGeom prst="roundRect">
            <a:avLst/>
          </a:prstGeom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8672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7EC86-33D1-4C7A-803B-72D3C969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0" y="755824"/>
            <a:ext cx="9010996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Myriad Pro Cond" panose="020B05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0C306CE6-031F-4E3E-A5DF-AF545E3CC5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6911" y="2543695"/>
            <a:ext cx="9119060" cy="3491937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0258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F9CA339E-6797-4AAB-B310-A56B6310D8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93162" y="3815541"/>
            <a:ext cx="8005676" cy="25600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Myriad Pro Cond" panose="020B0506030403020204" pitchFamily="34" charset="0"/>
              </a:defRPr>
            </a:lvl1pPr>
            <a:lvl2pPr>
              <a:defRPr>
                <a:latin typeface="Myriad Pro Cond" panose="020B0506030403020204" pitchFamily="34" charset="0"/>
              </a:defRPr>
            </a:lvl2pPr>
            <a:lvl3pPr>
              <a:defRPr>
                <a:latin typeface="Myriad Pro Cond" panose="020B0506030403020204" pitchFamily="34" charset="0"/>
              </a:defRPr>
            </a:lvl3pPr>
            <a:lvl4pPr>
              <a:defRPr>
                <a:latin typeface="Myriad Pro Cond" panose="020B0506030403020204" pitchFamily="34" charset="0"/>
              </a:defRPr>
            </a:lvl4pPr>
            <a:lvl5pPr>
              <a:defRPr>
                <a:latin typeface="Myriad Pro Cond" panose="020B0506030403020204" pitchFamily="34" charset="0"/>
              </a:defRPr>
            </a:lvl5pPr>
          </a:lstStyle>
          <a:p>
            <a:pPr lvl="0"/>
            <a:endParaRPr lang="es-419" dirty="0"/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id="{A264697D-49DF-48BF-A242-EE20EDC8F0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9884" y="2053244"/>
            <a:ext cx="8512232" cy="159345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3837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D46CCA-F696-4BE2-B995-879ECBC43E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91250" y="1076325"/>
            <a:ext cx="3943350" cy="4953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6A29A5-5B58-4F0B-B56B-4DB6822F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1" y="1449004"/>
            <a:ext cx="4662232" cy="1325563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4A57C4-AC3A-4024-9D4C-AD8B7478BF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481" y="2976159"/>
            <a:ext cx="4662170" cy="284321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Myriad Pro Cond" panose="020B0506030403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Myriad Pro Cond" panose="020B0506030403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Myriad Pro Cond" panose="020B0506030403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Myriad Pro Cond" panose="020B0506030403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466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ar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8FBC89F-3E9A-457C-8583-A0B53DDE61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30425" y="4182288"/>
            <a:ext cx="1974850" cy="1828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r>
              <a:rPr lang="es-MX" dirty="0"/>
              <a:t>Insertar imagen</a:t>
            </a:r>
            <a:endParaRPr lang="es-419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F6FCCC23-D5C0-4A2C-90C6-808DA2DC50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91075" y="4182288"/>
            <a:ext cx="1974850" cy="1828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/>
              <a:t>Insertar imagen</a:t>
            </a:r>
            <a:endParaRPr lang="es-419" dirty="0"/>
          </a:p>
          <a:p>
            <a:endParaRPr lang="es-419" dirty="0"/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8B6EBCDD-F346-4E28-A3F4-54C145AC64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51725" y="4182288"/>
            <a:ext cx="1974850" cy="1828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/>
              <a:t>Insertar imagen</a:t>
            </a:r>
            <a:endParaRPr lang="es-419" dirty="0"/>
          </a:p>
          <a:p>
            <a:endParaRPr lang="es-419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A53D6DD-08EF-496D-97F1-4C5C5A11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644" y="846912"/>
            <a:ext cx="5454712" cy="1325563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6FC18F3-B183-4813-8ACA-A37A490A1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7763" y="2501900"/>
            <a:ext cx="9002712" cy="14224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0920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ar ima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080166-817E-4DAC-B0FA-25694B0037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09775" y="1514475"/>
            <a:ext cx="7810500" cy="26479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419" dirty="0"/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7023924C-9638-47AB-879C-72A644474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13669" y="4821152"/>
            <a:ext cx="9002712" cy="14224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3425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ar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>
            <a:extLst>
              <a:ext uri="{FF2B5EF4-FFF2-40B4-BE49-F238E27FC236}">
                <a16:creationId xmlns:a16="http://schemas.microsoft.com/office/drawing/2014/main" id="{896B7C25-71EF-4084-A596-DFF1149BACF3}"/>
              </a:ext>
            </a:extLst>
          </p:cNvPr>
          <p:cNvSpPr/>
          <p:nvPr userDrawn="1"/>
        </p:nvSpPr>
        <p:spPr>
          <a:xfrm>
            <a:off x="5877216" y="948621"/>
            <a:ext cx="5651898" cy="5206108"/>
          </a:xfrm>
          <a:custGeom>
            <a:avLst/>
            <a:gdLst/>
            <a:ahLst/>
            <a:cxnLst/>
            <a:rect l="l" t="t" r="r" b="b"/>
            <a:pathLst>
              <a:path w="4473699" h="3739839">
                <a:moveTo>
                  <a:pt x="2205985" y="0"/>
                </a:moveTo>
                <a:lnTo>
                  <a:pt x="2226630" y="335"/>
                </a:lnTo>
                <a:lnTo>
                  <a:pt x="2247759" y="1437"/>
                </a:lnTo>
                <a:lnTo>
                  <a:pt x="2268469" y="4416"/>
                </a:lnTo>
                <a:lnTo>
                  <a:pt x="2289039" y="8023"/>
                </a:lnTo>
                <a:lnTo>
                  <a:pt x="2308841" y="12118"/>
                </a:lnTo>
                <a:lnTo>
                  <a:pt x="2329234" y="17988"/>
                </a:lnTo>
                <a:lnTo>
                  <a:pt x="2348478" y="24586"/>
                </a:lnTo>
                <a:lnTo>
                  <a:pt x="2367583" y="31813"/>
                </a:lnTo>
                <a:lnTo>
                  <a:pt x="2386789" y="40049"/>
                </a:lnTo>
                <a:lnTo>
                  <a:pt x="2404846" y="49015"/>
                </a:lnTo>
                <a:lnTo>
                  <a:pt x="2423007" y="58988"/>
                </a:lnTo>
                <a:lnTo>
                  <a:pt x="2440645" y="69833"/>
                </a:lnTo>
                <a:lnTo>
                  <a:pt x="2457513" y="81165"/>
                </a:lnTo>
                <a:lnTo>
                  <a:pt x="2474104" y="93749"/>
                </a:lnTo>
                <a:lnTo>
                  <a:pt x="2489929" y="106819"/>
                </a:lnTo>
                <a:lnTo>
                  <a:pt x="2504846" y="121004"/>
                </a:lnTo>
                <a:lnTo>
                  <a:pt x="2519382" y="135431"/>
                </a:lnTo>
                <a:lnTo>
                  <a:pt x="2533251" y="151353"/>
                </a:lnTo>
                <a:lnTo>
                  <a:pt x="2546498" y="167135"/>
                </a:lnTo>
                <a:lnTo>
                  <a:pt x="2558836" y="184032"/>
                </a:lnTo>
                <a:lnTo>
                  <a:pt x="2570025" y="201658"/>
                </a:lnTo>
                <a:lnTo>
                  <a:pt x="2581073" y="219909"/>
                </a:lnTo>
                <a:lnTo>
                  <a:pt x="2590972" y="238891"/>
                </a:lnTo>
                <a:lnTo>
                  <a:pt x="2600105" y="258362"/>
                </a:lnTo>
                <a:lnTo>
                  <a:pt x="2608088" y="278558"/>
                </a:lnTo>
                <a:lnTo>
                  <a:pt x="2614920" y="299487"/>
                </a:lnTo>
                <a:lnTo>
                  <a:pt x="3114527" y="1892613"/>
                </a:lnTo>
                <a:lnTo>
                  <a:pt x="3754583" y="1692196"/>
                </a:lnTo>
                <a:lnTo>
                  <a:pt x="3768644" y="1688109"/>
                </a:lnTo>
                <a:lnTo>
                  <a:pt x="3781800" y="1685134"/>
                </a:lnTo>
                <a:lnTo>
                  <a:pt x="3795825" y="1682683"/>
                </a:lnTo>
                <a:lnTo>
                  <a:pt x="3809328" y="1681101"/>
                </a:lnTo>
                <a:lnTo>
                  <a:pt x="3823073" y="1679902"/>
                </a:lnTo>
                <a:lnTo>
                  <a:pt x="3836540" y="1679955"/>
                </a:lnTo>
                <a:lnTo>
                  <a:pt x="3850006" y="1680010"/>
                </a:lnTo>
                <a:lnTo>
                  <a:pt x="3863576" y="1681073"/>
                </a:lnTo>
                <a:lnTo>
                  <a:pt x="3876764" y="1682380"/>
                </a:lnTo>
                <a:lnTo>
                  <a:pt x="3889671" y="1684939"/>
                </a:lnTo>
                <a:lnTo>
                  <a:pt x="3903205" y="1687640"/>
                </a:lnTo>
                <a:lnTo>
                  <a:pt x="3915590" y="1691068"/>
                </a:lnTo>
                <a:lnTo>
                  <a:pt x="3928845" y="1695020"/>
                </a:lnTo>
                <a:lnTo>
                  <a:pt x="3941193" y="1700085"/>
                </a:lnTo>
                <a:lnTo>
                  <a:pt x="3952777" y="1705636"/>
                </a:lnTo>
                <a:lnTo>
                  <a:pt x="3964985" y="1711326"/>
                </a:lnTo>
                <a:lnTo>
                  <a:pt x="3976674" y="1717887"/>
                </a:lnTo>
                <a:lnTo>
                  <a:pt x="3987594" y="1724934"/>
                </a:lnTo>
                <a:lnTo>
                  <a:pt x="3998897" y="1731736"/>
                </a:lnTo>
                <a:lnTo>
                  <a:pt x="4009782" y="1740420"/>
                </a:lnTo>
                <a:lnTo>
                  <a:pt x="4019414" y="1748822"/>
                </a:lnTo>
                <a:lnTo>
                  <a:pt x="4029289" y="1757609"/>
                </a:lnTo>
                <a:lnTo>
                  <a:pt x="4039268" y="1767404"/>
                </a:lnTo>
                <a:lnTo>
                  <a:pt x="4047611" y="1777161"/>
                </a:lnTo>
                <a:lnTo>
                  <a:pt x="4056441" y="1787686"/>
                </a:lnTo>
                <a:lnTo>
                  <a:pt x="4064261" y="1798313"/>
                </a:lnTo>
                <a:lnTo>
                  <a:pt x="4071802" y="1810193"/>
                </a:lnTo>
                <a:lnTo>
                  <a:pt x="4078475" y="1821549"/>
                </a:lnTo>
                <a:lnTo>
                  <a:pt x="4085250" y="1833916"/>
                </a:lnTo>
                <a:lnTo>
                  <a:pt x="4090877" y="1847010"/>
                </a:lnTo>
                <a:lnTo>
                  <a:pt x="4095634" y="1859584"/>
                </a:lnTo>
                <a:lnTo>
                  <a:pt x="4100876" y="1872921"/>
                </a:lnTo>
                <a:lnTo>
                  <a:pt x="4461030" y="3021760"/>
                </a:lnTo>
                <a:lnTo>
                  <a:pt x="4464883" y="3035444"/>
                </a:lnTo>
                <a:lnTo>
                  <a:pt x="4468108" y="3048989"/>
                </a:lnTo>
                <a:lnTo>
                  <a:pt x="4470566" y="3063021"/>
                </a:lnTo>
                <a:lnTo>
                  <a:pt x="4472538" y="3076284"/>
                </a:lnTo>
                <a:lnTo>
                  <a:pt x="4473120" y="3089894"/>
                </a:lnTo>
                <a:lnTo>
                  <a:pt x="4473699" y="3103505"/>
                </a:lnTo>
                <a:lnTo>
                  <a:pt x="4473272" y="3117218"/>
                </a:lnTo>
                <a:lnTo>
                  <a:pt x="4472215" y="3130791"/>
                </a:lnTo>
                <a:lnTo>
                  <a:pt x="4470917" y="3143983"/>
                </a:lnTo>
                <a:lnTo>
                  <a:pt x="4468750" y="3156648"/>
                </a:lnTo>
                <a:lnTo>
                  <a:pt x="4465433" y="3170046"/>
                </a:lnTo>
                <a:lnTo>
                  <a:pt x="4461873" y="3183058"/>
                </a:lnTo>
                <a:lnTo>
                  <a:pt x="4457827" y="3195303"/>
                </a:lnTo>
                <a:lnTo>
                  <a:pt x="4453397" y="3207793"/>
                </a:lnTo>
                <a:lnTo>
                  <a:pt x="4447715" y="3220002"/>
                </a:lnTo>
                <a:lnTo>
                  <a:pt x="4441791" y="3231830"/>
                </a:lnTo>
                <a:lnTo>
                  <a:pt x="4435866" y="3243655"/>
                </a:lnTo>
                <a:lnTo>
                  <a:pt x="4428827" y="3254574"/>
                </a:lnTo>
                <a:lnTo>
                  <a:pt x="4421407" y="3265736"/>
                </a:lnTo>
                <a:lnTo>
                  <a:pt x="4413499" y="3276132"/>
                </a:lnTo>
                <a:lnTo>
                  <a:pt x="4404582" y="3286630"/>
                </a:lnTo>
                <a:lnTo>
                  <a:pt x="4395804" y="3296505"/>
                </a:lnTo>
                <a:lnTo>
                  <a:pt x="4386158" y="3305854"/>
                </a:lnTo>
                <a:lnTo>
                  <a:pt x="4376269" y="3314820"/>
                </a:lnTo>
                <a:lnTo>
                  <a:pt x="4365753" y="3323646"/>
                </a:lnTo>
                <a:lnTo>
                  <a:pt x="4354890" y="3331078"/>
                </a:lnTo>
                <a:lnTo>
                  <a:pt x="4343644" y="3338756"/>
                </a:lnTo>
                <a:lnTo>
                  <a:pt x="4331913" y="3345665"/>
                </a:lnTo>
                <a:lnTo>
                  <a:pt x="4319310" y="3352052"/>
                </a:lnTo>
                <a:lnTo>
                  <a:pt x="4307232" y="3357569"/>
                </a:lnTo>
                <a:lnTo>
                  <a:pt x="4293899" y="3362806"/>
                </a:lnTo>
                <a:lnTo>
                  <a:pt x="4280325" y="3367659"/>
                </a:lnTo>
                <a:lnTo>
                  <a:pt x="3132277" y="3727601"/>
                </a:lnTo>
                <a:lnTo>
                  <a:pt x="3118739" y="3730819"/>
                </a:lnTo>
                <a:lnTo>
                  <a:pt x="3105200" y="3734036"/>
                </a:lnTo>
                <a:lnTo>
                  <a:pt x="3091802" y="3736628"/>
                </a:lnTo>
                <a:lnTo>
                  <a:pt x="3077289" y="3738314"/>
                </a:lnTo>
                <a:lnTo>
                  <a:pt x="3064169" y="3739650"/>
                </a:lnTo>
                <a:lnTo>
                  <a:pt x="3050320" y="3739839"/>
                </a:lnTo>
                <a:lnTo>
                  <a:pt x="3037237" y="3739543"/>
                </a:lnTo>
                <a:lnTo>
                  <a:pt x="3024048" y="3738236"/>
                </a:lnTo>
                <a:lnTo>
                  <a:pt x="3010479" y="3737174"/>
                </a:lnTo>
                <a:lnTo>
                  <a:pt x="2996946" y="3734474"/>
                </a:lnTo>
                <a:lnTo>
                  <a:pt x="2984421" y="3731671"/>
                </a:lnTo>
                <a:lnTo>
                  <a:pt x="2971410" y="3728103"/>
                </a:lnTo>
                <a:lnTo>
                  <a:pt x="2958537" y="3723907"/>
                </a:lnTo>
                <a:lnTo>
                  <a:pt x="2946432" y="3719226"/>
                </a:lnTo>
                <a:lnTo>
                  <a:pt x="2934083" y="3714161"/>
                </a:lnTo>
                <a:lnTo>
                  <a:pt x="2922256" y="3708226"/>
                </a:lnTo>
                <a:lnTo>
                  <a:pt x="2910954" y="3701423"/>
                </a:lnTo>
                <a:lnTo>
                  <a:pt x="2899266" y="3694863"/>
                </a:lnTo>
                <a:lnTo>
                  <a:pt x="2888486" y="3687190"/>
                </a:lnTo>
                <a:lnTo>
                  <a:pt x="2877845" y="3678891"/>
                </a:lnTo>
                <a:lnTo>
                  <a:pt x="2867446" y="3670975"/>
                </a:lnTo>
                <a:lnTo>
                  <a:pt x="2858095" y="3661319"/>
                </a:lnTo>
                <a:lnTo>
                  <a:pt x="2848359" y="3651908"/>
                </a:lnTo>
                <a:lnTo>
                  <a:pt x="2839389" y="3642010"/>
                </a:lnTo>
                <a:lnTo>
                  <a:pt x="2831185" y="3631625"/>
                </a:lnTo>
                <a:lnTo>
                  <a:pt x="2823122" y="3620615"/>
                </a:lnTo>
                <a:lnTo>
                  <a:pt x="2815824" y="3609118"/>
                </a:lnTo>
                <a:lnTo>
                  <a:pt x="2808908" y="3597379"/>
                </a:lnTo>
                <a:lnTo>
                  <a:pt x="2802376" y="3585395"/>
                </a:lnTo>
                <a:lnTo>
                  <a:pt x="2795984" y="3572786"/>
                </a:lnTo>
                <a:lnTo>
                  <a:pt x="2790983" y="3559832"/>
                </a:lnTo>
                <a:lnTo>
                  <a:pt x="2786749" y="3546390"/>
                </a:lnTo>
                <a:lnTo>
                  <a:pt x="2530354" y="2728807"/>
                </a:lnTo>
                <a:lnTo>
                  <a:pt x="1113496" y="3172786"/>
                </a:lnTo>
                <a:lnTo>
                  <a:pt x="1092079" y="3178855"/>
                </a:lnTo>
                <a:lnTo>
                  <a:pt x="1070942" y="3183672"/>
                </a:lnTo>
                <a:lnTo>
                  <a:pt x="1050086" y="3187234"/>
                </a:lnTo>
                <a:lnTo>
                  <a:pt x="1028742" y="3190032"/>
                </a:lnTo>
                <a:lnTo>
                  <a:pt x="1007679" y="3191576"/>
                </a:lnTo>
                <a:lnTo>
                  <a:pt x="986512" y="3192111"/>
                </a:lnTo>
                <a:lnTo>
                  <a:pt x="965241" y="3191636"/>
                </a:lnTo>
                <a:lnTo>
                  <a:pt x="944878" y="3190048"/>
                </a:lnTo>
                <a:lnTo>
                  <a:pt x="924656" y="3187833"/>
                </a:lnTo>
                <a:lnTo>
                  <a:pt x="904084" y="3184226"/>
                </a:lnTo>
                <a:lnTo>
                  <a:pt x="883412" y="3179610"/>
                </a:lnTo>
                <a:lnTo>
                  <a:pt x="863505" y="3174506"/>
                </a:lnTo>
                <a:lnTo>
                  <a:pt x="844260" y="3167907"/>
                </a:lnTo>
                <a:lnTo>
                  <a:pt x="825159" y="3160681"/>
                </a:lnTo>
                <a:lnTo>
                  <a:pt x="806334" y="3152203"/>
                </a:lnTo>
                <a:lnTo>
                  <a:pt x="787894" y="3143480"/>
                </a:lnTo>
                <a:lnTo>
                  <a:pt x="769733" y="3133506"/>
                </a:lnTo>
                <a:lnTo>
                  <a:pt x="752480" y="3122418"/>
                </a:lnTo>
                <a:lnTo>
                  <a:pt x="735367" y="3110703"/>
                </a:lnTo>
                <a:lnTo>
                  <a:pt x="719019" y="3098502"/>
                </a:lnTo>
                <a:lnTo>
                  <a:pt x="703195" y="3085432"/>
                </a:lnTo>
                <a:lnTo>
                  <a:pt x="687894" y="3071492"/>
                </a:lnTo>
                <a:lnTo>
                  <a:pt x="673498" y="3056437"/>
                </a:lnTo>
                <a:lnTo>
                  <a:pt x="659488" y="3041141"/>
                </a:lnTo>
                <a:lnTo>
                  <a:pt x="646383" y="3024732"/>
                </a:lnTo>
                <a:lnTo>
                  <a:pt x="634044" y="3007836"/>
                </a:lnTo>
                <a:lnTo>
                  <a:pt x="622229" y="2990071"/>
                </a:lnTo>
                <a:lnTo>
                  <a:pt x="611807" y="2971957"/>
                </a:lnTo>
                <a:lnTo>
                  <a:pt x="601525" y="2953220"/>
                </a:lnTo>
                <a:lnTo>
                  <a:pt x="593020" y="2933891"/>
                </a:lnTo>
                <a:lnTo>
                  <a:pt x="584410" y="2913553"/>
                </a:lnTo>
                <a:lnTo>
                  <a:pt x="577193" y="2892868"/>
                </a:lnTo>
                <a:lnTo>
                  <a:pt x="19312" y="1112842"/>
                </a:lnTo>
                <a:lnTo>
                  <a:pt x="13730" y="1092194"/>
                </a:lnTo>
                <a:lnTo>
                  <a:pt x="8674" y="1070676"/>
                </a:lnTo>
                <a:lnTo>
                  <a:pt x="4869" y="1049437"/>
                </a:lnTo>
                <a:lnTo>
                  <a:pt x="2318" y="1028479"/>
                </a:lnTo>
                <a:lnTo>
                  <a:pt x="778" y="1007418"/>
                </a:lnTo>
                <a:lnTo>
                  <a:pt x="0" y="985870"/>
                </a:lnTo>
                <a:lnTo>
                  <a:pt x="965" y="965366"/>
                </a:lnTo>
                <a:lnTo>
                  <a:pt x="2070" y="944238"/>
                </a:lnTo>
                <a:lnTo>
                  <a:pt x="4286" y="924015"/>
                </a:lnTo>
                <a:lnTo>
                  <a:pt x="7897" y="903447"/>
                </a:lnTo>
                <a:lnTo>
                  <a:pt x="12760" y="883157"/>
                </a:lnTo>
                <a:lnTo>
                  <a:pt x="18110" y="863634"/>
                </a:lnTo>
                <a:lnTo>
                  <a:pt x="24469" y="844007"/>
                </a:lnTo>
                <a:lnTo>
                  <a:pt x="31697" y="824904"/>
                </a:lnTo>
                <a:lnTo>
                  <a:pt x="39936" y="805698"/>
                </a:lnTo>
                <a:lnTo>
                  <a:pt x="48904" y="787641"/>
                </a:lnTo>
                <a:lnTo>
                  <a:pt x="58882" y="769480"/>
                </a:lnTo>
                <a:lnTo>
                  <a:pt x="69730" y="751843"/>
                </a:lnTo>
                <a:lnTo>
                  <a:pt x="81446" y="734728"/>
                </a:lnTo>
                <a:lnTo>
                  <a:pt x="93651" y="718380"/>
                </a:lnTo>
                <a:lnTo>
                  <a:pt x="106967" y="702938"/>
                </a:lnTo>
                <a:lnTo>
                  <a:pt x="120911" y="687636"/>
                </a:lnTo>
                <a:lnTo>
                  <a:pt x="135724" y="672857"/>
                </a:lnTo>
                <a:lnTo>
                  <a:pt x="151266" y="659229"/>
                </a:lnTo>
                <a:lnTo>
                  <a:pt x="167678" y="646123"/>
                </a:lnTo>
                <a:lnTo>
                  <a:pt x="184334" y="633399"/>
                </a:lnTo>
                <a:lnTo>
                  <a:pt x="202346" y="621965"/>
                </a:lnTo>
                <a:lnTo>
                  <a:pt x="220217" y="611158"/>
                </a:lnTo>
                <a:lnTo>
                  <a:pt x="239201" y="601258"/>
                </a:lnTo>
                <a:lnTo>
                  <a:pt x="258532" y="592750"/>
                </a:lnTo>
                <a:lnTo>
                  <a:pt x="279116" y="584522"/>
                </a:lnTo>
                <a:lnTo>
                  <a:pt x="299420" y="577547"/>
                </a:lnTo>
                <a:lnTo>
                  <a:pt x="2079628" y="19465"/>
                </a:lnTo>
                <a:lnTo>
                  <a:pt x="2100419" y="13256"/>
                </a:lnTo>
                <a:lnTo>
                  <a:pt x="2121555" y="8439"/>
                </a:lnTo>
                <a:lnTo>
                  <a:pt x="2142796" y="4632"/>
                </a:lnTo>
                <a:lnTo>
                  <a:pt x="2163755" y="2079"/>
                </a:lnTo>
                <a:lnTo>
                  <a:pt x="2184818" y="5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CFD52201-3BD9-4E6E-AD7E-C8338884AD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0524400">
            <a:off x="6455323" y="1276430"/>
            <a:ext cx="3518562" cy="35185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419"/>
          </a:p>
        </p:txBody>
      </p:sp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11CB59A4-D788-43FA-AAF6-A3D946E43B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0524400">
            <a:off x="9214714" y="3344519"/>
            <a:ext cx="2382305" cy="238230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419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3735B64-1D20-4130-93B5-97C34498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1" y="1449004"/>
            <a:ext cx="4662232" cy="1325563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Myriad Pro Cond" panose="020B07060304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667CFEA5-7E92-46A9-9C4F-4FCD27BC3A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481" y="3569308"/>
            <a:ext cx="4662232" cy="2466324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5397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 de Venn&#10;&#10;Descripción generada automáticamente con confianza media">
            <a:extLst>
              <a:ext uri="{FF2B5EF4-FFF2-40B4-BE49-F238E27FC236}">
                <a16:creationId xmlns:a16="http://schemas.microsoft.com/office/drawing/2014/main" id="{8DBCDB73-90DD-444E-B023-11B4A61B316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0"/>
            <a:ext cx="1574800" cy="6858000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27728C3B-3C48-4894-8D08-45CD53B7EC3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3" y="236272"/>
            <a:ext cx="516537" cy="544772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id="{305B5579-9FC0-4D5C-B6C0-6AD7B1CD0A5E}"/>
              </a:ext>
            </a:extLst>
          </p:cNvPr>
          <p:cNvSpPr txBox="1">
            <a:spLocks/>
          </p:cNvSpPr>
          <p:nvPr userDrawn="1"/>
        </p:nvSpPr>
        <p:spPr>
          <a:xfrm>
            <a:off x="1442049" y="1534798"/>
            <a:ext cx="4147717" cy="656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419" sz="6000" dirty="0">
              <a:latin typeface="Myriad Pro Cond" panose="020B07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4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1" r:id="rId2"/>
    <p:sldLayoutId id="2147483694" r:id="rId3"/>
    <p:sldLayoutId id="2147483748" r:id="rId4"/>
    <p:sldLayoutId id="2147483752" r:id="rId5"/>
    <p:sldLayoutId id="2147483693" r:id="rId6"/>
    <p:sldLayoutId id="2147483678" r:id="rId7"/>
    <p:sldLayoutId id="2147483665" r:id="rId8"/>
    <p:sldLayoutId id="2147483680" r:id="rId9"/>
    <p:sldLayoutId id="2147483730" r:id="rId10"/>
    <p:sldLayoutId id="2147483731" r:id="rId11"/>
    <p:sldLayoutId id="2147483733" r:id="rId12"/>
    <p:sldLayoutId id="2147483684" r:id="rId13"/>
    <p:sldLayoutId id="214748374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ítulo 1">
            <a:extLst>
              <a:ext uri="{FF2B5EF4-FFF2-40B4-BE49-F238E27FC236}">
                <a16:creationId xmlns:a16="http://schemas.microsoft.com/office/drawing/2014/main" id="{305B5579-9FC0-4D5C-B6C0-6AD7B1CD0A5E}"/>
              </a:ext>
            </a:extLst>
          </p:cNvPr>
          <p:cNvSpPr txBox="1">
            <a:spLocks/>
          </p:cNvSpPr>
          <p:nvPr userDrawn="1"/>
        </p:nvSpPr>
        <p:spPr>
          <a:xfrm>
            <a:off x="1442049" y="1534798"/>
            <a:ext cx="4147717" cy="656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419" sz="6000" dirty="0">
              <a:latin typeface="Myriad Pro Cond" panose="020B0706030403020204" pitchFamily="34" charset="0"/>
            </a:endParaRP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7163A062-DBCD-4FCA-AFD3-8F1DB64BC2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3" y="236272"/>
            <a:ext cx="516537" cy="5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6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3" r:id="rId2"/>
    <p:sldLayoutId id="2147483682" r:id="rId3"/>
    <p:sldLayoutId id="2147483674" r:id="rId4"/>
    <p:sldLayoutId id="2147483675" r:id="rId5"/>
    <p:sldLayoutId id="2147483676" r:id="rId6"/>
    <p:sldLayoutId id="2147483677" r:id="rId7"/>
    <p:sldLayoutId id="2147483732" r:id="rId8"/>
    <p:sldLayoutId id="2147483695" r:id="rId9"/>
    <p:sldLayoutId id="2147483696" r:id="rId10"/>
    <p:sldLayoutId id="2147483697" r:id="rId11"/>
    <p:sldLayoutId id="21474837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75DE7014-D694-421C-9A4F-6193A08691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3" y="236272"/>
            <a:ext cx="516537" cy="5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  <p:sldLayoutId id="214748374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2149DC1-5EDD-40FD-BD5B-F4137AEB9D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8" y="537835"/>
            <a:ext cx="3322590" cy="1340842"/>
          </a:xfrm>
          <a:prstGeom prst="rect">
            <a:avLst/>
          </a:prstGeom>
        </p:spPr>
      </p:pic>
      <p:pic>
        <p:nvPicPr>
          <p:cNvPr id="5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0D3AA666-B5EE-4672-A8EC-FEE257A55F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300"/>
            <a:ext cx="12192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rma&#10;&#10;Descripción generada automáticamente con confianza media">
            <a:extLst>
              <a:ext uri="{FF2B5EF4-FFF2-40B4-BE49-F238E27FC236}">
                <a16:creationId xmlns:a16="http://schemas.microsoft.com/office/drawing/2014/main" id="{1E9A9ADD-7C50-4D42-9560-0EBFDADD4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1" y="319760"/>
            <a:ext cx="4746103" cy="786073"/>
          </a:xfrm>
          <a:prstGeom prst="rect">
            <a:avLst/>
          </a:prstGeom>
        </p:spPr>
      </p:pic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A1C40C2-B9F7-40C2-A617-86475B26E6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934"/>
            <a:ext cx="12192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6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chemeClr val="tx1"/>
          </a:solidFill>
          <a:latin typeface="Myriad Pro Cond" panose="020B0706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501357F-C776-4FF4-AE1F-F37B114DDF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04" y="667226"/>
            <a:ext cx="3322590" cy="1340842"/>
          </a:xfrm>
          <a:prstGeom prst="rect">
            <a:avLst/>
          </a:prstGeom>
        </p:spPr>
      </p:pic>
      <p:pic>
        <p:nvPicPr>
          <p:cNvPr id="13" name="Imagen 1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8322D66-EDEE-44BE-959A-74BE39B9C2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300"/>
            <a:ext cx="12192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1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4D08ED0-1C54-412B-8E7C-7424E93BF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300"/>
            <a:ext cx="12192000" cy="2298700"/>
          </a:xfrm>
          <a:prstGeom prst="rect">
            <a:avLst/>
          </a:prstGeom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0BC1360-847C-4FF1-A69A-9449B48FAA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31" y="608048"/>
            <a:ext cx="3045337" cy="12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3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067C762-884A-46EA-AE4C-CF5083E8F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21" y="884494"/>
            <a:ext cx="3045337" cy="1228956"/>
          </a:xfrm>
          <a:prstGeom prst="rect">
            <a:avLst/>
          </a:prstGeom>
        </p:spPr>
      </p:pic>
      <p:pic>
        <p:nvPicPr>
          <p:cNvPr id="17" name="Imagen 16" descr="Diagrama de Venn&#10;&#10;Descripción generada automáticamente con confianza media">
            <a:extLst>
              <a:ext uri="{FF2B5EF4-FFF2-40B4-BE49-F238E27FC236}">
                <a16:creationId xmlns:a16="http://schemas.microsoft.com/office/drawing/2014/main" id="{2EA4D064-5A01-4D4B-993D-E33FCB5E0D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6497" y="-657502"/>
            <a:ext cx="2806995" cy="1222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C389C6-AFBF-48E2-985E-E67BD6076A4B}"/>
              </a:ext>
            </a:extLst>
          </p:cNvPr>
          <p:cNvSpPr txBox="1"/>
          <p:nvPr/>
        </p:nvSpPr>
        <p:spPr>
          <a:xfrm>
            <a:off x="842282" y="2228140"/>
            <a:ext cx="10507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latin typeface="Myriad Pro Cond" panose="020B0706030403020204" pitchFamily="34" charset="0"/>
              </a:rPr>
              <a:t>PLAN DE EXPANSIÓN - DISPAC</a:t>
            </a:r>
            <a:endParaRPr lang="es-419" sz="5400" b="1" dirty="0">
              <a:latin typeface="Myriad Pro Cond" panose="020B07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1277470" y="45934"/>
            <a:ext cx="9560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TENSIONES CNOP (Condiciones Normales de Operación)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1537188" y="692265"/>
            <a:ext cx="9041422" cy="54047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62" y="1715871"/>
            <a:ext cx="11032273" cy="192155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839199" y="1285768"/>
            <a:ext cx="306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Tensiones en Barras [p.u.]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42362" y="3630966"/>
            <a:ext cx="398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NA –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Demanda Mínima – Alta Generación en Antioquia</a:t>
            </a:r>
          </a:p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NB –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Demanda Mínima – Baja Generación en Antioquia</a:t>
            </a:r>
          </a:p>
        </p:txBody>
      </p:sp>
    </p:spTree>
    <p:extLst>
      <p:ext uri="{BB962C8B-B14F-4D97-AF65-F5344CB8AC3E}">
        <p14:creationId xmlns:p14="http://schemas.microsoft.com/office/powerpoint/2010/main" val="33887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4438463" y="67156"/>
            <a:ext cx="3409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SOBRETENSIONES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4523064" y="711019"/>
            <a:ext cx="3240000" cy="6243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CuadroTexto 5"/>
          <p:cNvSpPr txBox="1"/>
          <p:nvPr/>
        </p:nvSpPr>
        <p:spPr>
          <a:xfrm>
            <a:off x="2960173" y="1299555"/>
            <a:ext cx="636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Tensiones Fuera de Rango – Con Etapa 1 y 2 – Año 2027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49" y="1827181"/>
            <a:ext cx="11016809" cy="35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2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4438463" y="67156"/>
            <a:ext cx="3409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SOBRETENSIONES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4523064" y="711019"/>
            <a:ext cx="3240000" cy="6243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CuadroTexto 5"/>
          <p:cNvSpPr txBox="1"/>
          <p:nvPr/>
        </p:nvSpPr>
        <p:spPr>
          <a:xfrm>
            <a:off x="2960173" y="1306278"/>
            <a:ext cx="636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Tensiones Fuera de Rango – Con Etapa 1 y 2 – Año 2032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1" y="1881271"/>
            <a:ext cx="10968386" cy="35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0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2236945" y="102989"/>
            <a:ext cx="7831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OPERACIÓN DE COMPENSACIONES  EN CNOP Y N-1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2616615" y="754279"/>
            <a:ext cx="7071941" cy="52545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CuadroTexto 7"/>
          <p:cNvSpPr txBox="1"/>
          <p:nvPr/>
        </p:nvSpPr>
        <p:spPr>
          <a:xfrm>
            <a:off x="4083235" y="1125923"/>
            <a:ext cx="413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Operación de las Etapas – Año 2027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083236" y="3594072"/>
            <a:ext cx="413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Operación de las Etapas – Año 2032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9" y="1491619"/>
            <a:ext cx="11191875" cy="2000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9" y="3982230"/>
            <a:ext cx="111728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7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6B217-E97F-5ED6-31E5-B2F3069C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896" y="2642038"/>
            <a:ext cx="8198207" cy="1384839"/>
          </a:xfrm>
        </p:spPr>
        <p:txBody>
          <a:bodyPr/>
          <a:lstStyle/>
          <a:p>
            <a:pPr algn="ctr"/>
            <a:r>
              <a:rPr lang="es-MX" sz="4800" dirty="0"/>
              <a:t>OTROS ANÁLISIS</a:t>
            </a:r>
          </a:p>
        </p:txBody>
      </p:sp>
    </p:spTree>
    <p:extLst>
      <p:ext uri="{BB962C8B-B14F-4D97-AF65-F5344CB8AC3E}">
        <p14:creationId xmlns:p14="http://schemas.microsoft.com/office/powerpoint/2010/main" val="174301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4331303" y="103818"/>
            <a:ext cx="3409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Alternativa 1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4771153" y="687715"/>
            <a:ext cx="2529502" cy="6243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CuadroTexto 4"/>
          <p:cNvSpPr txBox="1"/>
          <p:nvPr/>
        </p:nvSpPr>
        <p:spPr>
          <a:xfrm>
            <a:off x="5849471" y="1730738"/>
            <a:ext cx="5842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OBRAS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Compensación de 15 Mvar en Cértegui 115 kV (Etapa 1). 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     Valor aproximado 1,576 MCOP</a:t>
            </a: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Segunda línea Cértegui – La Virginia 115 kV de 142,23 km.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    Valor aproximado 63.655 MCOP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35" y="907677"/>
            <a:ext cx="5181236" cy="57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56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1396806" y="0"/>
            <a:ext cx="9511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 Resultados Alternativa 1</a:t>
            </a:r>
          </a:p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Compensación 15 Mvar y Línea Cértegui – Virginia 2 115 kV 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1416436" y="1200329"/>
            <a:ext cx="9472291" cy="5478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CuadroTexto 10"/>
          <p:cNvSpPr txBox="1"/>
          <p:nvPr/>
        </p:nvSpPr>
        <p:spPr>
          <a:xfrm>
            <a:off x="4183675" y="1574879"/>
            <a:ext cx="393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Tensiones en Barras [p.u.] - CNOP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178913" y="3925251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Cargabilidades en Líneas [%] - CNOP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3" y="1957659"/>
            <a:ext cx="11334750" cy="18038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3" y="4307745"/>
            <a:ext cx="11334750" cy="17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7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1396806" y="0"/>
            <a:ext cx="9511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 Resultados Alternativa 1</a:t>
            </a:r>
          </a:p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Compensación 15 Mvar y Línea Cértegui – Virginia 2 115 kV 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1406909" y="1200329"/>
            <a:ext cx="9472291" cy="5478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CuadroTexto 10"/>
          <p:cNvSpPr txBox="1"/>
          <p:nvPr/>
        </p:nvSpPr>
        <p:spPr>
          <a:xfrm>
            <a:off x="3028954" y="1588327"/>
            <a:ext cx="655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Tensiones Fuera de Rango [p.u.] – Eventos N-1 – Año 2027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975542" y="3347648"/>
            <a:ext cx="666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Tensiones Fuera de Rango [p.u.] – Eventos N-1 – Año 2032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66168" y="5056093"/>
            <a:ext cx="11058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eliminan la mayoría de sub-tensiones de la red de DISPAC.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Las sobretensiones en la barra de Barroso 110 kV dependen de la operación de la PCH Barroso (control tensión).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subtensiones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en la barra de Quibdó 115 kV se deben al crecimiento de la demanda y la separación de la red de DISPAC ante la contingencia N°4 (obra adicional en Quibdó 115 kV).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44" y="1978175"/>
            <a:ext cx="11153775" cy="12209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8" y="3747795"/>
            <a:ext cx="11153775" cy="12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2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80" y="1169542"/>
            <a:ext cx="6466699" cy="5372451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4331303" y="103818"/>
            <a:ext cx="3409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Alternativa 2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4771153" y="687715"/>
            <a:ext cx="2529502" cy="6243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CuadroTexto 3"/>
          <p:cNvSpPr txBox="1"/>
          <p:nvPr/>
        </p:nvSpPr>
        <p:spPr>
          <a:xfrm>
            <a:off x="6212542" y="1381111"/>
            <a:ext cx="5634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OBRAS</a:t>
            </a:r>
          </a:p>
          <a:p>
            <a:pPr algn="ctr"/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Compensación de 15 Mvar en Cértegui 115 kV (Etapa 1).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     Valor aproximado 1,576 MCOP</a:t>
            </a: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Nueva línea Cértegui – Hispania 115 kV de 105,00 km.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    Valor aproximado 42.248 MCOP</a:t>
            </a:r>
          </a:p>
        </p:txBody>
      </p:sp>
    </p:spTree>
    <p:extLst>
      <p:ext uri="{BB962C8B-B14F-4D97-AF65-F5344CB8AC3E}">
        <p14:creationId xmlns:p14="http://schemas.microsoft.com/office/powerpoint/2010/main" val="5395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1396802" y="0"/>
            <a:ext cx="9511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 Resultados Alternativa 2</a:t>
            </a:r>
          </a:p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Compensación 15 Mvar y Línea Cértegui – Hispania 115 kV 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1416432" y="1200329"/>
            <a:ext cx="9472291" cy="5478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CuadroTexto 10"/>
          <p:cNvSpPr txBox="1"/>
          <p:nvPr/>
        </p:nvSpPr>
        <p:spPr>
          <a:xfrm>
            <a:off x="4183675" y="1574879"/>
            <a:ext cx="393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Tensiones en Barras [p.u.] - CNOP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178913" y="3925251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Cargabilidades en Líneas [%] - CNOP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9" y="1969801"/>
            <a:ext cx="11367794" cy="17966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59" y="4329456"/>
            <a:ext cx="11367794" cy="17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6B217-E97F-5ED6-31E5-B2F3069C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896" y="2642038"/>
            <a:ext cx="8198207" cy="1384839"/>
          </a:xfrm>
        </p:spPr>
        <p:txBody>
          <a:bodyPr/>
          <a:lstStyle/>
          <a:p>
            <a:pPr algn="ctr"/>
            <a:r>
              <a:rPr lang="es-MX" sz="4800" dirty="0"/>
              <a:t>CONDICIONES ACTUALES DE LA RED ELÉCTRICA DE DISPAC</a:t>
            </a:r>
          </a:p>
        </p:txBody>
      </p:sp>
    </p:spTree>
    <p:extLst>
      <p:ext uri="{BB962C8B-B14F-4D97-AF65-F5344CB8AC3E}">
        <p14:creationId xmlns:p14="http://schemas.microsoft.com/office/powerpoint/2010/main" val="3161490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1396806" y="0"/>
            <a:ext cx="9511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 Resultados Alternativa 2</a:t>
            </a:r>
          </a:p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Compensación 15 Mvar y Línea Cértegui – Hispania 115 kV 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1416436" y="1200329"/>
            <a:ext cx="9472291" cy="5478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CuadroTexto 10"/>
          <p:cNvSpPr txBox="1"/>
          <p:nvPr/>
        </p:nvSpPr>
        <p:spPr>
          <a:xfrm>
            <a:off x="3028954" y="1584419"/>
            <a:ext cx="655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Tensiones Fuera de Rango [p.u.] – Eventos N-1 – Año 2027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975542" y="3347648"/>
            <a:ext cx="666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Tensiones Fuera de Rango [p.u.] – Eventos N-1 – Año 2032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66168" y="5056093"/>
            <a:ext cx="11058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eliminan la mayoría de sub-tensiones de la red de DISPAC.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Las sobretensiones en la barra de Barroso 110 kV dependen de la operación de la PCH Barroso (control tensión).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subtensiones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en la barra de Quibdó 115 kV se deben al crecimiento de la demanda y la separación de la red de DISPAC ante la contingencia N°4 (obra adicional en Quibdó 115 kV).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65" y="2008535"/>
            <a:ext cx="11146220" cy="8320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65" y="3778207"/>
            <a:ext cx="11146220" cy="8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79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1" y="981296"/>
            <a:ext cx="6535273" cy="5593979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4331303" y="103818"/>
            <a:ext cx="3409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Alternativa 3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4771153" y="687715"/>
            <a:ext cx="2529502" cy="6243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CuadroTexto 4"/>
          <p:cNvSpPr txBox="1"/>
          <p:nvPr/>
        </p:nvSpPr>
        <p:spPr>
          <a:xfrm>
            <a:off x="6282813" y="4126323"/>
            <a:ext cx="578875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dirty="0">
                <a:latin typeface="Arial" panose="020B0604020202020204" pitchFamily="34" charset="0"/>
                <a:cs typeface="Arial" panose="020B0604020202020204" pitchFamily="34" charset="0"/>
              </a:rPr>
              <a:t>OBRAS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Compensación de 15 Mvar en Cértegui 115 kV (Etapa 1).</a:t>
            </a:r>
          </a:p>
          <a:p>
            <a:pPr algn="just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     Valor aproximado 1,576 MCOP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Reconfiguración línea El Siete – Quibdó 115 kV para el ingreso de la subestación Nueva Quibdó 115 kV, con las líneas El Siete – Nueva Quibdó de 67,52 km y Nueva Quibdó – Quibdó de 2,00 km.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Traslado del 50 % de la carga Quibdó a Nueva Quibdó 115 kV.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Nueva línea Nueva Quibdó – Hispania 115 kV de 95,00 km.</a:t>
            </a:r>
          </a:p>
          <a:p>
            <a:pPr algn="just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     Valor aproximado 46.450 MCOP.</a:t>
            </a:r>
          </a:p>
        </p:txBody>
      </p:sp>
    </p:spTree>
    <p:extLst>
      <p:ext uri="{BB962C8B-B14F-4D97-AF65-F5344CB8AC3E}">
        <p14:creationId xmlns:p14="http://schemas.microsoft.com/office/powerpoint/2010/main" val="938314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1396802" y="0"/>
            <a:ext cx="95115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 Resultados Alternativa 3</a:t>
            </a:r>
          </a:p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Compensación 15 Mvar, S/E Nueva Quibdó 115 kV y Línea Nueva Quibdó – Hispania 115 kV 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1416432" y="1718050"/>
            <a:ext cx="9472291" cy="5478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CuadroTexto 10"/>
          <p:cNvSpPr txBox="1"/>
          <p:nvPr/>
        </p:nvSpPr>
        <p:spPr>
          <a:xfrm>
            <a:off x="4183671" y="1944667"/>
            <a:ext cx="393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Tensiones en Barras [p.u.] - CNOP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72639" y="4328669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Cargabilidades en Líneas [%] - CNOP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3" y="4724900"/>
            <a:ext cx="11351259" cy="19508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63" y="2326956"/>
            <a:ext cx="11351259" cy="19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30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566168" y="2574954"/>
            <a:ext cx="1105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No se presentan tensiones fuera de rango (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subtensiones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o sobretensiones) en los casos de contingencia evaluados.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1396802" y="0"/>
            <a:ext cx="95115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 Resultados Alternativa 3</a:t>
            </a:r>
          </a:p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Compensación 15 Mvar, S/E Nueva Quibdó 115 kV y Línea Nueva Quibdó – Hispania 115 kV 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1416432" y="1718050"/>
            <a:ext cx="9472291" cy="5478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58120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6F3D4-FA76-49A4-B494-0CECBDCB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276" y="2249018"/>
            <a:ext cx="5729377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6600" dirty="0"/>
              <a:t>¡</a:t>
            </a:r>
            <a:r>
              <a:rPr lang="es-MX" sz="6600" b="1" dirty="0"/>
              <a:t>GRACIAS!</a:t>
            </a:r>
            <a:endParaRPr lang="es-419" sz="6600" b="1" dirty="0"/>
          </a:p>
        </p:txBody>
      </p:sp>
    </p:spTree>
    <p:extLst>
      <p:ext uri="{BB962C8B-B14F-4D97-AF65-F5344CB8AC3E}">
        <p14:creationId xmlns:p14="http://schemas.microsoft.com/office/powerpoint/2010/main" val="8244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4331303" y="103818"/>
            <a:ext cx="3409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STR - DISPAC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4415904" y="687715"/>
            <a:ext cx="3240000" cy="6243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49" y="952892"/>
            <a:ext cx="5373509" cy="576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70110" y="1270746"/>
            <a:ext cx="107710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Las plantas menores en EPM y CHEC se consideran con factor de potencia de 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 FPO de los proyectos de expansión del área de Antioquia y sub-área de CQR, se considera de acuerdo con lo publicado por los propietarios de los activos, en el portal UPME.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 FPO de los proyectos de generación (convencional y renovable) del área de Antioquia y sub-área de CQR, se considera de acuerdo con el informe del portal UPME (28/07/2023).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No se tiene en cuenta la interconexión Cértegui – Viterbo – Virginia, a nivel de 115kV.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2965307" y="58835"/>
            <a:ext cx="6180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SUPUESTOS  Y CONSIDERACIONES (1/2)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2915858" y="705166"/>
            <a:ext cx="6279595" cy="52929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1558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2965307" y="58835"/>
            <a:ext cx="6180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SUPUESTOS  Y CONSIDERACIONES (2/2)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2915858" y="705166"/>
            <a:ext cx="6279595" cy="52929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" name="CuadroTexto 1"/>
          <p:cNvSpPr txBox="1"/>
          <p:nvPr/>
        </p:nvSpPr>
        <p:spPr>
          <a:xfrm>
            <a:off x="670110" y="1270746"/>
            <a:ext cx="107710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Despacho Hidráulico: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Está definido como el perfil de generación máximo de las zonas de de Antioquia, CQR y Valle, la cual corresponde a las condiciones críticas operativas del área de influencia. Este despacho considera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las centrales de generación hidráulica (centralizadas y no centralizadas) generando a su capacidad nominal.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escenario se complementa con el despacho de las centrales fotovoltaicas aprobadas en las zonas mencionadas, durante el escenario de demanda media, debido a la disponibilidad del recurso primario para estos proyectos (irradiación solar).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Despacho Térmico: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Perfil de generación bajo de las zonas de Antioquia, CQR y Valle, el cual considera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las unidades mínimas requeridas para el control de tensión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Así mismo, durante el escenario de demanda media el despacho se complementa con las centrales fotovoltaicas aprobadas en las zonas mencionadas, debido a la disponibilidad del recurso primario para estos proyectos (irradiación solar).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8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3191901" y="108368"/>
            <a:ext cx="572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PROYECCIÓN DE DEMANDA - DISPAC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3335054" y="723482"/>
            <a:ext cx="5441207" cy="6243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2" y="1257669"/>
            <a:ext cx="11322423" cy="22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6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3191901" y="108368"/>
            <a:ext cx="572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CONTINGENCIAS ANALIZADAS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3335054" y="723482"/>
            <a:ext cx="5441207" cy="6243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2" y="1369813"/>
            <a:ext cx="110299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9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4378650" y="112915"/>
            <a:ext cx="3409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BAJAS TENSIONES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4463251" y="696812"/>
            <a:ext cx="3240000" cy="62434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CuadroTexto 5"/>
          <p:cNvSpPr txBox="1"/>
          <p:nvPr/>
        </p:nvSpPr>
        <p:spPr>
          <a:xfrm>
            <a:off x="3195313" y="1037336"/>
            <a:ext cx="577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Tensiones Fuera de Rango - Caso Base – Año 2023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1330"/>
          <a:stretch/>
        </p:blipFill>
        <p:spPr>
          <a:xfrm>
            <a:off x="699246" y="1398937"/>
            <a:ext cx="10768012" cy="409417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99246" y="5493116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MH –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Demanda Máxima – Despacho Hidráulico</a:t>
            </a:r>
          </a:p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MT –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Demanda Máxima – Despacho Térmico</a:t>
            </a:r>
          </a:p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DH –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Demanda Media – Despacho Hidráulico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121978" y="5493115"/>
            <a:ext cx="3371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DT –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Demanda Media – Despacho Térmico</a:t>
            </a:r>
          </a:p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NH –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Demanda Mínima – Despacho Hidráulico</a:t>
            </a:r>
          </a:p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NT –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Demanda Mínima – Despacho Térmico</a:t>
            </a:r>
          </a:p>
        </p:txBody>
      </p:sp>
    </p:spTree>
    <p:extLst>
      <p:ext uri="{BB962C8B-B14F-4D97-AF65-F5344CB8AC3E}">
        <p14:creationId xmlns:p14="http://schemas.microsoft.com/office/powerpoint/2010/main" val="105969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A947D963-E74B-301D-97A8-AACE73DED14E}"/>
              </a:ext>
            </a:extLst>
          </p:cNvPr>
          <p:cNvSpPr txBox="1"/>
          <p:nvPr/>
        </p:nvSpPr>
        <p:spPr>
          <a:xfrm>
            <a:off x="4351057" y="111859"/>
            <a:ext cx="3409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Myriad Pro Cond" panose="020B0706030403020204" pitchFamily="34" charset="0"/>
              </a:rPr>
              <a:t>OBRAS PROPUESTAS</a:t>
            </a:r>
            <a:endParaRPr lang="es-ES" sz="3600" b="1" dirty="0">
              <a:latin typeface="Myriad Pro Cond" panose="020B0706030403020204" pitchFamily="34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DDB118E-19B2-1182-E7FA-5113F9236B0D}"/>
              </a:ext>
            </a:extLst>
          </p:cNvPr>
          <p:cNvSpPr/>
          <p:nvPr/>
        </p:nvSpPr>
        <p:spPr>
          <a:xfrm>
            <a:off x="4217378" y="692265"/>
            <a:ext cx="3676559" cy="65925"/>
          </a:xfrm>
          <a:prstGeom prst="rect">
            <a:avLst/>
          </a:prstGeom>
          <a:solidFill>
            <a:srgbClr val="E3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CuadroTexto 4"/>
          <p:cNvSpPr txBox="1"/>
          <p:nvPr/>
        </p:nvSpPr>
        <p:spPr>
          <a:xfrm>
            <a:off x="526250" y="3576600"/>
            <a:ext cx="11058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la Etapa 1 se elimina las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subtensiones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incluso para los años 2025 y 2026, siempre que se complementen con perfiles de tensión entre 1,038 p.u. y 1,061 p.u. en la subestación Virginia 115 kV. Así mismo en el caso de la contingencia de la línea Cértegui – Huapango 115 kV se debe desconectar la compensación con el fin de evitar sobretensiones en Cértegui e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Istmina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 a nivel de 115 kV, situación que es debido a la característica topológica de la red. 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05" y="1150093"/>
            <a:ext cx="11143129" cy="20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10777"/>
      </p:ext>
    </p:extLst>
  </p:cSld>
  <p:clrMapOvr>
    <a:masterClrMapping/>
  </p:clrMapOvr>
</p:sld>
</file>

<file path=ppt/theme/theme1.xml><?xml version="1.0" encoding="utf-8"?>
<a:theme xmlns:a="http://schemas.openxmlformats.org/drawingml/2006/main" name="Fondo con trazas">
  <a:themeElements>
    <a:clrScheme name="Personalizado 1">
      <a:dk1>
        <a:sysClr val="windowText" lastClr="000000"/>
      </a:dk1>
      <a:lt1>
        <a:sysClr val="window" lastClr="FFFFFF"/>
      </a:lt1>
      <a:dk2>
        <a:srgbClr val="262626"/>
      </a:dk2>
      <a:lt2>
        <a:srgbClr val="BFBFBF"/>
      </a:lt2>
      <a:accent1>
        <a:srgbClr val="E62144"/>
      </a:accent1>
      <a:accent2>
        <a:srgbClr val="7F7F7F"/>
      </a:accent2>
      <a:accent3>
        <a:srgbClr val="0C0C0C"/>
      </a:accent3>
      <a:accent4>
        <a:srgbClr val="D8D8D8"/>
      </a:accent4>
      <a:accent5>
        <a:srgbClr val="A5A5A5"/>
      </a:accent5>
      <a:accent6>
        <a:srgbClr val="E6214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do sin trazas ">
  <a:themeElements>
    <a:clrScheme name="Personalizado 1">
      <a:dk1>
        <a:sysClr val="windowText" lastClr="000000"/>
      </a:dk1>
      <a:lt1>
        <a:sysClr val="window" lastClr="FFFFFF"/>
      </a:lt1>
      <a:dk2>
        <a:srgbClr val="262626"/>
      </a:dk2>
      <a:lt2>
        <a:srgbClr val="BFBFBF"/>
      </a:lt2>
      <a:accent1>
        <a:srgbClr val="E62144"/>
      </a:accent1>
      <a:accent2>
        <a:srgbClr val="7F7F7F"/>
      </a:accent2>
      <a:accent3>
        <a:srgbClr val="0C0C0C"/>
      </a:accent3>
      <a:accent4>
        <a:srgbClr val="D8D8D8"/>
      </a:accent4>
      <a:accent5>
        <a:srgbClr val="A5A5A5"/>
      </a:accent5>
      <a:accent6>
        <a:srgbClr val="E6214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ínea de tiem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rtada y contraportad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ortada y contraportada 2">
  <a:themeElements>
    <a:clrScheme name="Personalizado 1">
      <a:dk1>
        <a:sysClr val="windowText" lastClr="000000"/>
      </a:dk1>
      <a:lt1>
        <a:sysClr val="window" lastClr="FFFFFF"/>
      </a:lt1>
      <a:dk2>
        <a:srgbClr val="262626"/>
      </a:dk2>
      <a:lt2>
        <a:srgbClr val="BFBFBF"/>
      </a:lt2>
      <a:accent1>
        <a:srgbClr val="E62144"/>
      </a:accent1>
      <a:accent2>
        <a:srgbClr val="7F7F7F"/>
      </a:accent2>
      <a:accent3>
        <a:srgbClr val="0C0C0C"/>
      </a:accent3>
      <a:accent4>
        <a:srgbClr val="D8D8D8"/>
      </a:accent4>
      <a:accent5>
        <a:srgbClr val="A5A5A5"/>
      </a:accent5>
      <a:accent6>
        <a:srgbClr val="E6214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ortada y contraportad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ortada y contraportad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ortada y contraportada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1A2F59FBA9AD43B0C222357A9D88E0" ma:contentTypeVersion="0" ma:contentTypeDescription="Crear nuevo documento." ma:contentTypeScope="" ma:versionID="acf0c892f4348f3924e7b63c7d2f04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528bbcba7b7317dfa319d789ef315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291008-A693-4459-A00C-95177BA4A524}"/>
</file>

<file path=customXml/itemProps2.xml><?xml version="1.0" encoding="utf-8"?>
<ds:datastoreItem xmlns:ds="http://schemas.openxmlformats.org/officeDocument/2006/customXml" ds:itemID="{4653F288-432D-40EA-9DF2-86B8ED503B12}"/>
</file>

<file path=customXml/itemProps3.xml><?xml version="1.0" encoding="utf-8"?>
<ds:datastoreItem xmlns:ds="http://schemas.openxmlformats.org/officeDocument/2006/customXml" ds:itemID="{3A13BBEE-6422-4703-98FE-4C3F761ACABC}"/>
</file>

<file path=docProps/app.xml><?xml version="1.0" encoding="utf-8"?>
<Properties xmlns="http://schemas.openxmlformats.org/officeDocument/2006/extended-properties" xmlns:vt="http://schemas.openxmlformats.org/officeDocument/2006/docPropsVTypes">
  <TotalTime>6439</TotalTime>
  <Words>1077</Words>
  <Application>Microsoft Office PowerPoint</Application>
  <PresentationFormat>Panorámica</PresentationFormat>
  <Paragraphs>96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Myriad Pro Cond</vt:lpstr>
      <vt:lpstr>Fondo con trazas</vt:lpstr>
      <vt:lpstr>Fondo sin trazas </vt:lpstr>
      <vt:lpstr>Línea de tiempo</vt:lpstr>
      <vt:lpstr>Portada y contraportada 1</vt:lpstr>
      <vt:lpstr>Portada y contraportada 2</vt:lpstr>
      <vt:lpstr>Portada y contraportada 3</vt:lpstr>
      <vt:lpstr>Portada y contraportada 4</vt:lpstr>
      <vt:lpstr>Portada y contraportada 5</vt:lpstr>
      <vt:lpstr>Presentación de PowerPoint</vt:lpstr>
      <vt:lpstr>CONDICIONES ACTUALES DE LA RED ELÉCTRICA DE DISPAC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OTROS ANÁLISIS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Julissa Castrillón Ríos</dc:creator>
  <cp:lastModifiedBy>Mario Andrés Restrepo Ramírez</cp:lastModifiedBy>
  <cp:revision>89</cp:revision>
  <dcterms:created xsi:type="dcterms:W3CDTF">2022-02-21T12:45:58Z</dcterms:created>
  <dcterms:modified xsi:type="dcterms:W3CDTF">2023-08-18T18:41:02Z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0x010100471A2F59FBA9AD43B0C222357A9D88E0</vt:lpwstr>
  </property>
</Properties>
</file>