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57" r:id="rId4"/>
    <p:sldId id="258" r:id="rId5"/>
    <p:sldId id="289" r:id="rId6"/>
    <p:sldId id="259" r:id="rId7"/>
    <p:sldId id="260" r:id="rId8"/>
    <p:sldId id="284" r:id="rId9"/>
    <p:sldId id="288" r:id="rId10"/>
    <p:sldId id="261" r:id="rId11"/>
    <p:sldId id="285" r:id="rId12"/>
    <p:sldId id="286" r:id="rId13"/>
    <p:sldId id="287" r:id="rId14"/>
    <p:sldId id="290" r:id="rId15"/>
    <p:sldId id="291" r:id="rId16"/>
    <p:sldId id="28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CmxCpJ92IANbVXz7Q6Av0UX9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E73BDA-0000-4253-84AE-CC40088E03ED}">
  <a:tblStyle styleId="{23E73BDA-0000-4253-84AE-CC40088E03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7169B3-5AB9-4DFD-A8F0-9D64F60FD6A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My%20Drive\Grupo%20de%20Transmisi&#243;n\1.%20Asignaci&#243;n%20de%20Capacidad\2023\1.%20Asignaciones%20Bizagi\Presentaciones\2023-10-7%20Solicitudes%20de%20conexiones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My%20Drive\Grupo%20de%20Transmisi&#243;n\1.%20Asignaci&#243;n%20de%20Capacidad\2023\1.%20Asignaciones%20Bizagi\Presentaciones\2023-10-7%20Solicitudes%20de%20conexiones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'Tablas Dinamicas'!$K$19</c:f>
              <c:strCache>
                <c:ptCount val="1"/>
                <c:pt idx="0">
                  <c:v>Número de Solicitudes (7/10/2023)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F-4665-96C2-BDE16F24129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F-4665-96C2-BDE16F24129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F-4665-96C2-BDE16F24129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F-4665-96C2-BDE16F2412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F-4665-96C2-BDE16F241293}"/>
              </c:ext>
            </c:extLst>
          </c:dPt>
          <c:dLbls>
            <c:dLbl>
              <c:idx val="0"/>
              <c:layout>
                <c:manualLayout>
                  <c:x val="7.6496480617847515E-2"/>
                  <c:y val="-6.411906961715376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F-4665-96C2-BDE16F241293}"/>
                </c:ext>
              </c:extLst>
            </c:dLbl>
            <c:dLbl>
              <c:idx val="1"/>
              <c:layout>
                <c:manualLayout>
                  <c:x val="0.14162316192279756"/>
                  <c:y val="2.50607006059344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F-4665-96C2-BDE16F241293}"/>
                </c:ext>
              </c:extLst>
            </c:dLbl>
            <c:dLbl>
              <c:idx val="2"/>
              <c:layout>
                <c:manualLayout>
                  <c:x val="-0.13869952392427407"/>
                  <c:y val="-6.18901234832504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F-4665-96C2-BDE16F241293}"/>
                </c:ext>
              </c:extLst>
            </c:dLbl>
            <c:dLbl>
              <c:idx val="3"/>
              <c:layout>
                <c:manualLayout>
                  <c:x val="-0.17678922413482343"/>
                  <c:y val="4.654879692954739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4F-4665-96C2-BDE16F241293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rgbClr val="CCCC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'Tablas Dinamicas'!$J$20:$J$24</c:f>
              <c:strCache>
                <c:ptCount val="5"/>
                <c:pt idx="0">
                  <c:v>Eólica</c:v>
                </c:pt>
                <c:pt idx="1">
                  <c:v>Hidroeléctrica</c:v>
                </c:pt>
                <c:pt idx="2">
                  <c:v>Solar Fotovoltaica</c:v>
                </c:pt>
                <c:pt idx="3">
                  <c:v>Térmica</c:v>
                </c:pt>
                <c:pt idx="4">
                  <c:v>Carga</c:v>
                </c:pt>
              </c:strCache>
            </c:strRef>
          </c:cat>
          <c:val>
            <c:numRef>
              <c:f>'Tablas Dinamicas'!$K$20:$K$24</c:f>
              <c:numCache>
                <c:formatCode>General</c:formatCode>
                <c:ptCount val="5"/>
                <c:pt idx="0">
                  <c:v>92</c:v>
                </c:pt>
                <c:pt idx="1">
                  <c:v>73</c:v>
                </c:pt>
                <c:pt idx="2">
                  <c:v>1411</c:v>
                </c:pt>
                <c:pt idx="3">
                  <c:v>35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4F-4665-96C2-BDE16F241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'Tablas Dinamicas'!$L$19</c:f>
              <c:strCache>
                <c:ptCount val="1"/>
                <c:pt idx="0">
                  <c:v>Capacidad a entregar a la red [MW] (7/10/2023)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C-46CB-8F8E-AF00DC3B205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C-46CB-8F8E-AF00DC3B205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C-46CB-8F8E-AF00DC3B205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CC-46CB-8F8E-AF00DC3B20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CC-46CB-8F8E-AF00DC3B2059}"/>
              </c:ext>
            </c:extLst>
          </c:dPt>
          <c:dLbls>
            <c:dLbl>
              <c:idx val="0"/>
              <c:layout>
                <c:manualLayout>
                  <c:x val="7.5710702378898639E-2"/>
                  <c:y val="1.2151159466985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CC-46CB-8F8E-AF00DC3B2059}"/>
                </c:ext>
              </c:extLst>
            </c:dLbl>
            <c:dLbl>
              <c:idx val="1"/>
              <c:layout>
                <c:manualLayout>
                  <c:x val="0.12540189547353175"/>
                  <c:y val="4.4503265432344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CC-46CB-8F8E-AF00DC3B2059}"/>
                </c:ext>
              </c:extLst>
            </c:dLbl>
            <c:dLbl>
              <c:idx val="2"/>
              <c:layout>
                <c:manualLayout>
                  <c:x val="-0.11779327961384109"/>
                  <c:y val="-7.3121276464950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CC-46CB-8F8E-AF00DC3B2059}"/>
                </c:ext>
              </c:extLst>
            </c:dLbl>
            <c:dLbl>
              <c:idx val="3"/>
              <c:layout>
                <c:manualLayout>
                  <c:x val="-0.19413631462543679"/>
                  <c:y val="2.29190313607049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C-46CB-8F8E-AF00DC3B2059}"/>
                </c:ext>
              </c:extLst>
            </c:dLbl>
            <c:dLbl>
              <c:idx val="4"/>
              <c:layout>
                <c:manualLayout>
                  <c:x val="1.1837401453632811E-2"/>
                  <c:y val="-2.24416743660037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CC-46CB-8F8E-AF00DC3B2059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rgbClr val="CCCC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'Tablas Dinamicas'!$J$20:$J$24</c:f>
              <c:strCache>
                <c:ptCount val="5"/>
                <c:pt idx="0">
                  <c:v>Eólica</c:v>
                </c:pt>
                <c:pt idx="1">
                  <c:v>Hidroeléctrica</c:v>
                </c:pt>
                <c:pt idx="2">
                  <c:v>Solar Fotovoltaica</c:v>
                </c:pt>
                <c:pt idx="3">
                  <c:v>Térmica</c:v>
                </c:pt>
                <c:pt idx="4">
                  <c:v>Carga</c:v>
                </c:pt>
              </c:strCache>
            </c:strRef>
          </c:cat>
          <c:val>
            <c:numRef>
              <c:f>'Tablas Dinamicas'!$L$20:$L$24</c:f>
              <c:numCache>
                <c:formatCode>General</c:formatCode>
                <c:ptCount val="5"/>
                <c:pt idx="0">
                  <c:v>11610.199999999997</c:v>
                </c:pt>
                <c:pt idx="1">
                  <c:v>1422.71</c:v>
                </c:pt>
                <c:pt idx="2">
                  <c:v>74599.079999999507</c:v>
                </c:pt>
                <c:pt idx="3">
                  <c:v>1696.8800000000003</c:v>
                </c:pt>
                <c:pt idx="4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C-46CB-8F8E-AF00DC3B2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d1c05e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58d1c05e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33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d1c05e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58d1c05e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2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d1c05e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58d1c05e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7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41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d1c05e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58d1c05e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524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00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d1c05e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58d1c05e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8d1c05e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58d1c05e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47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5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8d1c05e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58d1c05e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sz="14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sz="14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91630-A7B0-84EF-29FE-11FEAF15A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" t="1185" r="437"/>
          <a:stretch/>
        </p:blipFill>
        <p:spPr>
          <a:xfrm>
            <a:off x="1180214" y="-235337"/>
            <a:ext cx="7423459" cy="5082540"/>
          </a:xfrm>
          <a:prstGeom prst="rect">
            <a:avLst/>
          </a:prstGeom>
        </p:spPr>
      </p:pic>
      <p:pic>
        <p:nvPicPr>
          <p:cNvPr id="96" name="Google Shape;96;g258d1c05e44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58d1c05e44_0_12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58d1c05e44_0_127"/>
          <p:cNvSpPr txBox="1"/>
          <p:nvPr/>
        </p:nvSpPr>
        <p:spPr>
          <a:xfrm>
            <a:off x="57050" y="60960"/>
            <a:ext cx="718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0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subárea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1443EA-2A8C-7B75-BCB8-C8E727C9F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592" r="1163" b="592"/>
          <a:stretch/>
        </p:blipFill>
        <p:spPr>
          <a:xfrm>
            <a:off x="1190847" y="0"/>
            <a:ext cx="7704156" cy="5082540"/>
          </a:xfrm>
          <a:prstGeom prst="rect">
            <a:avLst/>
          </a:prstGeom>
        </p:spPr>
      </p:pic>
      <p:pic>
        <p:nvPicPr>
          <p:cNvPr id="96" name="Google Shape;96;g258d1c05e44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58d1c05e44_0_12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8d1c05e44_0_127">
            <a:extLst>
              <a:ext uri="{FF2B5EF4-FFF2-40B4-BE49-F238E27FC236}">
                <a16:creationId xmlns:a16="http://schemas.microsoft.com/office/drawing/2014/main" id="{09690F32-2890-19B7-3ABF-25E9B6C4FE43}"/>
              </a:ext>
            </a:extLst>
          </p:cNvPr>
          <p:cNvSpPr txBox="1"/>
          <p:nvPr/>
        </p:nvSpPr>
        <p:spPr>
          <a:xfrm>
            <a:off x="57050" y="60960"/>
            <a:ext cx="718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0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subárea</a:t>
            </a:r>
          </a:p>
        </p:txBody>
      </p:sp>
    </p:spTree>
    <p:extLst>
      <p:ext uri="{BB962C8B-B14F-4D97-AF65-F5344CB8AC3E}">
        <p14:creationId xmlns:p14="http://schemas.microsoft.com/office/powerpoint/2010/main" val="58623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58d1c05e44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58d1c05e44_0_12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8d1c05e44_0_127">
            <a:extLst>
              <a:ext uri="{FF2B5EF4-FFF2-40B4-BE49-F238E27FC236}">
                <a16:creationId xmlns:a16="http://schemas.microsoft.com/office/drawing/2014/main" id="{09690F32-2890-19B7-3ABF-25E9B6C4FE43}"/>
              </a:ext>
            </a:extLst>
          </p:cNvPr>
          <p:cNvSpPr txBox="1"/>
          <p:nvPr/>
        </p:nvSpPr>
        <p:spPr>
          <a:xfrm>
            <a:off x="57050" y="-77269"/>
            <a:ext cx="718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0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subárea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80AAB7-ECDB-EC41-E5D9-2B7154C7B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88516"/>
              </p:ext>
            </p:extLst>
          </p:nvPr>
        </p:nvGraphicFramePr>
        <p:xfrm>
          <a:off x="1206922" y="323186"/>
          <a:ext cx="7180500" cy="4772970"/>
        </p:xfrm>
        <a:graphic>
          <a:graphicData uri="http://schemas.openxmlformats.org/drawingml/2006/table">
            <a:tbl>
              <a:tblPr/>
              <a:tblGrid>
                <a:gridCol w="1505833">
                  <a:extLst>
                    <a:ext uri="{9D8B030D-6E8A-4147-A177-3AD203B41FA5}">
                      <a16:colId xmlns:a16="http://schemas.microsoft.com/office/drawing/2014/main" val="558231660"/>
                    </a:ext>
                  </a:extLst>
                </a:gridCol>
                <a:gridCol w="1040945">
                  <a:extLst>
                    <a:ext uri="{9D8B030D-6E8A-4147-A177-3AD203B41FA5}">
                      <a16:colId xmlns:a16="http://schemas.microsoft.com/office/drawing/2014/main" val="1183115389"/>
                    </a:ext>
                  </a:extLst>
                </a:gridCol>
                <a:gridCol w="1081370">
                  <a:extLst>
                    <a:ext uri="{9D8B030D-6E8A-4147-A177-3AD203B41FA5}">
                      <a16:colId xmlns:a16="http://schemas.microsoft.com/office/drawing/2014/main" val="1813943146"/>
                    </a:ext>
                  </a:extLst>
                </a:gridCol>
                <a:gridCol w="1010626">
                  <a:extLst>
                    <a:ext uri="{9D8B030D-6E8A-4147-A177-3AD203B41FA5}">
                      <a16:colId xmlns:a16="http://schemas.microsoft.com/office/drawing/2014/main" val="4105022973"/>
                    </a:ext>
                  </a:extLst>
                </a:gridCol>
                <a:gridCol w="901984">
                  <a:extLst>
                    <a:ext uri="{9D8B030D-6E8A-4147-A177-3AD203B41FA5}">
                      <a16:colId xmlns:a16="http://schemas.microsoft.com/office/drawing/2014/main" val="2308837241"/>
                    </a:ext>
                  </a:extLst>
                </a:gridCol>
                <a:gridCol w="901984">
                  <a:extLst>
                    <a:ext uri="{9D8B030D-6E8A-4147-A177-3AD203B41FA5}">
                      <a16:colId xmlns:a16="http://schemas.microsoft.com/office/drawing/2014/main" val="3781065673"/>
                    </a:ext>
                  </a:extLst>
                </a:gridCol>
                <a:gridCol w="737758">
                  <a:extLst>
                    <a:ext uri="{9D8B030D-6E8A-4147-A177-3AD203B41FA5}">
                      <a16:colId xmlns:a16="http://schemas.microsoft.com/office/drawing/2014/main" val="122067343"/>
                    </a:ext>
                  </a:extLst>
                </a:gridCol>
              </a:tblGrid>
              <a:tr h="11780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Fotovoltaica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Térmica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30" marR="6930" marT="6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7586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GCM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078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CQR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2211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96517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73342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9484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 Del Cauca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69559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7767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Antioquia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04395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Tolima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517760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Huila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72575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91034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5273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3200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Magdalena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70269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 De Santander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09381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Cundinamarca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62564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Caldas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541882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Boyacá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61244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06908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Risaralda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31294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Casanare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1113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Cauca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379644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Arauca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389666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Bogotá. D.C.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275197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Quindío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400783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Nariño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50611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Chocó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895605"/>
                  </a:ext>
                </a:extLst>
              </a:tr>
              <a:tr h="11780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6930" marR="6930" marT="6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6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50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58d1c05e44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58d1c05e44_0_12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8d1c05e44_0_127">
            <a:extLst>
              <a:ext uri="{FF2B5EF4-FFF2-40B4-BE49-F238E27FC236}">
                <a16:creationId xmlns:a16="http://schemas.microsoft.com/office/drawing/2014/main" id="{09690F32-2890-19B7-3ABF-25E9B6C4FE43}"/>
              </a:ext>
            </a:extLst>
          </p:cNvPr>
          <p:cNvSpPr txBox="1"/>
          <p:nvPr/>
        </p:nvSpPr>
        <p:spPr>
          <a:xfrm>
            <a:off x="88948" y="0"/>
            <a:ext cx="718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0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subárea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BB91D1-7193-EB9E-2CBB-B4CC63863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30230"/>
              </p:ext>
            </p:extLst>
          </p:nvPr>
        </p:nvGraphicFramePr>
        <p:xfrm>
          <a:off x="584799" y="372616"/>
          <a:ext cx="8304636" cy="4766648"/>
        </p:xfrm>
        <a:graphic>
          <a:graphicData uri="http://schemas.openxmlformats.org/drawingml/2006/table">
            <a:tbl>
              <a:tblPr/>
              <a:tblGrid>
                <a:gridCol w="1741578">
                  <a:extLst>
                    <a:ext uri="{9D8B030D-6E8A-4147-A177-3AD203B41FA5}">
                      <a16:colId xmlns:a16="http://schemas.microsoft.com/office/drawing/2014/main" val="266809373"/>
                    </a:ext>
                  </a:extLst>
                </a:gridCol>
                <a:gridCol w="1203909">
                  <a:extLst>
                    <a:ext uri="{9D8B030D-6E8A-4147-A177-3AD203B41FA5}">
                      <a16:colId xmlns:a16="http://schemas.microsoft.com/office/drawing/2014/main" val="3178935748"/>
                    </a:ext>
                  </a:extLst>
                </a:gridCol>
                <a:gridCol w="1250664">
                  <a:extLst>
                    <a:ext uri="{9D8B030D-6E8A-4147-A177-3AD203B41FA5}">
                      <a16:colId xmlns:a16="http://schemas.microsoft.com/office/drawing/2014/main" val="3825597885"/>
                    </a:ext>
                  </a:extLst>
                </a:gridCol>
                <a:gridCol w="1168844">
                  <a:extLst>
                    <a:ext uri="{9D8B030D-6E8A-4147-A177-3AD203B41FA5}">
                      <a16:colId xmlns:a16="http://schemas.microsoft.com/office/drawing/2014/main" val="3340083822"/>
                    </a:ext>
                  </a:extLst>
                </a:gridCol>
                <a:gridCol w="1043192">
                  <a:extLst>
                    <a:ext uri="{9D8B030D-6E8A-4147-A177-3AD203B41FA5}">
                      <a16:colId xmlns:a16="http://schemas.microsoft.com/office/drawing/2014/main" val="160901674"/>
                    </a:ext>
                  </a:extLst>
                </a:gridCol>
                <a:gridCol w="1043192">
                  <a:extLst>
                    <a:ext uri="{9D8B030D-6E8A-4147-A177-3AD203B41FA5}">
                      <a16:colId xmlns:a16="http://schemas.microsoft.com/office/drawing/2014/main" val="1968588312"/>
                    </a:ext>
                  </a:extLst>
                </a:gridCol>
                <a:gridCol w="853257">
                  <a:extLst>
                    <a:ext uri="{9D8B030D-6E8A-4147-A177-3AD203B41FA5}">
                      <a16:colId xmlns:a16="http://schemas.microsoft.com/office/drawing/2014/main" val="333471577"/>
                    </a:ext>
                  </a:extLst>
                </a:gridCol>
              </a:tblGrid>
              <a:tr h="22148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Fotovoltaica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Térmica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[MW]</a:t>
                      </a:r>
                    </a:p>
                  </a:txBody>
                  <a:tcPr marL="6712" marR="6712" marT="6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46223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GCM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7320.4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12067.95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19825.35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48499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CQR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5495.16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5520.96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32113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Córdoba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11444.58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11822.08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5228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115.69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9424.2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9539.89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012367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Guajira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6612.9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2663.6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9276.5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19044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Cesar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7981.77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8549.77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313866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Bolívar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4414.58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5459.48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867844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Antioquia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942.22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4455.69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5415.81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33069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 Del Cauca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4016.6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4736.2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044584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Tolima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3826.9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3996.1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98385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 De Santander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3511.3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3757.1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75693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Sucre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3420.1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3431.1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75353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Cundinamarca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1127.6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3379.2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72525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Caldas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3128.06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3145.86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305516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Huila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2960.74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2962.24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08952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Atlántico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404.4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2490.4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2919.3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08122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Risaralda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2137.8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2145.8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29468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Magdalena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1422.58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1999.08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1357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Boyacá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1726.59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1902.49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409038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1534.99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1534.99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9541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Cauca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1445.9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1609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Arauca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631.7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231991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Casanare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530.2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5955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Nariño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366.9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1595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Bogotá. D.C.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267.48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42050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Quindío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229.3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229.3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059662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Chocó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132.5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89709"/>
                  </a:ext>
                </a:extLst>
              </a:tr>
              <a:tr h="1141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11610.2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1422.71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74599.08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1696.88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89586.87</a:t>
                      </a:r>
                    </a:p>
                  </a:txBody>
                  <a:tcPr marL="6712" marR="6712" marT="6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0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49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399600" y="1124950"/>
            <a:ext cx="83448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Empresas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Solicitantes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s-419"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99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58d1c05e44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58d1c05e44_0_127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8d1c05e44_0_127">
            <a:extLst>
              <a:ext uri="{FF2B5EF4-FFF2-40B4-BE49-F238E27FC236}">
                <a16:creationId xmlns:a16="http://schemas.microsoft.com/office/drawing/2014/main" id="{09690F32-2890-19B7-3ABF-25E9B6C4FE43}"/>
              </a:ext>
            </a:extLst>
          </p:cNvPr>
          <p:cNvSpPr txBox="1"/>
          <p:nvPr/>
        </p:nvSpPr>
        <p:spPr>
          <a:xfrm>
            <a:off x="57050" y="60960"/>
            <a:ext cx="718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0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Promotor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6BBF4-5688-1253-1A6B-E1F10DDA1161}"/>
              </a:ext>
            </a:extLst>
          </p:cNvPr>
          <p:cNvSpPr txBox="1"/>
          <p:nvPr/>
        </p:nvSpPr>
        <p:spPr>
          <a:xfrm>
            <a:off x="2725757" y="4464167"/>
            <a:ext cx="3692486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Número de promotores que han presentado solicitudes de asignación de capacidad: </a:t>
            </a:r>
            <a:r>
              <a:rPr lang="es-ES" b="1" u="sng" dirty="0"/>
              <a:t>486</a:t>
            </a:r>
            <a:endParaRPr lang="es-CO" b="1" u="sn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A97EDE-95AF-CA4A-3223-0694D041E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48520"/>
              </p:ext>
            </p:extLst>
          </p:nvPr>
        </p:nvGraphicFramePr>
        <p:xfrm>
          <a:off x="353421" y="702382"/>
          <a:ext cx="3091528" cy="3659817"/>
        </p:xfrm>
        <a:graphic>
          <a:graphicData uri="http://schemas.openxmlformats.org/drawingml/2006/table">
            <a:tbl>
              <a:tblPr/>
              <a:tblGrid>
                <a:gridCol w="1516322">
                  <a:extLst>
                    <a:ext uri="{9D8B030D-6E8A-4147-A177-3AD203B41FA5}">
                      <a16:colId xmlns:a16="http://schemas.microsoft.com/office/drawing/2014/main" val="806128422"/>
                    </a:ext>
                  </a:extLst>
                </a:gridCol>
                <a:gridCol w="1575206">
                  <a:extLst>
                    <a:ext uri="{9D8B030D-6E8A-4147-A177-3AD203B41FA5}">
                      <a16:colId xmlns:a16="http://schemas.microsoft.com/office/drawing/2014/main" val="3732537169"/>
                    </a:ext>
                  </a:extLst>
                </a:gridCol>
              </a:tblGrid>
              <a:tr h="40593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de transporte solicitada [MW]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8747"/>
                  </a:ext>
                </a:extLst>
              </a:tr>
              <a:tr h="12890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1022.9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12031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9794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050526"/>
                  </a:ext>
                </a:extLst>
              </a:tr>
              <a:tr h="12890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519.81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69721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066502"/>
                  </a:ext>
                </a:extLst>
              </a:tr>
              <a:tr h="12890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719.2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321209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1019.2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738813"/>
                  </a:ext>
                </a:extLst>
              </a:tr>
              <a:tr h="37155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919.5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120105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1035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12043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293.8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69729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399.7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876329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921.7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9482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2737.1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16110"/>
                  </a:ext>
                </a:extLst>
              </a:tr>
              <a:tr h="25023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837.2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47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BDF347-1AB2-810D-15BB-DA26DF87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4549"/>
              </p:ext>
            </p:extLst>
          </p:nvPr>
        </p:nvGraphicFramePr>
        <p:xfrm>
          <a:off x="4478778" y="141314"/>
          <a:ext cx="2921482" cy="4220885"/>
        </p:xfrm>
        <a:graphic>
          <a:graphicData uri="http://schemas.openxmlformats.org/drawingml/2006/table">
            <a:tbl>
              <a:tblPr/>
              <a:tblGrid>
                <a:gridCol w="1432917">
                  <a:extLst>
                    <a:ext uri="{9D8B030D-6E8A-4147-A177-3AD203B41FA5}">
                      <a16:colId xmlns:a16="http://schemas.microsoft.com/office/drawing/2014/main" val="40217372"/>
                    </a:ext>
                  </a:extLst>
                </a:gridCol>
                <a:gridCol w="1488565">
                  <a:extLst>
                    <a:ext uri="{9D8B030D-6E8A-4147-A177-3AD203B41FA5}">
                      <a16:colId xmlns:a16="http://schemas.microsoft.com/office/drawing/2014/main" val="921596132"/>
                    </a:ext>
                  </a:extLst>
                </a:gridCol>
              </a:tblGrid>
              <a:tr h="374357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de transporte solicitada [MW]</a:t>
                      </a:r>
                    </a:p>
                  </a:txBody>
                  <a:tcPr marL="6993" marR="6993" marT="6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14028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617630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968.3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48482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768326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498.7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27155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1239.2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35489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2089.6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98613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948.3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27593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1829.7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42031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363.7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608938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29075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719.9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478004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1289.3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21269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451139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938.4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959414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59.4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43538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454.2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417657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449.1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93325"/>
                  </a:ext>
                </a:extLst>
              </a:tr>
              <a:tr h="230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1019.3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09659"/>
                  </a:ext>
                </a:extLst>
              </a:tr>
              <a:tr h="11888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1239.8</a:t>
                      </a:r>
                    </a:p>
                  </a:txBody>
                  <a:tcPr marL="6993" marR="6993" marT="6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4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es" sz="68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7" name="Google Shape;307;p16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16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4C779-0A82-5FB4-B926-41465906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AGENDA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377BEC2-BDBC-D5D0-34B1-794D9F228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86718"/>
              </p:ext>
            </p:extLst>
          </p:nvPr>
        </p:nvGraphicFramePr>
        <p:xfrm>
          <a:off x="690363" y="1513204"/>
          <a:ext cx="6168390" cy="2553400"/>
        </p:xfrm>
        <a:graphic>
          <a:graphicData uri="http://schemas.openxmlformats.org/drawingml/2006/table">
            <a:tbl>
              <a:tblPr firstRow="1" firstCol="1" bandRow="1">
                <a:tableStyleId>{23E73BDA-0000-4253-84AE-CC40088E03ED}</a:tableStyleId>
              </a:tblPr>
              <a:tblGrid>
                <a:gridCol w="6168390">
                  <a:extLst>
                    <a:ext uri="{9D8B030D-6E8A-4147-A177-3AD203B41FA5}">
                      <a16:colId xmlns:a16="http://schemas.microsoft.com/office/drawing/2014/main" val="1653375417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Apertura de la sesión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873202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</a:rPr>
                        <a:t>Estado del proceso de asignación de capacidad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220061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Procedimiento de Valoración de beneficios de obras</a:t>
                      </a:r>
                      <a:endParaRPr lang="es-CO" sz="2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- Sahagún 110 kV y líneas asociadas 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065636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dirty="0">
                          <a:effectLst/>
                        </a:rPr>
                        <a:t>Avances en el análisis de compensación síncrona 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9933834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Planeamiento</a:t>
                      </a:r>
                      <a:r>
                        <a:rPr lang="es-CO" sz="2000" dirty="0">
                          <a:effectLst/>
                        </a:rPr>
                        <a:t> Flexible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0984536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Varios - operación con equipos DFACTS</a:t>
                      </a:r>
                      <a:r>
                        <a:rPr lang="es-MX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748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81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-8150" y="4075"/>
            <a:ext cx="77106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D33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287025" y="1894500"/>
            <a:ext cx="68202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BALANCE</a:t>
            </a:r>
            <a:r>
              <a:rPr lang="es" sz="3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38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ASIGNACIÓN 2023</a:t>
            </a:r>
            <a:r>
              <a:rPr lang="es" sz="3800" b="1" i="0" u="none" strike="noStrike" cap="none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br>
              <a:rPr lang="es" sz="3800" b="1" i="0" u="none" strike="noStrike" cap="none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 sz="2300" b="1" i="0" u="none" strike="noStrike" cap="none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octubre de 2023</a:t>
            </a:r>
            <a:endParaRPr sz="2700" b="1" i="0" u="none" strike="noStrike" cap="none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>
            <a:off x="12225" y="4075"/>
            <a:ext cx="37890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429250" y="2265175"/>
            <a:ext cx="272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1" i="0" u="none" strike="noStrike" cap="none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2800" b="1" i="0" u="none" strike="noStrike" cap="none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4096576" y="2007205"/>
            <a:ext cx="44766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Montserrat"/>
              <a:buAutoNum type="arabicPeriod"/>
            </a:pPr>
            <a:r>
              <a:rPr lang="en-US" sz="15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Balance general de solicitudes 2023</a:t>
            </a:r>
            <a:endParaRPr sz="15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Montserrat"/>
              <a:buAutoNum type="arabicPeriod"/>
            </a:pPr>
            <a:r>
              <a:rPr lang="es" sz="15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 subáreas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35D"/>
              </a:buClr>
              <a:buSzPts val="1500"/>
              <a:buFont typeface="Montserrat"/>
              <a:buAutoNum type="arabicPeriod"/>
            </a:pPr>
            <a:r>
              <a:rPr lang="es" sz="15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Empresas solicitantes</a:t>
            </a:r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8573176" y="4945474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399600" y="1124950"/>
            <a:ext cx="834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Importante</a:t>
            </a:r>
            <a:endParaRPr lang="es-419"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99D06-2221-6280-4FDD-A8CE6DAE847E}"/>
              </a:ext>
            </a:extLst>
          </p:cNvPr>
          <p:cNvSpPr txBox="1"/>
          <p:nvPr/>
        </p:nvSpPr>
        <p:spPr>
          <a:xfrm>
            <a:off x="1842654" y="2125756"/>
            <a:ext cx="5888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solidFill>
                  <a:srgbClr val="FF0000"/>
                </a:solidFill>
              </a:rPr>
              <a:t>Los datos mostrada a continuación son preliminares debido a que toda la información proviene de lo diligenciado por los Promotores al momento de registrar  las solicitudes de asignación de capacidad de transporte en el Sistema Único de Usuario – SUU.</a:t>
            </a:r>
          </a:p>
        </p:txBody>
      </p:sp>
    </p:spTree>
    <p:extLst>
      <p:ext uri="{BB962C8B-B14F-4D97-AF65-F5344CB8AC3E}">
        <p14:creationId xmlns:p14="http://schemas.microsoft.com/office/powerpoint/2010/main" val="368833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399600" y="1124950"/>
            <a:ext cx="8344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Balance general de </a:t>
            </a:r>
            <a:r>
              <a:rPr lang="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4800" b="1" i="0" u="none" strike="noStrike" cap="none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1" i="0" u="none" strike="noStrike" cap="none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solicitudes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58d1c05e4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58d1c05e44_0_15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58d1c05e44_0_15"/>
          <p:cNvSpPr txBox="1"/>
          <p:nvPr/>
        </p:nvSpPr>
        <p:spPr>
          <a:xfrm>
            <a:off x="399950" y="94950"/>
            <a:ext cx="7180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3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Balance general </a:t>
            </a:r>
            <a:endParaRPr sz="2300" b="1" i="0" u="none" strike="noStrike" cap="none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F5FB0-0B63-7E53-230F-8C3DFAF14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3904"/>
              </p:ext>
            </p:extLst>
          </p:nvPr>
        </p:nvGraphicFramePr>
        <p:xfrm>
          <a:off x="2437823" y="770425"/>
          <a:ext cx="4109484" cy="1541145"/>
        </p:xfrm>
        <a:graphic>
          <a:graphicData uri="http://schemas.openxmlformats.org/drawingml/2006/table">
            <a:tbl>
              <a:tblPr/>
              <a:tblGrid>
                <a:gridCol w="2429814">
                  <a:extLst>
                    <a:ext uri="{9D8B030D-6E8A-4147-A177-3AD203B41FA5}">
                      <a16:colId xmlns:a16="http://schemas.microsoft.com/office/drawing/2014/main" val="304911397"/>
                    </a:ext>
                  </a:extLst>
                </a:gridCol>
                <a:gridCol w="1679670">
                  <a:extLst>
                    <a:ext uri="{9D8B030D-6E8A-4147-A177-3AD203B41FA5}">
                      <a16:colId xmlns:a16="http://schemas.microsoft.com/office/drawing/2014/main" val="746788619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de la solicitud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323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evalución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5680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validación completitud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4776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Retirada por interesado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663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1091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037A41-B969-284C-3B2B-31DFC741A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1916"/>
              </p:ext>
            </p:extLst>
          </p:nvPr>
        </p:nvGraphicFramePr>
        <p:xfrm>
          <a:off x="1809018" y="2571750"/>
          <a:ext cx="5525963" cy="1986915"/>
        </p:xfrm>
        <a:graphic>
          <a:graphicData uri="http://schemas.openxmlformats.org/drawingml/2006/table">
            <a:tbl>
              <a:tblPr/>
              <a:tblGrid>
                <a:gridCol w="2293506">
                  <a:extLst>
                    <a:ext uri="{9D8B030D-6E8A-4147-A177-3AD203B41FA5}">
                      <a16:colId xmlns:a16="http://schemas.microsoft.com/office/drawing/2014/main" val="4170551160"/>
                    </a:ext>
                  </a:extLst>
                </a:gridCol>
                <a:gridCol w="1585443">
                  <a:extLst>
                    <a:ext uri="{9D8B030D-6E8A-4147-A177-3AD203B41FA5}">
                      <a16:colId xmlns:a16="http://schemas.microsoft.com/office/drawing/2014/main" val="2138717972"/>
                    </a:ext>
                  </a:extLst>
                </a:gridCol>
                <a:gridCol w="1647014">
                  <a:extLst>
                    <a:ext uri="{9D8B030D-6E8A-4147-A177-3AD203B41FA5}">
                      <a16:colId xmlns:a16="http://schemas.microsoft.com/office/drawing/2014/main" val="72553686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a entregar a la red [MW] (7/10/2023)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303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39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214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Fotovoltaica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74599.08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09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1696.88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75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243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004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58d1c05e4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58d1c05e44_0_15"/>
          <p:cNvSpPr/>
          <p:nvPr/>
        </p:nvSpPr>
        <p:spPr>
          <a:xfrm>
            <a:off x="8698044" y="4987387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58d1c05e44_0_15"/>
          <p:cNvSpPr txBox="1"/>
          <p:nvPr/>
        </p:nvSpPr>
        <p:spPr>
          <a:xfrm>
            <a:off x="399950" y="94950"/>
            <a:ext cx="7180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s-419" sz="23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Balance general</a:t>
            </a:r>
            <a:endParaRPr sz="2300" b="1" i="0" u="none" strike="noStrike" cap="none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132300-F4D3-F30A-194E-9A10B9278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666545"/>
              </p:ext>
            </p:extLst>
          </p:nvPr>
        </p:nvGraphicFramePr>
        <p:xfrm>
          <a:off x="1840626" y="3659602"/>
          <a:ext cx="5549002" cy="1327785"/>
        </p:xfrm>
        <a:graphic>
          <a:graphicData uri="http://schemas.openxmlformats.org/drawingml/2006/table">
            <a:tbl>
              <a:tblPr/>
              <a:tblGrid>
                <a:gridCol w="2303068">
                  <a:extLst>
                    <a:ext uri="{9D8B030D-6E8A-4147-A177-3AD203B41FA5}">
                      <a16:colId xmlns:a16="http://schemas.microsoft.com/office/drawing/2014/main" val="3949984909"/>
                    </a:ext>
                  </a:extLst>
                </a:gridCol>
                <a:gridCol w="1592053">
                  <a:extLst>
                    <a:ext uri="{9D8B030D-6E8A-4147-A177-3AD203B41FA5}">
                      <a16:colId xmlns:a16="http://schemas.microsoft.com/office/drawing/2014/main" val="2187394160"/>
                    </a:ext>
                  </a:extLst>
                </a:gridCol>
                <a:gridCol w="1653881">
                  <a:extLst>
                    <a:ext uri="{9D8B030D-6E8A-4147-A177-3AD203B41FA5}">
                      <a16:colId xmlns:a16="http://schemas.microsoft.com/office/drawing/2014/main" val="256295425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solicitud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a entregar a la red [MW]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213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Autogeneración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9533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171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88949.07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099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1189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FC61A4-5A81-1DA8-1887-D80FAEA3F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29930"/>
              </p:ext>
            </p:extLst>
          </p:nvPr>
        </p:nvGraphicFramePr>
        <p:xfrm>
          <a:off x="-471055" y="694878"/>
          <a:ext cx="4447632" cy="285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56F5D4-2A32-4A4B-86EC-395A4EB36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26076"/>
              </p:ext>
            </p:extLst>
          </p:nvPr>
        </p:nvGraphicFramePr>
        <p:xfrm>
          <a:off x="4572000" y="756006"/>
          <a:ext cx="4603254" cy="27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000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399600" y="1124950"/>
            <a:ext cx="83448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Solicitudes por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419" sz="48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subáreas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s-419"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"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F-CE-01_V4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0626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9055</TotalTime>
  <Words>894</Words>
  <Application>Microsoft Office PowerPoint</Application>
  <PresentationFormat>Presentación en pantalla (16:9)</PresentationFormat>
  <Paragraphs>578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Montserrat</vt:lpstr>
      <vt:lpstr>Roboto</vt:lpstr>
      <vt:lpstr>Arial</vt:lpstr>
      <vt:lpstr>Calibri</vt:lpstr>
      <vt:lpstr>Simple Light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Diana Marcela  Montaña Silva</cp:lastModifiedBy>
  <cp:revision>19</cp:revision>
  <dcterms:modified xsi:type="dcterms:W3CDTF">2023-10-20T17:04:13Z</dcterms:modified>
</cp:coreProperties>
</file>