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92" r:id="rId4"/>
    <p:sldId id="291" r:id="rId5"/>
    <p:sldId id="282" r:id="rId6"/>
    <p:sldId id="284" r:id="rId7"/>
    <p:sldId id="276" r:id="rId8"/>
    <p:sldId id="295" r:id="rId9"/>
    <p:sldId id="296" r:id="rId10"/>
    <p:sldId id="271" r:id="rId11"/>
  </p:sldIdLst>
  <p:sldSz cx="9144000" cy="5143500" type="screen16x9"/>
  <p:notesSz cx="6858000" cy="9144000"/>
  <p:embeddedFontLs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369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99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6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19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85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67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279533596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279533596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09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74250" y="4495725"/>
            <a:ext cx="786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Unidad de Planeación </a:t>
            </a:r>
            <a:r>
              <a:rPr lang="es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Minero Energética</a:t>
            </a:r>
            <a:endParaRPr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500" y="476275"/>
            <a:ext cx="7457009" cy="419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25" y="2397258"/>
            <a:ext cx="3092900" cy="173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3591000" y="4534225"/>
            <a:ext cx="196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upme</a:t>
            </a: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.gov.co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1519200" y="828075"/>
            <a:ext cx="6105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800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Gracias!</a:t>
            </a:r>
            <a:endParaRPr sz="6800"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5" name="Google Shape;235;p28"/>
          <p:cNvCxnSpPr/>
          <p:nvPr/>
        </p:nvCxnSpPr>
        <p:spPr>
          <a:xfrm>
            <a:off x="3465025" y="2723500"/>
            <a:ext cx="0" cy="1100100"/>
          </a:xfrm>
          <a:prstGeom prst="straightConnector1">
            <a:avLst/>
          </a:prstGeom>
          <a:noFill/>
          <a:ln w="28575" cap="flat" cmpd="sng">
            <a:solidFill>
              <a:srgbClr val="BFCC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28"/>
          <p:cNvSpPr txBox="1"/>
          <p:nvPr/>
        </p:nvSpPr>
        <p:spPr>
          <a:xfrm>
            <a:off x="3852025" y="2805000"/>
            <a:ext cx="407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3709425" y="3348500"/>
            <a:ext cx="483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@upmecol      @upmeoficial     @upmeoficial     @upmeoficial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225" y="2867211"/>
            <a:ext cx="527588" cy="5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306" y="2853625"/>
            <a:ext cx="555610" cy="53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6603" y="2853633"/>
            <a:ext cx="555603" cy="53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147" y="2878490"/>
            <a:ext cx="555603" cy="53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C0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3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87025" y="1894500"/>
            <a:ext cx="46647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Compensadores Sincrónicos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176075" y="1111488"/>
            <a:ext cx="36747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 smtClean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Avance en análisis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 smtClean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Área </a:t>
            </a:r>
            <a:r>
              <a:rPr lang="es-ES" sz="32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GCM</a:t>
            </a:r>
            <a:endParaRPr sz="32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1B579682-8145-0F86-B8D5-632F92225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5308189" cy="3416400"/>
          </a:xfrm>
        </p:spPr>
        <p:txBody>
          <a:bodyPr>
            <a:normAutofit/>
          </a:bodyPr>
          <a:lstStyle/>
          <a:p>
            <a:pPr lvl="1" algn="just"/>
            <a:r>
              <a:rPr lang="es-CO" sz="1800" dirty="0" smtClean="0"/>
              <a:t>Metodología implementada por </a:t>
            </a:r>
            <a:r>
              <a:rPr lang="es-CO" sz="1800" dirty="0" err="1" smtClean="0"/>
              <a:t>XM</a:t>
            </a:r>
            <a:r>
              <a:rPr lang="es-CO" sz="1800" dirty="0" smtClean="0"/>
              <a:t> para: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s-CO" sz="1800" dirty="0" smtClean="0"/>
              <a:t>Planteamiento del problema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s-CO" sz="1800" dirty="0" smtClean="0"/>
              <a:t>Modelo utilizado para el análisis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s-CO" sz="1800" dirty="0" smtClean="0"/>
              <a:t>Resultados obtenidos</a:t>
            </a:r>
          </a:p>
          <a:p>
            <a:pPr lvl="1" algn="just"/>
            <a:r>
              <a:rPr lang="es-CO" sz="1800" dirty="0"/>
              <a:t>Conclusiones</a:t>
            </a:r>
            <a:endParaRPr lang="es-CO" sz="1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EA8205B-516E-57B9-2A19-F3E3489B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s-CO" dirty="0"/>
              <a:t>Reuniones de trabajo </a:t>
            </a:r>
            <a:r>
              <a:rPr lang="es-CO" dirty="0" err="1"/>
              <a:t>XM-UPME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66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8205B-516E-57B9-2A19-F3E3489B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/>
            <a:r>
              <a:rPr lang="es-CO" dirty="0"/>
              <a:t>Planteamiento del problema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579682-8145-0F86-B8D5-632F92225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081258" cy="3416400"/>
          </a:xfrm>
        </p:spPr>
        <p:txBody>
          <a:bodyPr/>
          <a:lstStyle/>
          <a:p>
            <a:pPr algn="just"/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5368B4-CE63-CDC0-C4D3-F18681645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6" y="1152475"/>
            <a:ext cx="8881234" cy="38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9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18703-8D70-7218-1C24-8D706C8A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just">
              <a:buFont typeface="Wingdings" panose="05000000000000000000" pitchFamily="2" charset="2"/>
              <a:buChar char="§"/>
            </a:pPr>
            <a:r>
              <a:rPr lang="es-CO" dirty="0"/>
              <a:t>Modelo utilizado para el análisis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A9F15D-A230-06C5-E55F-F37642458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s-MX" dirty="0"/>
              <a:t>XM presenta las consideraciones generales para elaborar el estudio del FIDVR aplicado al área operativa de GCM, a saber:</a:t>
            </a:r>
          </a:p>
          <a:p>
            <a:r>
              <a:rPr lang="es-MX" dirty="0"/>
              <a:t>Horizonte de análisis 2024</a:t>
            </a:r>
          </a:p>
          <a:p>
            <a:r>
              <a:rPr lang="es-MX" dirty="0"/>
              <a:t>Red a modelar incluyendo proyectos en construcción</a:t>
            </a:r>
          </a:p>
          <a:p>
            <a:r>
              <a:rPr lang="es-MX" dirty="0"/>
              <a:t>Escenarios operativos</a:t>
            </a:r>
          </a:p>
          <a:p>
            <a:r>
              <a:rPr lang="es-MX" dirty="0">
                <a:solidFill>
                  <a:srgbClr val="FF0000"/>
                </a:solidFill>
              </a:rPr>
              <a:t>Modelos de la carga</a:t>
            </a:r>
          </a:p>
          <a:p>
            <a:r>
              <a:rPr lang="es-MX" dirty="0"/>
              <a:t>Definición de la falla más crítica en cuanto a la magnitud de los bajos voltajes ocasionados, la cual corresponde a la línea Copey – La Loma 500 </a:t>
            </a:r>
            <a:r>
              <a:rPr lang="es-MX" dirty="0" err="1"/>
              <a:t>kV</a:t>
            </a:r>
            <a:r>
              <a:rPr lang="es-MX" dirty="0" smtClean="0"/>
              <a:t>.</a:t>
            </a:r>
          </a:p>
          <a:p>
            <a:pPr marL="114300" indent="0">
              <a:buNone/>
            </a:pPr>
            <a:endParaRPr lang="es-MX" dirty="0"/>
          </a:p>
          <a:p>
            <a:pPr marL="114300" indent="0">
              <a:buNone/>
            </a:pPr>
            <a:r>
              <a:rPr lang="es-MX" dirty="0" smtClean="0"/>
              <a:t>Pueden provocar colapsos de red por tensión.</a:t>
            </a:r>
          </a:p>
          <a:p>
            <a:endParaRPr lang="es-MX" dirty="0" smtClean="0"/>
          </a:p>
          <a:p>
            <a:pPr marL="114300" indent="0">
              <a:buNone/>
            </a:pPr>
            <a:r>
              <a:rPr lang="es-MX" dirty="0" smtClean="0">
                <a:solidFill>
                  <a:srgbClr val="FF0000"/>
                </a:solidFill>
              </a:rPr>
              <a:t>Que métricas utilizar para evaluar adecuadamente el fenómeno.</a:t>
            </a:r>
          </a:p>
          <a:p>
            <a:pPr marL="114300" indent="0">
              <a:buNone/>
            </a:pPr>
            <a:r>
              <a:rPr lang="es-MX" dirty="0" smtClean="0">
                <a:solidFill>
                  <a:srgbClr val="FF0000"/>
                </a:solidFill>
              </a:rPr>
              <a:t>SCR, </a:t>
            </a:r>
            <a:r>
              <a:rPr lang="es-MX" dirty="0" err="1" smtClean="0">
                <a:solidFill>
                  <a:srgbClr val="FF0000"/>
                </a:solidFill>
              </a:rPr>
              <a:t>CSCR</a:t>
            </a:r>
            <a:r>
              <a:rPr lang="es-MX" dirty="0" smtClean="0">
                <a:solidFill>
                  <a:srgbClr val="FF0000"/>
                </a:solidFill>
              </a:rPr>
              <a:t>, </a:t>
            </a:r>
            <a:r>
              <a:rPr lang="es-MX" dirty="0" err="1" smtClean="0">
                <a:solidFill>
                  <a:srgbClr val="FF0000"/>
                </a:solidFill>
              </a:rPr>
              <a:t>WSCR</a:t>
            </a:r>
            <a:r>
              <a:rPr lang="es-MX" dirty="0" smtClean="0">
                <a:solidFill>
                  <a:srgbClr val="FF0000"/>
                </a:solidFill>
              </a:rPr>
              <a:t>, </a:t>
            </a:r>
            <a:r>
              <a:rPr lang="es-MX" dirty="0" err="1" smtClean="0">
                <a:solidFill>
                  <a:srgbClr val="FF0000"/>
                </a:solidFill>
              </a:rPr>
              <a:t>SCRIF</a:t>
            </a:r>
            <a:endParaRPr lang="es-MX" dirty="0">
              <a:solidFill>
                <a:srgbClr val="FF0000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060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B1A57-6492-386A-FACD-2B51C88C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MEDIDAS DE MITIGACION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ABCC0E-9E72-BA1A-7750-688037BC4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5CB22B-8CD7-4E53-BEA2-8251F3E9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9" y="1072888"/>
            <a:ext cx="7669927" cy="39972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927749" y="4058067"/>
            <a:ext cx="687469" cy="293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927749" y="3570832"/>
            <a:ext cx="1648590" cy="27365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25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B501F-9796-507B-DB36-3D66DC71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CF50C2-6A01-299F-6DA6-10E113647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82476C-98C9-7CF8-27A5-E94437A27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697"/>
            <a:ext cx="9144000" cy="44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0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1B579682-8145-0F86-B8D5-632F92225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081258" cy="3416400"/>
          </a:xfrm>
        </p:spPr>
        <p:txBody>
          <a:bodyPr>
            <a:normAutofit lnSpcReduction="10000"/>
          </a:bodyPr>
          <a:lstStyle/>
          <a:p>
            <a:pPr lvl="1" algn="just"/>
            <a:endParaRPr lang="es-CO" dirty="0" smtClean="0"/>
          </a:p>
          <a:p>
            <a:pPr lvl="1" algn="just"/>
            <a:r>
              <a:rPr lang="es-CO" dirty="0" smtClean="0">
                <a:solidFill>
                  <a:srgbClr val="0525AD"/>
                </a:solidFill>
              </a:rPr>
              <a:t>En el muy corto plazo </a:t>
            </a:r>
          </a:p>
          <a:p>
            <a:pPr lvl="2" algn="just"/>
            <a:r>
              <a:rPr lang="es-CO" dirty="0" smtClean="0">
                <a:solidFill>
                  <a:srgbClr val="0525AD"/>
                </a:solidFill>
              </a:rPr>
              <a:t>Problemas de tensión</a:t>
            </a:r>
          </a:p>
          <a:p>
            <a:pPr lvl="2" algn="just"/>
            <a:r>
              <a:rPr lang="es-CO" dirty="0" smtClean="0">
                <a:solidFill>
                  <a:srgbClr val="0525AD"/>
                </a:solidFill>
              </a:rPr>
              <a:t>Fortaleza de red</a:t>
            </a:r>
          </a:p>
          <a:p>
            <a:pPr lvl="1" algn="just"/>
            <a:r>
              <a:rPr lang="es-CO" dirty="0" smtClean="0"/>
              <a:t>En el corto/mediano plazo </a:t>
            </a:r>
          </a:p>
          <a:p>
            <a:pPr lvl="2" algn="just"/>
            <a:r>
              <a:rPr lang="es-CO" dirty="0" smtClean="0"/>
              <a:t>Baja inercia</a:t>
            </a:r>
          </a:p>
          <a:p>
            <a:pPr lvl="1" algn="just"/>
            <a:r>
              <a:rPr lang="es-CO" dirty="0" smtClean="0"/>
              <a:t>Compensadores síncronos es la solución mas adecuada. </a:t>
            </a:r>
          </a:p>
          <a:p>
            <a:pPr lvl="2" algn="just"/>
            <a:r>
              <a:rPr lang="es-CO" dirty="0" smtClean="0"/>
              <a:t>Servicios de regulación de tensión, </a:t>
            </a:r>
          </a:p>
          <a:p>
            <a:pPr lvl="2" algn="just"/>
            <a:r>
              <a:rPr lang="es-CO" dirty="0" smtClean="0"/>
              <a:t>Aporte de capacidad de corto, y </a:t>
            </a:r>
          </a:p>
          <a:p>
            <a:pPr lvl="2" algn="just"/>
            <a:r>
              <a:rPr lang="es-CO" dirty="0"/>
              <a:t>A</a:t>
            </a:r>
            <a:r>
              <a:rPr lang="es-CO" dirty="0" smtClean="0"/>
              <a:t>porte de inercia</a:t>
            </a:r>
          </a:p>
          <a:p>
            <a:pPr lvl="1" algn="just"/>
            <a:r>
              <a:rPr lang="es-CO" dirty="0" smtClean="0"/>
              <a:t>Problemas son profundamente relacionados.</a:t>
            </a:r>
          </a:p>
          <a:p>
            <a:pPr lvl="1" algn="just"/>
            <a:r>
              <a:rPr lang="es-CO" dirty="0" smtClean="0"/>
              <a:t>Localización de los elementos en la red son distintas según el problema a enfrentar.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EA8205B-516E-57B9-2A19-F3E3489B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pPr lvl="2" algn="just">
              <a:buFont typeface="Wingdings" panose="05000000000000000000" pitchFamily="2" charset="2"/>
              <a:buChar char="§"/>
            </a:pPr>
            <a:r>
              <a:rPr lang="es-CO" dirty="0"/>
              <a:t>Resultados obtenidos</a:t>
            </a:r>
          </a:p>
        </p:txBody>
      </p:sp>
    </p:spTree>
    <p:extLst>
      <p:ext uri="{BB962C8B-B14F-4D97-AF65-F5344CB8AC3E}">
        <p14:creationId xmlns:p14="http://schemas.microsoft.com/office/powerpoint/2010/main" val="340308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1B579682-8145-0F86-B8D5-632F92225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081258" cy="3416400"/>
          </a:xfrm>
        </p:spPr>
        <p:txBody>
          <a:bodyPr/>
          <a:lstStyle/>
          <a:p>
            <a:pPr lvl="1" algn="just"/>
            <a:r>
              <a:rPr lang="es-CO" dirty="0"/>
              <a:t>Proceder/continuar con el análisis </a:t>
            </a:r>
            <a:r>
              <a:rPr lang="es-CO" dirty="0" smtClean="0"/>
              <a:t>técnico/económico </a:t>
            </a:r>
            <a:r>
              <a:rPr lang="es-CO" dirty="0"/>
              <a:t>asociado a las soluciones </a:t>
            </a:r>
            <a:r>
              <a:rPr lang="es-CO" dirty="0" smtClean="0"/>
              <a:t>planteadas.</a:t>
            </a:r>
          </a:p>
          <a:p>
            <a:pPr lvl="1" algn="just"/>
            <a:r>
              <a:rPr lang="es-CO" dirty="0" smtClean="0"/>
              <a:t>Profundizar </a:t>
            </a:r>
            <a:r>
              <a:rPr lang="es-CO" dirty="0"/>
              <a:t>en </a:t>
            </a:r>
            <a:r>
              <a:rPr lang="es-CO" dirty="0" smtClean="0"/>
              <a:t>métodos/indicadores </a:t>
            </a:r>
            <a:r>
              <a:rPr lang="es-CO" dirty="0"/>
              <a:t>de </a:t>
            </a:r>
            <a:r>
              <a:rPr lang="es-CO" dirty="0" smtClean="0"/>
              <a:t>evaluación de fortaleza de red y nivel de inercia que </a:t>
            </a:r>
            <a:r>
              <a:rPr lang="es-CO" dirty="0"/>
              <a:t>permitan prever con </a:t>
            </a:r>
            <a:r>
              <a:rPr lang="es-CO" dirty="0" smtClean="0"/>
              <a:t>adecuada anticipación </a:t>
            </a:r>
            <a:r>
              <a:rPr lang="es-CO" dirty="0"/>
              <a:t>puntos en la </a:t>
            </a:r>
            <a:r>
              <a:rPr lang="es-CO" dirty="0" smtClean="0"/>
              <a:t>red susceptibles d sufrir problemáticas similares. </a:t>
            </a:r>
          </a:p>
          <a:p>
            <a:pPr marL="596900" lvl="1" indent="0" algn="just">
              <a:buNone/>
            </a:pPr>
            <a:endParaRPr lang="es-CO" dirty="0"/>
          </a:p>
          <a:p>
            <a:pPr lvl="1" algn="just"/>
            <a:endParaRPr lang="es-CO" dirty="0" smtClean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EA8205B-516E-57B9-2A19-F3E3489B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pPr lvl="2"/>
            <a:r>
              <a:rPr lang="es-CO" dirty="0"/>
              <a:t>Conclusiones</a:t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23602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255</Words>
  <Application>Microsoft Office PowerPoint</Application>
  <PresentationFormat>Presentación en pantalla (16:9)</PresentationFormat>
  <Paragraphs>47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Wingdings</vt:lpstr>
      <vt:lpstr>Montserrat</vt:lpstr>
      <vt:lpstr>Roboto</vt:lpstr>
      <vt:lpstr>Arial</vt:lpstr>
      <vt:lpstr>Simple Light</vt:lpstr>
      <vt:lpstr>Presentación de PowerPoint</vt:lpstr>
      <vt:lpstr>Presentación de PowerPoint</vt:lpstr>
      <vt:lpstr>Reuniones de trabajo XM-UPME </vt:lpstr>
      <vt:lpstr>Planteamiento del problema </vt:lpstr>
      <vt:lpstr>Modelo utilizado para el análisis</vt:lpstr>
      <vt:lpstr>MEDIDAS DE MITIGACION</vt:lpstr>
      <vt:lpstr>Presentación de PowerPoint</vt:lpstr>
      <vt:lpstr>Resultados obtenidos</vt:lpstr>
      <vt:lpstr>Conclusiones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Edgar Ruben Muela Velasco</cp:lastModifiedBy>
  <cp:revision>46</cp:revision>
  <dcterms:modified xsi:type="dcterms:W3CDTF">2023-10-20T14:06:33Z</dcterms:modified>
</cp:coreProperties>
</file>