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comments/modernComment_101_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332" r:id="rId6"/>
    <p:sldId id="342" r:id="rId7"/>
    <p:sldId id="343" r:id="rId8"/>
    <p:sldId id="322" r:id="rId9"/>
    <p:sldId id="323" r:id="rId10"/>
    <p:sldId id="334" r:id="rId11"/>
    <p:sldId id="335" r:id="rId12"/>
    <p:sldId id="344" r:id="rId13"/>
    <p:sldId id="285" r:id="rId14"/>
    <p:sldId id="341" r:id="rId15"/>
    <p:sldId id="292" r:id="rId16"/>
  </p:sldIdLst>
  <p:sldSz cx="9144000" cy="5143500" type="screen16x9"/>
  <p:notesSz cx="6858000" cy="9144000"/>
  <p:embeddedFontLst>
    <p:embeddedFont>
      <p:font typeface="Montserrat" panose="020B0604020202020204" charset="0"/>
      <p:regular r:id="rId18"/>
      <p:bold r:id="rId19"/>
      <p:italic r:id="rId20"/>
      <p:boldItalic r:id="rId21"/>
    </p:embeddedFont>
    <p:embeddedFont>
      <p:font typeface="Manrope ExtraLight" panose="020B0604020202020204" charset="0"/>
      <p:regular r:id="rId22"/>
      <p:bold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Manrope Light" panose="020B0604020202020204" charset="0"/>
      <p:regular r:id="rId28"/>
      <p:bold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gjT+G+bXCsAo/8Br/ccHSTq3Yvf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EB344E-BC3F-9B1F-3EBF-F38FCC58D86C}" name="Oscar Iván Parra Acuña" initials="" userId="S::oiparraa@unal.edu.co::87e4101e-e0e9-40ea-b728-bed0803382a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vin Davíd Gómez Rodríguez" initials="MDGR" lastIdx="1" clrIdx="0">
    <p:extLst>
      <p:ext uri="{19B8F6BF-5375-455C-9EA6-DF929625EA0E}">
        <p15:presenceInfo xmlns:p15="http://schemas.microsoft.com/office/powerpoint/2012/main" userId="Melvin Davíd Gómez Rodrígue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C6A31B-C935-4F11-8E70-BA005680D3BD}">
  <a:tblStyle styleId="{C8C6A31B-C935-4F11-8E70-BA005680D3B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196B2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196B2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196B2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196B2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196B2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196B24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878081B-82F9-406C-BD12-295D8BEA1E76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CAE4590F-0686-4FBE-8B68-20941C3F290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1BBD21E-03AF-4411-BB07-B618F81DC7D6}" styleName="Table_3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tcBdr/>
        <a:fill>
          <a:solidFill>
            <a:srgbClr val="CDD8F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8F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285F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285F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285F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285F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5" autoAdjust="0"/>
    <p:restoredTop sz="94704" autoAdjust="0"/>
  </p:normalViewPr>
  <p:slideViewPr>
    <p:cSldViewPr snapToGrid="0">
      <p:cViewPr varScale="1">
        <p:scale>
          <a:sx n="99" d="100"/>
          <a:sy n="99" d="100"/>
        </p:scale>
        <p:origin x="72" y="6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41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76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82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80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7D841A-D9A7-AA48-A46F-46D194141CB4}" authorId="{2EEB344E-BC3F-9B1F-3EBF-F38FCC58D86C}" created="2025-08-15T19:09:28.986">
    <pc:sldMkLst xmlns:pc="http://schemas.microsoft.com/office/powerpoint/2013/main/command">
      <pc:docMk/>
      <pc:sldMk cId="0" sldId="257"/>
    </pc:sldMkLst>
    <p188:txBody>
      <a:bodyPr/>
      <a:lstStyle/>
      <a:p>
        <a:r>
          <a:rPr lang="es-CO"/>
          <a:t>Se debe eliminar lo de la línea Pitalito Segovianas 115 kV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366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709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189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d6b76d0bf8_0_1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g2d6b76d0bf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947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1" name="Google Shape;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d6b76d0bf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" name="Google Shape;69;g2d6b76d0b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6b76d0bf8_0_2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" name="Google Shape;81;g2d6b76d0bf8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577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d6b76d0bf8_0_2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g2d6b76d0bf8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920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98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63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">
  <p:cSld name="CONTENIDO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ctrTitle"/>
          </p:nvPr>
        </p:nvSpPr>
        <p:spPr>
          <a:xfrm>
            <a:off x="906650" y="524933"/>
            <a:ext cx="4173300" cy="12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anrope ExtraLight"/>
              <a:buNone/>
              <a:defRPr sz="3000">
                <a:latin typeface="Manrope ExtraLight"/>
                <a:ea typeface="Manrope ExtraLight"/>
                <a:cs typeface="Manrope ExtraLight"/>
                <a:sym typeface="Manrope ExtraLight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subTitle" idx="1"/>
          </p:nvPr>
        </p:nvSpPr>
        <p:spPr>
          <a:xfrm>
            <a:off x="913125" y="1764275"/>
            <a:ext cx="31509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anrope Light"/>
              <a:buNone/>
              <a:defRPr sz="2400"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4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4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8/10/relationships/comments" Target="../comments/modernComment_101_0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 l="449" t="13046" r="-445" b="2556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98976" y="1306200"/>
            <a:ext cx="2546050" cy="280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66319" y="197067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Tensiones ante contingencias área de influencia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149;p9"/>
          <p:cNvSpPr/>
          <p:nvPr/>
        </p:nvSpPr>
        <p:spPr>
          <a:xfrm>
            <a:off x="2858608" y="4812004"/>
            <a:ext cx="393281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4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Tensiones ante contingencias área de influencia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0" y="1020552"/>
            <a:ext cx="7734301" cy="345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66318" y="197067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Cargabilidades ante contingencias área de influencia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49;p9"/>
          <p:cNvSpPr/>
          <p:nvPr/>
        </p:nvSpPr>
        <p:spPr>
          <a:xfrm>
            <a:off x="2876363" y="4819534"/>
            <a:ext cx="404822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Cargabilidades ante contingencias área de influencia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57" y="913961"/>
            <a:ext cx="6585322" cy="37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8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66318" y="197067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dirty="0" smtClean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Impacto de cortocircuito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49;p9"/>
          <p:cNvSpPr/>
          <p:nvPr/>
        </p:nvSpPr>
        <p:spPr>
          <a:xfrm>
            <a:off x="2876363" y="4819534"/>
            <a:ext cx="404822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6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Impacto de cortocircuito en el</a:t>
            </a:r>
            <a:r>
              <a:rPr lang="es-CO" sz="1000" b="1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área de influencia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76" y="913961"/>
            <a:ext cx="6440884" cy="37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d6b76d0bf8_0_118"/>
          <p:cNvSpPr txBox="1"/>
          <p:nvPr/>
        </p:nvSpPr>
        <p:spPr>
          <a:xfrm>
            <a:off x="5160289" y="1425504"/>
            <a:ext cx="3983711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Verdana"/>
              <a:buNone/>
            </a:pPr>
            <a:r>
              <a:rPr lang="es-MX" sz="3200" b="1" dirty="0" smtClean="0">
                <a:solidFill>
                  <a:srgbClr val="FFFFFF"/>
                </a:solidFill>
                <a:latin typeface="Verdana"/>
                <a:ea typeface="Verdana"/>
                <a:sym typeface="Verdana"/>
              </a:rPr>
              <a:t>CONCLUSIONES</a:t>
            </a:r>
            <a:endParaRPr sz="3200" b="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325" name="Google Shape;325;g2d6b76d0bf8_0_118"/>
          <p:cNvSpPr txBox="1"/>
          <p:nvPr/>
        </p:nvSpPr>
        <p:spPr>
          <a:xfrm>
            <a:off x="4005878" y="217475"/>
            <a:ext cx="2977500" cy="264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53A"/>
              </a:buClr>
              <a:buSzPts val="16000"/>
              <a:buFont typeface="Verdana"/>
              <a:buNone/>
            </a:pPr>
            <a:r>
              <a:rPr lang="es-MX" sz="16000" b="1" dirty="0">
                <a:solidFill>
                  <a:srgbClr val="CAF53A"/>
                </a:solidFill>
                <a:latin typeface="Verdana"/>
                <a:ea typeface="Verdana"/>
                <a:sym typeface="Verdana"/>
              </a:rPr>
              <a:t>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g2d6b76d0bf8_0_118" descr="Gráfico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6488" y="217475"/>
            <a:ext cx="788821" cy="86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d6b76d0bf8_0_118" descr="Imagen 2"/>
          <p:cNvPicPr preferRelativeResize="0"/>
          <p:nvPr/>
        </p:nvPicPr>
        <p:blipFill rotWithShape="1">
          <a:blip r:embed="rId5">
            <a:alphaModFix/>
          </a:blip>
          <a:srcRect l="17688" t="21127" r="26346" b="16860"/>
          <a:stretch/>
        </p:blipFill>
        <p:spPr>
          <a:xfrm>
            <a:off x="-1" y="440266"/>
            <a:ext cx="6350004" cy="46908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2d6b76d0bf8_0_118"/>
          <p:cNvSpPr/>
          <p:nvPr/>
        </p:nvSpPr>
        <p:spPr>
          <a:xfrm rot="245242">
            <a:off x="-1168812" y="3519431"/>
            <a:ext cx="3011972" cy="1974936"/>
          </a:xfrm>
          <a:custGeom>
            <a:avLst/>
            <a:gdLst/>
            <a:ahLst/>
            <a:cxnLst/>
            <a:rect l="l" t="t" r="r" b="b"/>
            <a:pathLst>
              <a:path w="21544" h="21515" extrusionOk="0">
                <a:moveTo>
                  <a:pt x="18221" y="11393"/>
                </a:moveTo>
                <a:cubicBezTo>
                  <a:pt x="17694" y="11393"/>
                  <a:pt x="17195" y="11580"/>
                  <a:pt x="16752" y="11913"/>
                </a:cubicBezTo>
                <a:cubicBezTo>
                  <a:pt x="16471" y="12124"/>
                  <a:pt x="16212" y="12394"/>
                  <a:pt x="15983" y="12713"/>
                </a:cubicBezTo>
                <a:cubicBezTo>
                  <a:pt x="14906" y="13606"/>
                  <a:pt x="14213" y="13167"/>
                  <a:pt x="13837" y="12692"/>
                </a:cubicBezTo>
                <a:cubicBezTo>
                  <a:pt x="13198" y="11710"/>
                  <a:pt x="12799" y="10404"/>
                  <a:pt x="12729" y="8995"/>
                </a:cubicBezTo>
                <a:cubicBezTo>
                  <a:pt x="12702" y="8432"/>
                  <a:pt x="12640" y="7864"/>
                  <a:pt x="12546" y="7305"/>
                </a:cubicBezTo>
                <a:cubicBezTo>
                  <a:pt x="12333" y="6035"/>
                  <a:pt x="11964" y="4868"/>
                  <a:pt x="11448" y="3835"/>
                </a:cubicBezTo>
                <a:cubicBezTo>
                  <a:pt x="10949" y="2836"/>
                  <a:pt x="10335" y="2004"/>
                  <a:pt x="9623" y="1361"/>
                </a:cubicBezTo>
                <a:cubicBezTo>
                  <a:pt x="8911" y="718"/>
                  <a:pt x="8137" y="297"/>
                  <a:pt x="7323" y="109"/>
                </a:cubicBezTo>
                <a:cubicBezTo>
                  <a:pt x="6480" y="-85"/>
                  <a:pt x="5630" y="-19"/>
                  <a:pt x="4796" y="305"/>
                </a:cubicBezTo>
                <a:cubicBezTo>
                  <a:pt x="3962" y="630"/>
                  <a:pt x="3196" y="1193"/>
                  <a:pt x="2518" y="1978"/>
                </a:cubicBezTo>
                <a:cubicBezTo>
                  <a:pt x="1862" y="2738"/>
                  <a:pt x="1316" y="3673"/>
                  <a:pt x="893" y="4757"/>
                </a:cubicBezTo>
                <a:cubicBezTo>
                  <a:pt x="471" y="5842"/>
                  <a:pt x="194" y="7021"/>
                  <a:pt x="71" y="8261"/>
                </a:cubicBezTo>
                <a:cubicBezTo>
                  <a:pt x="-56" y="9544"/>
                  <a:pt x="-13" y="10839"/>
                  <a:pt x="200" y="12109"/>
                </a:cubicBezTo>
                <a:cubicBezTo>
                  <a:pt x="413" y="13379"/>
                  <a:pt x="783" y="14547"/>
                  <a:pt x="1299" y="15579"/>
                </a:cubicBezTo>
                <a:cubicBezTo>
                  <a:pt x="1797" y="16578"/>
                  <a:pt x="2411" y="17410"/>
                  <a:pt x="3123" y="18053"/>
                </a:cubicBezTo>
                <a:cubicBezTo>
                  <a:pt x="3836" y="18696"/>
                  <a:pt x="4610" y="19117"/>
                  <a:pt x="5424" y="19305"/>
                </a:cubicBezTo>
                <a:cubicBezTo>
                  <a:pt x="6266" y="19499"/>
                  <a:pt x="7116" y="19433"/>
                  <a:pt x="7950" y="19109"/>
                </a:cubicBezTo>
                <a:cubicBezTo>
                  <a:pt x="8784" y="18784"/>
                  <a:pt x="9551" y="18221"/>
                  <a:pt x="10229" y="17436"/>
                </a:cubicBezTo>
                <a:cubicBezTo>
                  <a:pt x="10406" y="17231"/>
                  <a:pt x="10576" y="17011"/>
                  <a:pt x="10736" y="16782"/>
                </a:cubicBezTo>
                <a:cubicBezTo>
                  <a:pt x="11218" y="16093"/>
                  <a:pt x="11822" y="15720"/>
                  <a:pt x="12423" y="15372"/>
                </a:cubicBezTo>
                <a:cubicBezTo>
                  <a:pt x="14138" y="14379"/>
                  <a:pt x="14838" y="16939"/>
                  <a:pt x="14977" y="17553"/>
                </a:cubicBezTo>
                <a:cubicBezTo>
                  <a:pt x="15306" y="19820"/>
                  <a:pt x="16634" y="21515"/>
                  <a:pt x="18221" y="21515"/>
                </a:cubicBezTo>
                <a:cubicBezTo>
                  <a:pt x="20056" y="21515"/>
                  <a:pt x="21544" y="19249"/>
                  <a:pt x="21544" y="16454"/>
                </a:cubicBezTo>
                <a:cubicBezTo>
                  <a:pt x="21544" y="13659"/>
                  <a:pt x="20056" y="11393"/>
                  <a:pt x="18221" y="11393"/>
                </a:cubicBezTo>
                <a:close/>
              </a:path>
            </a:pathLst>
          </a:custGeom>
          <a:solidFill>
            <a:srgbClr val="CAF53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66319" y="245133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i="0" u="none" strike="noStrike" cap="none" dirty="0" smtClean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Alternativa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92;p6"/>
          <p:cNvSpPr txBox="1"/>
          <p:nvPr/>
        </p:nvSpPr>
        <p:spPr>
          <a:xfrm>
            <a:off x="566319" y="737545"/>
            <a:ext cx="76722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Subestación Tesali</a:t>
            </a: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a 115 kV + </a:t>
            </a: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Segovianas </a:t>
            </a:r>
            <a:r>
              <a:rPr lang="es-CO" dirty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– </a:t>
            </a: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Tesalia</a:t>
            </a: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CO" dirty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115 kV + </a:t>
            </a:r>
            <a:r>
              <a:rPr lang="es-CO" dirty="0" err="1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Hobo</a:t>
            </a: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 - Tesalia115 </a:t>
            </a:r>
            <a:r>
              <a:rPr lang="es-CO" dirty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kV. </a:t>
            </a:r>
            <a:endParaRPr dirty="0">
              <a:solidFill>
                <a:srgbClr val="3636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4" t="6909" r="45511" b="18880"/>
          <a:stretch/>
        </p:blipFill>
        <p:spPr>
          <a:xfrm>
            <a:off x="2608445" y="1137624"/>
            <a:ext cx="2579572" cy="3561348"/>
          </a:xfrm>
          <a:prstGeom prst="rect">
            <a:avLst/>
          </a:prstGeom>
        </p:spPr>
      </p:pic>
      <p:sp>
        <p:nvSpPr>
          <p:cNvPr id="7" name="Google Shape;149;p9"/>
          <p:cNvSpPr/>
          <p:nvPr/>
        </p:nvSpPr>
        <p:spPr>
          <a:xfrm>
            <a:off x="2608445" y="4698972"/>
            <a:ext cx="288524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6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Unifilar alternativa </a:t>
            </a:r>
            <a:r>
              <a:rPr lang="es-CO" sz="1000" b="1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sugerida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610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6"/>
          <p:cNvPicPr preferRelativeResize="0"/>
          <p:nvPr/>
        </p:nvPicPr>
        <p:blipFill rotWithShape="1">
          <a:blip r:embed="rId3">
            <a:alphaModFix/>
          </a:blip>
          <a:srcRect l="2095" t="6297" r="2104" b="12861"/>
          <a:stretch/>
        </p:blipFill>
        <p:spPr>
          <a:xfrm>
            <a:off x="0" y="1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6"/>
          <p:cNvSpPr txBox="1"/>
          <p:nvPr/>
        </p:nvSpPr>
        <p:spPr>
          <a:xfrm>
            <a:off x="6411200" y="4184697"/>
            <a:ext cx="19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</a:t>
            </a:r>
            <a:r>
              <a:rPr lang="es-CO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upme</a:t>
            </a:r>
            <a:r>
              <a:rPr lang="es-CO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.gov.co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36"/>
          <p:cNvSpPr txBox="1"/>
          <p:nvPr/>
        </p:nvSpPr>
        <p:spPr>
          <a:xfrm>
            <a:off x="6355087" y="250841"/>
            <a:ext cx="2505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CO" sz="2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¡GRACIAS!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6"/>
          <p:cNvSpPr txBox="1"/>
          <p:nvPr/>
        </p:nvSpPr>
        <p:spPr>
          <a:xfrm>
            <a:off x="3775825" y="2479971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400" y="334750"/>
            <a:ext cx="1081375" cy="119197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6"/>
          <p:cNvSpPr txBox="1"/>
          <p:nvPr/>
        </p:nvSpPr>
        <p:spPr>
          <a:xfrm>
            <a:off x="5450512" y="2578715"/>
            <a:ext cx="38833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@upmecol     UPME Oficial    @upmeoficial</a:t>
            </a:r>
            <a:endParaRPr sz="11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4" name="Google Shape;40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9582" y="2238034"/>
            <a:ext cx="534509" cy="5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3781" y="3080105"/>
            <a:ext cx="562891" cy="5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08037" y="3105288"/>
            <a:ext cx="562891" cy="5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6"/>
          <p:cNvSpPr txBox="1"/>
          <p:nvPr/>
        </p:nvSpPr>
        <p:spPr>
          <a:xfrm>
            <a:off x="5939171" y="3562316"/>
            <a:ext cx="258251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11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@upmeoficial      @upmeoficial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0928" y="2307615"/>
            <a:ext cx="375842" cy="37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30690" y="2315623"/>
            <a:ext cx="367833" cy="36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" descr="Imagen que contiene exterior, edificio, pasto, competencia de atletism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 txBox="1"/>
          <p:nvPr/>
        </p:nvSpPr>
        <p:spPr>
          <a:xfrm>
            <a:off x="721501" y="1600201"/>
            <a:ext cx="6708026" cy="148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CO" sz="40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Nueva </a:t>
            </a:r>
            <a:r>
              <a:rPr lang="es-CO" sz="4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Subestación </a:t>
            </a:r>
            <a:r>
              <a:rPr lang="es-CO" sz="40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Tesalia </a:t>
            </a:r>
            <a:r>
              <a:rPr lang="es-CO" sz="40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115 kV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26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" name="Google Shape;65;p3" descr="Imagen en blanco y negr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t="39074" b="185"/>
          <a:stretch/>
        </p:blipFill>
        <p:spPr>
          <a:xfrm>
            <a:off x="0" y="2486025"/>
            <a:ext cx="9144000" cy="31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7625" y="151109"/>
            <a:ext cx="1238277" cy="144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:p188="http://schemas.microsoft.com/office/powerpoint/2018/8/main" xmlns="" r:id="rId6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6b76d0bf8_0_0"/>
          <p:cNvSpPr txBox="1"/>
          <p:nvPr/>
        </p:nvSpPr>
        <p:spPr>
          <a:xfrm>
            <a:off x="505449" y="644195"/>
            <a:ext cx="272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3000"/>
              <a:buFont typeface="Verdana"/>
              <a:buNone/>
            </a:pPr>
            <a:r>
              <a:rPr lang="es-CO" sz="3000" b="1" i="0" u="none" strike="noStrike" cap="none">
                <a:solidFill>
                  <a:srgbClr val="181818"/>
                </a:solidFill>
                <a:latin typeface="Verdana"/>
                <a:ea typeface="Verdana"/>
                <a:cs typeface="Verdana"/>
                <a:sym typeface="Verdana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2d6b76d0bf8_0_0"/>
          <p:cNvSpPr txBox="1"/>
          <p:nvPr/>
        </p:nvSpPr>
        <p:spPr>
          <a:xfrm>
            <a:off x="1154695" y="1382200"/>
            <a:ext cx="463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53A"/>
              </a:buClr>
              <a:buSzPts val="4000"/>
              <a:buFont typeface="Verdana"/>
              <a:buNone/>
            </a:pPr>
            <a:r>
              <a:rPr lang="es-CO" sz="4000" b="1" i="0" u="none" strike="noStrike" cap="none">
                <a:solidFill>
                  <a:srgbClr val="CAF53A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2d6b76d0bf8_0_0"/>
          <p:cNvSpPr txBox="1"/>
          <p:nvPr/>
        </p:nvSpPr>
        <p:spPr>
          <a:xfrm>
            <a:off x="1154695" y="1959655"/>
            <a:ext cx="463500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53A"/>
              </a:buClr>
              <a:buSzPts val="4000"/>
              <a:buFont typeface="Verdana"/>
              <a:buNone/>
            </a:pPr>
            <a:r>
              <a:rPr lang="es-MX" sz="4000" b="1" dirty="0">
                <a:solidFill>
                  <a:srgbClr val="CAF53A"/>
                </a:solidFill>
                <a:latin typeface="Verdana"/>
                <a:ea typeface="Verdana"/>
                <a:sym typeface="Verdana"/>
              </a:rPr>
              <a:t>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g2d6b76d0bf8_0_0"/>
          <p:cNvSpPr txBox="1"/>
          <p:nvPr/>
        </p:nvSpPr>
        <p:spPr>
          <a:xfrm>
            <a:off x="1299304" y="1559324"/>
            <a:ext cx="6697800" cy="2585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s-CO" sz="1500" b="1" i="0" u="none" strike="noStrike" cap="none" dirty="0" smtClean="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</a:p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MX" sz="1500" b="1" dirty="0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1500" b="1" dirty="0" smtClean="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  Resultados Evaluación</a:t>
            </a:r>
            <a:endParaRPr sz="1500" b="1" i="0" u="none" strike="noStrike" cap="none" dirty="0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s-CO" sz="1500" b="1" dirty="0" smtClean="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Conclusiones</a:t>
            </a:r>
            <a:endParaRPr sz="1500" b="1" i="0" u="none" strike="noStrike" cap="none" dirty="0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i="0" u="none" strike="noStrike" cap="none" dirty="0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endParaRPr sz="1500" b="1" i="0" u="none" strike="noStrike" cap="none" dirty="0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1333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500"/>
              <a:buFont typeface="Verdana"/>
              <a:buNone/>
            </a:pPr>
            <a:endParaRPr sz="1500" b="1" i="0" u="none" strike="noStrike" cap="none" dirty="0">
              <a:solidFill>
                <a:srgbClr val="58585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" name="Google Shape;77;g2d6b76d0bf8_0_0" descr="Imagen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2d6b76d0bf8_0_0" descr="Imagen 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6024" y="3657875"/>
            <a:ext cx="2902374" cy="13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4;g2d6b76d0bf8_0_0"/>
          <p:cNvSpPr txBox="1"/>
          <p:nvPr/>
        </p:nvSpPr>
        <p:spPr>
          <a:xfrm>
            <a:off x="1154695" y="2582931"/>
            <a:ext cx="463500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53A"/>
              </a:buClr>
              <a:buSzPts val="4000"/>
              <a:buFont typeface="Verdana"/>
              <a:buNone/>
            </a:pPr>
            <a:r>
              <a:rPr lang="es-MX" sz="4000" b="1" dirty="0">
                <a:solidFill>
                  <a:srgbClr val="CAF53A"/>
                </a:solidFill>
                <a:latin typeface="Verdana"/>
                <a:ea typeface="Verdana"/>
                <a:sym typeface="Verdana"/>
              </a:rPr>
              <a:t>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6b76d0bf8_0_294"/>
          <p:cNvSpPr txBox="1"/>
          <p:nvPr/>
        </p:nvSpPr>
        <p:spPr>
          <a:xfrm>
            <a:off x="584508" y="2131408"/>
            <a:ext cx="657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Verdana"/>
              <a:buNone/>
            </a:pPr>
            <a:r>
              <a:rPr lang="es-CO" sz="3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INTRODUCCIÓN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2d6b76d0bf8_0_294"/>
          <p:cNvSpPr txBox="1"/>
          <p:nvPr/>
        </p:nvSpPr>
        <p:spPr>
          <a:xfrm>
            <a:off x="309329" y="648689"/>
            <a:ext cx="2038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53A"/>
              </a:buClr>
              <a:buSzPts val="10000"/>
              <a:buFont typeface="Verdana"/>
              <a:buNone/>
            </a:pPr>
            <a:r>
              <a:rPr lang="es-CO" sz="10000" b="1" i="0" u="none" strike="noStrike" cap="none">
                <a:solidFill>
                  <a:srgbClr val="CAF53A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2d6b76d0bf8_0_294"/>
          <p:cNvSpPr/>
          <p:nvPr/>
        </p:nvSpPr>
        <p:spPr>
          <a:xfrm rot="7879213">
            <a:off x="4281494" y="2515764"/>
            <a:ext cx="3281523" cy="2156152"/>
          </a:xfrm>
          <a:custGeom>
            <a:avLst/>
            <a:gdLst/>
            <a:ahLst/>
            <a:cxnLst/>
            <a:rect l="l" t="t" r="r" b="b"/>
            <a:pathLst>
              <a:path w="21544" h="21515" extrusionOk="0">
                <a:moveTo>
                  <a:pt x="18221" y="11393"/>
                </a:moveTo>
                <a:cubicBezTo>
                  <a:pt x="17694" y="11393"/>
                  <a:pt x="17195" y="11580"/>
                  <a:pt x="16752" y="11913"/>
                </a:cubicBezTo>
                <a:cubicBezTo>
                  <a:pt x="16471" y="12124"/>
                  <a:pt x="16212" y="12394"/>
                  <a:pt x="15983" y="12713"/>
                </a:cubicBezTo>
                <a:cubicBezTo>
                  <a:pt x="14906" y="13606"/>
                  <a:pt x="14213" y="13167"/>
                  <a:pt x="13837" y="12692"/>
                </a:cubicBezTo>
                <a:cubicBezTo>
                  <a:pt x="13198" y="11710"/>
                  <a:pt x="12799" y="10404"/>
                  <a:pt x="12729" y="8995"/>
                </a:cubicBezTo>
                <a:cubicBezTo>
                  <a:pt x="12702" y="8432"/>
                  <a:pt x="12640" y="7864"/>
                  <a:pt x="12546" y="7305"/>
                </a:cubicBezTo>
                <a:cubicBezTo>
                  <a:pt x="12333" y="6035"/>
                  <a:pt x="11964" y="4868"/>
                  <a:pt x="11448" y="3835"/>
                </a:cubicBezTo>
                <a:cubicBezTo>
                  <a:pt x="10949" y="2836"/>
                  <a:pt x="10335" y="2004"/>
                  <a:pt x="9623" y="1361"/>
                </a:cubicBezTo>
                <a:cubicBezTo>
                  <a:pt x="8911" y="718"/>
                  <a:pt x="8137" y="297"/>
                  <a:pt x="7323" y="109"/>
                </a:cubicBezTo>
                <a:cubicBezTo>
                  <a:pt x="6480" y="-85"/>
                  <a:pt x="5630" y="-19"/>
                  <a:pt x="4796" y="305"/>
                </a:cubicBezTo>
                <a:cubicBezTo>
                  <a:pt x="3962" y="630"/>
                  <a:pt x="3196" y="1193"/>
                  <a:pt x="2518" y="1978"/>
                </a:cubicBezTo>
                <a:cubicBezTo>
                  <a:pt x="1862" y="2738"/>
                  <a:pt x="1316" y="3673"/>
                  <a:pt x="893" y="4757"/>
                </a:cubicBezTo>
                <a:cubicBezTo>
                  <a:pt x="471" y="5842"/>
                  <a:pt x="194" y="7021"/>
                  <a:pt x="71" y="8261"/>
                </a:cubicBezTo>
                <a:cubicBezTo>
                  <a:pt x="-56" y="9544"/>
                  <a:pt x="-13" y="10839"/>
                  <a:pt x="200" y="12109"/>
                </a:cubicBezTo>
                <a:cubicBezTo>
                  <a:pt x="413" y="13379"/>
                  <a:pt x="783" y="14547"/>
                  <a:pt x="1299" y="15579"/>
                </a:cubicBezTo>
                <a:cubicBezTo>
                  <a:pt x="1797" y="16578"/>
                  <a:pt x="2411" y="17410"/>
                  <a:pt x="3123" y="18053"/>
                </a:cubicBezTo>
                <a:cubicBezTo>
                  <a:pt x="3836" y="18696"/>
                  <a:pt x="4610" y="19117"/>
                  <a:pt x="5424" y="19305"/>
                </a:cubicBezTo>
                <a:cubicBezTo>
                  <a:pt x="6266" y="19499"/>
                  <a:pt x="7116" y="19433"/>
                  <a:pt x="7950" y="19109"/>
                </a:cubicBezTo>
                <a:cubicBezTo>
                  <a:pt x="8784" y="18784"/>
                  <a:pt x="9551" y="18221"/>
                  <a:pt x="10229" y="17436"/>
                </a:cubicBezTo>
                <a:cubicBezTo>
                  <a:pt x="10406" y="17231"/>
                  <a:pt x="10576" y="17011"/>
                  <a:pt x="10736" y="16782"/>
                </a:cubicBezTo>
                <a:cubicBezTo>
                  <a:pt x="11218" y="16093"/>
                  <a:pt x="11822" y="15720"/>
                  <a:pt x="12423" y="15372"/>
                </a:cubicBezTo>
                <a:cubicBezTo>
                  <a:pt x="14138" y="14379"/>
                  <a:pt x="14838" y="16939"/>
                  <a:pt x="14977" y="17553"/>
                </a:cubicBezTo>
                <a:cubicBezTo>
                  <a:pt x="15306" y="19820"/>
                  <a:pt x="16634" y="21515"/>
                  <a:pt x="18221" y="21515"/>
                </a:cubicBezTo>
                <a:cubicBezTo>
                  <a:pt x="20056" y="21515"/>
                  <a:pt x="21544" y="19249"/>
                  <a:pt x="21544" y="16454"/>
                </a:cubicBezTo>
                <a:cubicBezTo>
                  <a:pt x="21544" y="13659"/>
                  <a:pt x="20056" y="11393"/>
                  <a:pt x="18221" y="11393"/>
                </a:cubicBezTo>
                <a:close/>
              </a:path>
            </a:pathLst>
          </a:custGeom>
          <a:solidFill>
            <a:srgbClr val="CAF53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g2d6b76d0bf8_0_294" descr="Gráfico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300" y="4103675"/>
            <a:ext cx="788816" cy="86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2d6b76d0bf8_0_294" descr="Imagen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6711" y="1835722"/>
            <a:ext cx="2330824" cy="3005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/>
        </p:nvSpPr>
        <p:spPr>
          <a:xfrm>
            <a:off x="566319" y="191415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MX" sz="2000" b="1" dirty="0" smtClean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Supuestos y Consideraciones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754012"/>
              </p:ext>
            </p:extLst>
          </p:nvPr>
        </p:nvGraphicFramePr>
        <p:xfrm>
          <a:off x="1357854" y="1260979"/>
          <a:ext cx="5847715" cy="1676400"/>
        </p:xfrm>
        <a:graphic>
          <a:graphicData uri="http://schemas.openxmlformats.org/drawingml/2006/table">
            <a:tbl>
              <a:tblPr firstRow="1" firstCol="1" bandRow="1"/>
              <a:tblGrid>
                <a:gridCol w="983847">
                  <a:extLst>
                    <a:ext uri="{9D8B030D-6E8A-4147-A177-3AD203B41FA5}">
                      <a16:colId xmlns:a16="http://schemas.microsoft.com/office/drawing/2014/main" val="4276729078"/>
                    </a:ext>
                  </a:extLst>
                </a:gridCol>
                <a:gridCol w="4863868">
                  <a:extLst>
                    <a:ext uri="{9D8B030D-6E8A-4147-A177-3AD203B41FA5}">
                      <a16:colId xmlns:a16="http://schemas.microsoft.com/office/drawing/2014/main" val="1469079425"/>
                    </a:ext>
                  </a:extLst>
                </a:gridCol>
              </a:tblGrid>
              <a:tr h="300063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Escenario de generación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043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G1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mínima en </a:t>
                      </a: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s-CO" sz="1000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área suroccidental</a:t>
                      </a: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máxima en el área Oriental y en la subárea Valle.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227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G2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mínima en el área Suroccidental, alta exportación desde Ecuador.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6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G3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mínima en el área Suroccidental, alta importación desde Ecuador y </a:t>
                      </a: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máxima en el área Oriental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688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G4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mínima en </a:t>
                      </a: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</a:t>
                      </a:r>
                      <a:r>
                        <a:rPr lang="es-CO" sz="1000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área suroccidental </a:t>
                      </a:r>
                      <a:r>
                        <a:rPr lang="es-CO" sz="10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Generación </a:t>
                      </a: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máxima en la subárea Huila-Tolima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708753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12099"/>
              </p:ext>
            </p:extLst>
          </p:nvPr>
        </p:nvGraphicFramePr>
        <p:xfrm>
          <a:off x="2263641" y="3123055"/>
          <a:ext cx="4036140" cy="638810"/>
        </p:xfrm>
        <a:graphic>
          <a:graphicData uri="http://schemas.openxmlformats.org/drawingml/2006/table">
            <a:tbl>
              <a:tblPr firstRow="1" firstCol="1" bandRow="1"/>
              <a:tblGrid>
                <a:gridCol w="1023348">
                  <a:extLst>
                    <a:ext uri="{9D8B030D-6E8A-4147-A177-3AD203B41FA5}">
                      <a16:colId xmlns:a16="http://schemas.microsoft.com/office/drawing/2014/main" val="3989537975"/>
                    </a:ext>
                  </a:extLst>
                </a:gridCol>
                <a:gridCol w="3012792">
                  <a:extLst>
                    <a:ext uri="{9D8B030D-6E8A-4147-A177-3AD203B41FA5}">
                      <a16:colId xmlns:a16="http://schemas.microsoft.com/office/drawing/2014/main" val="3724050199"/>
                    </a:ext>
                  </a:extLst>
                </a:gridCol>
              </a:tblGrid>
              <a:tr h="33401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Escenario de demanda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Descripción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685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Dmáx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Demanda máxima en el área suroccidental.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24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Dmed</a:t>
                      </a:r>
                      <a:endParaRPr lang="es-CO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Demanda media en el área suroccidental.</a:t>
                      </a:r>
                      <a:endParaRPr lang="es-CO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247378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984526"/>
              </p:ext>
            </p:extLst>
          </p:nvPr>
        </p:nvGraphicFramePr>
        <p:xfrm>
          <a:off x="1809544" y="4019244"/>
          <a:ext cx="4944334" cy="399824"/>
        </p:xfrm>
        <a:graphic>
          <a:graphicData uri="http://schemas.openxmlformats.org/drawingml/2006/table">
            <a:tbl>
              <a:tblPr firstRow="1" firstCol="1" bandRow="1"/>
              <a:tblGrid>
                <a:gridCol w="494433">
                  <a:extLst>
                    <a:ext uri="{9D8B030D-6E8A-4147-A177-3AD203B41FA5}">
                      <a16:colId xmlns:a16="http://schemas.microsoft.com/office/drawing/2014/main" val="3724050199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1555374168"/>
                    </a:ext>
                  </a:extLst>
                </a:gridCol>
                <a:gridCol w="494435">
                  <a:extLst>
                    <a:ext uri="{9D8B030D-6E8A-4147-A177-3AD203B41FA5}">
                      <a16:colId xmlns:a16="http://schemas.microsoft.com/office/drawing/2014/main" val="3526131900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2897707507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649403836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214161947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916056772"/>
                    </a:ext>
                  </a:extLst>
                </a:gridCol>
                <a:gridCol w="494435">
                  <a:extLst>
                    <a:ext uri="{9D8B030D-6E8A-4147-A177-3AD203B41FA5}">
                      <a16:colId xmlns:a16="http://schemas.microsoft.com/office/drawing/2014/main" val="2575251578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769508281"/>
                    </a:ext>
                  </a:extLst>
                </a:gridCol>
                <a:gridCol w="494433">
                  <a:extLst>
                    <a:ext uri="{9D8B030D-6E8A-4147-A177-3AD203B41FA5}">
                      <a16:colId xmlns:a16="http://schemas.microsoft.com/office/drawing/2014/main" val="2455697006"/>
                    </a:ext>
                  </a:extLst>
                </a:gridCol>
              </a:tblGrid>
              <a:tr h="135569">
                <a:tc gridSpan="10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CO" sz="10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Años de estudio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6685261"/>
                  </a:ext>
                </a:extLst>
              </a:tr>
              <a:tr h="247424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2029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2031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2032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2033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2034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2035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2036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es-MX" sz="1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2037</a:t>
                      </a:r>
                      <a:endParaRPr lang="es-CO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24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36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/>
        </p:nvSpPr>
        <p:spPr>
          <a:xfrm>
            <a:off x="566319" y="380419"/>
            <a:ext cx="381435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i="0" u="none" strike="noStrike" cap="none" dirty="0" smtClean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Alternativa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92;p6"/>
          <p:cNvSpPr txBox="1"/>
          <p:nvPr/>
        </p:nvSpPr>
        <p:spPr>
          <a:xfrm>
            <a:off x="271280" y="1638987"/>
            <a:ext cx="366236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Subestación Tesalia 115 kV.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Dos transformadores 230/115 kV de 90 MVA cada uno.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Línea Tesalia – Segovianas 115 kV de 40 km.</a:t>
            </a: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Línea Tesalia - </a:t>
            </a:r>
            <a:r>
              <a:rPr lang="es-MX" dirty="0" err="1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Hobo</a:t>
            </a:r>
            <a:r>
              <a:rPr lang="es-MX" dirty="0" smtClean="0">
                <a:solidFill>
                  <a:srgbClr val="363636"/>
                </a:solidFill>
                <a:latin typeface="Nunito"/>
                <a:ea typeface="Nunito"/>
                <a:cs typeface="Nunito"/>
                <a:sym typeface="Nunito"/>
              </a:rPr>
              <a:t> 115 kV de 22 km.</a:t>
            </a:r>
          </a:p>
        </p:txBody>
      </p:sp>
      <p:sp>
        <p:nvSpPr>
          <p:cNvPr id="7" name="Google Shape;149;p9"/>
          <p:cNvSpPr/>
          <p:nvPr/>
        </p:nvSpPr>
        <p:spPr>
          <a:xfrm>
            <a:off x="-24161" y="4648597"/>
            <a:ext cx="879135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Diagrama unifilar </a:t>
            </a:r>
            <a:r>
              <a:rPr lang="es-ES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Subestación </a:t>
            </a:r>
            <a:r>
              <a:rPr lang="es-ES" sz="1000" b="1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Tesalia </a:t>
            </a:r>
            <a:r>
              <a:rPr lang="es-ES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115 kV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10530" r="44311" b="18104"/>
          <a:stretch/>
        </p:blipFill>
        <p:spPr>
          <a:xfrm>
            <a:off x="4485371" y="872831"/>
            <a:ext cx="3399188" cy="3545165"/>
          </a:xfrm>
          <a:prstGeom prst="rect">
            <a:avLst/>
          </a:prstGeom>
        </p:spPr>
      </p:pic>
      <p:pic>
        <p:nvPicPr>
          <p:cNvPr id="93" name="Google Shape;9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8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6b76d0bf8_0_237"/>
          <p:cNvSpPr txBox="1"/>
          <p:nvPr/>
        </p:nvSpPr>
        <p:spPr>
          <a:xfrm>
            <a:off x="1755993" y="1667863"/>
            <a:ext cx="5663123" cy="123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Verdana"/>
              <a:buNone/>
              <a:tabLst/>
              <a:defRPr/>
            </a:pPr>
            <a:r>
              <a:rPr kumimoji="0" lang="es-CO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Verdana"/>
              </a:rPr>
              <a:t>RESULTADOS</a:t>
            </a:r>
            <a:r>
              <a:rPr kumimoji="0" lang="es-CO" sz="3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Verdana"/>
              </a:rPr>
              <a:t> EVALUACIÓN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2d6b76d0bf8_0_237"/>
          <p:cNvSpPr txBox="1"/>
          <p:nvPr/>
        </p:nvSpPr>
        <p:spPr>
          <a:xfrm>
            <a:off x="0" y="651826"/>
            <a:ext cx="29775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AF53A"/>
              </a:buClr>
              <a:buSzPts val="20000"/>
              <a:buFont typeface="Verdana"/>
              <a:buNone/>
              <a:tabLst/>
              <a:defRPr/>
            </a:pPr>
            <a:r>
              <a:rPr kumimoji="0" lang="es-CO" sz="20000" b="1" i="0" u="none" strike="noStrike" kern="0" cap="none" spc="0" normalizeH="0" baseline="0" noProof="0">
                <a:ln>
                  <a:noFill/>
                </a:ln>
                <a:solidFill>
                  <a:srgbClr val="CAF53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g2d6b76d0bf8_0_237" descr="Imagen 3"/>
          <p:cNvPicPr preferRelativeResize="0"/>
          <p:nvPr/>
        </p:nvPicPr>
        <p:blipFill rotWithShape="1">
          <a:blip r:embed="rId4">
            <a:alphaModFix/>
          </a:blip>
          <a:srcRect b="7526"/>
          <a:stretch/>
        </p:blipFill>
        <p:spPr>
          <a:xfrm>
            <a:off x="4721876" y="1065509"/>
            <a:ext cx="3692782" cy="4077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d6b76d0bf8_0_237" descr="Gráfico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690" y="217475"/>
            <a:ext cx="788821" cy="868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05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66319" y="197067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Tensiones sin contingencias área de influencia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9" y="1027279"/>
            <a:ext cx="7615814" cy="3402679"/>
          </a:xfrm>
          <a:prstGeom prst="rect">
            <a:avLst/>
          </a:prstGeom>
        </p:spPr>
      </p:pic>
      <p:sp>
        <p:nvSpPr>
          <p:cNvPr id="6" name="Google Shape;149;p9"/>
          <p:cNvSpPr/>
          <p:nvPr/>
        </p:nvSpPr>
        <p:spPr>
          <a:xfrm>
            <a:off x="3053916" y="4779202"/>
            <a:ext cx="374637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Tensiones sin contingencias área de influencia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304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7104" y="117979"/>
            <a:ext cx="1016198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"/>
          <p:cNvSpPr txBox="1"/>
          <p:nvPr/>
        </p:nvSpPr>
        <p:spPr>
          <a:xfrm>
            <a:off x="566319" y="260676"/>
            <a:ext cx="76104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O" sz="20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Cargabilidades sin contingencias área de influencia</a:t>
            </a:r>
            <a:endParaRPr sz="2000" b="1" i="0" u="none" strike="noStrike" cap="none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32" y="895785"/>
            <a:ext cx="6583373" cy="3743592"/>
          </a:xfrm>
          <a:prstGeom prst="rect">
            <a:avLst/>
          </a:prstGeom>
        </p:spPr>
      </p:pic>
      <p:sp>
        <p:nvSpPr>
          <p:cNvPr id="6" name="Google Shape;149;p9"/>
          <p:cNvSpPr/>
          <p:nvPr/>
        </p:nvSpPr>
        <p:spPr>
          <a:xfrm>
            <a:off x="2823097" y="4785216"/>
            <a:ext cx="405709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100"/>
            </a:pP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Figura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s-CO" sz="1000" b="1" i="0" u="none" strike="noStrike" cap="none" dirty="0" smtClean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lang="es-CO" sz="1000" b="1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Cargabilidades sin contingencias área de influencia</a:t>
            </a:r>
            <a:r>
              <a:rPr lang="es-CO" sz="1000" b="1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222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8941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14009</TotalTime>
  <Words>294</Words>
  <Application>Microsoft Office PowerPoint</Application>
  <PresentationFormat>Presentación en pantalla (16:9)</PresentationFormat>
  <Paragraphs>69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3" baseType="lpstr">
      <vt:lpstr>Montserrat</vt:lpstr>
      <vt:lpstr>Manrope ExtraLight</vt:lpstr>
      <vt:lpstr>Nunito</vt:lpstr>
      <vt:lpstr>Arial</vt:lpstr>
      <vt:lpstr>Times New Roman</vt:lpstr>
      <vt:lpstr>Manrope Light</vt:lpstr>
      <vt:lpstr>Verdana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Paula Alejandra Bautista Aguilar</dc:creator>
  <cp:lastModifiedBy>Melvin Davíd Gómez Rodríguez</cp:lastModifiedBy>
  <cp:revision>123</cp:revision>
  <dcterms:modified xsi:type="dcterms:W3CDTF">2025-09-04T12:05:30Z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0x0101000B3BF6DCE1B5A74AB2601ACAC63D38F7</vt:lpwstr>
  </property>
</Properties>
</file>