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432" r:id="rId4"/>
    <p:sldId id="409" r:id="rId5"/>
    <p:sldId id="429" r:id="rId6"/>
    <p:sldId id="430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5" r:id="rId16"/>
    <p:sldId id="446" r:id="rId17"/>
    <p:sldId id="441" r:id="rId18"/>
    <p:sldId id="442" r:id="rId19"/>
    <p:sldId id="447" r:id="rId20"/>
    <p:sldId id="448" r:id="rId21"/>
    <p:sldId id="449" r:id="rId22"/>
    <p:sldId id="443" r:id="rId23"/>
    <p:sldId id="444" r:id="rId24"/>
    <p:sldId id="271" r:id="rId25"/>
  </p:sldIdLst>
  <p:sldSz cx="9144000" cy="5143500" type="screen16x9"/>
  <p:notesSz cx="6858000" cy="9144000"/>
  <p:embeddedFontLs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C01"/>
    <a:srgbClr val="1D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3"/>
    <p:restoredTop sz="94976"/>
  </p:normalViewPr>
  <p:slideViewPr>
    <p:cSldViewPr snapToGrid="0">
      <p:cViewPr>
        <p:scale>
          <a:sx n="113" d="100"/>
          <a:sy n="113" d="100"/>
        </p:scale>
        <p:origin x="1432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'3. COSTOS TOTALES'!$D$9</c:f>
              <c:strCache>
                <c:ptCount val="1"/>
                <c:pt idx="0">
                  <c:v>Costos activos del STR [COP]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TOTALES'!$D$10:$D$62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-39876211043.853371</c:v>
                </c:pt>
                <c:pt idx="5">
                  <c:v>-39876211043.853371</c:v>
                </c:pt>
                <c:pt idx="6">
                  <c:v>-39876211043.853371</c:v>
                </c:pt>
                <c:pt idx="7">
                  <c:v>-39876211043.853371</c:v>
                </c:pt>
                <c:pt idx="8">
                  <c:v>-39876211043.853371</c:v>
                </c:pt>
                <c:pt idx="9">
                  <c:v>-39876211043.853371</c:v>
                </c:pt>
                <c:pt idx="10">
                  <c:v>-39876211043.853371</c:v>
                </c:pt>
                <c:pt idx="11">
                  <c:v>-39876211043.853371</c:v>
                </c:pt>
                <c:pt idx="12">
                  <c:v>-39876211043.853371</c:v>
                </c:pt>
                <c:pt idx="13">
                  <c:v>-39876211043.853371</c:v>
                </c:pt>
                <c:pt idx="14">
                  <c:v>-39120195148.832474</c:v>
                </c:pt>
                <c:pt idx="15">
                  <c:v>-39120195148.832474</c:v>
                </c:pt>
                <c:pt idx="16">
                  <c:v>-39120195148.832474</c:v>
                </c:pt>
                <c:pt idx="17">
                  <c:v>-39120195148.832474</c:v>
                </c:pt>
                <c:pt idx="18">
                  <c:v>-39120195148.832474</c:v>
                </c:pt>
                <c:pt idx="19">
                  <c:v>-39120195148.832474</c:v>
                </c:pt>
                <c:pt idx="20">
                  <c:v>-39120195148.832474</c:v>
                </c:pt>
                <c:pt idx="21">
                  <c:v>-39120195148.832474</c:v>
                </c:pt>
                <c:pt idx="22">
                  <c:v>-39120195148.832474</c:v>
                </c:pt>
                <c:pt idx="23">
                  <c:v>-39120195148.832474</c:v>
                </c:pt>
                <c:pt idx="24">
                  <c:v>-39120195148.832474</c:v>
                </c:pt>
                <c:pt idx="25">
                  <c:v>-39120195148.832474</c:v>
                </c:pt>
                <c:pt idx="26">
                  <c:v>-39120195148.832474</c:v>
                </c:pt>
                <c:pt idx="27">
                  <c:v>-39120195148.832474</c:v>
                </c:pt>
                <c:pt idx="28">
                  <c:v>-39120195148.832474</c:v>
                </c:pt>
                <c:pt idx="29">
                  <c:v>-39120195148.832474</c:v>
                </c:pt>
                <c:pt idx="30">
                  <c:v>-39120195148.832474</c:v>
                </c:pt>
                <c:pt idx="31">
                  <c:v>-39120195148.832474</c:v>
                </c:pt>
                <c:pt idx="32">
                  <c:v>-39120195148.832474</c:v>
                </c:pt>
                <c:pt idx="33">
                  <c:v>-39120195148.832474</c:v>
                </c:pt>
                <c:pt idx="34">
                  <c:v>-39120195148.832474</c:v>
                </c:pt>
                <c:pt idx="35">
                  <c:v>-39120195148.832474</c:v>
                </c:pt>
                <c:pt idx="36">
                  <c:v>-39120195148.832474</c:v>
                </c:pt>
                <c:pt idx="37">
                  <c:v>-39120195148.832474</c:v>
                </c:pt>
                <c:pt idx="38">
                  <c:v>-39120195148.832474</c:v>
                </c:pt>
                <c:pt idx="39">
                  <c:v>-20956579607.666023</c:v>
                </c:pt>
                <c:pt idx="40">
                  <c:v>-20956579607.666023</c:v>
                </c:pt>
                <c:pt idx="41">
                  <c:v>-20956579607.666023</c:v>
                </c:pt>
                <c:pt idx="42">
                  <c:v>-20956579607.666023</c:v>
                </c:pt>
                <c:pt idx="43">
                  <c:v>-20956579607.666023</c:v>
                </c:pt>
                <c:pt idx="44">
                  <c:v>-20956579607.666023</c:v>
                </c:pt>
                <c:pt idx="45">
                  <c:v>-20956579607.666023</c:v>
                </c:pt>
                <c:pt idx="46">
                  <c:v>-20956579607.666023</c:v>
                </c:pt>
                <c:pt idx="47">
                  <c:v>-20956579607.666023</c:v>
                </c:pt>
                <c:pt idx="48">
                  <c:v>-20956579607.666023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0-7F41-8BFE-4857C17D9EE1}"/>
            </c:ext>
          </c:extLst>
        </c:ser>
        <c:ser>
          <c:idx val="6"/>
          <c:order val="1"/>
          <c:tx>
            <c:strRef>
              <c:f>'3. COSTOS TOTALES'!$H$9</c:f>
              <c:strCache>
                <c:ptCount val="1"/>
                <c:pt idx="0">
                  <c:v>Costos activos del STN [COP]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TOTALES'!$H$10:$H$62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0-7F41-8BFE-4857C17D9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337267711"/>
        <c:axId val="121424639"/>
      </c:barChart>
      <c:lineChart>
        <c:grouping val="standard"/>
        <c:varyColors val="0"/>
        <c:ser>
          <c:idx val="12"/>
          <c:order val="2"/>
          <c:tx>
            <c:strRef>
              <c:f>'3. COSTOS TOTALES'!$N$9</c:f>
              <c:strCache>
                <c:ptCount val="1"/>
                <c:pt idx="0">
                  <c:v>Costo total [USD]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TOTALES'!$N$10:$N$62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-9494335.9628222305</c:v>
                </c:pt>
                <c:pt idx="5">
                  <c:v>-9494335.9628222305</c:v>
                </c:pt>
                <c:pt idx="6">
                  <c:v>-9494335.9628222305</c:v>
                </c:pt>
                <c:pt idx="7">
                  <c:v>-9494335.9628222305</c:v>
                </c:pt>
                <c:pt idx="8">
                  <c:v>-9494335.9628222305</c:v>
                </c:pt>
                <c:pt idx="9">
                  <c:v>-9494335.9628222305</c:v>
                </c:pt>
                <c:pt idx="10">
                  <c:v>-9494335.9628222305</c:v>
                </c:pt>
                <c:pt idx="11">
                  <c:v>-9494335.9628222305</c:v>
                </c:pt>
                <c:pt idx="12">
                  <c:v>-9494335.9628222305</c:v>
                </c:pt>
                <c:pt idx="13">
                  <c:v>-9494335.9628222305</c:v>
                </c:pt>
                <c:pt idx="14">
                  <c:v>-9314332.1782934461</c:v>
                </c:pt>
                <c:pt idx="15">
                  <c:v>-9314332.1782934461</c:v>
                </c:pt>
                <c:pt idx="16">
                  <c:v>-9314332.1782934461</c:v>
                </c:pt>
                <c:pt idx="17">
                  <c:v>-9314332.1782934461</c:v>
                </c:pt>
                <c:pt idx="18">
                  <c:v>-9314332.1782934461</c:v>
                </c:pt>
                <c:pt idx="19">
                  <c:v>-9314332.1782934461</c:v>
                </c:pt>
                <c:pt idx="20">
                  <c:v>-9314332.1782934461</c:v>
                </c:pt>
                <c:pt idx="21">
                  <c:v>-9314332.1782934461</c:v>
                </c:pt>
                <c:pt idx="22">
                  <c:v>-9314332.1782934461</c:v>
                </c:pt>
                <c:pt idx="23">
                  <c:v>-9314332.1782934461</c:v>
                </c:pt>
                <c:pt idx="24">
                  <c:v>-9314332.1782934461</c:v>
                </c:pt>
                <c:pt idx="25">
                  <c:v>-9314332.1782934461</c:v>
                </c:pt>
                <c:pt idx="26">
                  <c:v>-9314332.1782934461</c:v>
                </c:pt>
                <c:pt idx="27">
                  <c:v>-9314332.1782934461</c:v>
                </c:pt>
                <c:pt idx="28">
                  <c:v>-9314332.1782934461</c:v>
                </c:pt>
                <c:pt idx="29">
                  <c:v>-9314332.1782934461</c:v>
                </c:pt>
                <c:pt idx="30">
                  <c:v>-9314332.1782934461</c:v>
                </c:pt>
                <c:pt idx="31">
                  <c:v>-9314332.1782934461</c:v>
                </c:pt>
                <c:pt idx="32">
                  <c:v>-9314332.1782934461</c:v>
                </c:pt>
                <c:pt idx="33">
                  <c:v>-9314332.1782934461</c:v>
                </c:pt>
                <c:pt idx="34">
                  <c:v>-9314332.1782934461</c:v>
                </c:pt>
                <c:pt idx="35">
                  <c:v>-9314332.1782934461</c:v>
                </c:pt>
                <c:pt idx="36">
                  <c:v>-9314332.1782934461</c:v>
                </c:pt>
                <c:pt idx="37">
                  <c:v>-9314332.1782934461</c:v>
                </c:pt>
                <c:pt idx="38">
                  <c:v>-9314332.1782934461</c:v>
                </c:pt>
                <c:pt idx="39">
                  <c:v>-4989661.8113490529</c:v>
                </c:pt>
                <c:pt idx="40">
                  <c:v>-4989661.8113490529</c:v>
                </c:pt>
                <c:pt idx="41">
                  <c:v>-4989661.8113490529</c:v>
                </c:pt>
                <c:pt idx="42">
                  <c:v>-4989661.8113490529</c:v>
                </c:pt>
                <c:pt idx="43">
                  <c:v>-4989661.8113490529</c:v>
                </c:pt>
                <c:pt idx="44">
                  <c:v>-4989661.8113490529</c:v>
                </c:pt>
                <c:pt idx="45">
                  <c:v>-4989661.8113490529</c:v>
                </c:pt>
                <c:pt idx="46">
                  <c:v>-4989661.8113490529</c:v>
                </c:pt>
                <c:pt idx="47">
                  <c:v>-4989661.8113490529</c:v>
                </c:pt>
                <c:pt idx="48">
                  <c:v>-4989661.8113490529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D0-7F41-8BFE-4857C17D9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476111"/>
        <c:axId val="713587775"/>
      </c:lineChart>
      <c:catAx>
        <c:axId val="337267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424639"/>
        <c:crosses val="autoZero"/>
        <c:auto val="1"/>
        <c:lblAlgn val="ctr"/>
        <c:lblOffset val="100"/>
        <c:noMultiLvlLbl val="0"/>
      </c:catAx>
      <c:valAx>
        <c:axId val="12142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/>
                  <a:t>COP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67711"/>
        <c:crosses val="autoZero"/>
        <c:crossBetween val="between"/>
      </c:valAx>
      <c:valAx>
        <c:axId val="71358777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rgbClr val="C00000"/>
                    </a:solidFill>
                  </a:rPr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6476111"/>
        <c:crosses val="max"/>
        <c:crossBetween val="between"/>
      </c:valAx>
      <c:catAx>
        <c:axId val="916476111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13587775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57150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'3. COSTOS TOTALES'!$D$9</c:f>
              <c:strCache>
                <c:ptCount val="1"/>
                <c:pt idx="0">
                  <c:v>Costos activos del STR [COP]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TOTALES'!$D$10:$D$62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-39876211043.853371</c:v>
                </c:pt>
                <c:pt idx="5">
                  <c:v>-39876211043.853371</c:v>
                </c:pt>
                <c:pt idx="6">
                  <c:v>-39876211043.853371</c:v>
                </c:pt>
                <c:pt idx="7">
                  <c:v>-39876211043.853371</c:v>
                </c:pt>
                <c:pt idx="8">
                  <c:v>-39876211043.853371</c:v>
                </c:pt>
                <c:pt idx="9">
                  <c:v>-39876211043.853371</c:v>
                </c:pt>
                <c:pt idx="10">
                  <c:v>-39876211043.853371</c:v>
                </c:pt>
                <c:pt idx="11">
                  <c:v>-39876211043.853371</c:v>
                </c:pt>
                <c:pt idx="12">
                  <c:v>-39876211043.853371</c:v>
                </c:pt>
                <c:pt idx="13">
                  <c:v>-39876211043.853371</c:v>
                </c:pt>
                <c:pt idx="14">
                  <c:v>-39120195148.832474</c:v>
                </c:pt>
                <c:pt idx="15">
                  <c:v>-39120195148.832474</c:v>
                </c:pt>
                <c:pt idx="16">
                  <c:v>-39120195148.832474</c:v>
                </c:pt>
                <c:pt idx="17">
                  <c:v>-39120195148.832474</c:v>
                </c:pt>
                <c:pt idx="18">
                  <c:v>-39120195148.832474</c:v>
                </c:pt>
                <c:pt idx="19">
                  <c:v>-39120195148.832474</c:v>
                </c:pt>
                <c:pt idx="20">
                  <c:v>-39120195148.832474</c:v>
                </c:pt>
                <c:pt idx="21">
                  <c:v>-39120195148.832474</c:v>
                </c:pt>
                <c:pt idx="22">
                  <c:v>-39120195148.832474</c:v>
                </c:pt>
                <c:pt idx="23">
                  <c:v>-39120195148.832474</c:v>
                </c:pt>
                <c:pt idx="24">
                  <c:v>-39120195148.832474</c:v>
                </c:pt>
                <c:pt idx="25">
                  <c:v>-39120195148.832474</c:v>
                </c:pt>
                <c:pt idx="26">
                  <c:v>-39120195148.832474</c:v>
                </c:pt>
                <c:pt idx="27">
                  <c:v>-39120195148.832474</c:v>
                </c:pt>
                <c:pt idx="28">
                  <c:v>-39120195148.832474</c:v>
                </c:pt>
                <c:pt idx="29">
                  <c:v>-39120195148.832474</c:v>
                </c:pt>
                <c:pt idx="30">
                  <c:v>-39120195148.832474</c:v>
                </c:pt>
                <c:pt idx="31">
                  <c:v>-39120195148.832474</c:v>
                </c:pt>
                <c:pt idx="32">
                  <c:v>-39120195148.832474</c:v>
                </c:pt>
                <c:pt idx="33">
                  <c:v>-39120195148.832474</c:v>
                </c:pt>
                <c:pt idx="34">
                  <c:v>-39120195148.832474</c:v>
                </c:pt>
                <c:pt idx="35">
                  <c:v>-39120195148.832474</c:v>
                </c:pt>
                <c:pt idx="36">
                  <c:v>-39120195148.832474</c:v>
                </c:pt>
                <c:pt idx="37">
                  <c:v>-39120195148.832474</c:v>
                </c:pt>
                <c:pt idx="38">
                  <c:v>-39120195148.832474</c:v>
                </c:pt>
                <c:pt idx="39">
                  <c:v>-20956579607.666023</c:v>
                </c:pt>
                <c:pt idx="40">
                  <c:v>-20956579607.666023</c:v>
                </c:pt>
                <c:pt idx="41">
                  <c:v>-20956579607.666023</c:v>
                </c:pt>
                <c:pt idx="42">
                  <c:v>-20956579607.666023</c:v>
                </c:pt>
                <c:pt idx="43">
                  <c:v>-20956579607.666023</c:v>
                </c:pt>
                <c:pt idx="44">
                  <c:v>-20956579607.666023</c:v>
                </c:pt>
                <c:pt idx="45">
                  <c:v>-20956579607.666023</c:v>
                </c:pt>
                <c:pt idx="46">
                  <c:v>-20956579607.666023</c:v>
                </c:pt>
                <c:pt idx="47">
                  <c:v>-20956579607.666023</c:v>
                </c:pt>
                <c:pt idx="48">
                  <c:v>-20956579607.666023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3-014A-8CF2-AC111147DA5C}"/>
            </c:ext>
          </c:extLst>
        </c:ser>
        <c:ser>
          <c:idx val="6"/>
          <c:order val="1"/>
          <c:tx>
            <c:strRef>
              <c:f>'3. COSTOS TOTALES'!$H$9</c:f>
              <c:strCache>
                <c:ptCount val="1"/>
                <c:pt idx="0">
                  <c:v>Costos activos del STN [COP]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TOTALES'!$H$10:$H$62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3-014A-8CF2-AC111147D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337267711"/>
        <c:axId val="121424639"/>
      </c:barChart>
      <c:lineChart>
        <c:grouping val="standard"/>
        <c:varyColors val="0"/>
        <c:ser>
          <c:idx val="12"/>
          <c:order val="2"/>
          <c:tx>
            <c:strRef>
              <c:f>'3. COSTOS TOTALES'!$N$9</c:f>
              <c:strCache>
                <c:ptCount val="1"/>
                <c:pt idx="0">
                  <c:v>Costo total [USD]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TOTALES'!$N$10:$N$62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-9494335.9628222305</c:v>
                </c:pt>
                <c:pt idx="5">
                  <c:v>-9494335.9628222305</c:v>
                </c:pt>
                <c:pt idx="6">
                  <c:v>-9494335.9628222305</c:v>
                </c:pt>
                <c:pt idx="7">
                  <c:v>-9494335.9628222305</c:v>
                </c:pt>
                <c:pt idx="8">
                  <c:v>-9494335.9628222305</c:v>
                </c:pt>
                <c:pt idx="9">
                  <c:v>-9494335.9628222305</c:v>
                </c:pt>
                <c:pt idx="10">
                  <c:v>-9494335.9628222305</c:v>
                </c:pt>
                <c:pt idx="11">
                  <c:v>-9494335.9628222305</c:v>
                </c:pt>
                <c:pt idx="12">
                  <c:v>-9494335.9628222305</c:v>
                </c:pt>
                <c:pt idx="13">
                  <c:v>-9494335.9628222305</c:v>
                </c:pt>
                <c:pt idx="14">
                  <c:v>-9314332.1782934461</c:v>
                </c:pt>
                <c:pt idx="15">
                  <c:v>-9314332.1782934461</c:v>
                </c:pt>
                <c:pt idx="16">
                  <c:v>-9314332.1782934461</c:v>
                </c:pt>
                <c:pt idx="17">
                  <c:v>-9314332.1782934461</c:v>
                </c:pt>
                <c:pt idx="18">
                  <c:v>-9314332.1782934461</c:v>
                </c:pt>
                <c:pt idx="19">
                  <c:v>-9314332.1782934461</c:v>
                </c:pt>
                <c:pt idx="20">
                  <c:v>-9314332.1782934461</c:v>
                </c:pt>
                <c:pt idx="21">
                  <c:v>-9314332.1782934461</c:v>
                </c:pt>
                <c:pt idx="22">
                  <c:v>-9314332.1782934461</c:v>
                </c:pt>
                <c:pt idx="23">
                  <c:v>-9314332.1782934461</c:v>
                </c:pt>
                <c:pt idx="24">
                  <c:v>-9314332.1782934461</c:v>
                </c:pt>
                <c:pt idx="25">
                  <c:v>-9314332.1782934461</c:v>
                </c:pt>
                <c:pt idx="26">
                  <c:v>-9314332.1782934461</c:v>
                </c:pt>
                <c:pt idx="27">
                  <c:v>-9314332.1782934461</c:v>
                </c:pt>
                <c:pt idx="28">
                  <c:v>-9314332.1782934461</c:v>
                </c:pt>
                <c:pt idx="29">
                  <c:v>-9314332.1782934461</c:v>
                </c:pt>
                <c:pt idx="30">
                  <c:v>-9314332.1782934461</c:v>
                </c:pt>
                <c:pt idx="31">
                  <c:v>-9314332.1782934461</c:v>
                </c:pt>
                <c:pt idx="32">
                  <c:v>-9314332.1782934461</c:v>
                </c:pt>
                <c:pt idx="33">
                  <c:v>-9314332.1782934461</c:v>
                </c:pt>
                <c:pt idx="34">
                  <c:v>-9314332.1782934461</c:v>
                </c:pt>
                <c:pt idx="35">
                  <c:v>-9314332.1782934461</c:v>
                </c:pt>
                <c:pt idx="36">
                  <c:v>-9314332.1782934461</c:v>
                </c:pt>
                <c:pt idx="37">
                  <c:v>-9314332.1782934461</c:v>
                </c:pt>
                <c:pt idx="38">
                  <c:v>-9314332.1782934461</c:v>
                </c:pt>
                <c:pt idx="39">
                  <c:v>-4989661.8113490529</c:v>
                </c:pt>
                <c:pt idx="40">
                  <c:v>-4989661.8113490529</c:v>
                </c:pt>
                <c:pt idx="41">
                  <c:v>-4989661.8113490529</c:v>
                </c:pt>
                <c:pt idx="42">
                  <c:v>-4989661.8113490529</c:v>
                </c:pt>
                <c:pt idx="43">
                  <c:v>-4989661.8113490529</c:v>
                </c:pt>
                <c:pt idx="44">
                  <c:v>-4989661.8113490529</c:v>
                </c:pt>
                <c:pt idx="45">
                  <c:v>-4989661.8113490529</c:v>
                </c:pt>
                <c:pt idx="46">
                  <c:v>-4989661.8113490529</c:v>
                </c:pt>
                <c:pt idx="47">
                  <c:v>-4989661.8113490529</c:v>
                </c:pt>
                <c:pt idx="48">
                  <c:v>-4989661.8113490529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03-014A-8CF2-AC111147D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476111"/>
        <c:axId val="713587775"/>
      </c:lineChart>
      <c:catAx>
        <c:axId val="337267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424639"/>
        <c:crosses val="autoZero"/>
        <c:auto val="1"/>
        <c:lblAlgn val="ctr"/>
        <c:lblOffset val="100"/>
        <c:noMultiLvlLbl val="0"/>
      </c:catAx>
      <c:valAx>
        <c:axId val="12142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/>
                  <a:t>COP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67711"/>
        <c:crosses val="autoZero"/>
        <c:crossBetween val="between"/>
      </c:valAx>
      <c:valAx>
        <c:axId val="71358777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rgbClr val="C00000"/>
                    </a:solidFill>
                  </a:rPr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6476111"/>
        <c:crosses val="max"/>
        <c:crossBetween val="between"/>
      </c:valAx>
      <c:catAx>
        <c:axId val="916476111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13587775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57150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BENEFICIO PERDIDAS'!$D$9</c:f>
              <c:strCache>
                <c:ptCount val="1"/>
                <c:pt idx="0">
                  <c:v>Pérdidas - Dmax - SP (MW)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'5. BENEFICIO PERDIDAS'!$C$10:$C$54</c:f>
              <c:numCache>
                <c:formatCode>General</c:formatCode>
                <c:ptCount val="45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  <c:pt idx="20">
                  <c:v>2047</c:v>
                </c:pt>
                <c:pt idx="21">
                  <c:v>2048</c:v>
                </c:pt>
                <c:pt idx="22">
                  <c:v>2049</c:v>
                </c:pt>
                <c:pt idx="23">
                  <c:v>2050</c:v>
                </c:pt>
                <c:pt idx="24">
                  <c:v>2051</c:v>
                </c:pt>
                <c:pt idx="25">
                  <c:v>2052</c:v>
                </c:pt>
                <c:pt idx="26">
                  <c:v>2053</c:v>
                </c:pt>
                <c:pt idx="27">
                  <c:v>2054</c:v>
                </c:pt>
                <c:pt idx="28">
                  <c:v>2055</c:v>
                </c:pt>
                <c:pt idx="29">
                  <c:v>2056</c:v>
                </c:pt>
                <c:pt idx="30">
                  <c:v>2057</c:v>
                </c:pt>
                <c:pt idx="31">
                  <c:v>2058</c:v>
                </c:pt>
                <c:pt idx="32">
                  <c:v>2059</c:v>
                </c:pt>
                <c:pt idx="33">
                  <c:v>2060</c:v>
                </c:pt>
                <c:pt idx="34">
                  <c:v>2061</c:v>
                </c:pt>
                <c:pt idx="35">
                  <c:v>2062</c:v>
                </c:pt>
                <c:pt idx="36">
                  <c:v>2063</c:v>
                </c:pt>
                <c:pt idx="37">
                  <c:v>2064</c:v>
                </c:pt>
                <c:pt idx="38">
                  <c:v>2065</c:v>
                </c:pt>
                <c:pt idx="39">
                  <c:v>2066</c:v>
                </c:pt>
                <c:pt idx="40">
                  <c:v>2067</c:v>
                </c:pt>
                <c:pt idx="41">
                  <c:v>2068</c:v>
                </c:pt>
                <c:pt idx="42">
                  <c:v>2069</c:v>
                </c:pt>
                <c:pt idx="43">
                  <c:v>2070</c:v>
                </c:pt>
                <c:pt idx="44">
                  <c:v>2071</c:v>
                </c:pt>
              </c:numCache>
            </c:numRef>
          </c:cat>
          <c:val>
            <c:numRef>
              <c:f>'5. BENEFICIO PERDIDAS'!$D$10:$D$54</c:f>
              <c:numCache>
                <c:formatCode>0</c:formatCode>
                <c:ptCount val="45"/>
                <c:pt idx="0">
                  <c:v>390.99486922387752</c:v>
                </c:pt>
                <c:pt idx="1">
                  <c:v>402.19386242534409</c:v>
                </c:pt>
                <c:pt idx="2">
                  <c:v>406.84991951486347</c:v>
                </c:pt>
                <c:pt idx="3">
                  <c:v>399.097276612521</c:v>
                </c:pt>
                <c:pt idx="4">
                  <c:v>410.49421705383469</c:v>
                </c:pt>
                <c:pt idx="5">
                  <c:v>397.32803320435409</c:v>
                </c:pt>
                <c:pt idx="6">
                  <c:v>405.29463657044772</c:v>
                </c:pt>
                <c:pt idx="7">
                  <c:v>405.29463657044772</c:v>
                </c:pt>
                <c:pt idx="8">
                  <c:v>405.29463657044772</c:v>
                </c:pt>
                <c:pt idx="9">
                  <c:v>405.29463657044772</c:v>
                </c:pt>
                <c:pt idx="10">
                  <c:v>405.29463657044772</c:v>
                </c:pt>
                <c:pt idx="11">
                  <c:v>405.29463657044772</c:v>
                </c:pt>
                <c:pt idx="12">
                  <c:v>405.29463657044772</c:v>
                </c:pt>
                <c:pt idx="13">
                  <c:v>405.29463657044772</c:v>
                </c:pt>
                <c:pt idx="14">
                  <c:v>405.29463657044772</c:v>
                </c:pt>
                <c:pt idx="15">
                  <c:v>405.29463657044772</c:v>
                </c:pt>
                <c:pt idx="16">
                  <c:v>405.29463657044772</c:v>
                </c:pt>
                <c:pt idx="17">
                  <c:v>405.29463657044772</c:v>
                </c:pt>
                <c:pt idx="18">
                  <c:v>405.29463657044772</c:v>
                </c:pt>
                <c:pt idx="19">
                  <c:v>405.29463657044772</c:v>
                </c:pt>
                <c:pt idx="20">
                  <c:v>405.29463657044772</c:v>
                </c:pt>
                <c:pt idx="21">
                  <c:v>405.29463657044772</c:v>
                </c:pt>
                <c:pt idx="22">
                  <c:v>405.29463657044772</c:v>
                </c:pt>
                <c:pt idx="23">
                  <c:v>405.29463657044772</c:v>
                </c:pt>
                <c:pt idx="24">
                  <c:v>405.29463657044772</c:v>
                </c:pt>
                <c:pt idx="25">
                  <c:v>405.29463657044772</c:v>
                </c:pt>
                <c:pt idx="26">
                  <c:v>405.29463657044772</c:v>
                </c:pt>
                <c:pt idx="27">
                  <c:v>405.29463657044772</c:v>
                </c:pt>
                <c:pt idx="28">
                  <c:v>405.29463657044772</c:v>
                </c:pt>
                <c:pt idx="29">
                  <c:v>405.29463657044772</c:v>
                </c:pt>
                <c:pt idx="30">
                  <c:v>405.29463657044772</c:v>
                </c:pt>
                <c:pt idx="31">
                  <c:v>405.29463657044772</c:v>
                </c:pt>
                <c:pt idx="32">
                  <c:v>405.29463657044772</c:v>
                </c:pt>
                <c:pt idx="33">
                  <c:v>405.29463657044772</c:v>
                </c:pt>
                <c:pt idx="34">
                  <c:v>405.29463657044772</c:v>
                </c:pt>
                <c:pt idx="35">
                  <c:v>405.29463657044772</c:v>
                </c:pt>
                <c:pt idx="36">
                  <c:v>405.29463657044772</c:v>
                </c:pt>
                <c:pt idx="37">
                  <c:v>405.29463657044772</c:v>
                </c:pt>
                <c:pt idx="38">
                  <c:v>405.29463657044772</c:v>
                </c:pt>
                <c:pt idx="39">
                  <c:v>405.29463657044772</c:v>
                </c:pt>
                <c:pt idx="40">
                  <c:v>405.29463657044772</c:v>
                </c:pt>
                <c:pt idx="41">
                  <c:v>405.29463657044772</c:v>
                </c:pt>
                <c:pt idx="42">
                  <c:v>405.29463657044772</c:v>
                </c:pt>
                <c:pt idx="43">
                  <c:v>405.29463657044772</c:v>
                </c:pt>
                <c:pt idx="44">
                  <c:v>405.29463657044772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D-654A-95CB-9FFF4F009FA1}"/>
            </c:ext>
          </c:extLst>
        </c:ser>
        <c:ser>
          <c:idx val="1"/>
          <c:order val="1"/>
          <c:tx>
            <c:strRef>
              <c:f>'5. BENEFICIO PERDIDAS'!$E$9</c:f>
              <c:strCache>
                <c:ptCount val="1"/>
                <c:pt idx="0">
                  <c:v>Pérdidas - Dmax - CP (MW)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'5. BENEFICIO PERDIDAS'!$C$10:$C$54</c:f>
              <c:numCache>
                <c:formatCode>General</c:formatCode>
                <c:ptCount val="45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  <c:pt idx="20">
                  <c:v>2047</c:v>
                </c:pt>
                <c:pt idx="21">
                  <c:v>2048</c:v>
                </c:pt>
                <c:pt idx="22">
                  <c:v>2049</c:v>
                </c:pt>
                <c:pt idx="23">
                  <c:v>2050</c:v>
                </c:pt>
                <c:pt idx="24">
                  <c:v>2051</c:v>
                </c:pt>
                <c:pt idx="25">
                  <c:v>2052</c:v>
                </c:pt>
                <c:pt idx="26">
                  <c:v>2053</c:v>
                </c:pt>
                <c:pt idx="27">
                  <c:v>2054</c:v>
                </c:pt>
                <c:pt idx="28">
                  <c:v>2055</c:v>
                </c:pt>
                <c:pt idx="29">
                  <c:v>2056</c:v>
                </c:pt>
                <c:pt idx="30">
                  <c:v>2057</c:v>
                </c:pt>
                <c:pt idx="31">
                  <c:v>2058</c:v>
                </c:pt>
                <c:pt idx="32">
                  <c:v>2059</c:v>
                </c:pt>
                <c:pt idx="33">
                  <c:v>2060</c:v>
                </c:pt>
                <c:pt idx="34">
                  <c:v>2061</c:v>
                </c:pt>
                <c:pt idx="35">
                  <c:v>2062</c:v>
                </c:pt>
                <c:pt idx="36">
                  <c:v>2063</c:v>
                </c:pt>
                <c:pt idx="37">
                  <c:v>2064</c:v>
                </c:pt>
                <c:pt idx="38">
                  <c:v>2065</c:v>
                </c:pt>
                <c:pt idx="39">
                  <c:v>2066</c:v>
                </c:pt>
                <c:pt idx="40">
                  <c:v>2067</c:v>
                </c:pt>
                <c:pt idx="41">
                  <c:v>2068</c:v>
                </c:pt>
                <c:pt idx="42">
                  <c:v>2069</c:v>
                </c:pt>
                <c:pt idx="43">
                  <c:v>2070</c:v>
                </c:pt>
                <c:pt idx="44">
                  <c:v>2071</c:v>
                </c:pt>
              </c:numCache>
            </c:numRef>
          </c:cat>
          <c:val>
            <c:numRef>
              <c:f>'5. BENEFICIO PERDIDAS'!$E$10:$E$54</c:f>
              <c:numCache>
                <c:formatCode>0</c:formatCode>
                <c:ptCount val="45"/>
                <c:pt idx="0">
                  <c:v>389.42694432389243</c:v>
                </c:pt>
                <c:pt idx="1">
                  <c:v>400.35955740348288</c:v>
                </c:pt>
                <c:pt idx="2">
                  <c:v>404.73397908943957</c:v>
                </c:pt>
                <c:pt idx="3">
                  <c:v>396.83185600352721</c:v>
                </c:pt>
                <c:pt idx="4">
                  <c:v>407.80431918141232</c:v>
                </c:pt>
                <c:pt idx="5">
                  <c:v>394.54623085154202</c:v>
                </c:pt>
                <c:pt idx="6">
                  <c:v>402.25854959879769</c:v>
                </c:pt>
                <c:pt idx="7">
                  <c:v>402.25854959879769</c:v>
                </c:pt>
                <c:pt idx="8">
                  <c:v>402.25854959879769</c:v>
                </c:pt>
                <c:pt idx="9">
                  <c:v>402.25854959879769</c:v>
                </c:pt>
                <c:pt idx="10">
                  <c:v>402.25854959879769</c:v>
                </c:pt>
                <c:pt idx="11">
                  <c:v>402.25854959879769</c:v>
                </c:pt>
                <c:pt idx="12">
                  <c:v>402.25854959879769</c:v>
                </c:pt>
                <c:pt idx="13">
                  <c:v>402.25854959879769</c:v>
                </c:pt>
                <c:pt idx="14">
                  <c:v>402.25854959879769</c:v>
                </c:pt>
                <c:pt idx="15">
                  <c:v>402.25854959879769</c:v>
                </c:pt>
                <c:pt idx="16">
                  <c:v>402.25854959879769</c:v>
                </c:pt>
                <c:pt idx="17">
                  <c:v>402.25854959879769</c:v>
                </c:pt>
                <c:pt idx="18">
                  <c:v>402.25854959879769</c:v>
                </c:pt>
                <c:pt idx="19">
                  <c:v>402.25854959879769</c:v>
                </c:pt>
                <c:pt idx="20">
                  <c:v>402.25854959879769</c:v>
                </c:pt>
                <c:pt idx="21">
                  <c:v>402.25854959879769</c:v>
                </c:pt>
                <c:pt idx="22">
                  <c:v>402.25854959879769</c:v>
                </c:pt>
                <c:pt idx="23">
                  <c:v>402.25854959879769</c:v>
                </c:pt>
                <c:pt idx="24">
                  <c:v>402.25854959879769</c:v>
                </c:pt>
                <c:pt idx="25">
                  <c:v>402.25854959879769</c:v>
                </c:pt>
                <c:pt idx="26">
                  <c:v>402.25854959879769</c:v>
                </c:pt>
                <c:pt idx="27">
                  <c:v>402.25854959879769</c:v>
                </c:pt>
                <c:pt idx="28">
                  <c:v>402.25854959879769</c:v>
                </c:pt>
                <c:pt idx="29">
                  <c:v>402.25854959879769</c:v>
                </c:pt>
                <c:pt idx="30">
                  <c:v>402.25854959879769</c:v>
                </c:pt>
                <c:pt idx="31">
                  <c:v>402.25854959879769</c:v>
                </c:pt>
                <c:pt idx="32">
                  <c:v>402.25854959879769</c:v>
                </c:pt>
                <c:pt idx="33">
                  <c:v>402.25854959879769</c:v>
                </c:pt>
                <c:pt idx="34">
                  <c:v>402.25854959879769</c:v>
                </c:pt>
                <c:pt idx="35">
                  <c:v>402.25854959879769</c:v>
                </c:pt>
                <c:pt idx="36">
                  <c:v>402.25854959879769</c:v>
                </c:pt>
                <c:pt idx="37">
                  <c:v>402.25854959879769</c:v>
                </c:pt>
                <c:pt idx="38">
                  <c:v>402.25854959879769</c:v>
                </c:pt>
                <c:pt idx="39">
                  <c:v>402.25854959879769</c:v>
                </c:pt>
                <c:pt idx="40">
                  <c:v>402.25854959879769</c:v>
                </c:pt>
                <c:pt idx="41">
                  <c:v>402.25854959879769</c:v>
                </c:pt>
                <c:pt idx="42">
                  <c:v>402.25854959879769</c:v>
                </c:pt>
                <c:pt idx="43">
                  <c:v>402.25854959879769</c:v>
                </c:pt>
                <c:pt idx="44">
                  <c:v>402.25854959879769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D-654A-95CB-9FFF4F009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36300352"/>
        <c:axId val="626609984"/>
      </c:barChart>
      <c:lineChart>
        <c:grouping val="standard"/>
        <c:varyColors val="0"/>
        <c:ser>
          <c:idx val="2"/>
          <c:order val="2"/>
          <c:tx>
            <c:strRef>
              <c:f>'5. BENEFICIO PERDIDAS'!$F$9</c:f>
              <c:strCache>
                <c:ptCount val="1"/>
                <c:pt idx="0">
                  <c:v>Reducción pérdidas (MWh/año)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'5. BENEFICIO PERDIDAS'!$C$10:$C$54</c:f>
              <c:numCache>
                <c:formatCode>General</c:formatCode>
                <c:ptCount val="45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  <c:pt idx="20">
                  <c:v>2047</c:v>
                </c:pt>
                <c:pt idx="21">
                  <c:v>2048</c:v>
                </c:pt>
                <c:pt idx="22">
                  <c:v>2049</c:v>
                </c:pt>
                <c:pt idx="23">
                  <c:v>2050</c:v>
                </c:pt>
                <c:pt idx="24">
                  <c:v>2051</c:v>
                </c:pt>
                <c:pt idx="25">
                  <c:v>2052</c:v>
                </c:pt>
                <c:pt idx="26">
                  <c:v>2053</c:v>
                </c:pt>
                <c:pt idx="27">
                  <c:v>2054</c:v>
                </c:pt>
                <c:pt idx="28">
                  <c:v>2055</c:v>
                </c:pt>
                <c:pt idx="29">
                  <c:v>2056</c:v>
                </c:pt>
                <c:pt idx="30">
                  <c:v>2057</c:v>
                </c:pt>
                <c:pt idx="31">
                  <c:v>2058</c:v>
                </c:pt>
                <c:pt idx="32">
                  <c:v>2059</c:v>
                </c:pt>
                <c:pt idx="33">
                  <c:v>2060</c:v>
                </c:pt>
                <c:pt idx="34">
                  <c:v>2061</c:v>
                </c:pt>
                <c:pt idx="35">
                  <c:v>2062</c:v>
                </c:pt>
                <c:pt idx="36">
                  <c:v>2063</c:v>
                </c:pt>
                <c:pt idx="37">
                  <c:v>2064</c:v>
                </c:pt>
                <c:pt idx="38">
                  <c:v>2065</c:v>
                </c:pt>
                <c:pt idx="39">
                  <c:v>2066</c:v>
                </c:pt>
                <c:pt idx="40">
                  <c:v>2067</c:v>
                </c:pt>
                <c:pt idx="41">
                  <c:v>2068</c:v>
                </c:pt>
                <c:pt idx="42">
                  <c:v>2069</c:v>
                </c:pt>
                <c:pt idx="43">
                  <c:v>2070</c:v>
                </c:pt>
                <c:pt idx="44">
                  <c:v>2071</c:v>
                </c:pt>
              </c:numCache>
            </c:numRef>
          </c:cat>
          <c:val>
            <c:numRef>
              <c:f>'5. BENEFICIO PERDIDAS'!$F$10:$F$54</c:f>
              <c:numCache>
                <c:formatCode>0</c:formatCode>
                <c:ptCount val="45"/>
                <c:pt idx="0">
                  <c:v>3433.7555309673407</c:v>
                </c:pt>
                <c:pt idx="1">
                  <c:v>4017.1279978760545</c:v>
                </c:pt>
                <c:pt idx="2">
                  <c:v>4633.9095316783423</c:v>
                </c:pt>
                <c:pt idx="3">
                  <c:v>4961.2711336964067</c:v>
                </c:pt>
                <c:pt idx="4">
                  <c:v>5890.8763406049766</c:v>
                </c:pt>
                <c:pt idx="5">
                  <c:v>6092.1471526584219</c:v>
                </c:pt>
                <c:pt idx="6">
                  <c:v>6649.0304679135788</c:v>
                </c:pt>
                <c:pt idx="7">
                  <c:v>6649.0304679135788</c:v>
                </c:pt>
                <c:pt idx="8">
                  <c:v>6649.0304679135788</c:v>
                </c:pt>
                <c:pt idx="9">
                  <c:v>6649.0304679135788</c:v>
                </c:pt>
                <c:pt idx="10">
                  <c:v>6649.0304679135788</c:v>
                </c:pt>
                <c:pt idx="11">
                  <c:v>6649.0304679135788</c:v>
                </c:pt>
                <c:pt idx="12">
                  <c:v>6649.0304679135788</c:v>
                </c:pt>
                <c:pt idx="13">
                  <c:v>6649.0304679135788</c:v>
                </c:pt>
                <c:pt idx="14">
                  <c:v>6649.0304679135788</c:v>
                </c:pt>
                <c:pt idx="15">
                  <c:v>6649.0304679135788</c:v>
                </c:pt>
                <c:pt idx="16">
                  <c:v>6649.0304679135788</c:v>
                </c:pt>
                <c:pt idx="17">
                  <c:v>6649.0304679135788</c:v>
                </c:pt>
                <c:pt idx="18">
                  <c:v>6649.0304679135788</c:v>
                </c:pt>
                <c:pt idx="19">
                  <c:v>6649.0304679135788</c:v>
                </c:pt>
                <c:pt idx="20">
                  <c:v>6649.0304679135788</c:v>
                </c:pt>
                <c:pt idx="21">
                  <c:v>6649.0304679135788</c:v>
                </c:pt>
                <c:pt idx="22">
                  <c:v>6649.0304679135788</c:v>
                </c:pt>
                <c:pt idx="23">
                  <c:v>6649.0304679135788</c:v>
                </c:pt>
                <c:pt idx="24">
                  <c:v>6649.0304679135788</c:v>
                </c:pt>
                <c:pt idx="25">
                  <c:v>6649.0304679135788</c:v>
                </c:pt>
                <c:pt idx="26">
                  <c:v>6649.0304679135788</c:v>
                </c:pt>
                <c:pt idx="27">
                  <c:v>6649.0304679135788</c:v>
                </c:pt>
                <c:pt idx="28">
                  <c:v>6649.0304679135788</c:v>
                </c:pt>
                <c:pt idx="29">
                  <c:v>6649.0304679135788</c:v>
                </c:pt>
                <c:pt idx="30">
                  <c:v>6649.0304679135788</c:v>
                </c:pt>
                <c:pt idx="31">
                  <c:v>6649.0304679135788</c:v>
                </c:pt>
                <c:pt idx="32">
                  <c:v>6649.0304679135788</c:v>
                </c:pt>
                <c:pt idx="33">
                  <c:v>6649.0304679135788</c:v>
                </c:pt>
                <c:pt idx="34">
                  <c:v>6649.0304679135788</c:v>
                </c:pt>
                <c:pt idx="35">
                  <c:v>6649.0304679135788</c:v>
                </c:pt>
                <c:pt idx="36">
                  <c:v>6649.0304679135788</c:v>
                </c:pt>
                <c:pt idx="37">
                  <c:v>6649.0304679135788</c:v>
                </c:pt>
                <c:pt idx="38">
                  <c:v>6649.0304679135788</c:v>
                </c:pt>
                <c:pt idx="39">
                  <c:v>6649.0304679135788</c:v>
                </c:pt>
                <c:pt idx="40">
                  <c:v>6649.0304679135788</c:v>
                </c:pt>
                <c:pt idx="41">
                  <c:v>6649.0304679135788</c:v>
                </c:pt>
                <c:pt idx="42">
                  <c:v>6649.0304679135788</c:v>
                </c:pt>
                <c:pt idx="43">
                  <c:v>6649.0304679135788</c:v>
                </c:pt>
                <c:pt idx="44">
                  <c:v>6649.0304679135788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2D-654A-95CB-9FFF4F009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299488"/>
        <c:axId val="910530752"/>
      </c:lineChart>
      <c:catAx>
        <c:axId val="63630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6609984"/>
        <c:crosses val="autoZero"/>
        <c:auto val="1"/>
        <c:lblAlgn val="ctr"/>
        <c:lblOffset val="100"/>
        <c:noMultiLvlLbl val="0"/>
      </c:catAx>
      <c:valAx>
        <c:axId val="62660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/>
                  <a:t>Pérdidas de</a:t>
                </a:r>
                <a:r>
                  <a:rPr lang="es-MX" sz="900" baseline="0"/>
                  <a:t> potencia (MW)</a:t>
                </a:r>
                <a:endParaRPr lang="es-MX" sz="9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6300352"/>
        <c:crosses val="autoZero"/>
        <c:crossBetween val="between"/>
      </c:valAx>
      <c:valAx>
        <c:axId val="9105307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rgbClr val="FF0000"/>
                    </a:solidFill>
                  </a:rPr>
                  <a:t>Reducción de pérdidas (MWh)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6299488"/>
        <c:crosses val="max"/>
        <c:crossBetween val="between"/>
      </c:valAx>
      <c:catAx>
        <c:axId val="102629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0530752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'8. BENEFICIOS TOTALES'!$D$9</c:f>
              <c:strCache>
                <c:ptCount val="1"/>
                <c:pt idx="0">
                  <c:v>Beneficios acumulados por DNA - Probabilistico [USD]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TOTALES'!$D$10:$D$62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2315417.1705357134</c:v>
                </c:pt>
                <c:pt idx="5">
                  <c:v>3409595.6494580531</c:v>
                </c:pt>
                <c:pt idx="6">
                  <c:v>4545727.1470311387</c:v>
                </c:pt>
                <c:pt idx="7">
                  <c:v>5752676.8045091936</c:v>
                </c:pt>
                <c:pt idx="8">
                  <c:v>7019967.8581280876</c:v>
                </c:pt>
                <c:pt idx="9">
                  <c:v>8324099.582015276</c:v>
                </c:pt>
                <c:pt idx="10">
                  <c:v>9661388.7101139333</c:v>
                </c:pt>
                <c:pt idx="11">
                  <c:v>11054459.298928421</c:v>
                </c:pt>
                <c:pt idx="12">
                  <c:v>12802219.721274164</c:v>
                </c:pt>
                <c:pt idx="13">
                  <c:v>16326844.982078182</c:v>
                </c:pt>
                <c:pt idx="14">
                  <c:v>21050071.256378751</c:v>
                </c:pt>
                <c:pt idx="15">
                  <c:v>25696372.068474609</c:v>
                </c:pt>
                <c:pt idx="16">
                  <c:v>30489628.669110794</c:v>
                </c:pt>
                <c:pt idx="17">
                  <c:v>35429198.869920596</c:v>
                </c:pt>
                <c:pt idx="18">
                  <c:v>40507130.33732865</c:v>
                </c:pt>
                <c:pt idx="19">
                  <c:v>45742858.552904822</c:v>
                </c:pt>
                <c:pt idx="20">
                  <c:v>51144185.295055039</c:v>
                </c:pt>
                <c:pt idx="21">
                  <c:v>56716348.206161477</c:v>
                </c:pt>
                <c:pt idx="22">
                  <c:v>62464750.587675236</c:v>
                </c:pt>
                <c:pt idx="23">
                  <c:v>68394966.639673516</c:v>
                </c:pt>
                <c:pt idx="24">
                  <c:v>74512746.866136625</c:v>
                </c:pt>
                <c:pt idx="25">
                  <c:v>80263089.306446999</c:v>
                </c:pt>
                <c:pt idx="26">
                  <c:v>84730990.549778789</c:v>
                </c:pt>
                <c:pt idx="27">
                  <c:v>89340205.060780376</c:v>
                </c:pt>
                <c:pt idx="28">
                  <c:v>94095202.374146447</c:v>
                </c:pt>
                <c:pt idx="29">
                  <c:v>99000593.389503092</c:v>
                </c:pt>
                <c:pt idx="30">
                  <c:v>104061134.84257652</c:v>
                </c:pt>
                <c:pt idx="31">
                  <c:v>109281733.91777833</c:v>
                </c:pt>
                <c:pt idx="32">
                  <c:v>114667453.00668052</c:v>
                </c:pt>
                <c:pt idx="33">
                  <c:v>120223514.6169937</c:v>
                </c:pt>
                <c:pt idx="34">
                  <c:v>125955306.43680954</c:v>
                </c:pt>
                <c:pt idx="35">
                  <c:v>130582705.78883524</c:v>
                </c:pt>
                <c:pt idx="36">
                  <c:v>131098493.96428572</c:v>
                </c:pt>
                <c:pt idx="37">
                  <c:v>131098493.96428572</c:v>
                </c:pt>
                <c:pt idx="38">
                  <c:v>131098493.96428572</c:v>
                </c:pt>
                <c:pt idx="39">
                  <c:v>131098493.96428572</c:v>
                </c:pt>
                <c:pt idx="40">
                  <c:v>131098493.96428572</c:v>
                </c:pt>
                <c:pt idx="41">
                  <c:v>131098493.96428572</c:v>
                </c:pt>
                <c:pt idx="42">
                  <c:v>131098493.96428572</c:v>
                </c:pt>
                <c:pt idx="43">
                  <c:v>131098493.96428572</c:v>
                </c:pt>
                <c:pt idx="44">
                  <c:v>131098493.96428572</c:v>
                </c:pt>
                <c:pt idx="45">
                  <c:v>131098493.96428572</c:v>
                </c:pt>
                <c:pt idx="46">
                  <c:v>131098493.96428572</c:v>
                </c:pt>
                <c:pt idx="47">
                  <c:v>131098493.96428572</c:v>
                </c:pt>
                <c:pt idx="48">
                  <c:v>131098493.96428572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864A-8F3E-9B048B81ACA3}"/>
            </c:ext>
          </c:extLst>
        </c:ser>
        <c:ser>
          <c:idx val="2"/>
          <c:order val="1"/>
          <c:tx>
            <c:strRef>
              <c:f>'8. BENEFICIOS TOTALES'!$F$9</c:f>
              <c:strCache>
                <c:ptCount val="1"/>
                <c:pt idx="0">
                  <c:v>Beneficios por reducción de pérdidas [USD]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TOTALES'!$F$10:$F$62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395884.32430648309</c:v>
                </c:pt>
                <c:pt idx="5">
                  <c:v>304856.10289920628</c:v>
                </c:pt>
                <c:pt idx="6">
                  <c:v>378107.40562872076</c:v>
                </c:pt>
                <c:pt idx="7">
                  <c:v>416498.79121107748</c:v>
                </c:pt>
                <c:pt idx="8">
                  <c:v>520860.52933755884</c:v>
                </c:pt>
                <c:pt idx="9">
                  <c:v>575590.88988718297</c:v>
                </c:pt>
                <c:pt idx="10">
                  <c:v>728106.90862280829</c:v>
                </c:pt>
                <c:pt idx="11">
                  <c:v>728106.90862280829</c:v>
                </c:pt>
                <c:pt idx="12">
                  <c:v>728106.90862280829</c:v>
                </c:pt>
                <c:pt idx="13">
                  <c:v>728106.90862280829</c:v>
                </c:pt>
                <c:pt idx="14">
                  <c:v>728106.90862280829</c:v>
                </c:pt>
                <c:pt idx="15">
                  <c:v>728106.90862280829</c:v>
                </c:pt>
                <c:pt idx="16">
                  <c:v>728106.90862280829</c:v>
                </c:pt>
                <c:pt idx="17">
                  <c:v>728106.90862280829</c:v>
                </c:pt>
                <c:pt idx="18">
                  <c:v>728106.90862280829</c:v>
                </c:pt>
                <c:pt idx="19">
                  <c:v>728106.90862280829</c:v>
                </c:pt>
                <c:pt idx="20">
                  <c:v>728106.90862280829</c:v>
                </c:pt>
                <c:pt idx="21">
                  <c:v>728106.90862280829</c:v>
                </c:pt>
                <c:pt idx="22">
                  <c:v>728106.90862280829</c:v>
                </c:pt>
                <c:pt idx="23">
                  <c:v>728106.90862280829</c:v>
                </c:pt>
                <c:pt idx="24">
                  <c:v>728106.90862280829</c:v>
                </c:pt>
                <c:pt idx="25">
                  <c:v>728106.90862280829</c:v>
                </c:pt>
                <c:pt idx="26">
                  <c:v>728106.90862280829</c:v>
                </c:pt>
                <c:pt idx="27">
                  <c:v>728106.90862280829</c:v>
                </c:pt>
                <c:pt idx="28">
                  <c:v>728106.90862280829</c:v>
                </c:pt>
                <c:pt idx="29">
                  <c:v>728106.90862280829</c:v>
                </c:pt>
                <c:pt idx="30">
                  <c:v>728106.90862280829</c:v>
                </c:pt>
                <c:pt idx="31">
                  <c:v>728106.90862280829</c:v>
                </c:pt>
                <c:pt idx="32">
                  <c:v>728106.90862280829</c:v>
                </c:pt>
                <c:pt idx="33">
                  <c:v>728106.90862280829</c:v>
                </c:pt>
                <c:pt idx="34">
                  <c:v>728106.90862280829</c:v>
                </c:pt>
                <c:pt idx="35">
                  <c:v>728106.90862280829</c:v>
                </c:pt>
                <c:pt idx="36">
                  <c:v>728106.90862280829</c:v>
                </c:pt>
                <c:pt idx="37">
                  <c:v>728106.90862280829</c:v>
                </c:pt>
                <c:pt idx="38">
                  <c:v>728106.90862280829</c:v>
                </c:pt>
                <c:pt idx="39">
                  <c:v>728106.90862280829</c:v>
                </c:pt>
                <c:pt idx="40">
                  <c:v>728106.90862280829</c:v>
                </c:pt>
                <c:pt idx="41">
                  <c:v>728106.90862280829</c:v>
                </c:pt>
                <c:pt idx="42">
                  <c:v>728106.90862280829</c:v>
                </c:pt>
                <c:pt idx="43">
                  <c:v>728106.90862280829</c:v>
                </c:pt>
                <c:pt idx="44">
                  <c:v>728106.90862280829</c:v>
                </c:pt>
                <c:pt idx="45">
                  <c:v>728106.90862280829</c:v>
                </c:pt>
                <c:pt idx="46">
                  <c:v>728106.90862280829</c:v>
                </c:pt>
                <c:pt idx="47">
                  <c:v>728106.90862280829</c:v>
                </c:pt>
                <c:pt idx="48">
                  <c:v>728106.90862280829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8-864A-8F3E-9B048B81ACA3}"/>
            </c:ext>
          </c:extLst>
        </c:ser>
        <c:ser>
          <c:idx val="4"/>
          <c:order val="2"/>
          <c:tx>
            <c:strRef>
              <c:f>'8. BENEFICIOS TOTALES'!$H$9</c:f>
              <c:strCache>
                <c:ptCount val="1"/>
                <c:pt idx="0">
                  <c:v>Beneficios por reducción de C.Operación [USD]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TOTALES'!$H$10:$H$62</c:f>
              <c:numCache>
                <c:formatCode>General</c:formatCode>
                <c:ptCount val="53"/>
              </c:numCache>
            </c:numRef>
          </c:val>
          <c:extLst>
            <c:ext xmlns:c16="http://schemas.microsoft.com/office/drawing/2014/chart" uri="{C3380CC4-5D6E-409C-BE32-E72D297353CC}">
              <c16:uniqueId val="{00000002-A088-864A-8F3E-9B048B81ACA3}"/>
            </c:ext>
          </c:extLst>
        </c:ser>
        <c:ser>
          <c:idx val="6"/>
          <c:order val="3"/>
          <c:tx>
            <c:strRef>
              <c:f>'8. BENEFICIOS TOTALES'!$J$9</c:f>
              <c:strCache>
                <c:ptCount val="1"/>
                <c:pt idx="0">
                  <c:v>Beneficios por reducción de emisiones de CO2 [USD]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TOTALES'!$J$10:$J$62</c:f>
              <c:numCache>
                <c:formatCode>General</c:formatCode>
                <c:ptCount val="53"/>
              </c:numCache>
            </c:numRef>
          </c:val>
          <c:extLst>
            <c:ext xmlns:c16="http://schemas.microsoft.com/office/drawing/2014/chart" uri="{C3380CC4-5D6E-409C-BE32-E72D297353CC}">
              <c16:uniqueId val="{00000003-A088-864A-8F3E-9B048B81ACA3}"/>
            </c:ext>
          </c:extLst>
        </c:ser>
        <c:ser>
          <c:idx val="10"/>
          <c:order val="4"/>
          <c:tx>
            <c:strRef>
              <c:f>'8. BENEFICIOS TOTALES'!$N$9</c:f>
              <c:strCache>
                <c:ptCount val="1"/>
                <c:pt idx="0">
                  <c:v>Total de costos del proyecto [USD]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TOTALES'!$N$10:$N$62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-9305686.7064939085</c:v>
                </c:pt>
                <c:pt idx="5">
                  <c:v>-9305686.7064939085</c:v>
                </c:pt>
                <c:pt idx="6">
                  <c:v>-9305686.7064939085</c:v>
                </c:pt>
                <c:pt idx="7">
                  <c:v>-9305686.7064939085</c:v>
                </c:pt>
                <c:pt idx="8">
                  <c:v>-9305686.7064939085</c:v>
                </c:pt>
                <c:pt idx="9">
                  <c:v>-9305686.7064939085</c:v>
                </c:pt>
                <c:pt idx="10">
                  <c:v>-9305686.7064939085</c:v>
                </c:pt>
                <c:pt idx="11">
                  <c:v>-9305686.7064939085</c:v>
                </c:pt>
                <c:pt idx="12">
                  <c:v>-9305686.7064939085</c:v>
                </c:pt>
                <c:pt idx="13">
                  <c:v>-9305686.7064939085</c:v>
                </c:pt>
                <c:pt idx="14">
                  <c:v>-9128580.4515465293</c:v>
                </c:pt>
                <c:pt idx="15">
                  <c:v>-9128580.4515465293</c:v>
                </c:pt>
                <c:pt idx="16">
                  <c:v>-9128580.4515465293</c:v>
                </c:pt>
                <c:pt idx="17">
                  <c:v>-9128580.4515465293</c:v>
                </c:pt>
                <c:pt idx="18">
                  <c:v>-9128580.4515465293</c:v>
                </c:pt>
                <c:pt idx="19">
                  <c:v>-9128580.4515465293</c:v>
                </c:pt>
                <c:pt idx="20">
                  <c:v>-9128580.4515465293</c:v>
                </c:pt>
                <c:pt idx="21">
                  <c:v>-9128580.4515465293</c:v>
                </c:pt>
                <c:pt idx="22">
                  <c:v>-9128580.4515465293</c:v>
                </c:pt>
                <c:pt idx="23">
                  <c:v>-9128580.4515465293</c:v>
                </c:pt>
                <c:pt idx="24">
                  <c:v>-9128580.4515465293</c:v>
                </c:pt>
                <c:pt idx="25">
                  <c:v>-9128580.4515465293</c:v>
                </c:pt>
                <c:pt idx="26">
                  <c:v>-9128580.4515465293</c:v>
                </c:pt>
                <c:pt idx="27">
                  <c:v>-9128580.4515465293</c:v>
                </c:pt>
                <c:pt idx="28">
                  <c:v>-9128580.4515465293</c:v>
                </c:pt>
                <c:pt idx="29">
                  <c:v>-9128580.4515465293</c:v>
                </c:pt>
                <c:pt idx="30">
                  <c:v>-9128580.4515465293</c:v>
                </c:pt>
                <c:pt idx="31">
                  <c:v>-9128580.4515465293</c:v>
                </c:pt>
                <c:pt idx="32">
                  <c:v>-9128580.4515465293</c:v>
                </c:pt>
                <c:pt idx="33">
                  <c:v>-9128580.4515465293</c:v>
                </c:pt>
                <c:pt idx="34">
                  <c:v>-9128580.4515465293</c:v>
                </c:pt>
                <c:pt idx="35">
                  <c:v>-9128580.4515465293</c:v>
                </c:pt>
                <c:pt idx="36">
                  <c:v>-9128580.4515465293</c:v>
                </c:pt>
                <c:pt idx="37">
                  <c:v>-9128580.4515465293</c:v>
                </c:pt>
                <c:pt idx="38">
                  <c:v>-9128580.4515465293</c:v>
                </c:pt>
                <c:pt idx="39">
                  <c:v>-4989661.8113490529</c:v>
                </c:pt>
                <c:pt idx="40">
                  <c:v>-4989661.8113490529</c:v>
                </c:pt>
                <c:pt idx="41">
                  <c:v>-4989661.8113490529</c:v>
                </c:pt>
                <c:pt idx="42">
                  <c:v>-4989661.8113490529</c:v>
                </c:pt>
                <c:pt idx="43">
                  <c:v>-4989661.8113490529</c:v>
                </c:pt>
                <c:pt idx="44">
                  <c:v>-4989661.8113490529</c:v>
                </c:pt>
                <c:pt idx="45">
                  <c:v>-4989661.8113490529</c:v>
                </c:pt>
                <c:pt idx="46">
                  <c:v>-4989661.8113490529</c:v>
                </c:pt>
                <c:pt idx="47">
                  <c:v>-4989661.8113490529</c:v>
                </c:pt>
                <c:pt idx="48">
                  <c:v>-4989661.8113490529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88-864A-8F3E-9B048B81AC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1720655"/>
        <c:axId val="481735247"/>
      </c:barChart>
      <c:catAx>
        <c:axId val="481720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1735247"/>
        <c:crosses val="autoZero"/>
        <c:auto val="1"/>
        <c:lblAlgn val="ctr"/>
        <c:lblOffset val="100"/>
        <c:noMultiLvlLbl val="0"/>
      </c:catAx>
      <c:valAx>
        <c:axId val="48173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 b="1"/>
                  <a:t>USD</a:t>
                </a:r>
              </a:p>
            </c:rich>
          </c:tx>
          <c:layout>
            <c:manualLayout>
              <c:xMode val="edge"/>
              <c:yMode val="edge"/>
              <c:x val="1.656328679742694E-2"/>
              <c:y val="0.411172356096637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172065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662085122571365E-2"/>
          <c:y val="0.90998441750420989"/>
          <c:w val="0.95902051933289356"/>
          <c:h val="7.1870928168123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69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9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934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5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47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36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6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99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29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63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00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41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61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859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67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283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246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27953359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279533596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5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95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8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22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79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2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3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s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Alternativa 1: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D9409941-BEE3-F9A2-ED97-5BF814D9B1FD}"/>
              </a:ext>
            </a:extLst>
          </p:cNvPr>
          <p:cNvSpPr txBox="1"/>
          <p:nvPr/>
        </p:nvSpPr>
        <p:spPr>
          <a:xfrm>
            <a:off x="1217299" y="3696959"/>
            <a:ext cx="6709399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$ 38,181,525.45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STN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$0 (0%)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STR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$ 38,181,525.45 (100%)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5E42105-24D4-A848-8DB9-081818667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753417"/>
              </p:ext>
            </p:extLst>
          </p:nvPr>
        </p:nvGraphicFramePr>
        <p:xfrm>
          <a:off x="253235" y="734533"/>
          <a:ext cx="8662165" cy="28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505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Alternativa 2: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D9409941-BEE3-F9A2-ED97-5BF814D9B1FD}"/>
              </a:ext>
            </a:extLst>
          </p:cNvPr>
          <p:cNvSpPr txBox="1"/>
          <p:nvPr/>
        </p:nvSpPr>
        <p:spPr>
          <a:xfrm>
            <a:off x="1217299" y="3696959"/>
            <a:ext cx="6709399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$ 45,181,525.45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STN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$ 0 (0%)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STR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$ 45,181,525.45 (100%)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D87DD03-066D-2ECC-7F4A-1528D0CA4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677142"/>
              </p:ext>
            </p:extLst>
          </p:nvPr>
        </p:nvGraphicFramePr>
        <p:xfrm>
          <a:off x="253235" y="734533"/>
          <a:ext cx="8662165" cy="28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343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488256"/>
            <a:ext cx="46647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 por reducción de DNA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Radialidad San Marcos 110 kV y La Mojana 110 kV: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859363" y="573584"/>
            <a:ext cx="4236720" cy="361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Condiciones de red 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línea Chinú – San Marcos 110 kV 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presenta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sobrecarga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ante una demanda alta en las subestaciones de San Marcos 110 kV y La Mojana 110 kV.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Dado a que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hay generación </a:t>
            </a:r>
            <a:r>
              <a:rPr lang="es-ES_tradnl" sz="1100" b="1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despachable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 la zona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 esta presentando DNA 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 condición de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red completa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en las subestaciones San Marcos 110 kV y La Mojana 110 kV.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Actualmente las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subestaciones San Marcos 110 kV y La Mojana 110 kV se encuentran radiales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Para el 2027 (Fecha de Puesta en Operación propuesta por la UPME) se espera que esta </a:t>
            </a:r>
            <a:r>
              <a:rPr lang="es-ES_tradnl" sz="11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radialidad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atienda una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demanda pico de 36.2 MW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7A0958E-5768-6951-1A0D-348F094FD1C3}"/>
              </a:ext>
            </a:extLst>
          </p:cNvPr>
          <p:cNvSpPr/>
          <p:nvPr/>
        </p:nvSpPr>
        <p:spPr>
          <a:xfrm>
            <a:off x="445682" y="3270479"/>
            <a:ext cx="1143001" cy="321733"/>
          </a:xfrm>
          <a:prstGeom prst="roundRect">
            <a:avLst/>
          </a:prstGeom>
          <a:solidFill>
            <a:srgbClr val="1D325D"/>
          </a:solidFill>
          <a:ln>
            <a:solidFill>
              <a:srgbClr val="1D32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Chinú 110 kV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3CF7686-2CF4-CB07-A7B7-8D11EC3013E2}"/>
              </a:ext>
            </a:extLst>
          </p:cNvPr>
          <p:cNvSpPr/>
          <p:nvPr/>
        </p:nvSpPr>
        <p:spPr>
          <a:xfrm>
            <a:off x="3208233" y="1232933"/>
            <a:ext cx="1363767" cy="3217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Sahagún 110 kV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3364163-629D-127D-E1EA-B0164811B68B}"/>
              </a:ext>
            </a:extLst>
          </p:cNvPr>
          <p:cNvCxnSpPr/>
          <p:nvPr/>
        </p:nvCxnSpPr>
        <p:spPr>
          <a:xfrm>
            <a:off x="3629376" y="3689301"/>
            <a:ext cx="681883" cy="0"/>
          </a:xfrm>
          <a:prstGeom prst="line">
            <a:avLst/>
          </a:prstGeom>
          <a:ln>
            <a:solidFill>
              <a:srgbClr val="1D325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F5EB2A6-6683-1046-FBF2-937B454A7875}"/>
              </a:ext>
            </a:extLst>
          </p:cNvPr>
          <p:cNvSpPr txBox="1"/>
          <p:nvPr/>
        </p:nvSpPr>
        <p:spPr>
          <a:xfrm>
            <a:off x="2852482" y="3431345"/>
            <a:ext cx="8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San marcos 110 kV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3F50A7-BD1E-19BE-C0BC-FA687F97588A}"/>
              </a:ext>
            </a:extLst>
          </p:cNvPr>
          <p:cNvCxnSpPr/>
          <p:nvPr/>
        </p:nvCxnSpPr>
        <p:spPr>
          <a:xfrm>
            <a:off x="3626832" y="2865919"/>
            <a:ext cx="681883" cy="0"/>
          </a:xfrm>
          <a:prstGeom prst="line">
            <a:avLst/>
          </a:prstGeom>
          <a:ln>
            <a:solidFill>
              <a:srgbClr val="1D325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CEBAE1-6A5C-DF5E-B394-AF77772F0C0C}"/>
              </a:ext>
            </a:extLst>
          </p:cNvPr>
          <p:cNvSpPr txBox="1"/>
          <p:nvPr/>
        </p:nvSpPr>
        <p:spPr>
          <a:xfrm>
            <a:off x="2903395" y="2652183"/>
            <a:ext cx="8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La Mojana 110 kV</a:t>
            </a: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id="{F5C75E04-B2DE-7424-2B38-885CF5B0A099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2050255" y="2559139"/>
            <a:ext cx="723627" cy="2789771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1BF8DC7-35A6-7927-F43F-1917C8C8D995}"/>
              </a:ext>
            </a:extLst>
          </p:cNvPr>
          <p:cNvCxnSpPr/>
          <p:nvPr/>
        </p:nvCxnSpPr>
        <p:spPr>
          <a:xfrm flipV="1">
            <a:off x="3798484" y="3689301"/>
            <a:ext cx="0" cy="61806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CCFDB70-1C04-9A5C-5B4A-ACF1ABA41820}"/>
              </a:ext>
            </a:extLst>
          </p:cNvPr>
          <p:cNvCxnSpPr>
            <a:cxnSpLocks/>
          </p:cNvCxnSpPr>
          <p:nvPr/>
        </p:nvCxnSpPr>
        <p:spPr>
          <a:xfrm flipV="1">
            <a:off x="3798484" y="2875654"/>
            <a:ext cx="8471" cy="792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4304B1E-E61D-E064-E1F7-F821EF7B47FB}"/>
              </a:ext>
            </a:extLst>
          </p:cNvPr>
          <p:cNvCxnSpPr>
            <a:cxnSpLocks/>
          </p:cNvCxnSpPr>
          <p:nvPr/>
        </p:nvCxnSpPr>
        <p:spPr>
          <a:xfrm flipH="1" flipV="1">
            <a:off x="3967552" y="1547136"/>
            <a:ext cx="221" cy="1309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CE504E3-A9B4-8D40-2CDA-07836F235AC2}"/>
              </a:ext>
            </a:extLst>
          </p:cNvPr>
          <p:cNvCxnSpPr/>
          <p:nvPr/>
        </p:nvCxnSpPr>
        <p:spPr>
          <a:xfrm>
            <a:off x="4146773" y="2875654"/>
            <a:ext cx="0" cy="444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F302F1F-FF83-F4DC-25FB-63F81E89EC65}"/>
              </a:ext>
            </a:extLst>
          </p:cNvPr>
          <p:cNvCxnSpPr/>
          <p:nvPr/>
        </p:nvCxnSpPr>
        <p:spPr>
          <a:xfrm>
            <a:off x="4147929" y="3689301"/>
            <a:ext cx="0" cy="444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CEE1A45A-8A44-78C5-85DB-CCED31893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3" y="1434767"/>
            <a:ext cx="2691962" cy="113698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AAB2171-8A24-B31F-9D7D-8DA234643AD5}"/>
              </a:ext>
            </a:extLst>
          </p:cNvPr>
          <p:cNvSpPr txBox="1"/>
          <p:nvPr/>
        </p:nvSpPr>
        <p:spPr>
          <a:xfrm>
            <a:off x="4845203" y="3757656"/>
            <a:ext cx="42367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San Marcos 110 kV y La Mojana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9282.34 GWh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8B68BBA-A137-2C16-FC83-A775CD05062C}"/>
              </a:ext>
            </a:extLst>
          </p:cNvPr>
          <p:cNvCxnSpPr/>
          <p:nvPr/>
        </p:nvCxnSpPr>
        <p:spPr>
          <a:xfrm flipV="1">
            <a:off x="2045884" y="2571750"/>
            <a:ext cx="0" cy="173561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2A897E9-707D-1980-C3DF-D193D6AC7C61}"/>
              </a:ext>
            </a:extLst>
          </p:cNvPr>
          <p:cNvCxnSpPr>
            <a:cxnSpLocks/>
          </p:cNvCxnSpPr>
          <p:nvPr/>
        </p:nvCxnSpPr>
        <p:spPr>
          <a:xfrm flipH="1">
            <a:off x="2973895" y="1988375"/>
            <a:ext cx="9936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5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9C8C1231-C50D-E944-9D87-7819D302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778" y="577684"/>
            <a:ext cx="8418444" cy="3988131"/>
          </a:xfrm>
          <a:prstGeom prst="rect">
            <a:avLst/>
          </a:prstGeom>
        </p:spPr>
      </p:pic>
      <p:sp>
        <p:nvSpPr>
          <p:cNvPr id="84" name="Google Shape;84;p17"/>
          <p:cNvSpPr txBox="1"/>
          <p:nvPr/>
        </p:nvSpPr>
        <p:spPr>
          <a:xfrm>
            <a:off x="0" y="-24957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Condición normal de operación: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1105284" y="1112163"/>
            <a:ext cx="42367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San Marcos 110 kV y La Mojana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9282.34 GWh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39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Radialidad Planeta Rica 110 kV: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835287" y="981016"/>
            <a:ext cx="4236720" cy="19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Condiciones de red 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Actualmente la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subestación Planeta Rica 110 kV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Para el 2027 (Fecha de Puesta en Operación propuesta por la UPME) se espera que esta </a:t>
            </a:r>
            <a:r>
              <a:rPr lang="es-ES_tradnl" sz="11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radialidad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atienda una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demanda pico de 28.2 MW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7A0958E-5768-6951-1A0D-348F094FD1C3}"/>
              </a:ext>
            </a:extLst>
          </p:cNvPr>
          <p:cNvSpPr/>
          <p:nvPr/>
        </p:nvSpPr>
        <p:spPr>
          <a:xfrm>
            <a:off x="158320" y="3279532"/>
            <a:ext cx="1143001" cy="321733"/>
          </a:xfrm>
          <a:prstGeom prst="roundRect">
            <a:avLst/>
          </a:prstGeom>
          <a:solidFill>
            <a:srgbClr val="1D325D"/>
          </a:solidFill>
          <a:ln>
            <a:solidFill>
              <a:srgbClr val="1D32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Cerro 110 kV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3CF7686-2CF4-CB07-A7B7-8D11EC3013E2}"/>
              </a:ext>
            </a:extLst>
          </p:cNvPr>
          <p:cNvSpPr/>
          <p:nvPr/>
        </p:nvSpPr>
        <p:spPr>
          <a:xfrm>
            <a:off x="2920871" y="1241986"/>
            <a:ext cx="1363767" cy="3217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Sahagún 110 kV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3F50A7-BD1E-19BE-C0BC-FA687F97588A}"/>
              </a:ext>
            </a:extLst>
          </p:cNvPr>
          <p:cNvCxnSpPr/>
          <p:nvPr/>
        </p:nvCxnSpPr>
        <p:spPr>
          <a:xfrm>
            <a:off x="3339470" y="2874972"/>
            <a:ext cx="681883" cy="0"/>
          </a:xfrm>
          <a:prstGeom prst="line">
            <a:avLst/>
          </a:prstGeom>
          <a:ln>
            <a:solidFill>
              <a:srgbClr val="1D325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CEBAE1-6A5C-DF5E-B394-AF77772F0C0C}"/>
              </a:ext>
            </a:extLst>
          </p:cNvPr>
          <p:cNvSpPr txBox="1"/>
          <p:nvPr/>
        </p:nvSpPr>
        <p:spPr>
          <a:xfrm>
            <a:off x="2476782" y="2569979"/>
            <a:ext cx="96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Planeta Rica 110 kV</a:t>
            </a: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id="{F5C75E04-B2DE-7424-2B38-885CF5B0A099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1762893" y="2568192"/>
            <a:ext cx="723627" cy="278977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CCFDB70-1C04-9A5C-5B4A-ACF1ABA41820}"/>
              </a:ext>
            </a:extLst>
          </p:cNvPr>
          <p:cNvCxnSpPr>
            <a:cxnSpLocks/>
          </p:cNvCxnSpPr>
          <p:nvPr/>
        </p:nvCxnSpPr>
        <p:spPr>
          <a:xfrm flipV="1">
            <a:off x="3519593" y="2884707"/>
            <a:ext cx="0" cy="1431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4304B1E-E61D-E064-E1F7-F821EF7B47FB}"/>
              </a:ext>
            </a:extLst>
          </p:cNvPr>
          <p:cNvCxnSpPr>
            <a:cxnSpLocks/>
          </p:cNvCxnSpPr>
          <p:nvPr/>
        </p:nvCxnSpPr>
        <p:spPr>
          <a:xfrm flipH="1" flipV="1">
            <a:off x="3680190" y="1556189"/>
            <a:ext cx="221" cy="1309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CE504E3-A9B4-8D40-2CDA-07836F235AC2}"/>
              </a:ext>
            </a:extLst>
          </p:cNvPr>
          <p:cNvCxnSpPr/>
          <p:nvPr/>
        </p:nvCxnSpPr>
        <p:spPr>
          <a:xfrm>
            <a:off x="3859411" y="2884707"/>
            <a:ext cx="0" cy="444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AB2171-8A24-B31F-9D7D-8DA234643AD5}"/>
              </a:ext>
            </a:extLst>
          </p:cNvPr>
          <p:cNvSpPr txBox="1"/>
          <p:nvPr/>
        </p:nvSpPr>
        <p:spPr>
          <a:xfrm>
            <a:off x="4835287" y="3084214"/>
            <a:ext cx="4236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San Marcos 110 kV y La Mojana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186.28 GWh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los cuales se producirían ante la falla de 36 h/año de la línea </a:t>
            </a:r>
            <a:r>
              <a:rPr lang="es-ES_tradnl" sz="1100" dirty="0" err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Cerromatoso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– Planeta Rica 110 kV.</a:t>
            </a:r>
          </a:p>
        </p:txBody>
      </p:sp>
    </p:spTree>
    <p:extLst>
      <p:ext uri="{BB962C8B-B14F-4D97-AF65-F5344CB8AC3E}">
        <p14:creationId xmlns:p14="http://schemas.microsoft.com/office/powerpoint/2010/main" val="149288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F12A290-D0FB-B587-4F0C-1C795B73B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433" y="581002"/>
            <a:ext cx="8458611" cy="3981495"/>
          </a:xfrm>
          <a:prstGeom prst="rect">
            <a:avLst/>
          </a:prstGeom>
        </p:spPr>
      </p:pic>
      <p:sp>
        <p:nvSpPr>
          <p:cNvPr id="84" name="Google Shape;84;p17"/>
          <p:cNvSpPr txBox="1"/>
          <p:nvPr/>
        </p:nvSpPr>
        <p:spPr>
          <a:xfrm>
            <a:off x="0" y="-24957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Radialidad Planeta Rica 110 kV: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880431" y="827350"/>
            <a:ext cx="423671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Planeta Rica 110 kV dada la contingencia de la línea </a:t>
            </a:r>
            <a:r>
              <a:rPr lang="es-ES_tradnl" sz="1100" dirty="0" err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Cerromatoso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– Planeta Rica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186.28 GWh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64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488256"/>
            <a:ext cx="46647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 por reducción de pérdidas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7BA777E-668A-9C4C-97CA-184B08880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65359"/>
              </p:ext>
            </p:extLst>
          </p:nvPr>
        </p:nvGraphicFramePr>
        <p:xfrm>
          <a:off x="159794" y="626828"/>
          <a:ext cx="8761228" cy="365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Disminución de pérdidas de energía: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609547" y="4368405"/>
            <a:ext cx="8138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La obra permite </a:t>
            </a: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las pérdidas del SIN 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471.67 GWh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31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894656"/>
            <a:ext cx="4664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Otros beneficios de la obra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3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C0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09782" y="725106"/>
            <a:ext cx="466470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Valoración de beneficios de la obra Nueva Sahagún 110 kV y líneas asociadas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156487" y="983169"/>
            <a:ext cx="3674700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las alternativas propuesta por el OR – AFINIA.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valoración de los costos y beneficios de la obra Nueva Sahagún y línea asociadas.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relación Beneficio/Costo de la obra Nueva Sahagún 110 kV y líneas asociadas.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Reducción en cargabilidades – Red Completa: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14F35EC-6C66-DA20-B925-9F1D6647D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305" y="478749"/>
            <a:ext cx="8074739" cy="203470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8333423-282C-6AB5-E6E2-DFF0C718B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305" y="2571750"/>
            <a:ext cx="8092183" cy="21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Reducción en cargabilidades – Contingencia N-1: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D11F529-8839-BCCC-403C-1F0EE98D0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718" y="583055"/>
            <a:ext cx="8230562" cy="185065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25EE3DB-F16F-A090-1D76-BD28E570F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47" y="2709787"/>
            <a:ext cx="8115424" cy="19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53162" y="2110048"/>
            <a:ext cx="46647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Relación B/C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Flujo de caja del proyecto: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CC58FF7-AAB6-7348-AC27-3C5C7A3D6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02682"/>
              </p:ext>
            </p:extLst>
          </p:nvPr>
        </p:nvGraphicFramePr>
        <p:xfrm>
          <a:off x="151926" y="638785"/>
          <a:ext cx="8769096" cy="419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1100961" y="868394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VPN Beneficios = </a:t>
            </a: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246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MUSD.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F58DBC-D695-80E9-BD65-750E33BEAA57}"/>
              </a:ext>
            </a:extLst>
          </p:cNvPr>
          <p:cNvSpPr txBox="1"/>
          <p:nvPr/>
        </p:nvSpPr>
        <p:spPr>
          <a:xfrm>
            <a:off x="1100960" y="1275609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VPN Costos =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45</a:t>
            </a:r>
            <a:r>
              <a:rPr lang="es-ES_tradnl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MUSD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1EE136-E8CA-0C85-2E4D-18AFE421F5C7}"/>
              </a:ext>
            </a:extLst>
          </p:cNvPr>
          <p:cNvSpPr txBox="1"/>
          <p:nvPr/>
        </p:nvSpPr>
        <p:spPr>
          <a:xfrm>
            <a:off x="1100960" y="1682824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B/C = </a:t>
            </a:r>
            <a:r>
              <a:rPr lang="es-ES_tradnl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5.57</a:t>
            </a:r>
            <a:endParaRPr lang="es-ES_tradnl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0CB2DB-49BE-9826-E72E-04EB8D6B71C3}"/>
              </a:ext>
            </a:extLst>
          </p:cNvPr>
          <p:cNvSpPr/>
          <p:nvPr/>
        </p:nvSpPr>
        <p:spPr>
          <a:xfrm>
            <a:off x="1389888" y="868394"/>
            <a:ext cx="2693276" cy="112220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BF26E6-942E-AE65-063F-C7C71442152F}"/>
              </a:ext>
            </a:extLst>
          </p:cNvPr>
          <p:cNvSpPr txBox="1"/>
          <p:nvPr/>
        </p:nvSpPr>
        <p:spPr>
          <a:xfrm>
            <a:off x="5283494" y="197333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FPO propuesta UPME :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2027</a:t>
            </a:r>
            <a:endParaRPr lang="es-ES_tradnl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9968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8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3050" y="1164018"/>
            <a:ext cx="4664700" cy="25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propuestas por el OR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8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797552" y="474032"/>
            <a:ext cx="4236720" cy="446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Obras propuestas: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autotransformadores 500/110 kV de 150 MVA cada uno.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72 km entre subestaciones Nueva Sahagún 110 kV y La Mojana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34 km entre subestaciones Nueva Sahagún 110 kV y Planeta Rica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transformadores 110/34.5/13.8 kV de 150 MVA cada uno.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Intersección de la línea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kV, y construcción de un doble circuito de aproximadamente 3 km hasta reconfigurar las líneas en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Nueva Sahagún 34.5 kV y Nueva Sahagún -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kV.</a:t>
            </a:r>
            <a:endParaRPr lang="es-ES_tradnl" sz="11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607967-5CA3-D064-3F5B-C5B46C13C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1266104"/>
            <a:ext cx="4405470" cy="27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185EC-CFDA-28D4-88A9-D16C39DEE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6" y="1260593"/>
            <a:ext cx="7747000" cy="3149600"/>
          </a:xfrm>
          <a:prstGeom prst="rect">
            <a:avLst/>
          </a:prstGeom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549E4F7D-1AA2-F943-6DA7-05D4C2FF2321}"/>
              </a:ext>
            </a:extLst>
          </p:cNvPr>
          <p:cNvSpPr txBox="1"/>
          <p:nvPr/>
        </p:nvSpPr>
        <p:spPr>
          <a:xfrm>
            <a:off x="417522" y="721999"/>
            <a:ext cx="525175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Trazado línea Nueva Sahagún – La Mojana 110 kV: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560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549E4F7D-1AA2-F943-6DA7-05D4C2FF2321}"/>
              </a:ext>
            </a:extLst>
          </p:cNvPr>
          <p:cNvSpPr txBox="1"/>
          <p:nvPr/>
        </p:nvSpPr>
        <p:spPr>
          <a:xfrm>
            <a:off x="417522" y="721999"/>
            <a:ext cx="525175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Trazado línea Nueva Sahagún – Planeta Rica 110 kV: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344F20-965A-8B75-7478-DF4CC3871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32" y="1260593"/>
            <a:ext cx="7531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09728" y="9199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797552" y="474032"/>
            <a:ext cx="4236720" cy="513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Obras propuestas: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autotransformadores 500/110 kV de 150 MVA cada uno.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72 km entre subestaciones Nueva Sahagún 110 kV y La Mojana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34 km entre subestaciones Nueva Sahagún 110 kV y Planeta Rica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48 km entre subestaciones Nueva Sahagún 110 kV y Nueva Montería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transformadores 110/34.5/13.8 kV de 150 MVA cada uno.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Intersección de la línea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kV, y construcción de un doble circuito de aproximadamente 3 km hasta reconfigurar las líneas en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Nueva Sahagún 34.5 kV y Nueva Sahagún -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kV.</a:t>
            </a:r>
            <a:endParaRPr lang="es-ES_tradnl" sz="11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5D48E9-811D-7159-2C5C-57D810F6C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1298448"/>
            <a:ext cx="4648374" cy="27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8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549E4F7D-1AA2-F943-6DA7-05D4C2FF2321}"/>
              </a:ext>
            </a:extLst>
          </p:cNvPr>
          <p:cNvSpPr txBox="1"/>
          <p:nvPr/>
        </p:nvSpPr>
        <p:spPr>
          <a:xfrm>
            <a:off x="417522" y="721999"/>
            <a:ext cx="5626662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Trazado línea Nueva Sahagún – Nueva Montería 110 kV: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6D8E31-4719-7DA8-C95E-3989F7492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" y="1157601"/>
            <a:ext cx="7581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894656"/>
            <a:ext cx="4664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Valoración de costos de la obra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211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 xmlns="726f191a-7cd8-4308-a55f-4135578db232">Presentación Beneficios Nueva Sahagún Comité 4</Nombre>
    <PublishingExpirationDate xmlns="http://schemas.microsoft.com/sharepoint/v3" xsi:nil="true"/>
    <PublishingStartDate xmlns="http://schemas.microsoft.com/sharepoint/v3" xsi:nil="true"/>
    <anio_capt xmlns="726f191a-7cd8-4308-a55f-4135578db232">2004</anio_cap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A93CC65840D04CA63E1F2CC8CC438C" ma:contentTypeVersion="5" ma:contentTypeDescription="Crear nuevo documento." ma:contentTypeScope="" ma:versionID="d9530cde904008978c7b5a76654e88d4">
  <xsd:schema xmlns:xsd="http://www.w3.org/2001/XMLSchema" xmlns:xs="http://www.w3.org/2001/XMLSchema" xmlns:p="http://schemas.microsoft.com/office/2006/metadata/properties" xmlns:ns1="http://schemas.microsoft.com/sharepoint/v3" xmlns:ns2="726f191a-7cd8-4308-a55f-4135578db232" targetNamespace="http://schemas.microsoft.com/office/2006/metadata/properties" ma:root="true" ma:fieldsID="ebcddb784ab394d1a195c1c644ab3ff0" ns1:_="" ns2:_="">
    <xsd:import namespace="http://schemas.microsoft.com/sharepoint/v3"/>
    <xsd:import namespace="726f191a-7cd8-4308-a55f-4135578db23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Nombre"/>
                <xsd:element ref="ns2:anio_ca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f191a-7cd8-4308-a55f-4135578db232" elementFormDefault="qualified">
    <xsd:import namespace="http://schemas.microsoft.com/office/2006/documentManagement/types"/>
    <xsd:import namespace="http://schemas.microsoft.com/office/infopath/2007/PartnerControls"/>
    <xsd:element name="Nombre" ma:index="10" ma:displayName="Nombre" ma:internalName="Nombre">
      <xsd:simpleType>
        <xsd:restriction base="dms:Text">
          <xsd:maxLength value="255"/>
        </xsd:restriction>
      </xsd:simpleType>
    </xsd:element>
    <xsd:element name="anio_capt" ma:index="11" ma:displayName="anio_capt" ma:default="2004" ma:format="Dropdown" ma:internalName="anio_capt">
      <xsd:simpleType>
        <xsd:restriction base="dms:Choice"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109B4-143E-418D-81B4-4FE7FD45DC43}"/>
</file>

<file path=customXml/itemProps2.xml><?xml version="1.0" encoding="utf-8"?>
<ds:datastoreItem xmlns:ds="http://schemas.openxmlformats.org/officeDocument/2006/customXml" ds:itemID="{2906A024-E8BB-4A5F-9644-F2A82AF80493}"/>
</file>

<file path=customXml/itemProps3.xml><?xml version="1.0" encoding="utf-8"?>
<ds:datastoreItem xmlns:ds="http://schemas.openxmlformats.org/officeDocument/2006/customXml" ds:itemID="{49A50E55-C9C1-456F-9E5A-767C55DF7F65}"/>
</file>

<file path=docProps/app.xml><?xml version="1.0" encoding="utf-8"?>
<Properties xmlns="http://schemas.openxmlformats.org/officeDocument/2006/extended-properties" xmlns:vt="http://schemas.openxmlformats.org/officeDocument/2006/docPropsVTypes">
  <TotalTime>15410</TotalTime>
  <Words>951</Words>
  <Application>Microsoft Macintosh PowerPoint</Application>
  <PresentationFormat>Presentación en pantalla (16:9)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Montserrat</vt:lpstr>
      <vt:lpstr>Roboto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Beneficios Nueva Sahagún Comité 4</dc:title>
  <cp:lastModifiedBy>Andrés Felipe Peñaranda Bayona</cp:lastModifiedBy>
  <cp:revision>108</cp:revision>
  <dcterms:modified xsi:type="dcterms:W3CDTF">2023-10-20T13:08:46Z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0x01010013A93CC65840D04CA63E1F2CC8CC438C</vt:lpwstr>
  </property>
  <property fmtid="{D5CDD505-2E9C-101B-9397-08002B2CF9AE}" pid="3" name="anio">
    <vt:lpwstr>2023</vt:lpwstr>
  </property>
</Properties>
</file>