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92" r:id="rId4"/>
    <p:sldId id="291" r:id="rId5"/>
    <p:sldId id="282" r:id="rId6"/>
    <p:sldId id="284" r:id="rId7"/>
    <p:sldId id="276" r:id="rId8"/>
    <p:sldId id="295" r:id="rId9"/>
    <p:sldId id="296" r:id="rId10"/>
    <p:sldId id="271" r:id="rId11"/>
  </p:sldIdLst>
  <p:sldSz cx="9144000" cy="5143500" type="screen16x9"/>
  <p:notesSz cx="6858000" cy="9144000"/>
  <p:embeddedFontLst>
    <p:embeddedFont>
      <p:font typeface="Montserrat" panose="020B060402020202020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5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5369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299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279533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279533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2361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19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3857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e279533596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e279533596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9677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e279533596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e279533596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091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674250" y="4495725"/>
            <a:ext cx="786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Unidad de Planeación </a:t>
            </a:r>
            <a:r>
              <a:rPr lang="es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Minero Energética</a:t>
            </a:r>
            <a:endParaRPr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500" y="476275"/>
            <a:ext cx="7457009" cy="4190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35D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125" y="2397258"/>
            <a:ext cx="3092900" cy="1738263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3591000" y="4534225"/>
            <a:ext cx="1962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www.</a:t>
            </a:r>
            <a:r>
              <a:rPr lang="es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upme</a:t>
            </a:r>
            <a:r>
              <a:rPr lang="es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.gov.co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1519200" y="828075"/>
            <a:ext cx="61056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800" b="1">
                <a:solidFill>
                  <a:srgbClr val="BFCC04"/>
                </a:solidFill>
                <a:latin typeface="Montserrat"/>
                <a:ea typeface="Montserrat"/>
                <a:cs typeface="Montserrat"/>
                <a:sym typeface="Montserrat"/>
              </a:rPr>
              <a:t>Gracias!</a:t>
            </a:r>
            <a:endParaRPr sz="6800" b="1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35" name="Google Shape;235;p28"/>
          <p:cNvCxnSpPr/>
          <p:nvPr/>
        </p:nvCxnSpPr>
        <p:spPr>
          <a:xfrm>
            <a:off x="3465025" y="2723500"/>
            <a:ext cx="0" cy="1100100"/>
          </a:xfrm>
          <a:prstGeom prst="straightConnector1">
            <a:avLst/>
          </a:prstGeom>
          <a:noFill/>
          <a:ln w="28575" cap="flat" cmpd="sng">
            <a:solidFill>
              <a:srgbClr val="BFCC0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" name="Google Shape;236;p28"/>
          <p:cNvSpPr txBox="1"/>
          <p:nvPr/>
        </p:nvSpPr>
        <p:spPr>
          <a:xfrm>
            <a:off x="3852025" y="2805000"/>
            <a:ext cx="4074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 txBox="1"/>
          <p:nvPr/>
        </p:nvSpPr>
        <p:spPr>
          <a:xfrm>
            <a:off x="3709425" y="3348500"/>
            <a:ext cx="48381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@upmecol      @upmeoficial     @upmeoficial     @upmeoficial</a:t>
            </a:r>
            <a:endParaRPr sz="1100"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8225" y="2867211"/>
            <a:ext cx="527588" cy="51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0306" y="2853625"/>
            <a:ext cx="555610" cy="538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6603" y="2853633"/>
            <a:ext cx="555603" cy="538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19147" y="2878490"/>
            <a:ext cx="555603" cy="538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CC04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-8150" y="4075"/>
            <a:ext cx="4787100" cy="5143500"/>
          </a:xfrm>
          <a:prstGeom prst="rect">
            <a:avLst/>
          </a:prstGeom>
          <a:solidFill>
            <a:srgbClr val="1D335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D335D"/>
              </a:solidFill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287025" y="1894500"/>
            <a:ext cx="4664700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s-ES" sz="3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Compensadores Sincrónicos</a:t>
            </a:r>
            <a:endParaRPr sz="4200" b="1" dirty="0">
              <a:solidFill>
                <a:srgbClr val="BFCC0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5176075" y="1111488"/>
            <a:ext cx="36747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smtClean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Avance en análisis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 smtClean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Área </a:t>
            </a:r>
            <a:r>
              <a:rPr lang="es-ES" sz="3200" b="1" dirty="0">
                <a:solidFill>
                  <a:srgbClr val="1D335D"/>
                </a:solidFill>
                <a:latin typeface="Montserrat"/>
                <a:ea typeface="Montserrat"/>
                <a:cs typeface="Montserrat"/>
                <a:sym typeface="Montserrat"/>
              </a:rPr>
              <a:t>GCM</a:t>
            </a:r>
            <a:endParaRPr sz="3200" b="1" dirty="0">
              <a:solidFill>
                <a:srgbClr val="1D335D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0"/>
            <a:ext cx="1366851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8394475" y="4925826"/>
            <a:ext cx="57740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600" dirty="0">
                <a:solidFill>
                  <a:schemeClr val="bg1"/>
                </a:solidFill>
                <a:latin typeface="Roboto" panose="020B0604020202020204" charset="0"/>
              </a:rPr>
              <a:t>F-CE-01_V4</a:t>
            </a:r>
            <a:endParaRPr lang="es-CO" sz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5308189" cy="3416400"/>
          </a:xfrm>
        </p:spPr>
        <p:txBody>
          <a:bodyPr>
            <a:normAutofit/>
          </a:bodyPr>
          <a:lstStyle/>
          <a:p>
            <a:pPr lvl="1" algn="just"/>
            <a:r>
              <a:rPr lang="es-CO" sz="1800" dirty="0" smtClean="0"/>
              <a:t>Metodología implementada por </a:t>
            </a:r>
            <a:r>
              <a:rPr lang="es-CO" sz="1800" dirty="0" err="1" smtClean="0"/>
              <a:t>XM</a:t>
            </a:r>
            <a:r>
              <a:rPr lang="es-CO" sz="1800" dirty="0" smtClean="0"/>
              <a:t> para: 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CO" sz="1800" dirty="0" smtClean="0"/>
              <a:t>Planteamiento del problema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CO" sz="1800" dirty="0" smtClean="0"/>
              <a:t>Modelo utilizado para el análisis</a:t>
            </a:r>
          </a:p>
          <a:p>
            <a:pPr lvl="2" algn="just">
              <a:buFont typeface="Wingdings" panose="05000000000000000000" pitchFamily="2" charset="2"/>
              <a:buChar char="§"/>
            </a:pPr>
            <a:r>
              <a:rPr lang="es-CO" sz="1800" dirty="0" smtClean="0"/>
              <a:t>Resultados obtenidos</a:t>
            </a:r>
          </a:p>
          <a:p>
            <a:pPr lvl="1" algn="just"/>
            <a:r>
              <a:rPr lang="es-CO" sz="1800" dirty="0"/>
              <a:t>Conclusiones</a:t>
            </a:r>
            <a:endParaRPr lang="es-CO" sz="1800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r>
              <a:rPr lang="es-CO" dirty="0"/>
              <a:t>Reuniones de trabajo </a:t>
            </a:r>
            <a:r>
              <a:rPr lang="es-CO" dirty="0" err="1"/>
              <a:t>XM-UPME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669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/>
            <a:r>
              <a:rPr lang="es-CO" dirty="0"/>
              <a:t>Planteamiento del problema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081258" cy="3416400"/>
          </a:xfrm>
        </p:spPr>
        <p:txBody>
          <a:bodyPr/>
          <a:lstStyle/>
          <a:p>
            <a:pPr algn="just"/>
            <a:endParaRPr lang="es-CO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5368B4-CE63-CDC0-C4D3-F18681645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6" y="1152475"/>
            <a:ext cx="8881234" cy="38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29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18703-8D70-7218-1C24-8D706C8A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just">
              <a:buFont typeface="Wingdings" panose="05000000000000000000" pitchFamily="2" charset="2"/>
              <a:buChar char="§"/>
            </a:pPr>
            <a:r>
              <a:rPr lang="es-CO" dirty="0"/>
              <a:t>Modelo utilizado para el análisis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9F15D-A230-06C5-E55F-F376424588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s-MX" dirty="0"/>
              <a:t>XM presenta las consideraciones generales para elaborar el estudio del FIDVR aplicado al área operativa de GCM, a saber:</a:t>
            </a:r>
          </a:p>
          <a:p>
            <a:r>
              <a:rPr lang="es-MX" dirty="0"/>
              <a:t>Horizonte de análisis 2024</a:t>
            </a:r>
          </a:p>
          <a:p>
            <a:r>
              <a:rPr lang="es-MX" dirty="0"/>
              <a:t>Red a modelar incluyendo proyectos en construcción</a:t>
            </a:r>
          </a:p>
          <a:p>
            <a:r>
              <a:rPr lang="es-MX" dirty="0"/>
              <a:t>Escenarios operativos</a:t>
            </a:r>
          </a:p>
          <a:p>
            <a:r>
              <a:rPr lang="es-MX" dirty="0">
                <a:solidFill>
                  <a:srgbClr val="FF0000"/>
                </a:solidFill>
              </a:rPr>
              <a:t>Modelos de la carga</a:t>
            </a:r>
          </a:p>
          <a:p>
            <a:r>
              <a:rPr lang="es-MX" dirty="0"/>
              <a:t>Definición de la falla más crítica en cuanto a la magnitud de los bajos voltajes ocasionados, la cual corresponde a la línea Copey – La Loma 500 </a:t>
            </a:r>
            <a:r>
              <a:rPr lang="es-MX" dirty="0" err="1"/>
              <a:t>kV</a:t>
            </a:r>
            <a:r>
              <a:rPr lang="es-MX" dirty="0" smtClean="0"/>
              <a:t>.</a:t>
            </a:r>
          </a:p>
          <a:p>
            <a:pPr marL="114300" indent="0">
              <a:buNone/>
            </a:pPr>
            <a:endParaRPr lang="es-MX" dirty="0"/>
          </a:p>
          <a:p>
            <a:pPr marL="114300" indent="0">
              <a:buNone/>
            </a:pPr>
            <a:r>
              <a:rPr lang="es-MX" dirty="0" smtClean="0"/>
              <a:t>Pueden provocar colapsos de red por tensión.</a:t>
            </a:r>
          </a:p>
          <a:p>
            <a:endParaRPr lang="es-MX" dirty="0" smtClean="0"/>
          </a:p>
          <a:p>
            <a:pPr marL="11430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Que métricas utilizar para evaluar adecuadamente el fenómeno.</a:t>
            </a:r>
          </a:p>
          <a:p>
            <a:pPr marL="114300" indent="0">
              <a:buNone/>
            </a:pPr>
            <a:r>
              <a:rPr lang="es-MX" dirty="0" smtClean="0">
                <a:solidFill>
                  <a:srgbClr val="FF0000"/>
                </a:solidFill>
              </a:rPr>
              <a:t>SCR, </a:t>
            </a:r>
            <a:r>
              <a:rPr lang="es-MX" dirty="0" err="1" smtClean="0">
                <a:solidFill>
                  <a:srgbClr val="FF0000"/>
                </a:solidFill>
              </a:rPr>
              <a:t>CSCR</a:t>
            </a:r>
            <a:r>
              <a:rPr lang="es-MX" dirty="0" smtClean="0">
                <a:solidFill>
                  <a:srgbClr val="FF0000"/>
                </a:solidFill>
              </a:rPr>
              <a:t>, </a:t>
            </a:r>
            <a:r>
              <a:rPr lang="es-MX" dirty="0" err="1" smtClean="0">
                <a:solidFill>
                  <a:srgbClr val="FF0000"/>
                </a:solidFill>
              </a:rPr>
              <a:t>WSCR</a:t>
            </a:r>
            <a:r>
              <a:rPr lang="es-MX" dirty="0" smtClean="0">
                <a:solidFill>
                  <a:srgbClr val="FF0000"/>
                </a:solidFill>
              </a:rPr>
              <a:t>, </a:t>
            </a:r>
            <a:r>
              <a:rPr lang="es-MX" dirty="0" err="1" smtClean="0">
                <a:solidFill>
                  <a:srgbClr val="FF0000"/>
                </a:solidFill>
              </a:rPr>
              <a:t>SCRIF</a:t>
            </a:r>
            <a:endParaRPr lang="es-MX" dirty="0">
              <a:solidFill>
                <a:srgbClr val="FF0000"/>
              </a:solidFill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060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B1A57-6492-386A-FACD-2B51C88C7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MEDIDAS DE MITIGACION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ABCC0E-9E72-BA1A-7750-688037BC42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A5CB22B-8CD7-4E53-BEA2-8251F3E9E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99" y="1072888"/>
            <a:ext cx="7669927" cy="39972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927749" y="4058067"/>
            <a:ext cx="687469" cy="2936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Rectángulo 5"/>
          <p:cNvSpPr/>
          <p:nvPr/>
        </p:nvSpPr>
        <p:spPr>
          <a:xfrm>
            <a:off x="927749" y="3570832"/>
            <a:ext cx="1648590" cy="273653"/>
          </a:xfrm>
          <a:prstGeom prst="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252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B501F-9796-507B-DB36-3D66DC71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DCF50C2-6A01-299F-6DA6-10E113647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A82476C-98C9-7CF8-27A5-E94437A27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6697"/>
            <a:ext cx="9144000" cy="443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02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081258" cy="3416400"/>
          </a:xfrm>
        </p:spPr>
        <p:txBody>
          <a:bodyPr>
            <a:normAutofit lnSpcReduction="10000"/>
          </a:bodyPr>
          <a:lstStyle/>
          <a:p>
            <a:pPr lvl="1" algn="just"/>
            <a:endParaRPr lang="es-CO" dirty="0" smtClean="0"/>
          </a:p>
          <a:p>
            <a:pPr lvl="1" algn="just"/>
            <a:r>
              <a:rPr lang="es-CO" dirty="0" smtClean="0">
                <a:solidFill>
                  <a:srgbClr val="0525AD"/>
                </a:solidFill>
              </a:rPr>
              <a:t>En el muy corto plazo </a:t>
            </a:r>
          </a:p>
          <a:p>
            <a:pPr lvl="2" algn="just"/>
            <a:r>
              <a:rPr lang="es-CO" dirty="0" smtClean="0">
                <a:solidFill>
                  <a:srgbClr val="0525AD"/>
                </a:solidFill>
              </a:rPr>
              <a:t>Problemas de tensión</a:t>
            </a:r>
          </a:p>
          <a:p>
            <a:pPr lvl="2" algn="just"/>
            <a:r>
              <a:rPr lang="es-CO" dirty="0" smtClean="0">
                <a:solidFill>
                  <a:srgbClr val="0525AD"/>
                </a:solidFill>
              </a:rPr>
              <a:t>Fortaleza de red</a:t>
            </a:r>
          </a:p>
          <a:p>
            <a:pPr lvl="1" algn="just"/>
            <a:r>
              <a:rPr lang="es-CO" dirty="0" smtClean="0"/>
              <a:t>En el corto/mediano plazo </a:t>
            </a:r>
          </a:p>
          <a:p>
            <a:pPr lvl="2" algn="just"/>
            <a:r>
              <a:rPr lang="es-CO" dirty="0" smtClean="0"/>
              <a:t>Baja inercia</a:t>
            </a:r>
          </a:p>
          <a:p>
            <a:pPr lvl="1" algn="just"/>
            <a:r>
              <a:rPr lang="es-CO" dirty="0" smtClean="0"/>
              <a:t>Compensadores síncronos es la solución mas adecuada. </a:t>
            </a:r>
          </a:p>
          <a:p>
            <a:pPr lvl="2" algn="just"/>
            <a:r>
              <a:rPr lang="es-CO" dirty="0" smtClean="0"/>
              <a:t>Servicios de regulación de tensión, </a:t>
            </a:r>
          </a:p>
          <a:p>
            <a:pPr lvl="2" algn="just"/>
            <a:r>
              <a:rPr lang="es-CO" dirty="0" smtClean="0"/>
              <a:t>Aporte de capacidad de corto, y </a:t>
            </a:r>
          </a:p>
          <a:p>
            <a:pPr lvl="2" algn="just"/>
            <a:r>
              <a:rPr lang="es-CO" dirty="0"/>
              <a:t>A</a:t>
            </a:r>
            <a:r>
              <a:rPr lang="es-CO" dirty="0" smtClean="0"/>
              <a:t>porte de inercia</a:t>
            </a:r>
          </a:p>
          <a:p>
            <a:pPr lvl="1" algn="just"/>
            <a:r>
              <a:rPr lang="es-CO" dirty="0" smtClean="0"/>
              <a:t>Problemas son profundamente relacionados.</a:t>
            </a:r>
          </a:p>
          <a:p>
            <a:pPr lvl="1" algn="just"/>
            <a:r>
              <a:rPr lang="es-CO" dirty="0" smtClean="0"/>
              <a:t>Localización de los elementos en la red son distintas según el problema a enfrentar.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pPr lvl="2" algn="just">
              <a:buFont typeface="Wingdings" panose="05000000000000000000" pitchFamily="2" charset="2"/>
              <a:buChar char="§"/>
            </a:pPr>
            <a:r>
              <a:rPr lang="es-CO" dirty="0"/>
              <a:t>Resultados obtenidos</a:t>
            </a:r>
          </a:p>
        </p:txBody>
      </p:sp>
    </p:spTree>
    <p:extLst>
      <p:ext uri="{BB962C8B-B14F-4D97-AF65-F5344CB8AC3E}">
        <p14:creationId xmlns:p14="http://schemas.microsoft.com/office/powerpoint/2010/main" val="3403087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73075"/>
            <a:ext cx="1366876" cy="76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/>
          <p:cNvSpPr/>
          <p:nvPr/>
        </p:nvSpPr>
        <p:spPr>
          <a:xfrm>
            <a:off x="8698044" y="4987387"/>
            <a:ext cx="445956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00" dirty="0">
                <a:solidFill>
                  <a:schemeClr val="tx1"/>
                </a:solidFill>
                <a:latin typeface="Roboto" panose="020B0604020202020204" charset="0"/>
              </a:rPr>
              <a:t>F-CE-01_V4</a:t>
            </a:r>
            <a:endParaRPr lang="es-CO" sz="400" dirty="0">
              <a:solidFill>
                <a:schemeClr val="tx1"/>
              </a:solidFill>
            </a:endParaRPr>
          </a:p>
        </p:txBody>
      </p:sp>
      <p:sp>
        <p:nvSpPr>
          <p:cNvPr id="5" name="Marcador de texto 2">
            <a:extLst>
              <a:ext uri="{FF2B5EF4-FFF2-40B4-BE49-F238E27FC236}">
                <a16:creationId xmlns:a16="http://schemas.microsoft.com/office/drawing/2014/main" id="{1B579682-8145-0F86-B8D5-632F92225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5081258" cy="3416400"/>
          </a:xfrm>
        </p:spPr>
        <p:txBody>
          <a:bodyPr/>
          <a:lstStyle/>
          <a:p>
            <a:pPr lvl="1" algn="just"/>
            <a:r>
              <a:rPr lang="es-CO" dirty="0"/>
              <a:t>Proceder/continuar con el análisis </a:t>
            </a:r>
            <a:r>
              <a:rPr lang="es-CO" dirty="0" smtClean="0"/>
              <a:t>técnico/económico </a:t>
            </a:r>
            <a:r>
              <a:rPr lang="es-CO" dirty="0"/>
              <a:t>asociado a las soluciones </a:t>
            </a:r>
            <a:r>
              <a:rPr lang="es-CO" dirty="0" smtClean="0"/>
              <a:t>planteadas.</a:t>
            </a:r>
          </a:p>
          <a:p>
            <a:pPr lvl="1" algn="just"/>
            <a:r>
              <a:rPr lang="es-CO" dirty="0" smtClean="0"/>
              <a:t>Profundizar </a:t>
            </a:r>
            <a:r>
              <a:rPr lang="es-CO" dirty="0"/>
              <a:t>en </a:t>
            </a:r>
            <a:r>
              <a:rPr lang="es-CO" dirty="0" smtClean="0"/>
              <a:t>métodos/indicadores </a:t>
            </a:r>
            <a:r>
              <a:rPr lang="es-CO" dirty="0"/>
              <a:t>de </a:t>
            </a:r>
            <a:r>
              <a:rPr lang="es-CO" dirty="0" smtClean="0"/>
              <a:t>evaluación de fortaleza de red y nivel de inercia que </a:t>
            </a:r>
            <a:r>
              <a:rPr lang="es-CO" dirty="0"/>
              <a:t>permitan prever con </a:t>
            </a:r>
            <a:r>
              <a:rPr lang="es-CO" dirty="0" smtClean="0"/>
              <a:t>adecuada anticipación </a:t>
            </a:r>
            <a:r>
              <a:rPr lang="es-CO" dirty="0"/>
              <a:t>puntos en la </a:t>
            </a:r>
            <a:r>
              <a:rPr lang="es-CO" dirty="0" smtClean="0"/>
              <a:t>red susceptibles d sufrir problemáticas similares. </a:t>
            </a:r>
          </a:p>
          <a:p>
            <a:pPr marL="596900" lvl="1" indent="0" algn="just">
              <a:buNone/>
            </a:pPr>
            <a:endParaRPr lang="es-CO" dirty="0"/>
          </a:p>
          <a:p>
            <a:pPr lvl="1" algn="just"/>
            <a:endParaRPr lang="es-CO" dirty="0" smtClean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DEA8205B-516E-57B9-2A19-F3E3489BA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>
            <a:normAutofit fontScale="90000"/>
          </a:bodyPr>
          <a:lstStyle/>
          <a:p>
            <a:pPr lvl="2"/>
            <a:r>
              <a:rPr lang="es-CO" dirty="0"/>
              <a:t>Conclusiones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1236028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 xmlns="726f191a-7cd8-4308-a55f-4135578db232">Presentación compensadores - 20-10-23 Comité 4</Nombre>
    <PublishingExpirationDate xmlns="http://schemas.microsoft.com/sharepoint/v3" xsi:nil="true"/>
    <PublishingStartDate xmlns="http://schemas.microsoft.com/sharepoint/v3" xsi:nil="true"/>
    <anio_capt xmlns="726f191a-7cd8-4308-a55f-4135578db232">2004</anio_cap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A93CC65840D04CA63E1F2CC8CC438C" ma:contentTypeVersion="5" ma:contentTypeDescription="Create a new document." ma:contentTypeScope="" ma:versionID="c503386c7bdec3b21c5e6826969c2254">
  <xsd:schema xmlns:xsd="http://www.w3.org/2001/XMLSchema" xmlns:xs="http://www.w3.org/2001/XMLSchema" xmlns:p="http://schemas.microsoft.com/office/2006/metadata/properties" xmlns:ns1="http://schemas.microsoft.com/sharepoint/v3" xmlns:ns2="726f191a-7cd8-4308-a55f-4135578db232" targetNamespace="http://schemas.microsoft.com/office/2006/metadata/properties" ma:root="true" ma:fieldsID="30170fed5a73a2768859fe125674fd08" ns1:_="" ns2:_="">
    <xsd:import namespace="http://schemas.microsoft.com/sharepoint/v3"/>
    <xsd:import namespace="726f191a-7cd8-4308-a55f-4135578db23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Nombre"/>
                <xsd:element ref="ns2:anio_capt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6f191a-7cd8-4308-a55f-4135578db232" elementFormDefault="qualified">
    <xsd:import namespace="http://schemas.microsoft.com/office/2006/documentManagement/types"/>
    <xsd:import namespace="http://schemas.microsoft.com/office/infopath/2007/PartnerControls"/>
    <xsd:element name="Nombre" ma:index="10" ma:displayName="Nombre" ma:internalName="Nombre">
      <xsd:simpleType>
        <xsd:restriction base="dms:Text">
          <xsd:maxLength value="255"/>
        </xsd:restriction>
      </xsd:simpleType>
    </xsd:element>
    <xsd:element name="anio_capt" ma:index="11" ma:displayName="anio_capt" ma:default="2004" ma:format="Dropdown" ma:internalName="anio_capt">
      <xsd:simpleType>
        <xsd:restriction base="dms:Choice"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  <xsd:enumeration value="2001"/>
          <xsd:enumeration value="2000"/>
          <xsd:enumeration value="1999"/>
          <xsd:enumeration value="1998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BB1F8C-C5DA-462C-A00D-34E3E9008018}"/>
</file>

<file path=customXml/itemProps2.xml><?xml version="1.0" encoding="utf-8"?>
<ds:datastoreItem xmlns:ds="http://schemas.openxmlformats.org/officeDocument/2006/customXml" ds:itemID="{6B314CE9-93CC-4FB0-898E-8F86147B53E7}"/>
</file>

<file path=customXml/itemProps3.xml><?xml version="1.0" encoding="utf-8"?>
<ds:datastoreItem xmlns:ds="http://schemas.openxmlformats.org/officeDocument/2006/customXml" ds:itemID="{141D44BB-19B4-46E2-885F-58194B28CFE5}"/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255</Words>
  <Application>Microsoft Office PowerPoint</Application>
  <PresentationFormat>Presentación en pantalla (16:9)</PresentationFormat>
  <Paragraphs>47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Wingdings</vt:lpstr>
      <vt:lpstr>Montserrat</vt:lpstr>
      <vt:lpstr>Roboto</vt:lpstr>
      <vt:lpstr>Arial</vt:lpstr>
      <vt:lpstr>Simple Light</vt:lpstr>
      <vt:lpstr>Presentación de PowerPoint</vt:lpstr>
      <vt:lpstr>Presentación de PowerPoint</vt:lpstr>
      <vt:lpstr>Reuniones de trabajo XM-UPME </vt:lpstr>
      <vt:lpstr>Planteamiento del problema </vt:lpstr>
      <vt:lpstr>Modelo utilizado para el análisis</vt:lpstr>
      <vt:lpstr>MEDIDAS DE MITIGACION</vt:lpstr>
      <vt:lpstr>Presentación de PowerPoint</vt:lpstr>
      <vt:lpstr>Resultados obtenidos</vt:lpstr>
      <vt:lpstr>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compensadores - 20-10-23 Comité 4</dc:title>
  <dc:creator>ASUS</dc:creator>
  <cp:lastModifiedBy>Edgar Ruben Muela Velasco</cp:lastModifiedBy>
  <cp:revision>46</cp:revision>
  <dcterms:modified xsi:type="dcterms:W3CDTF">2023-10-20T14:06:33Z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0x01010013A93CC65840D04CA63E1F2CC8CC438C</vt:lpwstr>
  </property>
  <property fmtid="{D5CDD505-2E9C-101B-9397-08002B2CF9AE}" pid="3" name="anio">
    <vt:lpwstr>2023</vt:lpwstr>
  </property>
</Properties>
</file>