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6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93" r:id="rId2"/>
    <p:sldMasterId id="2147483719" r:id="rId3"/>
    <p:sldMasterId id="2147483735" r:id="rId4"/>
    <p:sldMasterId id="2147483766" r:id="rId5"/>
    <p:sldMasterId id="2147483778" r:id="rId6"/>
    <p:sldMasterId id="2147483790" r:id="rId7"/>
  </p:sldMasterIdLst>
  <p:notesMasterIdLst>
    <p:notesMasterId r:id="rId73"/>
  </p:notesMasterIdLst>
  <p:sldIdLst>
    <p:sldId id="317" r:id="rId8"/>
    <p:sldId id="257" r:id="rId9"/>
    <p:sldId id="315" r:id="rId10"/>
    <p:sldId id="443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56" r:id="rId21"/>
    <p:sldId id="269" r:id="rId22"/>
    <p:sldId id="258" r:id="rId23"/>
    <p:sldId id="270" r:id="rId24"/>
    <p:sldId id="271" r:id="rId25"/>
    <p:sldId id="272" r:id="rId26"/>
    <p:sldId id="273" r:id="rId27"/>
    <p:sldId id="446" r:id="rId28"/>
    <p:sldId id="447" r:id="rId29"/>
    <p:sldId id="274" r:id="rId30"/>
    <p:sldId id="439" r:id="rId31"/>
    <p:sldId id="275" r:id="rId32"/>
    <p:sldId id="276" r:id="rId33"/>
    <p:sldId id="277" r:id="rId34"/>
    <p:sldId id="278" r:id="rId35"/>
    <p:sldId id="279" r:id="rId36"/>
    <p:sldId id="280" r:id="rId37"/>
    <p:sldId id="440" r:id="rId38"/>
    <p:sldId id="281" r:id="rId39"/>
    <p:sldId id="282" r:id="rId40"/>
    <p:sldId id="283" r:id="rId41"/>
    <p:sldId id="284" r:id="rId42"/>
    <p:sldId id="285" r:id="rId43"/>
    <p:sldId id="441" r:id="rId44"/>
    <p:sldId id="286" r:id="rId45"/>
    <p:sldId id="287" r:id="rId46"/>
    <p:sldId id="288" r:id="rId47"/>
    <p:sldId id="289" r:id="rId48"/>
    <p:sldId id="442" r:id="rId49"/>
    <p:sldId id="290" r:id="rId50"/>
    <p:sldId id="291" r:id="rId51"/>
    <p:sldId id="292" r:id="rId52"/>
    <p:sldId id="444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445" r:id="rId62"/>
    <p:sldId id="303" r:id="rId63"/>
    <p:sldId id="304" r:id="rId64"/>
    <p:sldId id="305" r:id="rId65"/>
    <p:sldId id="306" r:id="rId66"/>
    <p:sldId id="307" r:id="rId67"/>
    <p:sldId id="308" r:id="rId68"/>
    <p:sldId id="309" r:id="rId69"/>
    <p:sldId id="310" r:id="rId70"/>
    <p:sldId id="311" r:id="rId71"/>
    <p:sldId id="438" r:id="rId7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8C01"/>
    <a:srgbClr val="183E33"/>
    <a:srgbClr val="EDB000"/>
    <a:srgbClr val="00D90B"/>
    <a:srgbClr val="DEFF64"/>
    <a:srgbClr val="C5F126"/>
    <a:srgbClr val="F0CA19"/>
    <a:srgbClr val="DFE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241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Nunito Sans regular" panose="00000500000000000000" pitchFamily="2" charset="0"/>
        <a:ea typeface="Nunito Sans regular" panose="00000500000000000000" pitchFamily="2" charset="0"/>
        <a:cs typeface="Arial"/>
        <a:sym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65" name="Google Shape;4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9" name="Google Shape;3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9" name="Google Shape;4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5" name="Google Shape;5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5" name="Google Shape;5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8" name="Google Shape;66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" name="Google Shape;7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5" name="Google Shape;7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1" name="Google Shape;8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7" name="Google Shape;8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3ed332b6f6b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g3ed332b6f6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ed332b6f6b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g3ed332b6f6b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8" name="Google Shape;9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CEC5B6EE-9B2E-4436-A91C-C98B972A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463A3E96-569F-C70C-2D59-BB9E65CF32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EB061B0F-4E6E-5E97-0AD6-14870059B3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079121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7" name="Google Shape;9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3" name="Google Shape;99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3ed2acca307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4" name="Google Shape;1054;g3ed2acca307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3" name="Google Shape;107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0" name="Google Shape;112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9" name="Google Shape;118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9368f38440_0_1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9368f38440_0_1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C99E722F-3D80-F071-CA39-2B22A1CCE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AC1028D0-1DA9-C29B-D694-42F8C0144B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12A8860A-8B8D-4A30-90A4-C333AAE7E3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026445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5" name="Google Shape;122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6" name="Google Shape;128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9" name="Google Shape;133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0" name="Google Shape;139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41" name="Google Shape;144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10E0EDA1-D11B-F9A0-366A-74286DE6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430A8D2A-03B3-0366-0E1E-0150A68E2F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3D89FF31-74A4-64E2-0F78-6BD9477083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176822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9" name="Google Shape;14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2" name="Google Shape;151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2" name="Google Shape;15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4FE19696-0F68-A278-6EBD-549CE6F74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00116230-20A5-59DA-29EA-9CBB12B722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C0CF1FD4-0FC5-C449-D90A-5F4A4414AF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20414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54" name="Google Shape;16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59DC1339-D1DD-34A6-725C-934CD9C75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C98A693C-E13C-577E-F240-B0D79C1920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7A848AC0-F030-9E15-0C3F-66C4FECDC0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1066451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3" name="Google Shape;171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8" name="Google Shape;173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0" name="Google Shape;18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BBDD12CD-7707-D776-854A-7E91612A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5A288400-87DF-52DF-01DD-979D6CAFFA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F47179B2-0044-93CA-7FA3-8186340480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857748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5" name="Google Shape;184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1" name="Google Shape;189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7" name="Google Shape;192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6" name="Google Shape;195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1" name="Google Shape;2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97" name="Google Shape;199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3" name="Google Shape;204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78" name="Google Shape;207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9" name="Google Shape;210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30AA207B-0EE7-66F0-293C-459B9CB7E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70f1b3013_1_290:notes">
            <a:extLst>
              <a:ext uri="{FF2B5EF4-FFF2-40B4-BE49-F238E27FC236}">
                <a16:creationId xmlns:a16="http://schemas.microsoft.com/office/drawing/2014/main" id="{B4D57E26-E2F3-66F3-5AE8-B3C8DA57C8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3e70f1b3013_1_290:notes">
            <a:extLst>
              <a:ext uri="{FF2B5EF4-FFF2-40B4-BE49-F238E27FC236}">
                <a16:creationId xmlns:a16="http://schemas.microsoft.com/office/drawing/2014/main" id="{E087BE5F-06DE-C5CA-780E-728322ACB0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257429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92" name="Google Shape;219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24" name="Google Shape;222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6" name="Google Shape;225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88" name="Google Shape;228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Google Shape;2339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40" name="Google Shape;234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5" name="Google Shape;2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9" name="Google Shape;2399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0" name="Google Shape;2400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5" name="Google Shape;2415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5" name="Google Shape;2485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43" name="Google Shape;254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42" name="Google Shape;74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43" name="Google Shape;743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 regular" panose="00000500000000000000" pitchFamily="2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65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 regular" panose="00000500000000000000" pitchFamily="2" charset="0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1" name="Google Shape;2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8" name="Google Shape;3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Nunito Sans regular" panose="00000500000000000000" pitchFamily="2" charset="0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9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62537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0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60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08173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72670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01209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9269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15321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46066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5101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64577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538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Nunito Sans regular" panose="00000500000000000000" pitchFamily="2" charset="0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80739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138783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6930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2d98d849137_0_2290"/>
          <p:cNvSpPr txBox="1">
            <a:spLocks noGrp="1"/>
          </p:cNvSpPr>
          <p:nvPr>
            <p:ph type="title"/>
          </p:nvPr>
        </p:nvSpPr>
        <p:spPr>
          <a:xfrm>
            <a:off x="415600" y="593363"/>
            <a:ext cx="7999200" cy="7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g2d98d849137_0_2290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L="2286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marL="457200" lvl="1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2pPr>
            <a:lvl3pPr marL="685800" lvl="2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3pPr>
            <a:lvl4pPr marL="914400" lvl="3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4pPr>
            <a:lvl5pPr marL="1143000" lvl="4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5pPr>
            <a:lvl6pPr marL="1371600" lvl="5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6pPr>
            <a:lvl7pPr marL="1600200" lvl="6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7pPr>
            <a:lvl8pPr marL="1828800" lvl="7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8pPr>
            <a:lvl9pPr marL="2057400" lvl="8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g2d98d849137_0_229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Google Shape;14;g2d98d849137_0_2290" title="_UPME_logo_GRIS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576487" y="197588"/>
            <a:ext cx="1238463" cy="1131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523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d98d849137_0_2298"/>
          <p:cNvSpPr txBox="1">
            <a:spLocks noGrp="1"/>
          </p:cNvSpPr>
          <p:nvPr>
            <p:ph type="title"/>
          </p:nvPr>
        </p:nvSpPr>
        <p:spPr>
          <a:xfrm>
            <a:off x="838200" y="365123"/>
            <a:ext cx="10515600" cy="132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g2d98d849137_0_229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228600" lvl="0" indent="-2667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4800"/>
              <a:buChar char="●"/>
              <a:defRPr/>
            </a:lvl1pPr>
            <a:lvl2pPr marL="457200" lvl="1" indent="-2667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4800"/>
              <a:buChar char="○"/>
              <a:defRPr/>
            </a:lvl2pPr>
            <a:lvl3pPr marL="685800" lvl="2" indent="-2667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4800"/>
              <a:buChar char="■"/>
              <a:defRPr/>
            </a:lvl3pPr>
            <a:lvl4pPr marL="914400" lvl="3" indent="-2667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4800"/>
              <a:buChar char="●"/>
              <a:defRPr/>
            </a:lvl4pPr>
            <a:lvl5pPr marL="1143000" lvl="4" indent="-2667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rgbClr val="000000"/>
              </a:buClr>
              <a:buSzPts val="4800"/>
              <a:buChar char="○"/>
              <a:defRPr/>
            </a:lvl5pPr>
            <a:lvl6pPr marL="13716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16002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18288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20574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g2d98d849137_0_2298"/>
          <p:cNvSpPr txBox="1">
            <a:spLocks noGrp="1"/>
          </p:cNvSpPr>
          <p:nvPr>
            <p:ph type="sldNum" idx="12"/>
          </p:nvPr>
        </p:nvSpPr>
        <p:spPr>
          <a:xfrm>
            <a:off x="11057118" y="6402887"/>
            <a:ext cx="296850" cy="27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608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 1">
  <p:cSld name="TITLE_AND_BODY 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d98d849137_0_2294"/>
          <p:cNvSpPr txBox="1">
            <a:spLocks noGrp="1"/>
          </p:cNvSpPr>
          <p:nvPr>
            <p:ph type="title"/>
          </p:nvPr>
        </p:nvSpPr>
        <p:spPr>
          <a:xfrm>
            <a:off x="415598" y="593367"/>
            <a:ext cx="11360850" cy="7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25" tIns="243725" rIns="243725" bIns="2437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d98d849137_0_2294"/>
          <p:cNvSpPr txBox="1">
            <a:spLocks noGrp="1"/>
          </p:cNvSpPr>
          <p:nvPr>
            <p:ph type="body" idx="1"/>
          </p:nvPr>
        </p:nvSpPr>
        <p:spPr>
          <a:xfrm>
            <a:off x="415598" y="1536634"/>
            <a:ext cx="113608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25" tIns="243725" rIns="243725" bIns="243725" anchor="t" anchorCtr="0">
            <a:normAutofit/>
          </a:bodyPr>
          <a:lstStyle>
            <a:lvl1pPr marL="2286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marL="4572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6858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9144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1143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13716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16002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18288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20574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g2d98d849137_0_2294"/>
          <p:cNvSpPr txBox="1">
            <a:spLocks noGrp="1"/>
          </p:cNvSpPr>
          <p:nvPr>
            <p:ph type="sldNum" idx="12"/>
          </p:nvPr>
        </p:nvSpPr>
        <p:spPr>
          <a:xfrm>
            <a:off x="11579139" y="6267763"/>
            <a:ext cx="449250" cy="4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25" tIns="243725" rIns="243725" bIns="2437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5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d98d849137_0_2302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50" cy="112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9pPr>
          </a:lstStyle>
          <a:p>
            <a:endParaRPr/>
          </a:p>
        </p:txBody>
      </p:sp>
      <p:sp>
        <p:nvSpPr>
          <p:cNvPr id="25" name="Google Shape;25;g2d98d849137_0_230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6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d98d849137_0_230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50" cy="7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d98d849137_0_2305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L="228600" lvl="0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 sz="1850"/>
            </a:lvl1pPr>
            <a:lvl2pPr marL="457200" lvl="1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2pPr>
            <a:lvl3pPr marL="685800" lvl="2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3pPr>
            <a:lvl4pPr marL="914400" lvl="3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4pPr>
            <a:lvl5pPr marL="1143000" lvl="4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5pPr>
            <a:lvl6pPr marL="1371600" lvl="5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6pPr>
            <a:lvl7pPr marL="1600200" lvl="6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7pPr>
            <a:lvl8pPr marL="1828800" lvl="7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8pPr>
            <a:lvl9pPr marL="2057400" lvl="8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" name="Google Shape;29;g2d98d849137_0_2305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L="228600" lvl="0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 sz="1850"/>
            </a:lvl1pPr>
            <a:lvl2pPr marL="457200" lvl="1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2pPr>
            <a:lvl3pPr marL="685800" lvl="2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3pPr>
            <a:lvl4pPr marL="914400" lvl="3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4pPr>
            <a:lvl5pPr marL="1143000" lvl="4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5pPr>
            <a:lvl6pPr marL="1371600" lvl="5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6pPr>
            <a:lvl7pPr marL="1600200" lvl="6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7pPr>
            <a:lvl8pPr marL="1828800" lvl="7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8pPr>
            <a:lvl9pPr marL="2057400" lvl="8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0" name="Google Shape;30;g2d98d849137_0_230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17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d98d849137_0_231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50" cy="7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2d98d849137_0_23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69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d98d849137_0_2313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3200"/>
            </a:lvl9pPr>
          </a:lstStyle>
          <a:p>
            <a:endParaRPr/>
          </a:p>
        </p:txBody>
      </p:sp>
      <p:sp>
        <p:nvSpPr>
          <p:cNvPr id="36" name="Google Shape;36;g2d98d849137_0_2313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L="228600" lvl="0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1pPr>
            <a:lvl2pPr marL="457200" lvl="1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2pPr>
            <a:lvl3pPr marL="685800" lvl="2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3pPr>
            <a:lvl4pPr marL="914400" lvl="3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4pPr>
            <a:lvl5pPr marL="1143000" lvl="4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5pPr>
            <a:lvl6pPr marL="1371600" lvl="5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6pPr>
            <a:lvl7pPr marL="1600200" lvl="6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7pPr>
            <a:lvl8pPr marL="1828800" lvl="7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8pPr>
            <a:lvl9pPr marL="2057400" lvl="8" indent="-215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" name="Google Shape;37;g2d98d849137_0_23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883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d98d849137_0_231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50" cy="545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0"/>
              <a:buNone/>
              <a:defRPr sz="6400"/>
            </a:lvl9pPr>
          </a:lstStyle>
          <a:p>
            <a:endParaRPr/>
          </a:p>
        </p:txBody>
      </p:sp>
      <p:sp>
        <p:nvSpPr>
          <p:cNvPr id="40" name="Google Shape;40;g2d98d849137_0_23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15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  <a:latin typeface="Nunito Sans regular" panose="00000500000000000000" pitchFamily="2" charset="0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d98d849137_0_232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endParaRPr sz="1850" b="0" i="0" u="none" strike="noStrike" cap="none" dirty="0">
              <a:solidFill>
                <a:srgbClr val="000000"/>
              </a:solidFill>
              <a:latin typeface="Nunito Sans regula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g2d98d849137_0_2320"/>
          <p:cNvSpPr txBox="1">
            <a:spLocks noGrp="1"/>
          </p:cNvSpPr>
          <p:nvPr>
            <p:ph type="title"/>
          </p:nvPr>
        </p:nvSpPr>
        <p:spPr>
          <a:xfrm>
            <a:off x="354000" y="1644234"/>
            <a:ext cx="539355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5600"/>
            </a:lvl9pPr>
          </a:lstStyle>
          <a:p>
            <a:endParaRPr/>
          </a:p>
        </p:txBody>
      </p:sp>
      <p:sp>
        <p:nvSpPr>
          <p:cNvPr id="44" name="Google Shape;44;g2d98d849137_0_2320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550" cy="164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9pPr>
          </a:lstStyle>
          <a:p>
            <a:endParaRPr/>
          </a:p>
        </p:txBody>
      </p:sp>
      <p:sp>
        <p:nvSpPr>
          <p:cNvPr id="45" name="Google Shape;45;g2d98d849137_0_2320"/>
          <p:cNvSpPr txBox="1">
            <a:spLocks noGrp="1"/>
          </p:cNvSpPr>
          <p:nvPr>
            <p:ph type="body" idx="2"/>
          </p:nvPr>
        </p:nvSpPr>
        <p:spPr>
          <a:xfrm>
            <a:off x="6586000" y="965434"/>
            <a:ext cx="5116050" cy="492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2286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marL="457200" lvl="1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2pPr>
            <a:lvl3pPr marL="685800" lvl="2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3pPr>
            <a:lvl4pPr marL="914400" lvl="3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4pPr>
            <a:lvl5pPr marL="1143000" lvl="4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5pPr>
            <a:lvl6pPr marL="1371600" lvl="5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6pPr>
            <a:lvl7pPr marL="1600200" lvl="6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7pPr>
            <a:lvl8pPr marL="1828800" lvl="7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8pPr>
            <a:lvl9pPr marL="2057400" lvl="8" indent="-2317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g2d98d849137_0_23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375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d98d849137_0_2326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50" cy="80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228600" lvl="0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</a:lstStyle>
          <a:p>
            <a:endParaRPr/>
          </a:p>
        </p:txBody>
      </p:sp>
      <p:sp>
        <p:nvSpPr>
          <p:cNvPr id="49" name="Google Shape;49;g2d98d849137_0_23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9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98d849137_0_2329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4"/>
            <a:ext cx="11360850" cy="261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g2d98d849137_0_2329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50" cy="173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L="228600" lvl="0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marL="457200" lvl="1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2pPr>
            <a:lvl3pPr marL="685800" lvl="2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3pPr>
            <a:lvl4pPr marL="914400" lvl="3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4pPr>
            <a:lvl5pPr marL="1143000" lvl="4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5pPr>
            <a:lvl6pPr marL="1371600" lvl="5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6pPr>
            <a:lvl7pPr marL="1600200" lvl="6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7pPr>
            <a:lvl8pPr marL="1828800" lvl="7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○"/>
              <a:defRPr/>
            </a:lvl8pPr>
            <a:lvl9pPr marL="2057400" lvl="8" indent="-23177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g2d98d849137_0_23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400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d98d849137_0_2333"/>
          <p:cNvSpPr txBox="1">
            <a:spLocks noGrp="1"/>
          </p:cNvSpPr>
          <p:nvPr>
            <p:ph type="body" idx="1"/>
          </p:nvPr>
        </p:nvSpPr>
        <p:spPr>
          <a:xfrm>
            <a:off x="335004" y="301859"/>
            <a:ext cx="10294800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rmAutofit/>
          </a:bodyPr>
          <a:lstStyle>
            <a:lvl1pPr marL="228600" lvl="0" indent="-114300" algn="l">
              <a:lnSpc>
                <a:spcPct val="900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Work Sans"/>
              <a:buNone/>
              <a:defRPr sz="36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457200" lvl="1" indent="-342900" algn="l">
              <a:lnSpc>
                <a:spcPct val="900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Work Sans"/>
              <a:buChar char="•"/>
              <a:defRPr sz="36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685800" lvl="2" indent="-342900" algn="l">
              <a:lnSpc>
                <a:spcPct val="900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Work Sans"/>
              <a:buChar char="•"/>
              <a:defRPr sz="36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914400" lvl="3" indent="-342900" algn="l">
              <a:lnSpc>
                <a:spcPct val="900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Work Sans"/>
              <a:buChar char="•"/>
              <a:defRPr sz="36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1143000" lvl="4" indent="-342900" algn="l">
              <a:lnSpc>
                <a:spcPct val="900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Work Sans"/>
              <a:buChar char="•"/>
              <a:defRPr sz="36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13716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16002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18288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20574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g2d98d849137_0_2333"/>
          <p:cNvSpPr txBox="1">
            <a:spLocks noGrp="1"/>
          </p:cNvSpPr>
          <p:nvPr>
            <p:ph type="body" idx="2"/>
          </p:nvPr>
        </p:nvSpPr>
        <p:spPr>
          <a:xfrm>
            <a:off x="334966" y="1295399"/>
            <a:ext cx="5084850" cy="514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rmAutofit/>
          </a:bodyPr>
          <a:lstStyle>
            <a:lvl1pPr marL="2286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marL="4572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6858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9144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1143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13716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16002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18288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20574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g2d98d849137_0_2333"/>
          <p:cNvSpPr>
            <a:spLocks noGrp="1"/>
          </p:cNvSpPr>
          <p:nvPr>
            <p:ph type="pic" idx="3"/>
          </p:nvPr>
        </p:nvSpPr>
        <p:spPr>
          <a:xfrm>
            <a:off x="5648326" y="1295400"/>
            <a:ext cx="5200800" cy="514365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g2d98d849137_0_2333"/>
          <p:cNvSpPr txBox="1">
            <a:spLocks noGrp="1"/>
          </p:cNvSpPr>
          <p:nvPr>
            <p:ph type="sldNum" idx="12"/>
          </p:nvPr>
        </p:nvSpPr>
        <p:spPr>
          <a:xfrm>
            <a:off x="8288522" y="6144088"/>
            <a:ext cx="449250" cy="4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25" tIns="243725" rIns="243725" bIns="2437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700"/>
              <a:buFont typeface="Arial"/>
              <a:buNone/>
              <a:defRPr sz="135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33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368f38440_0_3373"/>
          <p:cNvSpPr txBox="1">
            <a:spLocks noGrp="1"/>
          </p:cNvSpPr>
          <p:nvPr>
            <p:ph type="title" hasCustomPrompt="1"/>
          </p:nvPr>
        </p:nvSpPr>
        <p:spPr>
          <a:xfrm>
            <a:off x="934800" y="2042400"/>
            <a:ext cx="2084850" cy="165795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0"/>
              <a:buNone/>
              <a:defRPr sz="1335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8" name="Google Shape;68;g39368f38440_0_3373"/>
          <p:cNvSpPr txBox="1">
            <a:spLocks noGrp="1"/>
          </p:cNvSpPr>
          <p:nvPr>
            <p:ph type="subTitle" idx="1"/>
          </p:nvPr>
        </p:nvSpPr>
        <p:spPr>
          <a:xfrm>
            <a:off x="3019600" y="2850847"/>
            <a:ext cx="3076350" cy="6460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85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39368f38440_0_3373"/>
          <p:cNvSpPr txBox="1">
            <a:spLocks noGrp="1"/>
          </p:cNvSpPr>
          <p:nvPr>
            <p:ph type="title" idx="2" hasCustomPrompt="1"/>
          </p:nvPr>
        </p:nvSpPr>
        <p:spPr>
          <a:xfrm>
            <a:off x="6096000" y="2040800"/>
            <a:ext cx="2084850" cy="165795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0"/>
              <a:buNone/>
              <a:defRPr sz="1335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0" name="Google Shape;70;g39368f38440_0_3373"/>
          <p:cNvSpPr txBox="1">
            <a:spLocks noGrp="1"/>
          </p:cNvSpPr>
          <p:nvPr>
            <p:ph type="subTitle" idx="3"/>
          </p:nvPr>
        </p:nvSpPr>
        <p:spPr>
          <a:xfrm>
            <a:off x="8180800" y="2850847"/>
            <a:ext cx="3076350" cy="6460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85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39368f38440_0_3373"/>
          <p:cNvSpPr txBox="1">
            <a:spLocks noGrp="1"/>
          </p:cNvSpPr>
          <p:nvPr>
            <p:ph type="title" idx="4" hasCustomPrompt="1"/>
          </p:nvPr>
        </p:nvSpPr>
        <p:spPr>
          <a:xfrm>
            <a:off x="934800" y="3918667"/>
            <a:ext cx="2084850" cy="165795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0"/>
              <a:buNone/>
              <a:defRPr sz="1335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2" name="Google Shape;72;g39368f38440_0_3373"/>
          <p:cNvSpPr txBox="1">
            <a:spLocks noGrp="1"/>
          </p:cNvSpPr>
          <p:nvPr>
            <p:ph type="subTitle" idx="5"/>
          </p:nvPr>
        </p:nvSpPr>
        <p:spPr>
          <a:xfrm>
            <a:off x="3019600" y="4680134"/>
            <a:ext cx="3076350" cy="6460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85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g39368f38440_0_3373"/>
          <p:cNvSpPr txBox="1">
            <a:spLocks noGrp="1"/>
          </p:cNvSpPr>
          <p:nvPr>
            <p:ph type="title" idx="6" hasCustomPrompt="1"/>
          </p:nvPr>
        </p:nvSpPr>
        <p:spPr>
          <a:xfrm>
            <a:off x="6096000" y="3918667"/>
            <a:ext cx="2084850" cy="165795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0"/>
              <a:buNone/>
              <a:defRPr sz="1335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4" name="Google Shape;74;g39368f38440_0_3373"/>
          <p:cNvSpPr txBox="1">
            <a:spLocks noGrp="1"/>
          </p:cNvSpPr>
          <p:nvPr>
            <p:ph type="subTitle" idx="7"/>
          </p:nvPr>
        </p:nvSpPr>
        <p:spPr>
          <a:xfrm>
            <a:off x="8180800" y="4680134"/>
            <a:ext cx="3076350" cy="6460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85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39368f38440_0_3373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6" name="Google Shape;76;g39368f38440_0_3373"/>
          <p:cNvSpPr txBox="1">
            <a:spLocks noGrp="1"/>
          </p:cNvSpPr>
          <p:nvPr>
            <p:ph type="title" idx="8"/>
          </p:nvPr>
        </p:nvSpPr>
        <p:spPr>
          <a:xfrm>
            <a:off x="960000" y="593367"/>
            <a:ext cx="10272000" cy="7636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39368f38440_0_3373"/>
          <p:cNvSpPr txBox="1">
            <a:spLocks noGrp="1"/>
          </p:cNvSpPr>
          <p:nvPr>
            <p:ph type="subTitle" idx="9"/>
          </p:nvPr>
        </p:nvSpPr>
        <p:spPr>
          <a:xfrm>
            <a:off x="3019600" y="2282000"/>
            <a:ext cx="3076350" cy="60960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8" name="Google Shape;78;g39368f38440_0_3373"/>
          <p:cNvSpPr txBox="1">
            <a:spLocks noGrp="1"/>
          </p:cNvSpPr>
          <p:nvPr>
            <p:ph type="subTitle" idx="13"/>
          </p:nvPr>
        </p:nvSpPr>
        <p:spPr>
          <a:xfrm>
            <a:off x="8180800" y="2282000"/>
            <a:ext cx="3076350" cy="60960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9" name="Google Shape;79;g39368f38440_0_3373"/>
          <p:cNvSpPr txBox="1">
            <a:spLocks noGrp="1"/>
          </p:cNvSpPr>
          <p:nvPr>
            <p:ph type="subTitle" idx="14"/>
          </p:nvPr>
        </p:nvSpPr>
        <p:spPr>
          <a:xfrm>
            <a:off x="3019600" y="4114798"/>
            <a:ext cx="3076350" cy="60960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0" name="Google Shape;80;g39368f38440_0_3373"/>
          <p:cNvSpPr txBox="1">
            <a:spLocks noGrp="1"/>
          </p:cNvSpPr>
          <p:nvPr>
            <p:ph type="subTitle" idx="15"/>
          </p:nvPr>
        </p:nvSpPr>
        <p:spPr>
          <a:xfrm>
            <a:off x="8180800" y="4114798"/>
            <a:ext cx="3076350" cy="60960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" name="Google Shape;81;g39368f38440_0_3373"/>
          <p:cNvSpPr/>
          <p:nvPr/>
        </p:nvSpPr>
        <p:spPr>
          <a:xfrm>
            <a:off x="10218927" y="3699034"/>
            <a:ext cx="3315205" cy="3176166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82" name="Google Shape;82;g39368f38440_0_3373"/>
          <p:cNvSpPr/>
          <p:nvPr/>
        </p:nvSpPr>
        <p:spPr>
          <a:xfrm rot="-5400000">
            <a:off x="10145438" y="-385226"/>
            <a:ext cx="1661354" cy="2431731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26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_1">
  <p:cSld name="SECTION_TITLE_AND_DESCRIPTION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9368f38440_0_3396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5" name="Google Shape;85;g39368f38440_0_3396"/>
          <p:cNvSpPr/>
          <p:nvPr/>
        </p:nvSpPr>
        <p:spPr>
          <a:xfrm>
            <a:off x="1127834" y="-136634"/>
            <a:ext cx="11064270" cy="701161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86" name="Google Shape;86;g39368f38440_0_3396"/>
          <p:cNvSpPr/>
          <p:nvPr/>
        </p:nvSpPr>
        <p:spPr>
          <a:xfrm>
            <a:off x="2194967" y="6369467"/>
            <a:ext cx="1480050" cy="1480050"/>
          </a:xfrm>
          <a:prstGeom prst="ellipse">
            <a:avLst/>
          </a:prstGeom>
          <a:solidFill>
            <a:srgbClr val="8FD5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87" name="Google Shape;87;g39368f38440_0_3396"/>
          <p:cNvSpPr txBox="1">
            <a:spLocks noGrp="1"/>
          </p:cNvSpPr>
          <p:nvPr>
            <p:ph type="title"/>
          </p:nvPr>
        </p:nvSpPr>
        <p:spPr>
          <a:xfrm>
            <a:off x="1810600" y="1219731"/>
            <a:ext cx="8570850" cy="296280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2185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9pPr>
          </a:lstStyle>
          <a:p>
            <a:endParaRPr/>
          </a:p>
        </p:txBody>
      </p:sp>
      <p:sp>
        <p:nvSpPr>
          <p:cNvPr id="88" name="Google Shape;88;g39368f38440_0_3396"/>
          <p:cNvSpPr txBox="1">
            <a:spLocks noGrp="1"/>
          </p:cNvSpPr>
          <p:nvPr>
            <p:ph type="subTitle" idx="1"/>
          </p:nvPr>
        </p:nvSpPr>
        <p:spPr>
          <a:xfrm>
            <a:off x="1810600" y="4637467"/>
            <a:ext cx="8570850" cy="8779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1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2263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9368f38440_0_3405"/>
          <p:cNvSpPr/>
          <p:nvPr/>
        </p:nvSpPr>
        <p:spPr>
          <a:xfrm flipH="1">
            <a:off x="-93767" y="-76800"/>
            <a:ext cx="11064270" cy="701161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91" name="Google Shape;91;g39368f38440_0_3405"/>
          <p:cNvSpPr/>
          <p:nvPr/>
        </p:nvSpPr>
        <p:spPr>
          <a:xfrm>
            <a:off x="427300" y="2283967"/>
            <a:ext cx="214350" cy="214350"/>
          </a:xfrm>
          <a:prstGeom prst="ellipse">
            <a:avLst/>
          </a:prstGeom>
          <a:solidFill>
            <a:srgbClr val="1226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92" name="Google Shape;92;g39368f38440_0_3405"/>
          <p:cNvSpPr txBox="1">
            <a:spLocks noGrp="1"/>
          </p:cNvSpPr>
          <p:nvPr>
            <p:ph type="title"/>
          </p:nvPr>
        </p:nvSpPr>
        <p:spPr>
          <a:xfrm>
            <a:off x="5276533" y="2085867"/>
            <a:ext cx="5962050" cy="24748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45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/>
            </a:lvl9pPr>
          </a:lstStyle>
          <a:p>
            <a:endParaRPr/>
          </a:p>
        </p:txBody>
      </p:sp>
      <p:sp>
        <p:nvSpPr>
          <p:cNvPr id="93" name="Google Shape;93;g39368f38440_0_3405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783767"/>
            <a:ext cx="4206450" cy="34504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29600" b="1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4" name="Google Shape;94;g39368f38440_0_3405"/>
          <p:cNvSpPr txBox="1">
            <a:spLocks noGrp="1"/>
          </p:cNvSpPr>
          <p:nvPr>
            <p:ph type="subTitle" idx="1"/>
          </p:nvPr>
        </p:nvSpPr>
        <p:spPr>
          <a:xfrm>
            <a:off x="5276533" y="4558467"/>
            <a:ext cx="5962050" cy="573150"/>
          </a:xfrm>
          <a:prstGeom prst="rect">
            <a:avLst/>
          </a:prstGeom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1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39368f38440_0_3405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459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_1">
  <p:cSld name="TITLE_AND_TWO_COLUMNS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9368f38440_0_3416"/>
          <p:cNvSpPr txBox="1">
            <a:spLocks noGrp="1"/>
          </p:cNvSpPr>
          <p:nvPr>
            <p:ph type="subTitle" idx="1"/>
          </p:nvPr>
        </p:nvSpPr>
        <p:spPr>
          <a:xfrm>
            <a:off x="1504634" y="3315334"/>
            <a:ext cx="3917550" cy="706800"/>
          </a:xfrm>
          <a:prstGeom prst="rect">
            <a:avLst/>
          </a:prstGeom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g39368f38440_0_3416"/>
          <p:cNvSpPr txBox="1">
            <a:spLocks noGrp="1"/>
          </p:cNvSpPr>
          <p:nvPr>
            <p:ph type="subTitle" idx="2"/>
          </p:nvPr>
        </p:nvSpPr>
        <p:spPr>
          <a:xfrm>
            <a:off x="6769800" y="3315334"/>
            <a:ext cx="3917550" cy="706800"/>
          </a:xfrm>
          <a:prstGeom prst="rect">
            <a:avLst/>
          </a:prstGeom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g39368f38440_0_3416"/>
          <p:cNvSpPr txBox="1">
            <a:spLocks noGrp="1"/>
          </p:cNvSpPr>
          <p:nvPr>
            <p:ph type="subTitle" idx="3"/>
          </p:nvPr>
        </p:nvSpPr>
        <p:spPr>
          <a:xfrm>
            <a:off x="1504634" y="3889534"/>
            <a:ext cx="3917550" cy="13411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39368f38440_0_3416"/>
          <p:cNvSpPr txBox="1">
            <a:spLocks noGrp="1"/>
          </p:cNvSpPr>
          <p:nvPr>
            <p:ph type="subTitle" idx="4"/>
          </p:nvPr>
        </p:nvSpPr>
        <p:spPr>
          <a:xfrm>
            <a:off x="6769800" y="3889534"/>
            <a:ext cx="3917550" cy="13411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39368f38440_0_3416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2" name="Google Shape;102;g39368f38440_0_34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39368f38440_0_3416"/>
          <p:cNvSpPr/>
          <p:nvPr/>
        </p:nvSpPr>
        <p:spPr>
          <a:xfrm rot="560456" flipH="1">
            <a:off x="9727720" y="-349808"/>
            <a:ext cx="3038618" cy="1927732"/>
          </a:xfrm>
          <a:custGeom>
            <a:avLst/>
            <a:gdLst/>
            <a:ahLst/>
            <a:cxnLst/>
            <a:rect l="l" t="t" r="r" b="b"/>
            <a:pathLst>
              <a:path w="90536" h="57437" extrusionOk="0">
                <a:moveTo>
                  <a:pt x="87728" y="14818"/>
                </a:moveTo>
                <a:lnTo>
                  <a:pt x="90536" y="15360"/>
                </a:lnTo>
                <a:cubicBezTo>
                  <a:pt x="89603" y="15141"/>
                  <a:pt x="88666" y="14960"/>
                  <a:pt x="87728" y="14818"/>
                </a:cubicBezTo>
                <a:close/>
                <a:moveTo>
                  <a:pt x="10847" y="1"/>
                </a:moveTo>
                <a:lnTo>
                  <a:pt x="1" y="56376"/>
                </a:lnTo>
                <a:cubicBezTo>
                  <a:pt x="6525" y="48423"/>
                  <a:pt x="20956" y="57436"/>
                  <a:pt x="26111" y="46137"/>
                </a:cubicBezTo>
                <a:cubicBezTo>
                  <a:pt x="27028" y="44077"/>
                  <a:pt x="27313" y="41791"/>
                  <a:pt x="27694" y="39577"/>
                </a:cubicBezTo>
                <a:cubicBezTo>
                  <a:pt x="28099" y="37338"/>
                  <a:pt x="28647" y="35064"/>
                  <a:pt x="30052" y="33290"/>
                </a:cubicBezTo>
                <a:cubicBezTo>
                  <a:pt x="31783" y="31083"/>
                  <a:pt x="34109" y="30362"/>
                  <a:pt x="36720" y="30362"/>
                </a:cubicBezTo>
                <a:cubicBezTo>
                  <a:pt x="41632" y="30362"/>
                  <a:pt x="47550" y="32914"/>
                  <a:pt x="52402" y="32914"/>
                </a:cubicBezTo>
                <a:cubicBezTo>
                  <a:pt x="53609" y="32914"/>
                  <a:pt x="54750" y="32756"/>
                  <a:pt x="55793" y="32362"/>
                </a:cubicBezTo>
                <a:cubicBezTo>
                  <a:pt x="59770" y="30861"/>
                  <a:pt x="61842" y="27492"/>
                  <a:pt x="64032" y="24027"/>
                </a:cubicBezTo>
                <a:cubicBezTo>
                  <a:pt x="68291" y="17266"/>
                  <a:pt x="75342" y="14443"/>
                  <a:pt x="82867" y="14443"/>
                </a:cubicBezTo>
                <a:cubicBezTo>
                  <a:pt x="84473" y="14443"/>
                  <a:pt x="86101" y="14572"/>
                  <a:pt x="87728" y="14818"/>
                </a:cubicBezTo>
                <a:lnTo>
                  <a:pt x="87728" y="14818"/>
                </a:lnTo>
                <a:lnTo>
                  <a:pt x="1084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104" name="Google Shape;104;g39368f38440_0_3416"/>
          <p:cNvSpPr/>
          <p:nvPr/>
        </p:nvSpPr>
        <p:spPr>
          <a:xfrm rot="-916073" flipH="1">
            <a:off x="-256726" y="4999831"/>
            <a:ext cx="2591845" cy="2615916"/>
          </a:xfrm>
          <a:custGeom>
            <a:avLst/>
            <a:gdLst/>
            <a:ahLst/>
            <a:cxnLst/>
            <a:rect l="l" t="t" r="r" b="b"/>
            <a:pathLst>
              <a:path w="66652" h="67271" extrusionOk="0">
                <a:moveTo>
                  <a:pt x="55781" y="1"/>
                </a:moveTo>
                <a:cubicBezTo>
                  <a:pt x="53995" y="5132"/>
                  <a:pt x="48959" y="7502"/>
                  <a:pt x="44078" y="9788"/>
                </a:cubicBezTo>
                <a:cubicBezTo>
                  <a:pt x="41053" y="11216"/>
                  <a:pt x="37910" y="12681"/>
                  <a:pt x="35600" y="14788"/>
                </a:cubicBezTo>
                <a:cubicBezTo>
                  <a:pt x="32981" y="17181"/>
                  <a:pt x="31755" y="20027"/>
                  <a:pt x="31707" y="23766"/>
                </a:cubicBezTo>
                <a:cubicBezTo>
                  <a:pt x="31671" y="26087"/>
                  <a:pt x="32267" y="28397"/>
                  <a:pt x="32838" y="30624"/>
                </a:cubicBezTo>
                <a:cubicBezTo>
                  <a:pt x="32957" y="31052"/>
                  <a:pt x="33064" y="31481"/>
                  <a:pt x="33159" y="31909"/>
                </a:cubicBezTo>
                <a:cubicBezTo>
                  <a:pt x="33838" y="34600"/>
                  <a:pt x="34338" y="37493"/>
                  <a:pt x="33636" y="40244"/>
                </a:cubicBezTo>
                <a:cubicBezTo>
                  <a:pt x="32362" y="45268"/>
                  <a:pt x="27945" y="47102"/>
                  <a:pt x="24218" y="48126"/>
                </a:cubicBezTo>
                <a:cubicBezTo>
                  <a:pt x="22206" y="48685"/>
                  <a:pt x="20027" y="49102"/>
                  <a:pt x="17908" y="49483"/>
                </a:cubicBezTo>
                <a:cubicBezTo>
                  <a:pt x="15812" y="49876"/>
                  <a:pt x="13633" y="50269"/>
                  <a:pt x="11669" y="50828"/>
                </a:cubicBezTo>
                <a:cubicBezTo>
                  <a:pt x="8633" y="51674"/>
                  <a:pt x="6525" y="52745"/>
                  <a:pt x="5049" y="54186"/>
                </a:cubicBezTo>
                <a:cubicBezTo>
                  <a:pt x="1417" y="57746"/>
                  <a:pt x="739" y="62377"/>
                  <a:pt x="1" y="67271"/>
                </a:cubicBezTo>
                <a:lnTo>
                  <a:pt x="66652" y="49828"/>
                </a:lnTo>
                <a:lnTo>
                  <a:pt x="5578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311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9368f38440_0_3432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677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84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Nunito Sans regular" panose="00000500000000000000" pitchFamily="2" charset="0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429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9368f38440_0_3491"/>
          <p:cNvSpPr txBox="1">
            <a:spLocks noGrp="1"/>
          </p:cNvSpPr>
          <p:nvPr>
            <p:ph type="title"/>
          </p:nvPr>
        </p:nvSpPr>
        <p:spPr>
          <a:xfrm>
            <a:off x="3053367" y="4523600"/>
            <a:ext cx="6085200" cy="70920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4000"/>
            </a:lvl9pPr>
          </a:lstStyle>
          <a:p>
            <a:endParaRPr/>
          </a:p>
        </p:txBody>
      </p:sp>
      <p:sp>
        <p:nvSpPr>
          <p:cNvPr id="111" name="Google Shape;111;g39368f38440_0_3491"/>
          <p:cNvSpPr txBox="1">
            <a:spLocks noGrp="1"/>
          </p:cNvSpPr>
          <p:nvPr>
            <p:ph type="subTitle" idx="1"/>
          </p:nvPr>
        </p:nvSpPr>
        <p:spPr>
          <a:xfrm>
            <a:off x="1944167" y="1584134"/>
            <a:ext cx="8303550" cy="232035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 sz="3350"/>
            </a:lvl9pPr>
          </a:lstStyle>
          <a:p>
            <a:endParaRPr/>
          </a:p>
        </p:txBody>
      </p:sp>
      <p:sp>
        <p:nvSpPr>
          <p:cNvPr id="112" name="Google Shape;112;g39368f38440_0_3491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3" name="Google Shape;113;g39368f38440_0_34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2700000">
            <a:off x="-1800667" y="5369942"/>
            <a:ext cx="5353537" cy="842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9446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_1">
  <p:cSld name="CAPTION_ONLY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368f38440_0_3504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6" name="Google Shape;116;g39368f38440_0_3504"/>
          <p:cNvSpPr txBox="1">
            <a:spLocks noGrp="1"/>
          </p:cNvSpPr>
          <p:nvPr>
            <p:ph type="title"/>
          </p:nvPr>
        </p:nvSpPr>
        <p:spPr>
          <a:xfrm>
            <a:off x="960000" y="713334"/>
            <a:ext cx="10272000" cy="76365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75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39368f38440_0_3504"/>
          <p:cNvSpPr txBox="1"/>
          <p:nvPr/>
        </p:nvSpPr>
        <p:spPr>
          <a:xfrm>
            <a:off x="11205845" y="6231535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50">
                <a:solidFill>
                  <a:srgbClr val="8FD5D0"/>
                </a:solidFill>
                <a:latin typeface="Bebas Neue"/>
                <a:ea typeface="Bebas Neue"/>
                <a:cs typeface="Bebas Neue"/>
                <a:sym typeface="Bebas Neue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sz="1750">
              <a:solidFill>
                <a:srgbClr val="8FD5D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18" name="Google Shape;118;g39368f38440_0_3504"/>
          <p:cNvSpPr/>
          <p:nvPr/>
        </p:nvSpPr>
        <p:spPr>
          <a:xfrm rot="916023">
            <a:off x="9957237" y="4744919"/>
            <a:ext cx="2562558" cy="2586600"/>
          </a:xfrm>
          <a:custGeom>
            <a:avLst/>
            <a:gdLst/>
            <a:ahLst/>
            <a:cxnLst/>
            <a:rect l="l" t="t" r="r" b="b"/>
            <a:pathLst>
              <a:path w="66652" h="67271" extrusionOk="0">
                <a:moveTo>
                  <a:pt x="55781" y="1"/>
                </a:moveTo>
                <a:cubicBezTo>
                  <a:pt x="53995" y="5132"/>
                  <a:pt x="48959" y="7502"/>
                  <a:pt x="44078" y="9788"/>
                </a:cubicBezTo>
                <a:cubicBezTo>
                  <a:pt x="41053" y="11216"/>
                  <a:pt x="37910" y="12681"/>
                  <a:pt x="35600" y="14788"/>
                </a:cubicBezTo>
                <a:cubicBezTo>
                  <a:pt x="32981" y="17181"/>
                  <a:pt x="31755" y="20027"/>
                  <a:pt x="31707" y="23766"/>
                </a:cubicBezTo>
                <a:cubicBezTo>
                  <a:pt x="31671" y="26087"/>
                  <a:pt x="32267" y="28397"/>
                  <a:pt x="32838" y="30624"/>
                </a:cubicBezTo>
                <a:cubicBezTo>
                  <a:pt x="32957" y="31052"/>
                  <a:pt x="33064" y="31481"/>
                  <a:pt x="33159" y="31909"/>
                </a:cubicBezTo>
                <a:cubicBezTo>
                  <a:pt x="33838" y="34600"/>
                  <a:pt x="34338" y="37493"/>
                  <a:pt x="33636" y="40244"/>
                </a:cubicBezTo>
                <a:cubicBezTo>
                  <a:pt x="32362" y="45268"/>
                  <a:pt x="27945" y="47102"/>
                  <a:pt x="24218" y="48126"/>
                </a:cubicBezTo>
                <a:cubicBezTo>
                  <a:pt x="22206" y="48685"/>
                  <a:pt x="20027" y="49102"/>
                  <a:pt x="17908" y="49483"/>
                </a:cubicBezTo>
                <a:cubicBezTo>
                  <a:pt x="15812" y="49876"/>
                  <a:pt x="13633" y="50269"/>
                  <a:pt x="11669" y="50828"/>
                </a:cubicBezTo>
                <a:cubicBezTo>
                  <a:pt x="8633" y="51674"/>
                  <a:pt x="6525" y="52745"/>
                  <a:pt x="5049" y="54186"/>
                </a:cubicBezTo>
                <a:cubicBezTo>
                  <a:pt x="1417" y="57746"/>
                  <a:pt x="739" y="62377"/>
                  <a:pt x="1" y="67271"/>
                </a:cubicBezTo>
                <a:lnTo>
                  <a:pt x="66652" y="49828"/>
                </a:lnTo>
                <a:lnTo>
                  <a:pt x="5578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36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523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_NUMBER_1">
  <p:cSld name="BIG_NUMBER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9368f38440_0_3524"/>
          <p:cNvSpPr/>
          <p:nvPr/>
        </p:nvSpPr>
        <p:spPr>
          <a:xfrm rot="5400000">
            <a:off x="1656003" y="-2087974"/>
            <a:ext cx="7308226" cy="10807235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Nunito Sans regular" panose="00000500000000000000" pitchFamily="2" charset="0"/>
            </a:endParaRPr>
          </a:p>
        </p:txBody>
      </p:sp>
      <p:pic>
        <p:nvPicPr>
          <p:cNvPr id="122" name="Google Shape;122;g39368f38440_0_35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874674">
            <a:off x="-1986816" y="5074932"/>
            <a:ext cx="10627180" cy="167156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39368f38440_0_3524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7950" cy="2014800"/>
          </a:xfrm>
          <a:prstGeom prst="rect">
            <a:avLst/>
          </a:prstGeom>
        </p:spPr>
        <p:txBody>
          <a:bodyPr spcFirstLastPara="1" wrap="square" lIns="243800" tIns="243800" rIns="243800" bIns="2438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24" name="Google Shape;124;g39368f38440_0_3524"/>
          <p:cNvSpPr txBox="1">
            <a:spLocks noGrp="1"/>
          </p:cNvSpPr>
          <p:nvPr>
            <p:ph type="subTitle" idx="1"/>
          </p:nvPr>
        </p:nvSpPr>
        <p:spPr>
          <a:xfrm>
            <a:off x="1712000" y="4092834"/>
            <a:ext cx="8767950" cy="9511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2150"/>
            </a:lvl9pPr>
          </a:lstStyle>
          <a:p>
            <a:endParaRPr/>
          </a:p>
        </p:txBody>
      </p:sp>
      <p:sp>
        <p:nvSpPr>
          <p:cNvPr id="125" name="Google Shape;125;g39368f38440_0_3524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550" cy="52485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/>
          </a:bodyPr>
          <a:lstStyle>
            <a:lvl1pPr lvl="0">
              <a:spcAft>
                <a:spcPts val="0"/>
              </a:spcAft>
              <a:buNone/>
              <a:defRPr/>
            </a:lvl1pPr>
            <a:lvl2pPr lvl="1">
              <a:spcAft>
                <a:spcPts val="0"/>
              </a:spcAft>
              <a:buNone/>
              <a:defRPr/>
            </a:lvl2pPr>
            <a:lvl3pPr lvl="2">
              <a:spcAft>
                <a:spcPts val="0"/>
              </a:spcAft>
              <a:buNone/>
              <a:defRPr/>
            </a:lvl3pPr>
            <a:lvl4pPr lvl="3">
              <a:spcAft>
                <a:spcPts val="0"/>
              </a:spcAft>
              <a:buNone/>
              <a:defRPr/>
            </a:lvl4pPr>
            <a:lvl5pPr lvl="4">
              <a:spcAft>
                <a:spcPts val="0"/>
              </a:spcAft>
              <a:buNone/>
              <a:defRPr/>
            </a:lvl5pPr>
            <a:lvl6pPr lvl="5">
              <a:spcAft>
                <a:spcPts val="0"/>
              </a:spcAft>
              <a:buNone/>
              <a:defRPr/>
            </a:lvl6pPr>
            <a:lvl7pPr lvl="6">
              <a:spcAft>
                <a:spcPts val="0"/>
              </a:spcAft>
              <a:buNone/>
              <a:defRPr/>
            </a:lvl7pPr>
            <a:lvl8pPr lvl="7">
              <a:spcAft>
                <a:spcPts val="0"/>
              </a:spcAft>
              <a:buNone/>
              <a:defRPr/>
            </a:lvl8pPr>
            <a:lvl9pPr lvl="8"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620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2" name="Google Shape;12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47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9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 dirty="0"/>
          </a:p>
        </p:txBody>
      </p:sp>
      <p:sp>
        <p:nvSpPr>
          <p:cNvPr id="15" name="Google Shape;15;p69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dirty="0"/>
          </a:p>
        </p:txBody>
      </p:sp>
      <p:sp>
        <p:nvSpPr>
          <p:cNvPr id="16" name="Google Shape;16;p6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70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0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19" name="Google Shape;19;p7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89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7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latin typeface="Nunito Sans regular" panose="00000500000000000000" pitchFamily="2" charset="0"/>
              </a:defRPr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 dirty="0"/>
          </a:p>
        </p:txBody>
      </p:sp>
      <p:sp>
        <p:nvSpPr>
          <p:cNvPr id="23" name="Google Shape;23;p71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latin typeface="Nunito Sans regular" panose="00000500000000000000" pitchFamily="2" charset="0"/>
              </a:defRPr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 dirty="0"/>
          </a:p>
        </p:txBody>
      </p:sp>
      <p:sp>
        <p:nvSpPr>
          <p:cNvPr id="24" name="Google Shape;24;p7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507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7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512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  <a:latin typeface="Nunito Sans regular" panose="00000500000000000000" pitchFamily="2" charset="0"/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3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 dirty="0"/>
          </a:p>
        </p:txBody>
      </p:sp>
      <p:sp>
        <p:nvSpPr>
          <p:cNvPr id="30" name="Google Shape;30;p73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latin typeface="Nunito Sans regular" panose="00000500000000000000" pitchFamily="2" charset="0"/>
              </a:defRPr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 dirty="0"/>
          </a:p>
        </p:txBody>
      </p:sp>
      <p:sp>
        <p:nvSpPr>
          <p:cNvPr id="31" name="Google Shape;31;p7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104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4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  <p:sp>
        <p:nvSpPr>
          <p:cNvPr id="34" name="Google Shape;34;p7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992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Nunito Sans regula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75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 dirty="0"/>
          </a:p>
        </p:txBody>
      </p:sp>
      <p:sp>
        <p:nvSpPr>
          <p:cNvPr id="38" name="Google Shape;38;p75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 dirty="0"/>
          </a:p>
        </p:txBody>
      </p:sp>
      <p:sp>
        <p:nvSpPr>
          <p:cNvPr id="39" name="Google Shape;39;p75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0" name="Google Shape;40;p7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2581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6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Nunito Sans regular" panose="000005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43" name="Google Shape;43;p7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137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7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dirty="0"/>
              <a:t>xx%</a:t>
            </a:r>
          </a:p>
        </p:txBody>
      </p:sp>
      <p:sp>
        <p:nvSpPr>
          <p:cNvPr id="46" name="Google Shape;46;p77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7" name="Google Shape;47;p7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773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9aa5a053ab_3_542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50" name="Google Shape;50;g39aa5a053ab_3_542"/>
          <p:cNvSpPr txBox="1">
            <a:spLocks noGrp="1"/>
          </p:cNvSpPr>
          <p:nvPr>
            <p:ph type="body" idx="1"/>
          </p:nvPr>
        </p:nvSpPr>
        <p:spPr>
          <a:xfrm>
            <a:off x="415599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828754" lvl="2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2438339" lvl="3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 dirty="0"/>
          </a:p>
        </p:txBody>
      </p:sp>
      <p:sp>
        <p:nvSpPr>
          <p:cNvPr id="51" name="Google Shape;51;g39aa5a053ab_3_542"/>
          <p:cNvSpPr txBox="1">
            <a:spLocks noGrp="1"/>
          </p:cNvSpPr>
          <p:nvPr>
            <p:ph type="sldNum" idx="12"/>
          </p:nvPr>
        </p:nvSpPr>
        <p:spPr>
          <a:xfrm>
            <a:off x="11579127" y="6267759"/>
            <a:ext cx="449200" cy="4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 lnSpcReduction="20000"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266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db46333a28_35_0)">
  <p:cSld name="Generated (g3db46333a28_35_0)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642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9aa5a053ab_3_5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042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9aa5a053ab_3_549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9pPr>
          </a:lstStyle>
          <a:p>
            <a:endParaRPr dirty="0"/>
          </a:p>
        </p:txBody>
      </p:sp>
      <p:sp>
        <p:nvSpPr>
          <p:cNvPr id="57" name="Google Shape;57;g39aa5a053ab_3_549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9pPr>
          </a:lstStyle>
          <a:p>
            <a:endParaRPr dirty="0"/>
          </a:p>
        </p:txBody>
      </p:sp>
      <p:sp>
        <p:nvSpPr>
          <p:cNvPr id="58" name="Google Shape;58;g39aa5a053ab_3_549"/>
          <p:cNvSpPr txBox="1">
            <a:spLocks noGrp="1"/>
          </p:cNvSpPr>
          <p:nvPr>
            <p:ph type="sldNum" idx="12"/>
          </p:nvPr>
        </p:nvSpPr>
        <p:spPr>
          <a:xfrm>
            <a:off x="11296611" y="5694620"/>
            <a:ext cx="731600" cy="892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640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9aa5a053ab_3_553"/>
          <p:cNvSpPr txBox="1">
            <a:spLocks noGrp="1"/>
          </p:cNvSpPr>
          <p:nvPr>
            <p:ph type="sldNum" idx="12"/>
          </p:nvPr>
        </p:nvSpPr>
        <p:spPr>
          <a:xfrm>
            <a:off x="5892800" y="6183859"/>
            <a:ext cx="28448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98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Nunito Sans regular" panose="00000500000000000000" pitchFamily="2" charset="0"/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 dirty="0"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Nunito Sans regular" panose="00000500000000000000" pitchFamily="2" charset="0"/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 dirty="0"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6950"/>
            </a:lvl9pPr>
          </a:lstStyle>
          <a:p>
            <a:endParaRPr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>
                <a:latin typeface="Nunito Sans regular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3751"/>
            </a:lvl9pPr>
          </a:lstStyle>
          <a:p>
            <a:endParaRPr dirty="0"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11296611" y="5994620"/>
            <a:ext cx="731600" cy="892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6667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4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306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6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0" name="Google Shape;80;p65"/>
          <p:cNvSpPr txBox="1">
            <a:spLocks noGrp="1"/>
          </p:cNvSpPr>
          <p:nvPr>
            <p:ph type="sldNum" idx="12"/>
          </p:nvPr>
        </p:nvSpPr>
        <p:spPr>
          <a:xfrm>
            <a:off x="11296611" y="5994620"/>
            <a:ext cx="731600" cy="892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5008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" type="title">
  <p:cSld name="2_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6"/>
          <p:cNvSpPr txBox="1">
            <a:spLocks noGrp="1"/>
          </p:cNvSpPr>
          <p:nvPr>
            <p:ph type="title"/>
          </p:nvPr>
        </p:nvSpPr>
        <p:spPr>
          <a:xfrm>
            <a:off x="415609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00"/>
              <a:buFont typeface="Arial"/>
              <a:buNone/>
              <a:defRPr sz="69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66"/>
          <p:cNvSpPr txBox="1">
            <a:spLocks noGrp="1"/>
          </p:cNvSpPr>
          <p:nvPr>
            <p:ph type="body" idx="1"/>
          </p:nvPr>
        </p:nvSpPr>
        <p:spPr>
          <a:xfrm>
            <a:off x="415599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7400"/>
              <a:buFont typeface="Arial"/>
              <a:buNone/>
              <a:defRPr sz="3700">
                <a:latin typeface="Nunito Sans regular" panose="00000500000000000000" pitchFamily="2" charset="0"/>
              </a:defRPr>
            </a:lvl1pPr>
            <a:lvl2pPr marL="1219170" lvl="1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7400"/>
              <a:buFont typeface="Arial"/>
              <a:buNone/>
              <a:defRPr sz="3700"/>
            </a:lvl2pPr>
            <a:lvl3pPr marL="1828754" lvl="2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7400"/>
              <a:buFont typeface="Arial"/>
              <a:buNone/>
              <a:defRPr sz="3700"/>
            </a:lvl3pPr>
            <a:lvl4pPr marL="2438339" lvl="3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7400"/>
              <a:buFont typeface="Arial"/>
              <a:buNone/>
              <a:defRPr sz="3700"/>
            </a:lvl4pPr>
            <a:lvl5pPr marL="3047924" lvl="4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7400"/>
              <a:buFont typeface="Arial"/>
              <a:buNone/>
              <a:defRPr sz="3700"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4" name="Google Shape;84;p66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383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_HEADER">
  <p:cSld name="1_SECTION_HEAD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7"/>
          <p:cNvSpPr txBox="1">
            <a:spLocks noGrp="1"/>
          </p:cNvSpPr>
          <p:nvPr>
            <p:ph type="title"/>
          </p:nvPr>
        </p:nvSpPr>
        <p:spPr>
          <a:xfrm>
            <a:off x="415599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  <a:defRPr sz="48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87" name="Google Shape;87;p67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504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8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90" name="Google Shape;90;p68"/>
          <p:cNvSpPr txBox="1">
            <a:spLocks noGrp="1"/>
          </p:cNvSpPr>
          <p:nvPr>
            <p:ph type="body" idx="1"/>
          </p:nvPr>
        </p:nvSpPr>
        <p:spPr>
          <a:xfrm>
            <a:off x="415599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91" name="Google Shape;91;p68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193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" type="twoColTx">
  <p:cSld name="TITLE_AND_TWO_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94" name="Google Shape;94;p69"/>
          <p:cNvSpPr txBox="1">
            <a:spLocks noGrp="1"/>
          </p:cNvSpPr>
          <p:nvPr>
            <p:ph type="body" idx="1"/>
          </p:nvPr>
        </p:nvSpPr>
        <p:spPr>
          <a:xfrm>
            <a:off x="415599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6095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 sz="1800">
                <a:latin typeface="Nunito Sans regular" panose="00000500000000000000" pitchFamily="2" charset="0"/>
              </a:defRPr>
            </a:lvl1pPr>
            <a:lvl2pPr marL="1219170" lvl="1" indent="-6095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sz="1800"/>
            </a:lvl2pPr>
            <a:lvl3pPr marL="1828754" lvl="2" indent="-6095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■"/>
              <a:defRPr sz="1800"/>
            </a:lvl3pPr>
            <a:lvl4pPr marL="2438339" lvl="3" indent="-6095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 sz="1800"/>
            </a:lvl4pPr>
            <a:lvl5pPr marL="3047924" lvl="4" indent="-6095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sz="1800"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95" name="Google Shape;95;p69"/>
          <p:cNvSpPr txBox="1">
            <a:spLocks noGrp="1"/>
          </p:cNvSpPr>
          <p:nvPr>
            <p:ph type="body" idx="2"/>
          </p:nvPr>
        </p:nvSpPr>
        <p:spPr>
          <a:xfrm>
            <a:off x="6443201" y="1536632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96" name="Google Shape;96;p69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586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_ONLY">
  <p:cSld name="1_TITLE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0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70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5194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_COLUMN_TEXT">
  <p:cSld name="ONE_COLUM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1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  <a:defRPr sz="32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02" name="Google Shape;102;p71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57571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>
                <a:latin typeface="Nunito Sans regular" panose="00000500000000000000" pitchFamily="2" charset="0"/>
              </a:defRPr>
            </a:lvl1pPr>
            <a:lvl2pPr marL="1219170" lvl="1" indent="-57571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2pPr>
            <a:lvl3pPr marL="1828754" lvl="2" indent="-57571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1600"/>
            </a:lvl3pPr>
            <a:lvl4pPr marL="2438339" lvl="3" indent="-57571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1600"/>
            </a:lvl4pPr>
            <a:lvl5pPr marL="3047924" lvl="4" indent="-57571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1600"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03" name="Google Shape;103;p71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9107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_POINT">
  <p:cSld name="MAIN_POI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2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00"/>
              <a:buFont typeface="Arial"/>
              <a:buNone/>
              <a:defRPr sz="64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06" name="Google Shape;106;p72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9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Nunito Sans regular" panose="00000500000000000000" pitchFamily="2" charset="0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Nunito Sans regular" panose="00000500000000000000" pitchFamily="2" charset="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 dirty="0"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Nunito Sans regular" panose="00000500000000000000" pitchFamily="2" charset="0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Nunito Sans regular" panose="00000500000000000000" pitchFamily="2" charset="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 dirty="0"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">
  <p:cSld name="SECTION_TITLE_AND_DESCRI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" name="Google Shape;109;p73"/>
          <p:cNvSpPr txBox="1">
            <a:spLocks noGrp="1"/>
          </p:cNvSpPr>
          <p:nvPr>
            <p:ph type="title"/>
          </p:nvPr>
        </p:nvSpPr>
        <p:spPr>
          <a:xfrm>
            <a:off x="353999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Arial"/>
              <a:buNone/>
              <a:defRPr sz="56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10" name="Google Shape;110;p73"/>
          <p:cNvSpPr txBox="1">
            <a:spLocks noGrp="1"/>
          </p:cNvSpPr>
          <p:nvPr>
            <p:ph type="body" idx="1"/>
          </p:nvPr>
        </p:nvSpPr>
        <p:spPr>
          <a:xfrm>
            <a:off x="353999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600"/>
              <a:buFont typeface="Arial"/>
              <a:buNone/>
              <a:defRPr sz="2800">
                <a:latin typeface="Nunito Sans regular" panose="00000500000000000000" pitchFamily="2" charset="0"/>
              </a:defRPr>
            </a:lvl1pPr>
            <a:lvl2pPr marL="1219170" lvl="1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600"/>
              <a:buFont typeface="Arial"/>
              <a:buNone/>
              <a:defRPr sz="2800"/>
            </a:lvl2pPr>
            <a:lvl3pPr marL="1828754" lvl="2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600"/>
              <a:buFont typeface="Arial"/>
              <a:buNone/>
              <a:defRPr sz="2800"/>
            </a:lvl3pPr>
            <a:lvl4pPr marL="2438339" lvl="3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600"/>
              <a:buFont typeface="Arial"/>
              <a:buNone/>
              <a:defRPr sz="2800"/>
            </a:lvl4pPr>
            <a:lvl5pPr marL="3047924" lvl="4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600"/>
              <a:buFont typeface="Arial"/>
              <a:buNone/>
              <a:defRPr sz="2800"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11" name="Google Shape;111;p7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12" name="Google Shape;112;p73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0925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4"/>
          <p:cNvSpPr txBox="1">
            <a:spLocks noGrp="1"/>
          </p:cNvSpPr>
          <p:nvPr>
            <p:ph type="body" idx="1"/>
          </p:nvPr>
        </p:nvSpPr>
        <p:spPr>
          <a:xfrm>
            <a:off x="415599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115" name="Google Shape;115;p74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7959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_NUMBER">
  <p:cSld name="BIG_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5"/>
          <p:cNvSpPr txBox="1">
            <a:spLocks noGrp="1"/>
          </p:cNvSpPr>
          <p:nvPr>
            <p:ph type="title"/>
          </p:nvPr>
        </p:nvSpPr>
        <p:spPr>
          <a:xfrm>
            <a:off x="415599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0"/>
              <a:buFont typeface="Arial"/>
              <a:buNone/>
              <a:defRPr sz="16000"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18" name="Google Shape;118;p75"/>
          <p:cNvSpPr txBox="1">
            <a:spLocks noGrp="1"/>
          </p:cNvSpPr>
          <p:nvPr>
            <p:ph type="body" idx="1"/>
          </p:nvPr>
        </p:nvSpPr>
        <p:spPr>
          <a:xfrm>
            <a:off x="415599" y="4202965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71118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19" name="Google Shape;119;p75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0859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6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0237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">
  <p:cSld name="1_TITL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7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24" name="Google Shape;124;p77"/>
          <p:cNvSpPr txBox="1">
            <a:spLocks noGrp="1"/>
          </p:cNvSpPr>
          <p:nvPr>
            <p:ph type="body" idx="1"/>
          </p:nvPr>
        </p:nvSpPr>
        <p:spPr>
          <a:xfrm>
            <a:off x="1828799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30479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8400"/>
              <a:buFont typeface="Calibri"/>
              <a:buNone/>
              <a:defRPr sz="4200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30479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8400"/>
              <a:buFont typeface="Calibri"/>
              <a:buNone/>
              <a:defRPr sz="4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0479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8400"/>
              <a:buFont typeface="Calibri"/>
              <a:buNone/>
              <a:defRPr sz="4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0479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8400"/>
              <a:buFont typeface="Calibri"/>
              <a:buNone/>
              <a:defRPr sz="4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0479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8400"/>
              <a:buFont typeface="Calibri"/>
              <a:buNone/>
              <a:defRPr sz="4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25" name="Google Shape;125;p77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4788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8"/>
          <p:cNvSpPr txBox="1">
            <a:spLocks noGrp="1"/>
          </p:cNvSpPr>
          <p:nvPr>
            <p:ph type="title"/>
          </p:nvPr>
        </p:nvSpPr>
        <p:spPr>
          <a:xfrm>
            <a:off x="609600" y="274636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28" name="Google Shape;128;p7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»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29" name="Google Shape;129;p78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7683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9"/>
          <p:cNvSpPr txBox="1">
            <a:spLocks noGrp="1"/>
          </p:cNvSpPr>
          <p:nvPr>
            <p:ph type="title"/>
          </p:nvPr>
        </p:nvSpPr>
        <p:spPr>
          <a:xfrm>
            <a:off x="963083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00"/>
              <a:buFont typeface="Calibri"/>
              <a:buNone/>
              <a:defRPr sz="53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32" name="Google Shape;132;p79"/>
          <p:cNvSpPr txBox="1">
            <a:spLocks noGrp="1"/>
          </p:cNvSpPr>
          <p:nvPr>
            <p:ph type="body" idx="1"/>
          </p:nvPr>
        </p:nvSpPr>
        <p:spPr>
          <a:xfrm>
            <a:off x="963083" y="2906713"/>
            <a:ext cx="103632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b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5200"/>
              <a:buFont typeface="Calibri"/>
              <a:buNone/>
              <a:defRPr sz="2600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5200"/>
              <a:buFont typeface="Calibri"/>
              <a:buNone/>
              <a:defRPr sz="2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5200"/>
              <a:buFont typeface="Calibri"/>
              <a:buNone/>
              <a:defRPr sz="2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5200"/>
              <a:buFont typeface="Calibri"/>
              <a:buNone/>
              <a:defRPr sz="2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5200"/>
              <a:buFont typeface="Calibri"/>
              <a:buNone/>
              <a:defRPr sz="2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33" name="Google Shape;133;p79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1570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 type="twoObj">
  <p:cSld name="TWO_OBJECT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0"/>
          <p:cNvSpPr txBox="1">
            <a:spLocks noGrp="1"/>
          </p:cNvSpPr>
          <p:nvPr>
            <p:ph type="title"/>
          </p:nvPr>
        </p:nvSpPr>
        <p:spPr>
          <a:xfrm>
            <a:off x="609600" y="274636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36" name="Google Shape;136;p8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931310" algn="l">
              <a:lnSpc>
                <a:spcPct val="100000"/>
              </a:lnSpc>
              <a:spcBef>
                <a:spcPts val="651"/>
              </a:spcBef>
              <a:spcAft>
                <a:spcPts val="0"/>
              </a:spcAft>
              <a:buClr>
                <a:srgbClr val="000000"/>
              </a:buClr>
              <a:buSzPts val="7400"/>
              <a:buChar char="•"/>
              <a:defRPr sz="37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931310" algn="l">
              <a:lnSpc>
                <a:spcPct val="100000"/>
              </a:lnSpc>
              <a:spcBef>
                <a:spcPts val="651"/>
              </a:spcBef>
              <a:spcAft>
                <a:spcPts val="0"/>
              </a:spcAft>
              <a:buClr>
                <a:srgbClr val="000000"/>
              </a:buClr>
              <a:buSzPts val="7400"/>
              <a:buChar char="–"/>
              <a:defRPr sz="3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931310" algn="l">
              <a:lnSpc>
                <a:spcPct val="100000"/>
              </a:lnSpc>
              <a:spcBef>
                <a:spcPts val="651"/>
              </a:spcBef>
              <a:spcAft>
                <a:spcPts val="0"/>
              </a:spcAft>
              <a:buClr>
                <a:srgbClr val="000000"/>
              </a:buClr>
              <a:buSzPts val="7400"/>
              <a:buChar char="•"/>
              <a:defRPr sz="3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931310" algn="l">
              <a:lnSpc>
                <a:spcPct val="100000"/>
              </a:lnSpc>
              <a:spcBef>
                <a:spcPts val="651"/>
              </a:spcBef>
              <a:spcAft>
                <a:spcPts val="0"/>
              </a:spcAft>
              <a:buClr>
                <a:srgbClr val="000000"/>
              </a:buClr>
              <a:buSzPts val="7400"/>
              <a:buChar char="–"/>
              <a:defRPr sz="3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931310" algn="l">
              <a:lnSpc>
                <a:spcPct val="100000"/>
              </a:lnSpc>
              <a:spcBef>
                <a:spcPts val="651"/>
              </a:spcBef>
              <a:spcAft>
                <a:spcPts val="0"/>
              </a:spcAft>
              <a:buClr>
                <a:srgbClr val="000000"/>
              </a:buClr>
              <a:buSzPts val="7400"/>
              <a:buChar char="»"/>
              <a:defRPr sz="3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37" name="Google Shape;137;p80"/>
          <p:cNvSpPr txBox="1">
            <a:spLocks noGrp="1"/>
          </p:cNvSpPr>
          <p:nvPr>
            <p:ph type="body" idx="2"/>
          </p:nvPr>
        </p:nvSpPr>
        <p:spPr>
          <a:xfrm>
            <a:off x="6197600" y="1600199"/>
            <a:ext cx="5384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38" name="Google Shape;138;p80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884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 type="twoTxTwoObj">
  <p:cSld name="TWO_OBJECTS_WITH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1"/>
          <p:cNvSpPr txBox="1">
            <a:spLocks noGrp="1"/>
          </p:cNvSpPr>
          <p:nvPr>
            <p:ph type="title"/>
          </p:nvPr>
        </p:nvSpPr>
        <p:spPr>
          <a:xfrm>
            <a:off x="609600" y="274636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41" name="Google Shape;141;p8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b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  <a:defRPr sz="32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0479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42" name="Google Shape;142;p8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43" name="Google Shape;143;p81"/>
          <p:cNvSpPr txBox="1">
            <a:spLocks noGrp="1"/>
          </p:cNvSpPr>
          <p:nvPr>
            <p:ph type="body" idx="3"/>
          </p:nvPr>
        </p:nvSpPr>
        <p:spPr>
          <a:xfrm>
            <a:off x="6193367" y="1535113"/>
            <a:ext cx="5389200" cy="6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b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44" name="Google Shape;144;p81"/>
          <p:cNvSpPr txBox="1">
            <a:spLocks noGrp="1"/>
          </p:cNvSpPr>
          <p:nvPr>
            <p:ph type="body" idx="4"/>
          </p:nvPr>
        </p:nvSpPr>
        <p:spPr>
          <a:xfrm>
            <a:off x="6193367" y="2174875"/>
            <a:ext cx="5389200" cy="3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45" name="Google Shape;145;p81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7419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2"/>
          <p:cNvSpPr txBox="1">
            <a:spLocks noGrp="1"/>
          </p:cNvSpPr>
          <p:nvPr>
            <p:ph type="title"/>
          </p:nvPr>
        </p:nvSpPr>
        <p:spPr>
          <a:xfrm>
            <a:off x="609600" y="274636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48" name="Google Shape;148;p82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057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_WITH_CAPTION_TEXT" type="objTx">
  <p:cSld name="OBJECT_WITH_CAPTION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3"/>
          <p:cNvSpPr txBox="1">
            <a:spLocks noGrp="1"/>
          </p:cNvSpPr>
          <p:nvPr>
            <p:ph type="title"/>
          </p:nvPr>
        </p:nvSpPr>
        <p:spPr>
          <a:xfrm>
            <a:off x="609600" y="273051"/>
            <a:ext cx="40112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Calibri"/>
              <a:buNone/>
              <a:defRPr sz="26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51" name="Google Shape;151;p83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00" cy="5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101597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101597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101597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101597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101597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400"/>
              <a:buChar char="»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52" name="Google Shape;152;p83"/>
          <p:cNvSpPr txBox="1">
            <a:spLocks noGrp="1"/>
          </p:cNvSpPr>
          <p:nvPr>
            <p:ph type="body" idx="2"/>
          </p:nvPr>
        </p:nvSpPr>
        <p:spPr>
          <a:xfrm>
            <a:off x="609600" y="1435100"/>
            <a:ext cx="4011200" cy="4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53" name="Google Shape;153;p83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6862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 type="picTx">
  <p:cSld name="PICTURE_WITH_CAPTION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4"/>
          <p:cNvSpPr txBox="1">
            <a:spLocks noGrp="1"/>
          </p:cNvSpPr>
          <p:nvPr>
            <p:ph type="title"/>
          </p:nvPr>
        </p:nvSpPr>
        <p:spPr>
          <a:xfrm>
            <a:off x="2389716" y="4800600"/>
            <a:ext cx="7315200" cy="5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Calibri"/>
              <a:buNone/>
              <a:defRPr sz="26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56" name="Google Shape;156;p84"/>
          <p:cNvSpPr>
            <a:spLocks noGrp="1"/>
          </p:cNvSpPr>
          <p:nvPr>
            <p:ph type="pic" idx="2"/>
          </p:nvPr>
        </p:nvSpPr>
        <p:spPr>
          <a:xfrm>
            <a:off x="2389716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57" name="Google Shape;157;p84"/>
          <p:cNvSpPr txBox="1">
            <a:spLocks noGrp="1"/>
          </p:cNvSpPr>
          <p:nvPr>
            <p:ph type="body" idx="1"/>
          </p:nvPr>
        </p:nvSpPr>
        <p:spPr>
          <a:xfrm>
            <a:off x="2389716" y="5367339"/>
            <a:ext cx="7315200" cy="8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18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304792" algn="l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04792" algn="l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04792" algn="l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04792" algn="l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58" name="Google Shape;158;p84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6565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EXT" type="vertTx">
  <p:cSld name="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5"/>
          <p:cNvSpPr txBox="1">
            <a:spLocks noGrp="1"/>
          </p:cNvSpPr>
          <p:nvPr>
            <p:ph type="title"/>
          </p:nvPr>
        </p:nvSpPr>
        <p:spPr>
          <a:xfrm>
            <a:off x="609600" y="274636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85"/>
          <p:cNvSpPr txBox="1">
            <a:spLocks noGrp="1"/>
          </p:cNvSpPr>
          <p:nvPr>
            <p:ph type="body" idx="1"/>
          </p:nvPr>
        </p:nvSpPr>
        <p:spPr>
          <a:xfrm rot="5400000">
            <a:off x="3833001" y="-1623201"/>
            <a:ext cx="45260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»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62" name="Google Shape;162;p85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1767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ITLE_AND_VERTICAL_TEXT" type="vertTitleAndTx">
  <p:cSld name="VERTICAL_TITLE_AND_VERTICAL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6"/>
          <p:cNvSpPr txBox="1">
            <a:spLocks noGrp="1"/>
          </p:cNvSpPr>
          <p:nvPr>
            <p:ph type="title"/>
          </p:nvPr>
        </p:nvSpPr>
        <p:spPr>
          <a:xfrm rot="5400000">
            <a:off x="7285001" y="1828837"/>
            <a:ext cx="58516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Calibri"/>
              <a:buNone/>
              <a:defRPr sz="5800"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5" name="Google Shape;165;p86"/>
          <p:cNvSpPr txBox="1">
            <a:spLocks noGrp="1"/>
          </p:cNvSpPr>
          <p:nvPr>
            <p:ph type="body" idx="1"/>
          </p:nvPr>
        </p:nvSpPr>
        <p:spPr>
          <a:xfrm rot="5400000">
            <a:off x="1697001" y="-812763"/>
            <a:ext cx="5851600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rmAutofit/>
          </a:bodyPr>
          <a:lstStyle>
            <a:lvl1pPr marL="609585" lvl="0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1219170" lvl="1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•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–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101597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8400"/>
              <a:buChar char="»"/>
              <a:defRPr sz="4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66" name="Google Shape;166;p86"/>
          <p:cNvSpPr txBox="1">
            <a:spLocks noGrp="1"/>
          </p:cNvSpPr>
          <p:nvPr>
            <p:ph type="sldNum" idx="12"/>
          </p:nvPr>
        </p:nvSpPr>
        <p:spPr>
          <a:xfrm>
            <a:off x="11248207" y="5923374"/>
            <a:ext cx="334000" cy="1230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835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solidFill>
          <a:srgbClr val="002E4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7"/>
          <p:cNvSpPr txBox="1">
            <a:spLocks noGrp="1"/>
          </p:cNvSpPr>
          <p:nvPr>
            <p:ph type="title"/>
          </p:nvPr>
        </p:nvSpPr>
        <p:spPr>
          <a:xfrm>
            <a:off x="1011767" y="571500"/>
            <a:ext cx="101684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Lato Black"/>
              <a:buNone/>
              <a:defRPr sz="3000" b="1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87"/>
          <p:cNvSpPr txBox="1">
            <a:spLocks noGrp="1"/>
          </p:cNvSpPr>
          <p:nvPr>
            <p:ph type="sldNum" idx="12"/>
          </p:nvPr>
        </p:nvSpPr>
        <p:spPr>
          <a:xfrm>
            <a:off x="8612532" y="6125545"/>
            <a:ext cx="1252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E41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002E4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549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88"/>
          <p:cNvGrpSpPr/>
          <p:nvPr/>
        </p:nvGrpSpPr>
        <p:grpSpPr>
          <a:xfrm>
            <a:off x="698501" y="274321"/>
            <a:ext cx="1843977" cy="628351"/>
            <a:chOff x="0" y="0"/>
            <a:chExt cx="3687954" cy="1256700"/>
          </a:xfrm>
        </p:grpSpPr>
        <p:pic>
          <p:nvPicPr>
            <p:cNvPr id="172" name="Google Shape;172;p88" descr="Graphic 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864000" cy="86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Google Shape;173;p88"/>
            <p:cNvSpPr/>
            <p:nvPr/>
          </p:nvSpPr>
          <p:spPr>
            <a:xfrm>
              <a:off x="873960" y="432000"/>
              <a:ext cx="2813994" cy="824700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644"/>
                </a:buClr>
                <a:buSzPts val="2400"/>
                <a:buFont typeface="Helvetica Neue"/>
                <a:buNone/>
              </a:pPr>
              <a:r>
                <a:rPr lang="es" sz="1200" b="0" i="0" u="none" strike="noStrike" cap="none" dirty="0">
                  <a:solidFill>
                    <a:srgbClr val="0FA644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Eco Energy</a:t>
              </a:r>
              <a:endParaRPr sz="700" b="0" i="0" u="none" strike="noStrike" cap="none" dirty="0">
                <a:solidFill>
                  <a:srgbClr val="000000"/>
                </a:solidFill>
                <a:latin typeface="Nunito Sans regular" panose="00000500000000000000" pitchFamily="2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88"/>
          <p:cNvSpPr>
            <a:spLocks noGrp="1"/>
          </p:cNvSpPr>
          <p:nvPr>
            <p:ph type="pic" idx="2"/>
          </p:nvPr>
        </p:nvSpPr>
        <p:spPr>
          <a:xfrm>
            <a:off x="6111047" y="1221488"/>
            <a:ext cx="5385600" cy="28172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75" name="Google Shape;175;p88"/>
          <p:cNvSpPr txBox="1">
            <a:spLocks noGrp="1"/>
          </p:cNvSpPr>
          <p:nvPr>
            <p:ph type="sldNum" idx="12"/>
          </p:nvPr>
        </p:nvSpPr>
        <p:spPr>
          <a:xfrm>
            <a:off x="5892800" y="6171677"/>
            <a:ext cx="28448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6638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9"/>
          <p:cNvSpPr>
            <a:spLocks noGrp="1"/>
          </p:cNvSpPr>
          <p:nvPr>
            <p:ph type="pic" idx="2"/>
          </p:nvPr>
        </p:nvSpPr>
        <p:spPr>
          <a:xfrm>
            <a:off x="850612" y="2397760"/>
            <a:ext cx="2590800" cy="2590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78" name="Google Shape;178;p89"/>
          <p:cNvSpPr>
            <a:spLocks noGrp="1"/>
          </p:cNvSpPr>
          <p:nvPr>
            <p:ph type="pic" idx="3"/>
          </p:nvPr>
        </p:nvSpPr>
        <p:spPr>
          <a:xfrm>
            <a:off x="4800601" y="2397760"/>
            <a:ext cx="2590800" cy="2590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79" name="Google Shape;179;p89"/>
          <p:cNvSpPr>
            <a:spLocks noGrp="1"/>
          </p:cNvSpPr>
          <p:nvPr>
            <p:ph type="pic" idx="4"/>
          </p:nvPr>
        </p:nvSpPr>
        <p:spPr>
          <a:xfrm>
            <a:off x="8750587" y="2397760"/>
            <a:ext cx="2590800" cy="2590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80" name="Google Shape;180;p89"/>
          <p:cNvSpPr txBox="1">
            <a:spLocks noGrp="1"/>
          </p:cNvSpPr>
          <p:nvPr>
            <p:ph type="sldNum" idx="12"/>
          </p:nvPr>
        </p:nvSpPr>
        <p:spPr>
          <a:xfrm>
            <a:off x="5892800" y="6171677"/>
            <a:ext cx="28448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6379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90"/>
          <p:cNvGrpSpPr/>
          <p:nvPr/>
        </p:nvGrpSpPr>
        <p:grpSpPr>
          <a:xfrm>
            <a:off x="698501" y="274321"/>
            <a:ext cx="1843977" cy="628351"/>
            <a:chOff x="0" y="0"/>
            <a:chExt cx="3687954" cy="1256700"/>
          </a:xfrm>
        </p:grpSpPr>
        <p:pic>
          <p:nvPicPr>
            <p:cNvPr id="183" name="Google Shape;183;p90" descr="Graphic 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864000" cy="86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90"/>
            <p:cNvSpPr/>
            <p:nvPr/>
          </p:nvSpPr>
          <p:spPr>
            <a:xfrm>
              <a:off x="873960" y="432000"/>
              <a:ext cx="2813994" cy="824700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644"/>
                </a:buClr>
                <a:buSzPts val="2400"/>
                <a:buFont typeface="Helvetica Neue"/>
                <a:buNone/>
              </a:pPr>
              <a:r>
                <a:rPr lang="es" sz="1200" b="0" i="0" u="none" strike="noStrike" cap="none" dirty="0">
                  <a:solidFill>
                    <a:srgbClr val="0FA644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Eco Energy</a:t>
              </a:r>
              <a:endParaRPr sz="700" b="0" i="0" u="none" strike="noStrike" cap="none" dirty="0">
                <a:solidFill>
                  <a:srgbClr val="000000"/>
                </a:solidFill>
                <a:latin typeface="Nunito Sans regular" panose="00000500000000000000" pitchFamily="2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p90"/>
          <p:cNvSpPr>
            <a:spLocks noGrp="1"/>
          </p:cNvSpPr>
          <p:nvPr>
            <p:ph type="pic" idx="2"/>
          </p:nvPr>
        </p:nvSpPr>
        <p:spPr>
          <a:xfrm>
            <a:off x="695325" y="2254249"/>
            <a:ext cx="2743200" cy="3695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86" name="Google Shape;186;p90"/>
          <p:cNvSpPr>
            <a:spLocks noGrp="1"/>
          </p:cNvSpPr>
          <p:nvPr>
            <p:ph type="pic" idx="3"/>
          </p:nvPr>
        </p:nvSpPr>
        <p:spPr>
          <a:xfrm>
            <a:off x="6254321" y="2254249"/>
            <a:ext cx="2743200" cy="3695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87" name="Google Shape;187;p90"/>
          <p:cNvSpPr txBox="1">
            <a:spLocks noGrp="1"/>
          </p:cNvSpPr>
          <p:nvPr>
            <p:ph type="sldNum" idx="12"/>
          </p:nvPr>
        </p:nvSpPr>
        <p:spPr>
          <a:xfrm>
            <a:off x="5892800" y="6171677"/>
            <a:ext cx="28448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8726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91"/>
          <p:cNvGrpSpPr/>
          <p:nvPr/>
        </p:nvGrpSpPr>
        <p:grpSpPr>
          <a:xfrm>
            <a:off x="698501" y="274321"/>
            <a:ext cx="1843977" cy="628351"/>
            <a:chOff x="0" y="0"/>
            <a:chExt cx="3687954" cy="1256700"/>
          </a:xfrm>
        </p:grpSpPr>
        <p:pic>
          <p:nvPicPr>
            <p:cNvPr id="190" name="Google Shape;190;p91" descr="Graphic 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864000" cy="86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91"/>
            <p:cNvSpPr/>
            <p:nvPr/>
          </p:nvSpPr>
          <p:spPr>
            <a:xfrm>
              <a:off x="873960" y="432000"/>
              <a:ext cx="2813994" cy="824700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644"/>
                </a:buClr>
                <a:buSzPts val="2400"/>
                <a:buFont typeface="Helvetica Neue"/>
                <a:buNone/>
              </a:pPr>
              <a:r>
                <a:rPr lang="es" sz="1200" b="0" i="0" u="none" strike="noStrike" cap="none" dirty="0">
                  <a:solidFill>
                    <a:srgbClr val="0FA644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Eco Energy</a:t>
              </a:r>
              <a:endParaRPr sz="700" b="0" i="0" u="none" strike="noStrike" cap="none" dirty="0">
                <a:solidFill>
                  <a:srgbClr val="000000"/>
                </a:solidFill>
                <a:latin typeface="Nunito Sans regular" panose="00000500000000000000" pitchFamily="2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91"/>
          <p:cNvSpPr>
            <a:spLocks noGrp="1"/>
          </p:cNvSpPr>
          <p:nvPr>
            <p:ph type="pic" idx="2"/>
          </p:nvPr>
        </p:nvSpPr>
        <p:spPr>
          <a:xfrm>
            <a:off x="695325" y="2820520"/>
            <a:ext cx="2820400" cy="2820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93" name="Google Shape;193;p91"/>
          <p:cNvSpPr>
            <a:spLocks noGrp="1"/>
          </p:cNvSpPr>
          <p:nvPr>
            <p:ph type="pic" idx="3"/>
          </p:nvPr>
        </p:nvSpPr>
        <p:spPr>
          <a:xfrm>
            <a:off x="8676155" y="2820520"/>
            <a:ext cx="2820400" cy="2820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94" name="Google Shape;194;p91"/>
          <p:cNvSpPr>
            <a:spLocks noGrp="1"/>
          </p:cNvSpPr>
          <p:nvPr>
            <p:ph type="pic" idx="4"/>
          </p:nvPr>
        </p:nvSpPr>
        <p:spPr>
          <a:xfrm>
            <a:off x="3279339" y="4037480"/>
            <a:ext cx="5633200" cy="2820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Nunito Sans regular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95" name="Google Shape;195;p91"/>
          <p:cNvSpPr txBox="1">
            <a:spLocks noGrp="1"/>
          </p:cNvSpPr>
          <p:nvPr>
            <p:ph type="sldNum" idx="12"/>
          </p:nvPr>
        </p:nvSpPr>
        <p:spPr>
          <a:xfrm>
            <a:off x="5892800" y="6171677"/>
            <a:ext cx="28448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9051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1_TITLE_AND_BODY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latin typeface="Nunito Sans regular" panose="000005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98" name="Google Shape;198;p9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609585" lvl="0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Char char="●"/>
              <a:defRPr>
                <a:solidFill>
                  <a:srgbClr val="585858"/>
                </a:solidFill>
                <a:latin typeface="Nunito Sans regular" panose="00000500000000000000" pitchFamily="2" charset="0"/>
              </a:defRPr>
            </a:lvl1pPr>
            <a:lvl2pPr marL="1219170" lvl="1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Char char="○"/>
              <a:defRPr>
                <a:solidFill>
                  <a:srgbClr val="585858"/>
                </a:solidFill>
              </a:defRPr>
            </a:lvl2pPr>
            <a:lvl3pPr marL="1828754" lvl="2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Char char="■"/>
              <a:defRPr>
                <a:solidFill>
                  <a:srgbClr val="585858"/>
                </a:solidFill>
              </a:defRPr>
            </a:lvl3pPr>
            <a:lvl4pPr marL="2438339" lvl="3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Char char="●"/>
              <a:defRPr>
                <a:solidFill>
                  <a:srgbClr val="585858"/>
                </a:solidFill>
              </a:defRPr>
            </a:lvl4pPr>
            <a:lvl5pPr marL="3047924" lvl="4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Char char="○"/>
              <a:defRPr>
                <a:solidFill>
                  <a:srgbClr val="585858"/>
                </a:solidFill>
              </a:defRPr>
            </a:lvl5pPr>
            <a:lvl6pPr marL="3657509" lvl="5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6pPr>
            <a:lvl7pPr marL="4267093" lvl="6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7pPr>
            <a:lvl8pPr marL="4876678" lvl="7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/>
            </a:lvl8pPr>
            <a:lvl9pPr marL="5486263" lvl="8" indent="-71118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9" name="Google Shape;199;p92"/>
          <p:cNvSpPr txBox="1">
            <a:spLocks noGrp="1"/>
          </p:cNvSpPr>
          <p:nvPr>
            <p:ph type="sldNum" idx="12"/>
          </p:nvPr>
        </p:nvSpPr>
        <p:spPr>
          <a:xfrm>
            <a:off x="11594419" y="6262399"/>
            <a:ext cx="433600" cy="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4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Nunito Sans regular" panose="00000500000000000000" pitchFamily="2" charset="0"/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Nunito Sans regular" panose="00000500000000000000" pitchFamily="2" charset="0"/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 dirty="0"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014" y="1631815"/>
            <a:ext cx="5950163" cy="11259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0029" y="2976664"/>
            <a:ext cx="4900134" cy="13424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0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00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50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00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50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00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5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00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820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387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67" y="3375498"/>
            <a:ext cx="5950163" cy="1043291"/>
          </a:xfrm>
        </p:spPr>
        <p:txBody>
          <a:bodyPr anchor="t"/>
          <a:lstStyle>
            <a:lvl1pPr algn="l">
              <a:defRPr sz="306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2967" y="2226419"/>
            <a:ext cx="5950163" cy="1149079"/>
          </a:xfrm>
        </p:spPr>
        <p:txBody>
          <a:bodyPr anchor="b"/>
          <a:lstStyle>
            <a:lvl1pPr marL="0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1pPr>
            <a:lvl2pPr marL="350032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2pPr>
            <a:lvl3pPr marL="70006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3pPr>
            <a:lvl4pPr marL="1050097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4pPr>
            <a:lvl5pPr marL="1400129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5pPr>
            <a:lvl6pPr marL="1750162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6pPr>
            <a:lvl7pPr marL="2100194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7pPr>
            <a:lvl8pPr marL="2450226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8pPr>
            <a:lvl9pPr marL="2800259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182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0010" y="1225686"/>
            <a:ext cx="3091751" cy="3466695"/>
          </a:xfrm>
        </p:spPr>
        <p:txBody>
          <a:bodyPr/>
          <a:lstStyle>
            <a:lvl1pPr>
              <a:defRPr sz="2144"/>
            </a:lvl1pPr>
            <a:lvl2pPr>
              <a:defRPr sz="1837"/>
            </a:lvl2pPr>
            <a:lvl3pPr>
              <a:defRPr sz="1531"/>
            </a:lvl3pPr>
            <a:lvl4pPr>
              <a:defRPr sz="1378"/>
            </a:lvl4pPr>
            <a:lvl5pPr>
              <a:defRPr sz="1378"/>
            </a:lvl5pPr>
            <a:lvl6pPr>
              <a:defRPr sz="1378"/>
            </a:lvl6pPr>
            <a:lvl7pPr>
              <a:defRPr sz="1378"/>
            </a:lvl7pPr>
            <a:lvl8pPr>
              <a:defRPr sz="1378"/>
            </a:lvl8pPr>
            <a:lvl9pPr>
              <a:defRPr sz="13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8431" y="1225686"/>
            <a:ext cx="3091751" cy="3466695"/>
          </a:xfrm>
        </p:spPr>
        <p:txBody>
          <a:bodyPr/>
          <a:lstStyle>
            <a:lvl1pPr>
              <a:defRPr sz="2144"/>
            </a:lvl1pPr>
            <a:lvl2pPr>
              <a:defRPr sz="1837"/>
            </a:lvl2pPr>
            <a:lvl3pPr>
              <a:defRPr sz="1531"/>
            </a:lvl3pPr>
            <a:lvl4pPr>
              <a:defRPr sz="1378"/>
            </a:lvl4pPr>
            <a:lvl5pPr>
              <a:defRPr sz="1378"/>
            </a:lvl5pPr>
            <a:lvl6pPr>
              <a:defRPr sz="1378"/>
            </a:lvl6pPr>
            <a:lvl7pPr>
              <a:defRPr sz="1378"/>
            </a:lvl7pPr>
            <a:lvl8pPr>
              <a:defRPr sz="1378"/>
            </a:lvl8pPr>
            <a:lvl9pPr>
              <a:defRPr sz="13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508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010" y="1175831"/>
            <a:ext cx="3092967" cy="490030"/>
          </a:xfrm>
        </p:spPr>
        <p:txBody>
          <a:bodyPr anchor="b"/>
          <a:lstStyle>
            <a:lvl1pPr marL="0" indent="0">
              <a:buNone/>
              <a:defRPr sz="1837" b="1"/>
            </a:lvl1pPr>
            <a:lvl2pPr marL="350032" indent="0">
              <a:buNone/>
              <a:defRPr sz="1531" b="1"/>
            </a:lvl2pPr>
            <a:lvl3pPr marL="700065" indent="0">
              <a:buNone/>
              <a:defRPr sz="1378" b="1"/>
            </a:lvl3pPr>
            <a:lvl4pPr marL="1050097" indent="0">
              <a:buNone/>
              <a:defRPr sz="1225" b="1"/>
            </a:lvl4pPr>
            <a:lvl5pPr marL="1400129" indent="0">
              <a:buNone/>
              <a:defRPr sz="1225" b="1"/>
            </a:lvl5pPr>
            <a:lvl6pPr marL="1750162" indent="0">
              <a:buNone/>
              <a:defRPr sz="1225" b="1"/>
            </a:lvl6pPr>
            <a:lvl7pPr marL="2100194" indent="0">
              <a:buNone/>
              <a:defRPr sz="1225" b="1"/>
            </a:lvl7pPr>
            <a:lvl8pPr marL="2450226" indent="0">
              <a:buNone/>
              <a:defRPr sz="1225" b="1"/>
            </a:lvl8pPr>
            <a:lvl9pPr marL="2800259" indent="0">
              <a:buNone/>
              <a:defRPr sz="12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010" y="1665862"/>
            <a:ext cx="3092967" cy="3026518"/>
          </a:xfrm>
        </p:spPr>
        <p:txBody>
          <a:bodyPr/>
          <a:lstStyle>
            <a:lvl1pPr>
              <a:defRPr sz="1837"/>
            </a:lvl1pPr>
            <a:lvl2pPr>
              <a:defRPr sz="1531"/>
            </a:lvl2pPr>
            <a:lvl3pPr>
              <a:defRPr sz="1378"/>
            </a:lvl3pPr>
            <a:lvl4pPr>
              <a:defRPr sz="1225"/>
            </a:lvl4pPr>
            <a:lvl5pPr>
              <a:defRPr sz="1225"/>
            </a:lvl5pPr>
            <a:lvl6pPr>
              <a:defRPr sz="1225"/>
            </a:lvl6pPr>
            <a:lvl7pPr>
              <a:defRPr sz="1225"/>
            </a:lvl7pPr>
            <a:lvl8pPr>
              <a:defRPr sz="1225"/>
            </a:lvl8pPr>
            <a:lvl9pPr>
              <a:defRPr sz="12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6000" y="1175831"/>
            <a:ext cx="3094182" cy="490030"/>
          </a:xfrm>
        </p:spPr>
        <p:txBody>
          <a:bodyPr anchor="b"/>
          <a:lstStyle>
            <a:lvl1pPr marL="0" indent="0">
              <a:buNone/>
              <a:defRPr sz="1837" b="1"/>
            </a:lvl1pPr>
            <a:lvl2pPr marL="350032" indent="0">
              <a:buNone/>
              <a:defRPr sz="1531" b="1"/>
            </a:lvl2pPr>
            <a:lvl3pPr marL="700065" indent="0">
              <a:buNone/>
              <a:defRPr sz="1378" b="1"/>
            </a:lvl3pPr>
            <a:lvl4pPr marL="1050097" indent="0">
              <a:buNone/>
              <a:defRPr sz="1225" b="1"/>
            </a:lvl4pPr>
            <a:lvl5pPr marL="1400129" indent="0">
              <a:buNone/>
              <a:defRPr sz="1225" b="1"/>
            </a:lvl5pPr>
            <a:lvl6pPr marL="1750162" indent="0">
              <a:buNone/>
              <a:defRPr sz="1225" b="1"/>
            </a:lvl6pPr>
            <a:lvl7pPr marL="2100194" indent="0">
              <a:buNone/>
              <a:defRPr sz="1225" b="1"/>
            </a:lvl7pPr>
            <a:lvl8pPr marL="2450226" indent="0">
              <a:buNone/>
              <a:defRPr sz="1225" b="1"/>
            </a:lvl8pPr>
            <a:lvl9pPr marL="2800259" indent="0">
              <a:buNone/>
              <a:defRPr sz="12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6000" y="1665862"/>
            <a:ext cx="3094182" cy="3026518"/>
          </a:xfrm>
        </p:spPr>
        <p:txBody>
          <a:bodyPr/>
          <a:lstStyle>
            <a:lvl1pPr>
              <a:defRPr sz="1837"/>
            </a:lvl1pPr>
            <a:lvl2pPr>
              <a:defRPr sz="1531"/>
            </a:lvl2pPr>
            <a:lvl3pPr>
              <a:defRPr sz="1378"/>
            </a:lvl3pPr>
            <a:lvl4pPr>
              <a:defRPr sz="1225"/>
            </a:lvl4pPr>
            <a:lvl5pPr>
              <a:defRPr sz="1225"/>
            </a:lvl5pPr>
            <a:lvl6pPr>
              <a:defRPr sz="1225"/>
            </a:lvl6pPr>
            <a:lvl7pPr>
              <a:defRPr sz="1225"/>
            </a:lvl7pPr>
            <a:lvl8pPr>
              <a:defRPr sz="1225"/>
            </a:lvl8pPr>
            <a:lvl9pPr>
              <a:defRPr sz="12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756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58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617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10" y="209145"/>
            <a:ext cx="2303015" cy="890081"/>
          </a:xfrm>
        </p:spPr>
        <p:txBody>
          <a:bodyPr anchor="b"/>
          <a:lstStyle>
            <a:lvl1pPr algn="l">
              <a:defRPr sz="153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6881" y="209145"/>
            <a:ext cx="3913301" cy="4483235"/>
          </a:xfrm>
        </p:spPr>
        <p:txBody>
          <a:bodyPr/>
          <a:lstStyle>
            <a:lvl1pPr>
              <a:defRPr sz="2450"/>
            </a:lvl1pPr>
            <a:lvl2pPr>
              <a:defRPr sz="2144"/>
            </a:lvl2pPr>
            <a:lvl3pPr>
              <a:defRPr sz="1837"/>
            </a:lvl3pPr>
            <a:lvl4pPr>
              <a:defRPr sz="1531"/>
            </a:lvl4pPr>
            <a:lvl5pPr>
              <a:defRPr sz="1531"/>
            </a:lvl5pPr>
            <a:lvl6pPr>
              <a:defRPr sz="1531"/>
            </a:lvl6pPr>
            <a:lvl7pPr>
              <a:defRPr sz="1531"/>
            </a:lvl7pPr>
            <a:lvl8pPr>
              <a:defRPr sz="1531"/>
            </a:lvl8pPr>
            <a:lvl9pPr>
              <a:defRPr sz="15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0010" y="1099226"/>
            <a:ext cx="2303015" cy="3593155"/>
          </a:xfrm>
        </p:spPr>
        <p:txBody>
          <a:bodyPr/>
          <a:lstStyle>
            <a:lvl1pPr marL="0" indent="0">
              <a:buNone/>
              <a:defRPr sz="1072"/>
            </a:lvl1pPr>
            <a:lvl2pPr marL="350032" indent="0">
              <a:buNone/>
              <a:defRPr sz="919"/>
            </a:lvl2pPr>
            <a:lvl3pPr marL="700065" indent="0">
              <a:buNone/>
              <a:defRPr sz="766"/>
            </a:lvl3pPr>
            <a:lvl4pPr marL="1050097" indent="0">
              <a:buNone/>
              <a:defRPr sz="689"/>
            </a:lvl4pPr>
            <a:lvl5pPr marL="1400129" indent="0">
              <a:buNone/>
              <a:defRPr sz="689"/>
            </a:lvl5pPr>
            <a:lvl6pPr marL="1750162" indent="0">
              <a:buNone/>
              <a:defRPr sz="689"/>
            </a:lvl6pPr>
            <a:lvl7pPr marL="2100194" indent="0">
              <a:buNone/>
              <a:defRPr sz="689"/>
            </a:lvl7pPr>
            <a:lvl8pPr marL="2450226" indent="0">
              <a:buNone/>
              <a:defRPr sz="689"/>
            </a:lvl8pPr>
            <a:lvl9pPr marL="2800259" indent="0">
              <a:buNone/>
              <a:defRPr sz="6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7273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086" y="3677055"/>
            <a:ext cx="4200115" cy="434097"/>
          </a:xfrm>
        </p:spPr>
        <p:txBody>
          <a:bodyPr anchor="b"/>
          <a:lstStyle>
            <a:lvl1pPr algn="l">
              <a:defRPr sz="153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2086" y="469359"/>
            <a:ext cx="4200115" cy="3151762"/>
          </a:xfrm>
        </p:spPr>
        <p:txBody>
          <a:bodyPr/>
          <a:lstStyle>
            <a:lvl1pPr marL="0" indent="0">
              <a:buNone/>
              <a:defRPr sz="2450"/>
            </a:lvl1pPr>
            <a:lvl2pPr marL="350032" indent="0">
              <a:buNone/>
              <a:defRPr sz="2144"/>
            </a:lvl2pPr>
            <a:lvl3pPr marL="700065" indent="0">
              <a:buNone/>
              <a:defRPr sz="1837"/>
            </a:lvl3pPr>
            <a:lvl4pPr marL="1050097" indent="0">
              <a:buNone/>
              <a:defRPr sz="1531"/>
            </a:lvl4pPr>
            <a:lvl5pPr marL="1400129" indent="0">
              <a:buNone/>
              <a:defRPr sz="1531"/>
            </a:lvl5pPr>
            <a:lvl6pPr marL="1750162" indent="0">
              <a:buNone/>
              <a:defRPr sz="1531"/>
            </a:lvl6pPr>
            <a:lvl7pPr marL="2100194" indent="0">
              <a:buNone/>
              <a:defRPr sz="1531"/>
            </a:lvl7pPr>
            <a:lvl8pPr marL="2450226" indent="0">
              <a:buNone/>
              <a:defRPr sz="1531"/>
            </a:lvl8pPr>
            <a:lvl9pPr marL="2800259" indent="0">
              <a:buNone/>
              <a:defRPr sz="153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2086" y="4111153"/>
            <a:ext cx="4200115" cy="616490"/>
          </a:xfrm>
        </p:spPr>
        <p:txBody>
          <a:bodyPr/>
          <a:lstStyle>
            <a:lvl1pPr marL="0" indent="0">
              <a:buNone/>
              <a:defRPr sz="1072"/>
            </a:lvl1pPr>
            <a:lvl2pPr marL="350032" indent="0">
              <a:buNone/>
              <a:defRPr sz="919"/>
            </a:lvl2pPr>
            <a:lvl3pPr marL="700065" indent="0">
              <a:buNone/>
              <a:defRPr sz="766"/>
            </a:lvl3pPr>
            <a:lvl4pPr marL="1050097" indent="0">
              <a:buNone/>
              <a:defRPr sz="689"/>
            </a:lvl4pPr>
            <a:lvl5pPr marL="1400129" indent="0">
              <a:buNone/>
              <a:defRPr sz="689"/>
            </a:lvl5pPr>
            <a:lvl6pPr marL="1750162" indent="0">
              <a:buNone/>
              <a:defRPr sz="689"/>
            </a:lvl6pPr>
            <a:lvl7pPr marL="2100194" indent="0">
              <a:buNone/>
              <a:defRPr sz="689"/>
            </a:lvl7pPr>
            <a:lvl8pPr marL="2450226" indent="0">
              <a:buNone/>
              <a:defRPr sz="689"/>
            </a:lvl8pPr>
            <a:lvl9pPr marL="2800259" indent="0">
              <a:buNone/>
              <a:defRPr sz="6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64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>
                <a:latin typeface="Nunito Sans regular" panose="000005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Nunito Sans regular" panose="00000500000000000000" pitchFamily="2" charset="0"/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 dirty="0"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75139" y="210361"/>
            <a:ext cx="1575043" cy="44820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0010" y="210361"/>
            <a:ext cx="4608459" cy="44820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898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5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5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31861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544b61d556_0_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85457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30913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5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765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4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86845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63891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6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27326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5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74800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5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58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3326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Nunito Sans regular" panose="00000500000000000000" pitchFamily="2" charset="0"/>
          <a:ea typeface="Nunito Sans regular" panose="00000500000000000000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Nunito Sans regular" panose="00000500000000000000" pitchFamily="2" charset="0"/>
          <a:ea typeface="Nunito Sans regular" panose="00000500000000000000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g2d98d849137_0_2286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g2d98d849137_0_228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50" cy="7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3D33"/>
              </a:buClr>
              <a:buSzPts val="7500"/>
              <a:buFont typeface="Verdana"/>
              <a:buNone/>
              <a:defRPr sz="7500" b="1" i="0" u="none" strike="noStrike" cap="none">
                <a:solidFill>
                  <a:srgbClr val="223D3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Verdana"/>
              <a:buNone/>
              <a:defRPr sz="7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g2d98d849137_0_2286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>
            <a:lvl1pPr marL="457200" marR="0" lvl="0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Verdana"/>
              <a:buChar char="●"/>
              <a:defRPr sz="48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○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■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●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○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■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●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○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Char char="■"/>
              <a:defRPr sz="37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" name="Google Shape;9;g2d98d849137_0_228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550" cy="52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4374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5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p5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4025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Nunito Sans regular" panose="00000500000000000000" pitchFamily="2" charset="0"/>
          <a:ea typeface="Nunito Sans regular" panose="00000500000000000000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Nunito Sans regular" panose="00000500000000000000" pitchFamily="2" charset="0"/>
          <a:ea typeface="Nunito Sans regular" panose="00000500000000000000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  <a:defRPr sz="7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16"/>
          <p:cNvSpPr txBox="1">
            <a:spLocks noGrp="1"/>
          </p:cNvSpPr>
          <p:nvPr>
            <p:ph type="body" idx="1"/>
          </p:nvPr>
        </p:nvSpPr>
        <p:spPr>
          <a:xfrm>
            <a:off x="415599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t" anchorCtr="0">
            <a:normAutofit/>
          </a:bodyPr>
          <a:lstStyle>
            <a:lvl1pPr marL="457200" marR="0" lvl="0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●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○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■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●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○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■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●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○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533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4800"/>
              <a:buFont typeface="Arial"/>
              <a:buChar char="■"/>
              <a:defRPr sz="4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11594421" y="5833840"/>
            <a:ext cx="433600" cy="12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Nunito Sans regular" panose="00000500000000000000" pitchFamily="2" charset="0"/>
                <a:ea typeface="Nunito Sans regular" panose="00000500000000000000" pitchFamily="2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600"/>
              <a:buFont typeface="Arial"/>
              <a:buNone/>
              <a:defRPr sz="13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1089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56" r:id="rId21"/>
    <p:sldLayoutId id="2147483757" r:id="rId22"/>
    <p:sldLayoutId id="2147483758" r:id="rId23"/>
    <p:sldLayoutId id="2147483759" r:id="rId24"/>
    <p:sldLayoutId id="2147483760" r:id="rId25"/>
    <p:sldLayoutId id="2147483761" r:id="rId26"/>
    <p:sldLayoutId id="2147483762" r:id="rId27"/>
    <p:sldLayoutId id="2147483763" r:id="rId28"/>
    <p:sldLayoutId id="2147483764" r:id="rId29"/>
    <p:sldLayoutId id="2147483765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Nunito Sans regular" panose="00000500000000000000" pitchFamily="2" charset="0"/>
          <a:ea typeface="Nunito Sans regular" panose="00000500000000000000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Nunito Sans regular" panose="00000500000000000000" pitchFamily="2" charset="0"/>
          <a:ea typeface="Nunito Sans regular" panose="00000500000000000000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0010" y="210361"/>
            <a:ext cx="6300172" cy="875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010" y="1225686"/>
            <a:ext cx="6300172" cy="3466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010" y="4868694"/>
            <a:ext cx="1633378" cy="2796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91732" y="4868694"/>
            <a:ext cx="2216727" cy="2796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16804" y="4868694"/>
            <a:ext cx="1633378" cy="2796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defTabSz="700065" rtl="0" eaLnBrk="1" latinLnBrk="0" hangingPunct="1">
        <a:spcBef>
          <a:spcPct val="0"/>
        </a:spcBef>
        <a:buNone/>
        <a:defRPr sz="336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2524" indent="-262524" algn="l" defTabSz="700065" rtl="0" eaLnBrk="1" latinLnBrk="0" hangingPunct="1">
        <a:spcBef>
          <a:spcPct val="20000"/>
        </a:spcBef>
        <a:buFont typeface="Arial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1pPr>
      <a:lvl2pPr marL="568803" indent="-218770" algn="l" defTabSz="700065" rtl="0" eaLnBrk="1" latinLnBrk="0" hangingPunct="1">
        <a:spcBef>
          <a:spcPct val="20000"/>
        </a:spcBef>
        <a:buFont typeface="Arial" pitchFamily="34" charset="0"/>
        <a:buChar char="–"/>
        <a:defRPr sz="2144" kern="1200">
          <a:solidFill>
            <a:schemeClr val="tx1"/>
          </a:solidFill>
          <a:latin typeface="+mn-lt"/>
          <a:ea typeface="+mn-ea"/>
          <a:cs typeface="+mn-cs"/>
        </a:defRPr>
      </a:lvl2pPr>
      <a:lvl3pPr marL="875081" indent="-175016" algn="l" defTabSz="700065" rtl="0" eaLnBrk="1" latinLnBrk="0" hangingPunct="1">
        <a:spcBef>
          <a:spcPct val="20000"/>
        </a:spcBef>
        <a:buFont typeface="Arial" pitchFamily="34" charset="0"/>
        <a:buChar char="•"/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225113" indent="-175016" algn="l" defTabSz="700065" rtl="0" eaLnBrk="1" latinLnBrk="0" hangingPunct="1">
        <a:spcBef>
          <a:spcPct val="20000"/>
        </a:spcBef>
        <a:buFont typeface="Arial" pitchFamily="34" charset="0"/>
        <a:buChar char="–"/>
        <a:defRPr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75145" indent="-175016" algn="l" defTabSz="700065" rtl="0" eaLnBrk="1" latinLnBrk="0" hangingPunct="1">
        <a:spcBef>
          <a:spcPct val="20000"/>
        </a:spcBef>
        <a:buFont typeface="Arial" pitchFamily="34" charset="0"/>
        <a:buChar char="»"/>
        <a:defRPr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25178" indent="-175016" algn="l" defTabSz="700065" rtl="0" eaLnBrk="1" latinLnBrk="0" hangingPunct="1">
        <a:spcBef>
          <a:spcPct val="20000"/>
        </a:spcBef>
        <a:buFont typeface="Arial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275210" indent="-175016" algn="l" defTabSz="700065" rtl="0" eaLnBrk="1" latinLnBrk="0" hangingPunct="1">
        <a:spcBef>
          <a:spcPct val="20000"/>
        </a:spcBef>
        <a:buFont typeface="Arial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625242" indent="-175016" algn="l" defTabSz="700065" rtl="0" eaLnBrk="1" latinLnBrk="0" hangingPunct="1">
        <a:spcBef>
          <a:spcPct val="20000"/>
        </a:spcBef>
        <a:buFont typeface="Arial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2975275" indent="-175016" algn="l" defTabSz="700065" rtl="0" eaLnBrk="1" latinLnBrk="0" hangingPunct="1">
        <a:spcBef>
          <a:spcPct val="20000"/>
        </a:spcBef>
        <a:buFont typeface="Arial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1pPr>
      <a:lvl2pPr marL="350032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2pPr>
      <a:lvl3pPr marL="700065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3pPr>
      <a:lvl4pPr marL="1050097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4pPr>
      <a:lvl5pPr marL="1400129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5pPr>
      <a:lvl6pPr marL="1750162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6pPr>
      <a:lvl7pPr marL="2100194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7pPr>
      <a:lvl8pPr marL="2450226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8pPr>
      <a:lvl9pPr marL="2800259" algn="l" defTabSz="700065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75876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07781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4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38;p5">
            <a:extLst>
              <a:ext uri="{FF2B5EF4-FFF2-40B4-BE49-F238E27FC236}">
                <a16:creationId xmlns:a16="http://schemas.microsoft.com/office/drawing/2014/main" id="{3FCFFE26-C5C9-32F1-C2DE-97975E87B6EA}"/>
              </a:ext>
            </a:extLst>
          </p:cNvPr>
          <p:cNvSpPr/>
          <p:nvPr/>
        </p:nvSpPr>
        <p:spPr>
          <a:xfrm>
            <a:off x="-34650" y="-7986"/>
            <a:ext cx="12226650" cy="6865986"/>
          </a:xfrm>
          <a:prstGeom prst="rect">
            <a:avLst/>
          </a:prstGeom>
          <a:solidFill>
            <a:srgbClr val="223D34">
              <a:alpha val="6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8"/>
              <a:buFont typeface="Arial"/>
              <a:buNone/>
            </a:pPr>
            <a:endParaRPr sz="1388" b="0" i="0" u="none" strike="noStrike" cap="none" dirty="0">
              <a:solidFill>
                <a:srgbClr val="000000"/>
              </a:solidFill>
              <a:latin typeface="Nunito Sans regular" panose="00000500000000000000" pitchFamily="2" charset="0"/>
              <a:sym typeface="Arial"/>
            </a:endParaRPr>
          </a:p>
        </p:txBody>
      </p:sp>
      <p:pic>
        <p:nvPicPr>
          <p:cNvPr id="467" name="Google Shape;467;p1" descr="Imagen"/>
          <p:cNvPicPr preferRelativeResize="0"/>
          <p:nvPr/>
        </p:nvPicPr>
        <p:blipFill rotWithShape="1">
          <a:blip r:embed="rId4">
            <a:alphaModFix amt="42000"/>
          </a:blip>
          <a:srcRect/>
          <a:stretch/>
        </p:blipFill>
        <p:spPr>
          <a:xfrm rot="-5400000">
            <a:off x="-1391848" y="1883003"/>
            <a:ext cx="5554035" cy="455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45;p6" title="61da388e-3b98-4432-ae9c-e24de0dc44a7.png">
            <a:extLst>
              <a:ext uri="{FF2B5EF4-FFF2-40B4-BE49-F238E27FC236}">
                <a16:creationId xmlns:a16="http://schemas.microsoft.com/office/drawing/2014/main" id="{912BC8EB-0C1C-BC6E-61D0-295BEF6B5BB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600"/>
          <a:stretch>
            <a:fillRect/>
          </a:stretch>
        </p:blipFill>
        <p:spPr>
          <a:xfrm>
            <a:off x="-97557" y="2435603"/>
            <a:ext cx="3736776" cy="442239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1"/>
          <p:cNvSpPr txBox="1"/>
          <p:nvPr/>
        </p:nvSpPr>
        <p:spPr>
          <a:xfrm>
            <a:off x="4122334" y="3105021"/>
            <a:ext cx="7187600" cy="1148904"/>
          </a:xfrm>
          <a:prstGeom prst="rect">
            <a:avLst/>
          </a:prstGeom>
          <a:noFill/>
          <a:ln>
            <a:noFill/>
          </a:ln>
          <a:effectLst>
            <a:outerShdw blurRad="21431" dist="7144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SzPts val="4800"/>
              <a:defRPr/>
            </a:pPr>
            <a:r>
              <a:rPr lang="es-ES" sz="5333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Guía EM OCPI</a:t>
            </a:r>
          </a:p>
          <a:p>
            <a:pPr defTabSz="1219170">
              <a:lnSpc>
                <a:spcPct val="70000"/>
              </a:lnSpc>
              <a:buSzPts val="4800"/>
              <a:defRPr/>
            </a:pPr>
            <a:r>
              <a:rPr lang="es-ES" sz="5333" b="1" dirty="0">
                <a:solidFill>
                  <a:srgbClr val="FFFFFF"/>
                </a:solidFill>
                <a:latin typeface="Verdana"/>
                <a:ea typeface="Verdana"/>
                <a:sym typeface="Verdana"/>
              </a:rPr>
              <a:t>2.2.1</a:t>
            </a:r>
            <a:endParaRPr sz="1867" dirty="0">
              <a:latin typeface="Nunito Sans regular" panose="00000500000000000000" pitchFamily="2" charset="0"/>
            </a:endParaRPr>
          </a:p>
        </p:txBody>
      </p:sp>
      <p:pic>
        <p:nvPicPr>
          <p:cNvPr id="470" name="Google Shape;470;p1" descr="c9184a45-50d7-4c3a-9d3f-01e06538b9ed.ps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70831" y="2669982"/>
            <a:ext cx="1226507" cy="118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" descr="c9184a45-50d7-4c3a-9d3f-01e06538b9ed 2.ps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530213" y="3429000"/>
            <a:ext cx="1817929" cy="1464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1" descr="Una caricatura de una persona&#10;&#10;El contenido generado por IA puede ser incorrecto."/>
          <p:cNvPicPr preferRelativeResize="0"/>
          <p:nvPr/>
        </p:nvPicPr>
        <p:blipFill rotWithShape="1">
          <a:blip r:embed="rId8">
            <a:alphaModFix/>
          </a:blip>
          <a:srcRect b="33774"/>
          <a:stretch>
            <a:fillRect/>
          </a:stretch>
        </p:blipFill>
        <p:spPr>
          <a:xfrm>
            <a:off x="-124835" y="4753008"/>
            <a:ext cx="3169787" cy="2104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1" descr="Imagen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9313" y="6248091"/>
            <a:ext cx="4726812" cy="80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1" descr="Imagen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47051" y="6324003"/>
            <a:ext cx="4726812" cy="80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1" descr="Imagen"/>
          <p:cNvPicPr preferRelativeResize="0"/>
          <p:nvPr/>
        </p:nvPicPr>
        <p:blipFill rotWithShape="1">
          <a:blip r:embed="rId4">
            <a:alphaModFix/>
          </a:blip>
          <a:srcRect l="54928" t="11998" b="27456"/>
          <a:stretch>
            <a:fillRect/>
          </a:stretch>
        </p:blipFill>
        <p:spPr>
          <a:xfrm rot="-9154443">
            <a:off x="9905846" y="4879050"/>
            <a:ext cx="2503301" cy="27585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7" name="Google Shape;477;p1"/>
          <p:cNvGrpSpPr/>
          <p:nvPr/>
        </p:nvGrpSpPr>
        <p:grpSpPr>
          <a:xfrm>
            <a:off x="9411220" y="6044326"/>
            <a:ext cx="2110015" cy="203765"/>
            <a:chOff x="6323281" y="4125701"/>
            <a:chExt cx="1582511" cy="152824"/>
          </a:xfrm>
        </p:grpSpPr>
        <p:pic>
          <p:nvPicPr>
            <p:cNvPr id="478" name="Google Shape;478;p1" descr="Image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323281" y="4125701"/>
              <a:ext cx="1582511" cy="152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9" name="Google Shape;479;p1"/>
            <p:cNvSpPr txBox="1"/>
            <p:nvPr/>
          </p:nvSpPr>
          <p:spPr>
            <a:xfrm>
              <a:off x="6384480" y="4152439"/>
              <a:ext cx="1491000" cy="118543"/>
            </a:xfrm>
            <a:prstGeom prst="rect">
              <a:avLst/>
            </a:prstGeom>
            <a:noFill/>
            <a:ln w="9525" cap="flat" cmpd="sng">
              <a:solidFill>
                <a:srgbClr val="DEFF6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defTabSz="1219170">
                <a:lnSpc>
                  <a:spcPct val="70000"/>
                </a:lnSpc>
                <a:defRPr/>
              </a:pPr>
              <a:r>
                <a:rPr lang="es" sz="1467" b="1" dirty="0">
                  <a:solidFill>
                    <a:srgbClr val="223D34"/>
                  </a:solidFill>
                  <a:latin typeface="Nunito"/>
                  <a:ea typeface="Nunito"/>
                  <a:cs typeface="Nunito"/>
                  <a:sym typeface="Nunito"/>
                </a:rPr>
                <a:t>Junio  2 0 2 6</a:t>
              </a:r>
              <a:endParaRPr sz="667" dirty="0">
                <a:latin typeface="Nunito Sans regular" panose="00000500000000000000" pitchFamily="2" charset="0"/>
              </a:endParaRPr>
            </a:p>
          </p:txBody>
        </p:sp>
      </p:grpSp>
      <p:pic>
        <p:nvPicPr>
          <p:cNvPr id="2" name="Google Shape;496;p2" title="_UPME_logo_BLANCO.png">
            <a:extLst>
              <a:ext uri="{FF2B5EF4-FFF2-40B4-BE49-F238E27FC236}">
                <a16:creationId xmlns:a16="http://schemas.microsoft.com/office/drawing/2014/main" id="{1C071378-A934-7E24-09A8-D0D016315BD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172832" y="230549"/>
            <a:ext cx="1889171" cy="17264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1;p13">
            <a:extLst>
              <a:ext uri="{FF2B5EF4-FFF2-40B4-BE49-F238E27FC236}">
                <a16:creationId xmlns:a16="http://schemas.microsoft.com/office/drawing/2014/main" id="{59754444-2265-B46B-6636-E1331DB94A32}"/>
              </a:ext>
            </a:extLst>
          </p:cNvPr>
          <p:cNvSpPr txBox="1"/>
          <p:nvPr/>
        </p:nvSpPr>
        <p:spPr>
          <a:xfrm>
            <a:off x="4214157" y="4233968"/>
            <a:ext cx="80902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Guía Técnica de </a:t>
            </a:r>
            <a:r>
              <a:rPr lang="en-US" sz="28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Implementación</a:t>
            </a:r>
            <a:r>
              <a:rPr lang="en-US" sz="28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la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Interoperabilidad</a:t>
            </a:r>
            <a:r>
              <a:rPr lang="en-US" sz="28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8" name="Google Shape;92;p13">
            <a:extLst>
              <a:ext uri="{FF2B5EF4-FFF2-40B4-BE49-F238E27FC236}">
                <a16:creationId xmlns:a16="http://schemas.microsoft.com/office/drawing/2014/main" id="{6A53EBAA-32B7-6FBD-C89E-4E6AE02BB6E6}"/>
              </a:ext>
            </a:extLst>
          </p:cNvPr>
          <p:cNvSpPr txBox="1"/>
          <p:nvPr/>
        </p:nvSpPr>
        <p:spPr>
          <a:xfrm>
            <a:off x="4231985" y="5032573"/>
            <a:ext cx="68854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Movilidad</a:t>
            </a:r>
            <a:r>
              <a:rPr lang="en-US" sz="24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Eléctrica</a:t>
            </a:r>
            <a:r>
              <a:rPr lang="en-US" sz="24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 —  </a:t>
            </a:r>
            <a:r>
              <a:rPr lang="en-US" sz="2400" b="1" i="0" u="none" strike="noStrike" cap="none" dirty="0" err="1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sz="24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40559 de 2025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regular" panose="000005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1370A3C-5149-FEA5-D71F-CA170BB01086}"/>
              </a:ext>
            </a:extLst>
          </p:cNvPr>
          <p:cNvSpPr txBox="1"/>
          <p:nvPr/>
        </p:nvSpPr>
        <p:spPr>
          <a:xfrm>
            <a:off x="8334756" y="5743161"/>
            <a:ext cx="3634740" cy="259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70000"/>
              </a:lnSpc>
              <a:buSzPts val="4800"/>
              <a:defRPr/>
            </a:pPr>
            <a:r>
              <a:rPr lang="es-ES" sz="1400" b="1" dirty="0">
                <a:solidFill>
                  <a:srgbClr val="DEFF64"/>
                </a:solidFill>
                <a:latin typeface="Nunito Light"/>
                <a:ea typeface="Nunito Light"/>
                <a:cs typeface="Nunito Light"/>
                <a:sym typeface="Nunito Light"/>
              </a:rPr>
              <a:t>Subdirección de Gestión de la Información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1"/>
          <p:cNvSpPr txBox="1"/>
          <p:nvPr/>
        </p:nvSpPr>
        <p:spPr>
          <a:xfrm>
            <a:off x="548640" y="640080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¿Por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Colombia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adoptó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OCPI 2.2.1?</a:t>
            </a:r>
            <a:endParaRPr sz="40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397" name="Google Shape;397;p21"/>
          <p:cNvSpPr txBox="1"/>
          <p:nvPr/>
        </p:nvSpPr>
        <p:spPr>
          <a:xfrm>
            <a:off x="576072" y="1288171"/>
            <a:ext cx="10972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elegida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responde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criterios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regulatorios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estratégicos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98" name="Google Shape;398;p21"/>
          <p:cNvSpPr/>
          <p:nvPr/>
        </p:nvSpPr>
        <p:spPr>
          <a:xfrm>
            <a:off x="548640" y="1755648"/>
            <a:ext cx="11091672" cy="411480"/>
          </a:xfrm>
          <a:prstGeom prst="rect">
            <a:avLst/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1"/>
          <p:cNvSpPr txBox="1"/>
          <p:nvPr/>
        </p:nvSpPr>
        <p:spPr>
          <a:xfrm>
            <a:off x="640080" y="1880596"/>
            <a:ext cx="109728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Versión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00" name="Google Shape;400;p21"/>
          <p:cNvSpPr txBox="1"/>
          <p:nvPr/>
        </p:nvSpPr>
        <p:spPr>
          <a:xfrm>
            <a:off x="1920240" y="1880596"/>
            <a:ext cx="9144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Año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01" name="Google Shape;401;p21"/>
          <p:cNvSpPr txBox="1"/>
          <p:nvPr/>
        </p:nvSpPr>
        <p:spPr>
          <a:xfrm>
            <a:off x="3017520" y="1880596"/>
            <a:ext cx="210312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Sessions y CDRs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02" name="Google Shape;402;p21"/>
          <p:cNvSpPr txBox="1"/>
          <p:nvPr/>
        </p:nvSpPr>
        <p:spPr>
          <a:xfrm>
            <a:off x="5303520" y="1880596"/>
            <a:ext cx="14630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Tariffs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03" name="Google Shape;403;p21"/>
          <p:cNvSpPr txBox="1"/>
          <p:nvPr/>
        </p:nvSpPr>
        <p:spPr>
          <a:xfrm>
            <a:off x="6949440" y="1880596"/>
            <a:ext cx="155448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Hub support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04" name="Google Shape;404;p21"/>
          <p:cNvSpPr txBox="1"/>
          <p:nvPr/>
        </p:nvSpPr>
        <p:spPr>
          <a:xfrm>
            <a:off x="8686800" y="1880596"/>
            <a:ext cx="2862072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Adopción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05" name="Google Shape;405;p21"/>
          <p:cNvSpPr/>
          <p:nvPr/>
        </p:nvSpPr>
        <p:spPr>
          <a:xfrm>
            <a:off x="548640" y="2148840"/>
            <a:ext cx="11091672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1"/>
          <p:cNvSpPr/>
          <p:nvPr/>
        </p:nvSpPr>
        <p:spPr>
          <a:xfrm>
            <a:off x="548640" y="2212848"/>
            <a:ext cx="11091672" cy="4114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1"/>
          <p:cNvSpPr txBox="1"/>
          <p:nvPr/>
        </p:nvSpPr>
        <p:spPr>
          <a:xfrm>
            <a:off x="640080" y="2333949"/>
            <a:ext cx="1097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2.1.1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08" name="Google Shape;408;p21"/>
          <p:cNvSpPr txBox="1"/>
          <p:nvPr/>
        </p:nvSpPr>
        <p:spPr>
          <a:xfrm>
            <a:off x="1920240" y="2341644"/>
            <a:ext cx="9144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2019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09" name="Google Shape;409;p21"/>
          <p:cNvSpPr txBox="1"/>
          <p:nvPr/>
        </p:nvSpPr>
        <p:spPr>
          <a:xfrm>
            <a:off x="3017520" y="2341644"/>
            <a:ext cx="21031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Básico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0" name="Google Shape;410;p21"/>
          <p:cNvSpPr txBox="1"/>
          <p:nvPr/>
        </p:nvSpPr>
        <p:spPr>
          <a:xfrm>
            <a:off x="5303520" y="2341644"/>
            <a:ext cx="14630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Limitado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1" name="Google Shape;411;p21"/>
          <p:cNvSpPr txBox="1"/>
          <p:nvPr/>
        </p:nvSpPr>
        <p:spPr>
          <a:xfrm>
            <a:off x="6949440" y="2341644"/>
            <a:ext cx="155448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Parcial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2" name="Google Shape;412;p21"/>
          <p:cNvSpPr txBox="1"/>
          <p:nvPr/>
        </p:nvSpPr>
        <p:spPr>
          <a:xfrm>
            <a:off x="8686800" y="2341644"/>
            <a:ext cx="286207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Legacy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3" name="Google Shape;413;p21"/>
          <p:cNvSpPr/>
          <p:nvPr/>
        </p:nvSpPr>
        <p:spPr>
          <a:xfrm>
            <a:off x="548640" y="2642616"/>
            <a:ext cx="11091672" cy="4114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1"/>
          <p:cNvSpPr txBox="1"/>
          <p:nvPr/>
        </p:nvSpPr>
        <p:spPr>
          <a:xfrm>
            <a:off x="640080" y="2763717"/>
            <a:ext cx="1097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2.2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15" name="Google Shape;415;p21"/>
          <p:cNvSpPr txBox="1"/>
          <p:nvPr/>
        </p:nvSpPr>
        <p:spPr>
          <a:xfrm>
            <a:off x="1920240" y="2771412"/>
            <a:ext cx="9144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2020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6" name="Google Shape;416;p21"/>
          <p:cNvSpPr txBox="1"/>
          <p:nvPr/>
        </p:nvSpPr>
        <p:spPr>
          <a:xfrm>
            <a:off x="3017520" y="2771412"/>
            <a:ext cx="21031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 Maduro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7" name="Google Shape;417;p21"/>
          <p:cNvSpPr txBox="1"/>
          <p:nvPr/>
        </p:nvSpPr>
        <p:spPr>
          <a:xfrm>
            <a:off x="5303520" y="2771412"/>
            <a:ext cx="14630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8" name="Google Shape;418;p21"/>
          <p:cNvSpPr txBox="1"/>
          <p:nvPr/>
        </p:nvSpPr>
        <p:spPr>
          <a:xfrm>
            <a:off x="6949440" y="2771412"/>
            <a:ext cx="155448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Sí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19" name="Google Shape;419;p21"/>
          <p:cNvSpPr txBox="1"/>
          <p:nvPr/>
        </p:nvSpPr>
        <p:spPr>
          <a:xfrm>
            <a:off x="8686800" y="2771412"/>
            <a:ext cx="286207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Migración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20" name="Google Shape;420;p21"/>
          <p:cNvSpPr/>
          <p:nvPr/>
        </p:nvSpPr>
        <p:spPr>
          <a:xfrm>
            <a:off x="548640" y="3072383"/>
            <a:ext cx="11091672" cy="411480"/>
          </a:xfrm>
          <a:prstGeom prst="rect">
            <a:avLst/>
          </a:prstGeom>
          <a:solidFill>
            <a:srgbClr val="DEFF64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1"/>
          <p:cNvSpPr txBox="1"/>
          <p:nvPr/>
        </p:nvSpPr>
        <p:spPr>
          <a:xfrm>
            <a:off x="640080" y="3193484"/>
            <a:ext cx="1097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2.2.1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22" name="Google Shape;422;p21"/>
          <p:cNvSpPr txBox="1"/>
          <p:nvPr/>
        </p:nvSpPr>
        <p:spPr>
          <a:xfrm>
            <a:off x="1920240" y="3201179"/>
            <a:ext cx="9144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2022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23" name="Google Shape;423;p21"/>
          <p:cNvSpPr txBox="1"/>
          <p:nvPr/>
        </p:nvSpPr>
        <p:spPr>
          <a:xfrm>
            <a:off x="3017520" y="3201179"/>
            <a:ext cx="21031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 Maduro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24" name="Google Shape;424;p21"/>
          <p:cNvSpPr txBox="1"/>
          <p:nvPr/>
        </p:nvSpPr>
        <p:spPr>
          <a:xfrm>
            <a:off x="5303520" y="3201179"/>
            <a:ext cx="14630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 </a:t>
            </a:r>
            <a:r>
              <a:rPr lang="en-US" sz="10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+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25" name="Google Shape;425;p21"/>
          <p:cNvSpPr txBox="1"/>
          <p:nvPr/>
        </p:nvSpPr>
        <p:spPr>
          <a:xfrm>
            <a:off x="6949440" y="3201179"/>
            <a:ext cx="155448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 </a:t>
            </a:r>
            <a:r>
              <a:rPr lang="en-US" sz="10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Sí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26" name="Google Shape;426;p21"/>
          <p:cNvSpPr txBox="1"/>
          <p:nvPr/>
        </p:nvSpPr>
        <p:spPr>
          <a:xfrm>
            <a:off x="8686800" y="3201179"/>
            <a:ext cx="286207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★ </a:t>
            </a:r>
            <a:r>
              <a:rPr lang="en-US" sz="10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1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EU actual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27" name="Google Shape;427;p21"/>
          <p:cNvSpPr/>
          <p:nvPr/>
        </p:nvSpPr>
        <p:spPr>
          <a:xfrm>
            <a:off x="548640" y="3502151"/>
            <a:ext cx="11091672" cy="4114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1"/>
          <p:cNvSpPr txBox="1"/>
          <p:nvPr/>
        </p:nvSpPr>
        <p:spPr>
          <a:xfrm>
            <a:off x="640080" y="3623252"/>
            <a:ext cx="1097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3.0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29" name="Google Shape;429;p21"/>
          <p:cNvSpPr txBox="1"/>
          <p:nvPr/>
        </p:nvSpPr>
        <p:spPr>
          <a:xfrm>
            <a:off x="1920240" y="3630947"/>
            <a:ext cx="9144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draft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30" name="Google Shape;430;p21"/>
          <p:cNvSpPr txBox="1"/>
          <p:nvPr/>
        </p:nvSpPr>
        <p:spPr>
          <a:xfrm>
            <a:off x="3017520" y="3630947"/>
            <a:ext cx="21031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diseño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31" name="Google Shape;431;p21"/>
          <p:cNvSpPr txBox="1"/>
          <p:nvPr/>
        </p:nvSpPr>
        <p:spPr>
          <a:xfrm>
            <a:off x="5303520" y="3630947"/>
            <a:ext cx="14630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diseño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32" name="Google Shape;432;p21"/>
          <p:cNvSpPr txBox="1"/>
          <p:nvPr/>
        </p:nvSpPr>
        <p:spPr>
          <a:xfrm>
            <a:off x="6949440" y="3630947"/>
            <a:ext cx="155448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diseño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33" name="Google Shape;433;p21"/>
          <p:cNvSpPr txBox="1"/>
          <p:nvPr/>
        </p:nvSpPr>
        <p:spPr>
          <a:xfrm>
            <a:off x="8686800" y="3630947"/>
            <a:ext cx="286207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34" name="Google Shape;434;p21"/>
          <p:cNvSpPr txBox="1"/>
          <p:nvPr/>
        </p:nvSpPr>
        <p:spPr>
          <a:xfrm>
            <a:off x="548640" y="4201107"/>
            <a:ext cx="109728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RAZONES DE LA ADOPCIÓN COLOMBIANA</a:t>
            </a:r>
            <a:endParaRPr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435" name="Google Shape;435;p21"/>
          <p:cNvSpPr/>
          <p:nvPr/>
        </p:nvSpPr>
        <p:spPr>
          <a:xfrm>
            <a:off x="566928" y="4474347"/>
            <a:ext cx="2697480" cy="1176645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1"/>
          <p:cNvSpPr/>
          <p:nvPr/>
        </p:nvSpPr>
        <p:spPr>
          <a:xfrm>
            <a:off x="566928" y="4474347"/>
            <a:ext cx="109728" cy="1176645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1"/>
          <p:cNvSpPr txBox="1"/>
          <p:nvPr/>
        </p:nvSpPr>
        <p:spPr>
          <a:xfrm>
            <a:off x="795528" y="4565787"/>
            <a:ext cx="24231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Madurez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38" name="Google Shape;438;p21"/>
          <p:cNvSpPr/>
          <p:nvPr/>
        </p:nvSpPr>
        <p:spPr>
          <a:xfrm>
            <a:off x="795528" y="4958979"/>
            <a:ext cx="457200" cy="27432"/>
          </a:xfrm>
          <a:prstGeom prst="rect">
            <a:avLst/>
          </a:prstGeom>
          <a:solidFill>
            <a:srgbClr val="F0CA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1"/>
          <p:cNvSpPr txBox="1"/>
          <p:nvPr/>
        </p:nvSpPr>
        <p:spPr>
          <a:xfrm>
            <a:off x="795528" y="5068707"/>
            <a:ext cx="242316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Estable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2022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mercados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europeos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40" name="Google Shape;440;p21"/>
          <p:cNvSpPr/>
          <p:nvPr/>
        </p:nvSpPr>
        <p:spPr>
          <a:xfrm>
            <a:off x="3310128" y="4474347"/>
            <a:ext cx="2697480" cy="1176645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1"/>
          <p:cNvSpPr/>
          <p:nvPr/>
        </p:nvSpPr>
        <p:spPr>
          <a:xfrm>
            <a:off x="3310128" y="4474347"/>
            <a:ext cx="109728" cy="1176645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1"/>
          <p:cNvSpPr txBox="1"/>
          <p:nvPr/>
        </p:nvSpPr>
        <p:spPr>
          <a:xfrm>
            <a:off x="3538728" y="4565787"/>
            <a:ext cx="24231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Hub support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43" name="Google Shape;443;p21"/>
          <p:cNvSpPr/>
          <p:nvPr/>
        </p:nvSpPr>
        <p:spPr>
          <a:xfrm>
            <a:off x="3538728" y="4958979"/>
            <a:ext cx="457200" cy="27432"/>
          </a:xfrm>
          <a:prstGeom prst="rect">
            <a:avLst/>
          </a:prstGeom>
          <a:solidFill>
            <a:srgbClr val="F0CA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1"/>
          <p:cNvSpPr txBox="1"/>
          <p:nvPr/>
        </p:nvSpPr>
        <p:spPr>
          <a:xfrm>
            <a:off x="3538728" y="5068707"/>
            <a:ext cx="242316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Diseñada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modelos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centralizados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SIEM-UPME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45" name="Google Shape;445;p21"/>
          <p:cNvSpPr/>
          <p:nvPr/>
        </p:nvSpPr>
        <p:spPr>
          <a:xfrm>
            <a:off x="6053328" y="4474347"/>
            <a:ext cx="2697480" cy="1176645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1"/>
          <p:cNvSpPr/>
          <p:nvPr/>
        </p:nvSpPr>
        <p:spPr>
          <a:xfrm>
            <a:off x="6053328" y="4474347"/>
            <a:ext cx="109728" cy="1176645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1"/>
          <p:cNvSpPr txBox="1"/>
          <p:nvPr/>
        </p:nvSpPr>
        <p:spPr>
          <a:xfrm>
            <a:off x="6281928" y="4565787"/>
            <a:ext cx="24231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Trazabilidad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48" name="Google Shape;448;p21"/>
          <p:cNvSpPr/>
          <p:nvPr/>
        </p:nvSpPr>
        <p:spPr>
          <a:xfrm>
            <a:off x="6281928" y="4958979"/>
            <a:ext cx="457200" cy="27432"/>
          </a:xfrm>
          <a:prstGeom prst="rect">
            <a:avLst/>
          </a:prstGeom>
          <a:solidFill>
            <a:srgbClr val="F0CA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1"/>
          <p:cNvSpPr txBox="1"/>
          <p:nvPr/>
        </p:nvSpPr>
        <p:spPr>
          <a:xfrm>
            <a:off x="6281928" y="5068707"/>
            <a:ext cx="242316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Mejor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soporte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audit logs 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idempotencia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50" name="Google Shape;450;p21"/>
          <p:cNvSpPr/>
          <p:nvPr/>
        </p:nvSpPr>
        <p:spPr>
          <a:xfrm>
            <a:off x="8796528" y="4474347"/>
            <a:ext cx="2697480" cy="1176645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1"/>
          <p:cNvSpPr/>
          <p:nvPr/>
        </p:nvSpPr>
        <p:spPr>
          <a:xfrm>
            <a:off x="8796528" y="4474347"/>
            <a:ext cx="109728" cy="1176645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1"/>
          <p:cNvSpPr txBox="1"/>
          <p:nvPr/>
        </p:nvSpPr>
        <p:spPr>
          <a:xfrm>
            <a:off x="9025128" y="4565787"/>
            <a:ext cx="24231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Compatible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453" name="Google Shape;453;p21"/>
          <p:cNvSpPr/>
          <p:nvPr/>
        </p:nvSpPr>
        <p:spPr>
          <a:xfrm>
            <a:off x="9025128" y="4958979"/>
            <a:ext cx="457200" cy="27432"/>
          </a:xfrm>
          <a:prstGeom prst="rect">
            <a:avLst/>
          </a:prstGeom>
          <a:solidFill>
            <a:srgbClr val="F0CA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1"/>
          <p:cNvSpPr txBox="1"/>
          <p:nvPr/>
        </p:nvSpPr>
        <p:spPr>
          <a:xfrm>
            <a:off x="9025128" y="5068707"/>
            <a:ext cx="242316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Backwards-compatible con 2.2 —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migración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gradual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posible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2CAD4297-3794-4784-C8C3-5C778F3E6D12}"/>
              </a:ext>
            </a:extLst>
          </p:cNvPr>
          <p:cNvSpPr/>
          <p:nvPr/>
        </p:nvSpPr>
        <p:spPr>
          <a:xfrm rot="5400000">
            <a:off x="-33426" y="5354134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035B87CC-BCED-AF4F-B87C-F60DCA2800DA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2"/>
          <p:cNvSpPr txBox="1"/>
          <p:nvPr/>
        </p:nvSpPr>
        <p:spPr>
          <a:xfrm>
            <a:off x="594360" y="1206482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notación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4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símbolos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define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campos son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opcionales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listas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68" name="Google Shape;468;p22"/>
          <p:cNvSpPr/>
          <p:nvPr/>
        </p:nvSpPr>
        <p:spPr>
          <a:xfrm>
            <a:off x="548640" y="1590530"/>
            <a:ext cx="11091672" cy="685800"/>
          </a:xfrm>
          <a:prstGeom prst="roundRect">
            <a:avLst>
              <a:gd name="adj" fmla="val 5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2"/>
          <p:cNvSpPr txBox="1"/>
          <p:nvPr/>
        </p:nvSpPr>
        <p:spPr>
          <a:xfrm>
            <a:off x="777240" y="1681970"/>
            <a:ext cx="1060704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</a:t>
            </a:r>
            <a:r>
              <a:rPr lang="en-US" sz="1300" b="0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cardinalidad</a:t>
            </a:r>
            <a:r>
              <a:rPr lang="en-US" sz="1300" b="0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le dice al CPO </a:t>
            </a:r>
            <a:r>
              <a:rPr lang="en-US" sz="1300" b="0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sz="1300" b="0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campo </a:t>
            </a:r>
            <a:r>
              <a:rPr lang="en-US" sz="1300" b="0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enviarse</a:t>
            </a:r>
            <a:r>
              <a:rPr lang="en-US" sz="1300" b="0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SIEMPRE, </a:t>
            </a:r>
            <a:r>
              <a:rPr lang="en-US" sz="1300" b="0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sz="1300" b="0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OPCIONAL,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470" name="Google Shape;470;p22"/>
          <p:cNvSpPr txBox="1"/>
          <p:nvPr/>
        </p:nvSpPr>
        <p:spPr>
          <a:xfrm>
            <a:off x="777240" y="1974578"/>
            <a:ext cx="1060704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puede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ser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LISTA VACÍA o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necesita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MENOS UN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elemento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Cualquier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violación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= 400 Bad Request.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F86F4CAA-B533-8433-36DF-94E65C1289C5}"/>
              </a:ext>
            </a:extLst>
          </p:cNvPr>
          <p:cNvGrpSpPr/>
          <p:nvPr/>
        </p:nvGrpSpPr>
        <p:grpSpPr>
          <a:xfrm>
            <a:off x="609600" y="2477498"/>
            <a:ext cx="2606040" cy="3520440"/>
            <a:chOff x="548640" y="2834640"/>
            <a:chExt cx="2606040" cy="3520440"/>
          </a:xfrm>
        </p:grpSpPr>
        <p:sp>
          <p:nvSpPr>
            <p:cNvPr id="471" name="Google Shape;471;p22"/>
            <p:cNvSpPr/>
            <p:nvPr/>
          </p:nvSpPr>
          <p:spPr>
            <a:xfrm>
              <a:off x="548640" y="2834640"/>
              <a:ext cx="2606040" cy="35204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8640" y="2834640"/>
              <a:ext cx="2606040" cy="109728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1417319" y="3108960"/>
              <a:ext cx="914400" cy="914400"/>
            </a:xfrm>
            <a:prstGeom prst="ellipse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2"/>
            <p:cNvSpPr txBox="1"/>
            <p:nvPr/>
          </p:nvSpPr>
          <p:spPr>
            <a:xfrm>
              <a:off x="1417319" y="3227606"/>
              <a:ext cx="9144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?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475" name="Google Shape;475;p22"/>
            <p:cNvSpPr txBox="1"/>
            <p:nvPr/>
          </p:nvSpPr>
          <p:spPr>
            <a:xfrm>
              <a:off x="731520" y="4160520"/>
              <a:ext cx="224028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0E3B2A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OPCIONAL</a:t>
              </a:r>
              <a:endParaRPr dirty="0">
                <a:latin typeface="Nunito Sans Black" panose="00000A00000000000000" pitchFamily="2" charset="0"/>
              </a:endParaRPr>
            </a:p>
          </p:txBody>
        </p:sp>
        <p:sp>
          <p:nvSpPr>
            <p:cNvPr id="476" name="Google Shape;476;p22"/>
            <p:cNvSpPr txBox="1"/>
            <p:nvPr/>
          </p:nvSpPr>
          <p:spPr>
            <a:xfrm>
              <a:off x="731520" y="4526280"/>
              <a:ext cx="22402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27A346"/>
                  </a:solidFill>
                  <a:latin typeface="Consolas"/>
                  <a:ea typeface="Consolas"/>
                  <a:cs typeface="Consolas"/>
                  <a:sym typeface="Consolas"/>
                </a:rPr>
                <a:t>Object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1417319" y="4846320"/>
              <a:ext cx="914400" cy="27432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22"/>
            <p:cNvSpPr txBox="1"/>
            <p:nvPr/>
          </p:nvSpPr>
          <p:spPr>
            <a:xfrm>
              <a:off x="731520" y="4983480"/>
              <a:ext cx="2240280" cy="484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 campo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puede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ser null o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omitirse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del JSON. Si no se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establece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,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valor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por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defecto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del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esquema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aplica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731520" y="5897880"/>
              <a:ext cx="2240280" cy="365760"/>
            </a:xfrm>
            <a:prstGeom prst="roundRect">
              <a:avLst>
                <a:gd name="adj" fmla="val 5000"/>
              </a:avLst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2"/>
            <p:cNvSpPr txBox="1"/>
            <p:nvPr/>
          </p:nvSpPr>
          <p:spPr>
            <a:xfrm>
              <a:off x="777240" y="6011510"/>
              <a:ext cx="214884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0" i="0" u="none" strike="noStrike" cap="none" dirty="0" err="1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Ejemplo</a:t>
              </a:r>
              <a:r>
                <a:rPr lang="en-US" sz="900" b="0" i="0" u="none" strike="noStrike" cap="none" dirty="0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:  </a:t>
              </a:r>
              <a:r>
                <a:rPr lang="en-US" sz="900" b="0" i="0" u="none" strike="noStrike" cap="none" dirty="0" err="1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charging_when_closed</a:t>
              </a:r>
              <a:r>
                <a:rPr lang="en-US" sz="900" b="0" i="0" u="none" strike="noStrike" cap="none" dirty="0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?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DC0DDD4-4E7E-F09B-BDF3-3CFBCC602283}"/>
              </a:ext>
            </a:extLst>
          </p:cNvPr>
          <p:cNvGrpSpPr/>
          <p:nvPr/>
        </p:nvGrpSpPr>
        <p:grpSpPr>
          <a:xfrm>
            <a:off x="3395192" y="2477498"/>
            <a:ext cx="2606040" cy="3520440"/>
            <a:chOff x="3520440" y="2834640"/>
            <a:chExt cx="2606040" cy="3520440"/>
          </a:xfrm>
        </p:grpSpPr>
        <p:sp>
          <p:nvSpPr>
            <p:cNvPr id="481" name="Google Shape;481;p22"/>
            <p:cNvSpPr/>
            <p:nvPr/>
          </p:nvSpPr>
          <p:spPr>
            <a:xfrm>
              <a:off x="3520440" y="2834640"/>
              <a:ext cx="2606040" cy="35204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3520440" y="2834640"/>
              <a:ext cx="2606040" cy="109728"/>
            </a:xfrm>
            <a:prstGeom prst="rect">
              <a:avLst/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4389120" y="3108960"/>
              <a:ext cx="914400" cy="914400"/>
            </a:xfrm>
            <a:prstGeom prst="ellipse">
              <a:avLst/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22"/>
            <p:cNvSpPr txBox="1"/>
            <p:nvPr/>
          </p:nvSpPr>
          <p:spPr>
            <a:xfrm>
              <a:off x="4389120" y="3227606"/>
              <a:ext cx="9144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1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485" name="Google Shape;485;p22"/>
            <p:cNvSpPr txBox="1"/>
            <p:nvPr/>
          </p:nvSpPr>
          <p:spPr>
            <a:xfrm>
              <a:off x="3703320" y="4160520"/>
              <a:ext cx="224028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0E3B2A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REQUERIDO</a:t>
              </a:r>
              <a:endParaRPr dirty="0">
                <a:latin typeface="Nunito Sans Black" panose="00000A00000000000000" pitchFamily="2" charset="0"/>
              </a:endParaRPr>
            </a:p>
          </p:txBody>
        </p:sp>
        <p:sp>
          <p:nvSpPr>
            <p:cNvPr id="486" name="Google Shape;486;p22"/>
            <p:cNvSpPr txBox="1"/>
            <p:nvPr/>
          </p:nvSpPr>
          <p:spPr>
            <a:xfrm>
              <a:off x="3703320" y="4526280"/>
              <a:ext cx="22402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0E3B2A"/>
                  </a:solidFill>
                  <a:latin typeface="Consolas"/>
                  <a:ea typeface="Consolas"/>
                  <a:cs typeface="Consolas"/>
                  <a:sym typeface="Consolas"/>
                </a:rPr>
                <a:t>Object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4389120" y="4846320"/>
              <a:ext cx="914400" cy="27432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2"/>
            <p:cNvSpPr txBox="1"/>
            <p:nvPr/>
          </p:nvSpPr>
          <p:spPr>
            <a:xfrm>
              <a:off x="3703320" y="4983480"/>
              <a:ext cx="2240280" cy="484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 campo SIEMPRE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debe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estar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presente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con un valor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válido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 Su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ausencia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genera 400 Bad Request.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3703320" y="5897880"/>
              <a:ext cx="2240280" cy="365760"/>
            </a:xfrm>
            <a:prstGeom prst="roundRect">
              <a:avLst>
                <a:gd name="adj" fmla="val 5000"/>
              </a:avLst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2"/>
            <p:cNvSpPr txBox="1"/>
            <p:nvPr/>
          </p:nvSpPr>
          <p:spPr>
            <a:xfrm>
              <a:off x="3749039" y="6011510"/>
              <a:ext cx="214884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0" i="0" u="none" strike="noStrike" cap="none" dirty="0" err="1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Ejemplo</a:t>
              </a:r>
              <a:r>
                <a:rPr lang="en-US" sz="900" b="0" i="0" u="none" strike="noStrike" cap="none" dirty="0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:  coordinates:1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7012A546-E77A-BD76-D4F7-719BF9D27691}"/>
              </a:ext>
            </a:extLst>
          </p:cNvPr>
          <p:cNvGrpSpPr/>
          <p:nvPr/>
        </p:nvGrpSpPr>
        <p:grpSpPr>
          <a:xfrm>
            <a:off x="6180784" y="2477498"/>
            <a:ext cx="2606040" cy="3520440"/>
            <a:chOff x="6492240" y="2834640"/>
            <a:chExt cx="2606040" cy="3520440"/>
          </a:xfrm>
        </p:grpSpPr>
        <p:sp>
          <p:nvSpPr>
            <p:cNvPr id="491" name="Google Shape;491;p22"/>
            <p:cNvSpPr/>
            <p:nvPr/>
          </p:nvSpPr>
          <p:spPr>
            <a:xfrm>
              <a:off x="6492240" y="2834640"/>
              <a:ext cx="2606040" cy="35204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492240" y="2834640"/>
              <a:ext cx="2606040" cy="109728"/>
            </a:xfrm>
            <a:prstGeom prst="rect">
              <a:avLst/>
            </a:prstGeom>
            <a:solidFill>
              <a:srgbClr val="ED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360919" y="3108960"/>
              <a:ext cx="914400" cy="914400"/>
            </a:xfrm>
            <a:prstGeom prst="ellipse">
              <a:avLst/>
            </a:prstGeom>
            <a:solidFill>
              <a:srgbClr val="F971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2"/>
            <p:cNvSpPr txBox="1"/>
            <p:nvPr/>
          </p:nvSpPr>
          <p:spPr>
            <a:xfrm>
              <a:off x="7360919" y="3227606"/>
              <a:ext cx="9144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*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495" name="Google Shape;495;p22"/>
            <p:cNvSpPr txBox="1"/>
            <p:nvPr/>
          </p:nvSpPr>
          <p:spPr>
            <a:xfrm>
              <a:off x="6675120" y="4160520"/>
              <a:ext cx="224028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183E33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LISTA  0..n</a:t>
              </a:r>
              <a:endParaRPr dirty="0">
                <a:solidFill>
                  <a:srgbClr val="183E33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496" name="Google Shape;496;p22"/>
            <p:cNvSpPr txBox="1"/>
            <p:nvPr/>
          </p:nvSpPr>
          <p:spPr>
            <a:xfrm>
              <a:off x="6675120" y="4526280"/>
              <a:ext cx="22402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F97116"/>
                  </a:solidFill>
                  <a:latin typeface="Consolas"/>
                  <a:ea typeface="Consolas"/>
                  <a:cs typeface="Consolas"/>
                  <a:sym typeface="Consolas"/>
                </a:rPr>
                <a:t>[Object]</a:t>
              </a:r>
              <a:endParaRPr sz="1800" dirty="0">
                <a:latin typeface="Nunito Sans regular" panose="00000500000000000000" pitchFamily="2" charset="0"/>
              </a:endParaRPr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7360919" y="4846320"/>
              <a:ext cx="914400" cy="27432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2"/>
            <p:cNvSpPr txBox="1"/>
            <p:nvPr/>
          </p:nvSpPr>
          <p:spPr>
            <a:xfrm>
              <a:off x="6675120" y="4983480"/>
              <a:ext cx="2240280" cy="484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Lista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que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puede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ser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vacía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 Si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está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vacía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,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puede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ser null, [] o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campo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puede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omitirse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6675120" y="5897880"/>
              <a:ext cx="2240280" cy="365760"/>
            </a:xfrm>
            <a:prstGeom prst="roundRect">
              <a:avLst>
                <a:gd name="adj" fmla="val 5000"/>
              </a:avLst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2"/>
            <p:cNvSpPr txBox="1"/>
            <p:nvPr/>
          </p:nvSpPr>
          <p:spPr>
            <a:xfrm>
              <a:off x="6720840" y="6011510"/>
              <a:ext cx="214884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0" i="0" u="none" strike="noStrike" cap="none" dirty="0" err="1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Ejemplo</a:t>
              </a:r>
              <a:r>
                <a:rPr lang="en-US" sz="900" b="0" i="0" u="none" strike="noStrike" cap="none" dirty="0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:  facilities[]:*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CC4BEE7A-4EC6-0480-B087-9A3D8907E392}"/>
              </a:ext>
            </a:extLst>
          </p:cNvPr>
          <p:cNvGrpSpPr/>
          <p:nvPr/>
        </p:nvGrpSpPr>
        <p:grpSpPr>
          <a:xfrm>
            <a:off x="8915400" y="2477498"/>
            <a:ext cx="2606040" cy="3520440"/>
            <a:chOff x="9464040" y="2834640"/>
            <a:chExt cx="2606040" cy="3520440"/>
          </a:xfrm>
        </p:grpSpPr>
        <p:sp>
          <p:nvSpPr>
            <p:cNvPr id="501" name="Google Shape;501;p22"/>
            <p:cNvSpPr/>
            <p:nvPr/>
          </p:nvSpPr>
          <p:spPr>
            <a:xfrm>
              <a:off x="9464040" y="2834640"/>
              <a:ext cx="2606040" cy="35204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9464040" y="2834640"/>
              <a:ext cx="2606040" cy="109728"/>
            </a:xfrm>
            <a:prstGeom prst="rect">
              <a:avLst/>
            </a:prstGeom>
            <a:solidFill>
              <a:srgbClr val="DC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10332719" y="3108960"/>
              <a:ext cx="914400" cy="914400"/>
            </a:xfrm>
            <a:prstGeom prst="ellipse">
              <a:avLst/>
            </a:prstGeom>
            <a:solidFill>
              <a:srgbClr val="DC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2"/>
            <p:cNvSpPr txBox="1"/>
            <p:nvPr/>
          </p:nvSpPr>
          <p:spPr>
            <a:xfrm>
              <a:off x="10332719" y="3227606"/>
              <a:ext cx="9144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+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505" name="Google Shape;505;p22"/>
            <p:cNvSpPr txBox="1"/>
            <p:nvPr/>
          </p:nvSpPr>
          <p:spPr>
            <a:xfrm>
              <a:off x="9646919" y="4160520"/>
              <a:ext cx="224028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183E33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LISTA  1..n</a:t>
              </a:r>
              <a:endParaRPr dirty="0">
                <a:solidFill>
                  <a:srgbClr val="183E33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506" name="Google Shape;506;p22"/>
            <p:cNvSpPr txBox="1"/>
            <p:nvPr/>
          </p:nvSpPr>
          <p:spPr>
            <a:xfrm>
              <a:off x="9646919" y="4526280"/>
              <a:ext cx="22402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DC2626"/>
                  </a:solidFill>
                  <a:latin typeface="Consolas"/>
                  <a:ea typeface="Consolas"/>
                  <a:cs typeface="Consolas"/>
                  <a:sym typeface="Consolas"/>
                </a:rPr>
                <a:t>[Object]</a:t>
              </a:r>
              <a:endParaRPr sz="1800" dirty="0">
                <a:latin typeface="Nunito Sans regular" panose="00000500000000000000" pitchFamily="2" charset="0"/>
              </a:endParaRPr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10332719" y="4846320"/>
              <a:ext cx="914400" cy="27432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2"/>
            <p:cNvSpPr txBox="1"/>
            <p:nvPr/>
          </p:nvSpPr>
          <p:spPr>
            <a:xfrm>
              <a:off x="9646919" y="4983480"/>
              <a:ext cx="2240280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Lista REQUERIDA con al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menos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un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objeto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 No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puede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ser null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ni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05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vacía</a:t>
              </a:r>
              <a:r>
                <a:rPr lang="en-US" sz="105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9646919" y="5897880"/>
              <a:ext cx="2240280" cy="365760"/>
            </a:xfrm>
            <a:prstGeom prst="roundRect">
              <a:avLst>
                <a:gd name="adj" fmla="val 5000"/>
              </a:avLst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2"/>
            <p:cNvSpPr txBox="1"/>
            <p:nvPr/>
          </p:nvSpPr>
          <p:spPr>
            <a:xfrm>
              <a:off x="9692640" y="6011510"/>
              <a:ext cx="214884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0" i="0" u="none" strike="noStrike" cap="none" dirty="0" err="1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Ejemplo</a:t>
              </a:r>
              <a:r>
                <a:rPr lang="en-US" sz="900" b="0" i="0" u="none" strike="noStrike" cap="none" dirty="0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:  </a:t>
              </a:r>
              <a:r>
                <a:rPr lang="en-US" sz="900" b="0" i="0" u="none" strike="noStrike" cap="none" dirty="0" err="1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evses</a:t>
              </a:r>
              <a:r>
                <a:rPr lang="en-US" sz="900" b="0" i="0" u="none" strike="noStrike" cap="none" dirty="0">
                  <a:solidFill>
                    <a:srgbClr val="CDE848"/>
                  </a:solidFill>
                  <a:latin typeface="Consolas"/>
                  <a:ea typeface="Consolas"/>
                  <a:cs typeface="Consolas"/>
                  <a:sym typeface="Consolas"/>
                </a:rPr>
                <a:t>[]:+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DEF97F4E-63E6-190C-2A3B-17BF6E2B54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B7B32A5A-8ACF-01A9-A85C-19106476E67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90DAF232-6603-3E6C-E481-EA6DAFC4D74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75121"/>
            <a:ext cx="1145839" cy="1611278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2"/>
          <p:cNvSpPr txBox="1"/>
          <p:nvPr/>
        </p:nvSpPr>
        <p:spPr>
          <a:xfrm>
            <a:off x="594360" y="188774"/>
            <a:ext cx="1058398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Cardinalidad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OCPI —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es y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por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importa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3"/>
          <p:cNvSpPr txBox="1"/>
          <p:nvPr/>
        </p:nvSpPr>
        <p:spPr>
          <a:xfrm>
            <a:off x="502920" y="373332"/>
            <a:ext cx="10972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Convenciones</a:t>
            </a:r>
            <a:r>
              <a:rPr lang="en-US" sz="30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del body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cómo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se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construye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cada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request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523" name="Google Shape;523;p23"/>
          <p:cNvSpPr txBox="1"/>
          <p:nvPr/>
        </p:nvSpPr>
        <p:spPr>
          <a:xfrm>
            <a:off x="2501265" y="1271572"/>
            <a:ext cx="692848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Las 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5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reglas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respetar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construir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payload OCPI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hacia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24" name="Google Shape;524;p23"/>
          <p:cNvSpPr/>
          <p:nvPr/>
        </p:nvSpPr>
        <p:spPr>
          <a:xfrm>
            <a:off x="548640" y="2011680"/>
            <a:ext cx="5029200" cy="387477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3"/>
          <p:cNvSpPr txBox="1"/>
          <p:nvPr/>
        </p:nvSpPr>
        <p:spPr>
          <a:xfrm>
            <a:off x="777240" y="2148840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HEADERS OBLIGATORIOS</a:t>
            </a:r>
            <a:endParaRPr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526" name="Google Shape;526;p23"/>
          <p:cNvSpPr txBox="1"/>
          <p:nvPr/>
        </p:nvSpPr>
        <p:spPr>
          <a:xfrm>
            <a:off x="777240" y="2514600"/>
            <a:ext cx="5029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4 headers </a:t>
            </a:r>
            <a:r>
              <a:rPr lang="en-US" sz="1800" b="1" i="0" u="none" strike="noStrike" cap="none" dirty="0" err="1">
                <a:solidFill>
                  <a:srgbClr val="FFFFFF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800" b="1" i="0" u="none" strike="noStrike" cap="none" dirty="0">
                <a:solidFill>
                  <a:srgbClr val="FFFFFF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CADA request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527" name="Google Shape;527;p23"/>
          <p:cNvSpPr/>
          <p:nvPr/>
        </p:nvSpPr>
        <p:spPr>
          <a:xfrm>
            <a:off x="777240" y="3017520"/>
            <a:ext cx="731520" cy="27432"/>
          </a:xfrm>
          <a:prstGeom prst="rect">
            <a:avLst/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3"/>
          <p:cNvSpPr txBox="1"/>
          <p:nvPr/>
        </p:nvSpPr>
        <p:spPr>
          <a:xfrm>
            <a:off x="777240" y="3200400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Authorization</a:t>
            </a:r>
            <a:endParaRPr sz="2000"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529" name="Google Shape;529;p23"/>
          <p:cNvSpPr txBox="1"/>
          <p:nvPr/>
        </p:nvSpPr>
        <p:spPr>
          <a:xfrm>
            <a:off x="2926080" y="3200400"/>
            <a:ext cx="29260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Bearer &lt;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jwt_token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0" name="Google Shape;530;p23"/>
          <p:cNvSpPr txBox="1"/>
          <p:nvPr/>
        </p:nvSpPr>
        <p:spPr>
          <a:xfrm>
            <a:off x="777240" y="3447288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JWT </a:t>
            </a: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vigente</a:t>
            </a: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CPO (≤ 60 min)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1" name="Google Shape;531;p23"/>
          <p:cNvSpPr txBox="1"/>
          <p:nvPr/>
        </p:nvSpPr>
        <p:spPr>
          <a:xfrm>
            <a:off x="777240" y="3840480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Content-Type</a:t>
            </a:r>
            <a:endParaRPr sz="2000"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532" name="Google Shape;532;p23"/>
          <p:cNvSpPr txBox="1"/>
          <p:nvPr/>
        </p:nvSpPr>
        <p:spPr>
          <a:xfrm>
            <a:off x="2926080" y="3840480"/>
            <a:ext cx="29260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application/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json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3" name="Google Shape;533;p23"/>
          <p:cNvSpPr txBox="1"/>
          <p:nvPr/>
        </p:nvSpPr>
        <p:spPr>
          <a:xfrm>
            <a:off x="777240" y="4087368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Solo JSON </a:t>
            </a: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soportado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4" name="Google Shape;534;p23"/>
          <p:cNvSpPr txBox="1"/>
          <p:nvPr/>
        </p:nvSpPr>
        <p:spPr>
          <a:xfrm>
            <a:off x="777240" y="4480560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X-Request-ID</a:t>
            </a:r>
            <a:endParaRPr sz="2000"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535" name="Google Shape;535;p23"/>
          <p:cNvSpPr txBox="1"/>
          <p:nvPr/>
        </p:nvSpPr>
        <p:spPr>
          <a:xfrm>
            <a:off x="2926080" y="4480560"/>
            <a:ext cx="29260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&lt;UUID v4&gt;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6" name="Google Shape;536;p23"/>
          <p:cNvSpPr txBox="1"/>
          <p:nvPr/>
        </p:nvSpPr>
        <p:spPr>
          <a:xfrm>
            <a:off x="777240" y="4727448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Único</a:t>
            </a: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request — </a:t>
            </a: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</a:t>
            </a: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idempotencia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7" name="Google Shape;537;p23"/>
          <p:cNvSpPr txBox="1"/>
          <p:nvPr/>
        </p:nvSpPr>
        <p:spPr>
          <a:xfrm>
            <a:off x="777240" y="5120640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X-Correlation-ID</a:t>
            </a:r>
            <a:endParaRPr sz="2000"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538" name="Google Shape;538;p23"/>
          <p:cNvSpPr txBox="1"/>
          <p:nvPr/>
        </p:nvSpPr>
        <p:spPr>
          <a:xfrm>
            <a:off x="2926080" y="5120640"/>
            <a:ext cx="29260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&lt;UUID v4&gt;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39" name="Google Shape;539;p23"/>
          <p:cNvSpPr txBox="1"/>
          <p:nvPr/>
        </p:nvSpPr>
        <p:spPr>
          <a:xfrm>
            <a:off x="777240" y="5367528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Trazabilidad</a:t>
            </a: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end-to-end </a:t>
            </a:r>
            <a:r>
              <a:rPr lang="en-US" sz="11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1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logs SIEM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540" name="Google Shape;540;p23"/>
          <p:cNvSpPr/>
          <p:nvPr/>
        </p:nvSpPr>
        <p:spPr>
          <a:xfrm>
            <a:off x="6263640" y="2011680"/>
            <a:ext cx="5394960" cy="429768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3"/>
          <p:cNvSpPr txBox="1"/>
          <p:nvPr/>
        </p:nvSpPr>
        <p:spPr>
          <a:xfrm>
            <a:off x="6492240" y="2148840"/>
            <a:ext cx="4983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FORMATO JSON ESTRICTO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542" name="Google Shape;542;p23"/>
          <p:cNvSpPr txBox="1"/>
          <p:nvPr/>
        </p:nvSpPr>
        <p:spPr>
          <a:xfrm>
            <a:off x="6492240" y="2468880"/>
            <a:ext cx="498348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5 </a:t>
            </a:r>
            <a:r>
              <a:rPr lang="en-US" sz="1500" b="1" i="0" u="none" strike="noStrike" cap="none" dirty="0" err="1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reglas</a:t>
            </a:r>
            <a:r>
              <a:rPr lang="en-US" sz="1500" b="1" i="0" u="none" strike="noStrike" cap="none" dirty="0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500" b="1" i="0" u="none" strike="noStrike" cap="none" dirty="0" err="1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500" b="1" i="0" u="none" strike="noStrike" cap="none" dirty="0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500" b="1" i="0" u="none" strike="noStrike" cap="none" dirty="0" err="1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cuerpo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543" name="Google Shape;543;p23"/>
          <p:cNvSpPr/>
          <p:nvPr/>
        </p:nvSpPr>
        <p:spPr>
          <a:xfrm>
            <a:off x="6492240" y="2926080"/>
            <a:ext cx="1280160" cy="292608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3"/>
          <p:cNvSpPr txBox="1"/>
          <p:nvPr/>
        </p:nvSpPr>
        <p:spPr>
          <a:xfrm>
            <a:off x="6492240" y="2999287"/>
            <a:ext cx="1280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UTF-8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45" name="Google Shape;545;p23"/>
          <p:cNvSpPr txBox="1"/>
          <p:nvPr/>
        </p:nvSpPr>
        <p:spPr>
          <a:xfrm>
            <a:off x="7863840" y="2987746"/>
            <a:ext cx="3657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Encoding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body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546" name="Google Shape;546;p23"/>
          <p:cNvSpPr/>
          <p:nvPr/>
        </p:nvSpPr>
        <p:spPr>
          <a:xfrm>
            <a:off x="6492240" y="3310128"/>
            <a:ext cx="1280160" cy="292608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3"/>
          <p:cNvSpPr txBox="1"/>
          <p:nvPr/>
        </p:nvSpPr>
        <p:spPr>
          <a:xfrm>
            <a:off x="6492240" y="3383335"/>
            <a:ext cx="1280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ISO 8601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48" name="Google Shape;548;p23"/>
          <p:cNvSpPr txBox="1"/>
          <p:nvPr/>
        </p:nvSpPr>
        <p:spPr>
          <a:xfrm>
            <a:off x="7863840" y="3371794"/>
            <a:ext cx="3657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Fechas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offset:  2026-05-28T14:32:11-05:00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549" name="Google Shape;549;p23"/>
          <p:cNvSpPr/>
          <p:nvPr/>
        </p:nvSpPr>
        <p:spPr>
          <a:xfrm>
            <a:off x="6492240" y="3694176"/>
            <a:ext cx="1280160" cy="292608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3"/>
          <p:cNvSpPr txBox="1"/>
          <p:nvPr/>
        </p:nvSpPr>
        <p:spPr>
          <a:xfrm>
            <a:off x="6492240" y="3767383"/>
            <a:ext cx="1280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ISO 3166-1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51" name="Google Shape;551;p23"/>
          <p:cNvSpPr txBox="1"/>
          <p:nvPr/>
        </p:nvSpPr>
        <p:spPr>
          <a:xfrm>
            <a:off x="7863840" y="3755842"/>
            <a:ext cx="3657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country_code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 "CO" (alpha-2)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552" name="Google Shape;552;p23"/>
          <p:cNvSpPr/>
          <p:nvPr/>
        </p:nvSpPr>
        <p:spPr>
          <a:xfrm>
            <a:off x="6492240" y="4078224"/>
            <a:ext cx="1280160" cy="292608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3"/>
          <p:cNvSpPr txBox="1"/>
          <p:nvPr/>
        </p:nvSpPr>
        <p:spPr>
          <a:xfrm>
            <a:off x="6492240" y="4151431"/>
            <a:ext cx="1280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ISO 4217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54" name="Google Shape;554;p23"/>
          <p:cNvSpPr txBox="1"/>
          <p:nvPr/>
        </p:nvSpPr>
        <p:spPr>
          <a:xfrm>
            <a:off x="7863840" y="4139890"/>
            <a:ext cx="3657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currency:  "COP"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555" name="Google Shape;555;p23"/>
          <p:cNvSpPr/>
          <p:nvPr/>
        </p:nvSpPr>
        <p:spPr>
          <a:xfrm>
            <a:off x="6492240" y="4462272"/>
            <a:ext cx="1280160" cy="292608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23"/>
          <p:cNvSpPr txBox="1"/>
          <p:nvPr/>
        </p:nvSpPr>
        <p:spPr>
          <a:xfrm>
            <a:off x="6492240" y="4535479"/>
            <a:ext cx="1280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PUT vs PATCH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57" name="Google Shape;557;p23"/>
          <p:cNvSpPr txBox="1"/>
          <p:nvPr/>
        </p:nvSpPr>
        <p:spPr>
          <a:xfrm>
            <a:off x="7863840" y="4523938"/>
            <a:ext cx="3657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PUT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reemplaza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PATCH solo campos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enviados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558" name="Google Shape;558;p23"/>
          <p:cNvSpPr/>
          <p:nvPr/>
        </p:nvSpPr>
        <p:spPr>
          <a:xfrm>
            <a:off x="6492240" y="4937760"/>
            <a:ext cx="4983480" cy="132588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3"/>
          <p:cNvSpPr txBox="1"/>
          <p:nvPr/>
        </p:nvSpPr>
        <p:spPr>
          <a:xfrm>
            <a:off x="6629400" y="5029200"/>
            <a:ext cx="48006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PATCH /sessions/CO/UPM/SES-001</a:t>
            </a:r>
            <a:b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{ "kwh": 18.43,</a:t>
            </a:r>
            <a:b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200" b="0" i="0" u="none" strike="noStrike" cap="none" dirty="0" err="1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total_cost</a:t>
            </a: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": {"</a:t>
            </a:r>
            <a:r>
              <a:rPr lang="en-US" sz="1200" b="0" i="0" u="none" strike="noStrike" cap="none" dirty="0" err="1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incl_vat</a:t>
            </a: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": 13159.02},</a:t>
            </a:r>
            <a:b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200" b="0" i="0" u="none" strike="noStrike" cap="none" dirty="0" err="1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last_updated</a:t>
            </a:r>
            <a:r>
              <a:rPr lang="en-US" sz="1200" b="0" i="0" u="none" strike="noStrike" cap="none" dirty="0">
                <a:solidFill>
                  <a:srgbClr val="DEFF64"/>
                </a:solidFill>
                <a:latin typeface="Consolas"/>
                <a:ea typeface="Consolas"/>
                <a:cs typeface="Consolas"/>
                <a:sym typeface="Consolas"/>
              </a:rPr>
              <a:t>": "2026-05-28T14:57:30-05:00" }</a:t>
            </a:r>
            <a:endParaRPr sz="2400"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560" name="Google Shape;560;p23"/>
          <p:cNvSpPr/>
          <p:nvPr/>
        </p:nvSpPr>
        <p:spPr>
          <a:xfrm>
            <a:off x="2200275" y="6400800"/>
            <a:ext cx="9321166" cy="365760"/>
          </a:xfrm>
          <a:prstGeom prst="roundRect">
            <a:avLst>
              <a:gd name="adj" fmla="val 5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3"/>
          <p:cNvSpPr txBox="1"/>
          <p:nvPr/>
        </p:nvSpPr>
        <p:spPr>
          <a:xfrm>
            <a:off x="2880360" y="6482983"/>
            <a:ext cx="85039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Especificación</a:t>
            </a:r>
            <a:r>
              <a:rPr lang="en-US" sz="12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completa de campos y </a:t>
            </a:r>
            <a:r>
              <a:rPr lang="en-US" sz="12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cardinalidad</a:t>
            </a:r>
            <a:r>
              <a:rPr lang="en-US" sz="12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sz="12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</a:t>
            </a:r>
            <a:r>
              <a:rPr lang="en-US" sz="12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Swagger / </a:t>
            </a:r>
            <a:r>
              <a:rPr lang="en-US" sz="12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OpenAPI</a:t>
            </a:r>
            <a:r>
              <a:rPr lang="en-US" sz="12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3.1</a:t>
            </a:r>
            <a:r>
              <a:rPr lang="en-US" sz="1200" b="1" i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 Ver </a:t>
            </a:r>
            <a:r>
              <a:rPr lang="en-US" sz="1200" b="1" i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1" i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Sección</a:t>
            </a:r>
            <a:r>
              <a:rPr lang="en-US" sz="1200" b="1" i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Demo Swagger </a:t>
            </a:r>
            <a:r>
              <a:rPr lang="en-US" sz="12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3405D2AB-D595-FF76-67AF-E9993F202860}"/>
              </a:ext>
            </a:extLst>
          </p:cNvPr>
          <p:cNvSpPr/>
          <p:nvPr/>
        </p:nvSpPr>
        <p:spPr>
          <a:xfrm rot="5400000">
            <a:off x="-33425" y="5297436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54E4E8C1-3D36-B7F9-F21B-C7E2CF27F066}"/>
              </a:ext>
            </a:extLst>
          </p:cNvPr>
          <p:cNvSpPr/>
          <p:nvPr/>
        </p:nvSpPr>
        <p:spPr>
          <a:xfrm rot="-5400000">
            <a:off x="10468521" y="-605683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4"/>
          <p:cNvSpPr/>
          <p:nvPr/>
        </p:nvSpPr>
        <p:spPr>
          <a:xfrm>
            <a:off x="1691640" y="4439704"/>
            <a:ext cx="1417320" cy="347472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605" name="Google Shape;605;p24"/>
          <p:cNvCxnSpPr/>
          <p:nvPr/>
        </p:nvCxnSpPr>
        <p:spPr>
          <a:xfrm rot="10800000">
            <a:off x="2286001" y="3433864"/>
            <a:ext cx="0" cy="1005840"/>
          </a:xfrm>
          <a:prstGeom prst="straightConnector1">
            <a:avLst/>
          </a:prstGeom>
          <a:noFill/>
          <a:ln w="31750" cap="flat" cmpd="sng">
            <a:solidFill>
              <a:srgbClr val="CDE848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571" name="Google Shape;571;p24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Cronograma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mandatorio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— no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negociable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573" name="Google Shape;573;p24"/>
          <p:cNvSpPr txBox="1"/>
          <p:nvPr/>
        </p:nvSpPr>
        <p:spPr>
          <a:xfrm>
            <a:off x="548640" y="1186188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Donde </a:t>
            </a:r>
            <a:r>
              <a:rPr lang="en-US" sz="16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estamos</a:t>
            </a: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hoy y </a:t>
            </a:r>
            <a:r>
              <a:rPr lang="en-US" sz="16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viene</a:t>
            </a: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próximos</a:t>
            </a:r>
            <a:r>
              <a:rPr lang="en-US" sz="16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12 meses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574" name="Google Shape;574;p24"/>
          <p:cNvSpPr/>
          <p:nvPr/>
        </p:nvSpPr>
        <p:spPr>
          <a:xfrm>
            <a:off x="822960" y="3195900"/>
            <a:ext cx="10332720" cy="73152"/>
          </a:xfrm>
          <a:prstGeom prst="rect">
            <a:avLst/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4"/>
          <p:cNvSpPr/>
          <p:nvPr/>
        </p:nvSpPr>
        <p:spPr>
          <a:xfrm>
            <a:off x="658368" y="3058740"/>
            <a:ext cx="365760" cy="365760"/>
          </a:xfrm>
          <a:prstGeom prst="ellipse">
            <a:avLst/>
          </a:prstGeom>
          <a:solidFill>
            <a:srgbClr val="0E3B2A"/>
          </a:solidFill>
          <a:ln w="12700" cap="flat" cmpd="sng">
            <a:solidFill>
              <a:srgbClr val="0E3B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4"/>
          <p:cNvSpPr txBox="1"/>
          <p:nvPr/>
        </p:nvSpPr>
        <p:spPr>
          <a:xfrm>
            <a:off x="182880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Nov 2025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77" name="Google Shape;577;p24"/>
          <p:cNvSpPr txBox="1"/>
          <p:nvPr/>
        </p:nvSpPr>
        <p:spPr>
          <a:xfrm>
            <a:off x="4572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475569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Vigencia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578" name="Google Shape;578;p24"/>
          <p:cNvSpPr txBox="1"/>
          <p:nvPr/>
        </p:nvSpPr>
        <p:spPr>
          <a:xfrm>
            <a:off x="4572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publicada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79" name="Google Shape;579;p24"/>
          <p:cNvSpPr/>
          <p:nvPr/>
        </p:nvSpPr>
        <p:spPr>
          <a:xfrm>
            <a:off x="2121408" y="3058740"/>
            <a:ext cx="365760" cy="365760"/>
          </a:xfrm>
          <a:prstGeom prst="ellipse">
            <a:avLst/>
          </a:prstGeom>
          <a:solidFill>
            <a:srgbClr val="C5F126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4"/>
          <p:cNvSpPr txBox="1"/>
          <p:nvPr/>
        </p:nvSpPr>
        <p:spPr>
          <a:xfrm>
            <a:off x="1645920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May 2026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81" name="Google Shape;581;p24"/>
          <p:cNvSpPr txBox="1"/>
          <p:nvPr/>
        </p:nvSpPr>
        <p:spPr>
          <a:xfrm>
            <a:off x="150876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GUÍA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582" name="Google Shape;582;p24"/>
          <p:cNvSpPr txBox="1"/>
          <p:nvPr/>
        </p:nvSpPr>
        <p:spPr>
          <a:xfrm>
            <a:off x="150876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Publicación</a:t>
            </a:r>
            <a:endParaRPr dirty="0">
              <a:latin typeface="Nunito Sans ExtraBold" panose="000009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>
                <a:solidFill>
                  <a:srgbClr val="1E293B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de la </a:t>
            </a: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guía</a:t>
            </a:r>
            <a:endParaRPr dirty="0">
              <a:latin typeface="Nunito Sans ExtraBold" panose="00000900000000000000" pitchFamily="2" charset="0"/>
            </a:endParaRPr>
          </a:p>
        </p:txBody>
      </p:sp>
      <p:sp>
        <p:nvSpPr>
          <p:cNvPr id="583" name="Google Shape;583;p24"/>
          <p:cNvSpPr/>
          <p:nvPr/>
        </p:nvSpPr>
        <p:spPr>
          <a:xfrm>
            <a:off x="3584448" y="3058740"/>
            <a:ext cx="365760" cy="365760"/>
          </a:xfrm>
          <a:prstGeom prst="ellipse">
            <a:avLst/>
          </a:prstGeom>
          <a:solidFill>
            <a:srgbClr val="F97116"/>
          </a:solidFill>
          <a:ln w="12700" cap="flat" cmpd="sng">
            <a:solidFill>
              <a:srgbClr val="F971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4"/>
          <p:cNvSpPr txBox="1"/>
          <p:nvPr/>
        </p:nvSpPr>
        <p:spPr>
          <a:xfrm>
            <a:off x="3108960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Ago 2026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85" name="Google Shape;585;p24"/>
          <p:cNvSpPr txBox="1"/>
          <p:nvPr/>
        </p:nvSpPr>
        <p:spPr>
          <a:xfrm>
            <a:off x="297180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>
                <a:solidFill>
                  <a:srgbClr val="F9711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Sandbox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586" name="Google Shape;586;p24"/>
          <p:cNvSpPr txBox="1"/>
          <p:nvPr/>
        </p:nvSpPr>
        <p:spPr>
          <a:xfrm>
            <a:off x="297180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Ambiente</a:t>
            </a: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87" name="Google Shape;587;p24"/>
          <p:cNvSpPr/>
          <p:nvPr/>
        </p:nvSpPr>
        <p:spPr>
          <a:xfrm>
            <a:off x="5093208" y="3058740"/>
            <a:ext cx="365760" cy="365760"/>
          </a:xfrm>
          <a:prstGeom prst="ellipse">
            <a:avLst/>
          </a:prstGeom>
          <a:solidFill>
            <a:srgbClr val="FFFFFF"/>
          </a:solidFill>
          <a:ln w="3175" cap="flat" cmpd="sng">
            <a:solidFill>
              <a:srgbClr val="0E3B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4"/>
          <p:cNvSpPr txBox="1"/>
          <p:nvPr/>
        </p:nvSpPr>
        <p:spPr>
          <a:xfrm>
            <a:off x="4617719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Nov 2026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89" name="Google Shape;589;p24"/>
          <p:cNvSpPr txBox="1"/>
          <p:nvPr/>
        </p:nvSpPr>
        <p:spPr>
          <a:xfrm>
            <a:off x="448056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Producción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590" name="Google Shape;590;p24"/>
          <p:cNvSpPr txBox="1"/>
          <p:nvPr/>
        </p:nvSpPr>
        <p:spPr>
          <a:xfrm>
            <a:off x="448056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Go-Live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91" name="Google Shape;591;p24"/>
          <p:cNvSpPr/>
          <p:nvPr/>
        </p:nvSpPr>
        <p:spPr>
          <a:xfrm>
            <a:off x="6601968" y="3058740"/>
            <a:ext cx="365760" cy="365760"/>
          </a:xfrm>
          <a:prstGeom prst="ellipse">
            <a:avLst/>
          </a:prstGeom>
          <a:solidFill>
            <a:srgbClr val="FFFFFF"/>
          </a:solidFill>
          <a:ln w="3175" cap="flat" cmpd="sng">
            <a:solidFill>
              <a:srgbClr val="0E3B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4"/>
          <p:cNvSpPr txBox="1"/>
          <p:nvPr/>
        </p:nvSpPr>
        <p:spPr>
          <a:xfrm>
            <a:off x="6126480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Nov 2026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93" name="Google Shape;593;p24"/>
          <p:cNvSpPr txBox="1"/>
          <p:nvPr/>
        </p:nvSpPr>
        <p:spPr>
          <a:xfrm>
            <a:off x="598932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Certificación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594" name="Google Shape;594;p24"/>
          <p:cNvSpPr txBox="1"/>
          <p:nvPr/>
        </p:nvSpPr>
        <p:spPr>
          <a:xfrm>
            <a:off x="598932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</a:t>
            </a: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ciclo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CPOs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95" name="Google Shape;595;p24"/>
          <p:cNvSpPr/>
          <p:nvPr/>
        </p:nvSpPr>
        <p:spPr>
          <a:xfrm>
            <a:off x="8110728" y="3058740"/>
            <a:ext cx="365760" cy="365760"/>
          </a:xfrm>
          <a:prstGeom prst="ellipse">
            <a:avLst/>
          </a:prstGeom>
          <a:solidFill>
            <a:srgbClr val="FFFFFF"/>
          </a:solidFill>
          <a:ln w="3175" cap="flat" cmpd="sng">
            <a:solidFill>
              <a:srgbClr val="0E3B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4"/>
          <p:cNvSpPr txBox="1"/>
          <p:nvPr/>
        </p:nvSpPr>
        <p:spPr>
          <a:xfrm>
            <a:off x="7635240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Mar 2027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97" name="Google Shape;597;p24"/>
          <p:cNvSpPr txBox="1"/>
          <p:nvPr/>
        </p:nvSpPr>
        <p:spPr>
          <a:xfrm>
            <a:off x="749808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Operación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parcial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598" name="Google Shape;598;p24"/>
          <p:cNvSpPr txBox="1"/>
          <p:nvPr/>
        </p:nvSpPr>
        <p:spPr>
          <a:xfrm>
            <a:off x="749808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≥ 50 % de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CPOs </a:t>
            </a: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integrados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599" name="Google Shape;599;p24"/>
          <p:cNvSpPr/>
          <p:nvPr/>
        </p:nvSpPr>
        <p:spPr>
          <a:xfrm>
            <a:off x="9619488" y="3058740"/>
            <a:ext cx="365760" cy="365760"/>
          </a:xfrm>
          <a:prstGeom prst="ellipse">
            <a:avLst/>
          </a:prstGeom>
          <a:solidFill>
            <a:srgbClr val="FFFFFF"/>
          </a:solidFill>
          <a:ln w="3175" cap="flat" cmpd="sng">
            <a:solidFill>
              <a:srgbClr val="0E3B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4"/>
          <p:cNvSpPr txBox="1"/>
          <p:nvPr/>
        </p:nvSpPr>
        <p:spPr>
          <a:xfrm>
            <a:off x="9144000" y="2601540"/>
            <a:ext cx="12801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May 2027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01" name="Google Shape;601;p24"/>
          <p:cNvSpPr txBox="1"/>
          <p:nvPr/>
        </p:nvSpPr>
        <p:spPr>
          <a:xfrm>
            <a:off x="9006840" y="2281500"/>
            <a:ext cx="15544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Operación</a:t>
            </a:r>
            <a:r>
              <a:rPr lang="en-US" sz="13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plena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602" name="Google Shape;602;p24"/>
          <p:cNvSpPr txBox="1"/>
          <p:nvPr/>
        </p:nvSpPr>
        <p:spPr>
          <a:xfrm>
            <a:off x="9006840" y="3561660"/>
            <a:ext cx="155448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100 % CPOs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reportando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04" name="Google Shape;604;p24"/>
          <p:cNvSpPr txBox="1"/>
          <p:nvPr/>
        </p:nvSpPr>
        <p:spPr>
          <a:xfrm>
            <a:off x="1760220" y="4544190"/>
            <a:ext cx="128016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USTEDES ESTÁN AQUÍ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606" name="Google Shape;606;p24"/>
          <p:cNvSpPr/>
          <p:nvPr/>
        </p:nvSpPr>
        <p:spPr>
          <a:xfrm>
            <a:off x="457200" y="5024700"/>
            <a:ext cx="5440680" cy="777240"/>
          </a:xfrm>
          <a:prstGeom prst="roundRect">
            <a:avLst>
              <a:gd name="adj" fmla="val 4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4"/>
          <p:cNvSpPr txBox="1"/>
          <p:nvPr/>
        </p:nvSpPr>
        <p:spPr>
          <a:xfrm>
            <a:off x="685800" y="5116140"/>
            <a:ext cx="51206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PARA CPOs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608" name="Google Shape;608;p24"/>
          <p:cNvSpPr txBox="1"/>
          <p:nvPr/>
        </p:nvSpPr>
        <p:spPr>
          <a:xfrm>
            <a:off x="685800" y="5344740"/>
            <a:ext cx="51206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Tienen ≥ 5 meses para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alistar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backend antes del sandbox.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609" name="Google Shape;609;p24"/>
          <p:cNvSpPr/>
          <p:nvPr/>
        </p:nvSpPr>
        <p:spPr>
          <a:xfrm>
            <a:off x="6080760" y="5024700"/>
            <a:ext cx="5440680" cy="777240"/>
          </a:xfrm>
          <a:prstGeom prst="roundRect">
            <a:avLst>
              <a:gd name="adj" fmla="val 4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4"/>
          <p:cNvSpPr txBox="1"/>
          <p:nvPr/>
        </p:nvSpPr>
        <p:spPr>
          <a:xfrm>
            <a:off x="6309360" y="5116140"/>
            <a:ext cx="51206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PARA LA UPME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11" name="Google Shape;611;p24"/>
          <p:cNvSpPr txBox="1"/>
          <p:nvPr/>
        </p:nvSpPr>
        <p:spPr>
          <a:xfrm>
            <a:off x="6309360" y="5344740"/>
            <a:ext cx="51206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Compromiso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vinculante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tener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sandbox vivo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Ago/2026 y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Nov/2026.</a:t>
            </a:r>
            <a:endParaRPr sz="16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65827B0F-44B1-ECB0-4882-FDF7AEDFD3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21BBB337-157B-05AC-C8B2-96E04538D6E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D93738F6-2E21-D7D6-24DF-FB1D6BE7CC2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46722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upo 59">
            <a:extLst>
              <a:ext uri="{FF2B5EF4-FFF2-40B4-BE49-F238E27FC236}">
                <a16:creationId xmlns:a16="http://schemas.microsoft.com/office/drawing/2014/main" id="{A561C947-92A1-77EE-CBB7-CEC49BFAF7BE}"/>
              </a:ext>
            </a:extLst>
          </p:cNvPr>
          <p:cNvGrpSpPr/>
          <p:nvPr/>
        </p:nvGrpSpPr>
        <p:grpSpPr>
          <a:xfrm>
            <a:off x="628651" y="753672"/>
            <a:ext cx="11563348" cy="6132928"/>
            <a:chOff x="0" y="1823"/>
            <a:chExt cx="12192000" cy="6861646"/>
          </a:xfrm>
        </p:grpSpPr>
        <p:sp>
          <p:nvSpPr>
            <p:cNvPr id="2" name="Freeform 2"/>
            <p:cNvSpPr/>
            <p:nvPr/>
          </p:nvSpPr>
          <p:spPr>
            <a:xfrm>
              <a:off x="0" y="1823"/>
              <a:ext cx="12192000" cy="6861646"/>
            </a:xfrm>
            <a:custGeom>
              <a:avLst/>
              <a:gdLst/>
              <a:ahLst/>
              <a:cxnLst/>
              <a:rect l="l" t="t" r="r" b="b"/>
              <a:pathLst>
                <a:path w="15925800" h="8963025">
                  <a:moveTo>
                    <a:pt x="0" y="0"/>
                  </a:moveTo>
                  <a:lnTo>
                    <a:pt x="15925800" y="0"/>
                  </a:lnTo>
                  <a:lnTo>
                    <a:pt x="15925800" y="8963025"/>
                  </a:lnTo>
                  <a:lnTo>
                    <a:pt x="0" y="89630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4637627" y="1999794"/>
              <a:ext cx="2916746" cy="3011541"/>
            </a:xfrm>
            <a:custGeom>
              <a:avLst/>
              <a:gdLst/>
              <a:ahLst/>
              <a:cxnLst/>
              <a:rect l="l" t="t" r="r" b="b"/>
              <a:pathLst>
                <a:path w="3810000" h="3933825">
                  <a:moveTo>
                    <a:pt x="0" y="0"/>
                  </a:moveTo>
                  <a:lnTo>
                    <a:pt x="3810000" y="0"/>
                  </a:lnTo>
                  <a:lnTo>
                    <a:pt x="3810000" y="3933825"/>
                  </a:lnTo>
                  <a:lnTo>
                    <a:pt x="0" y="3933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5950163" y="1715411"/>
              <a:ext cx="291675" cy="291675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0" y="0"/>
                  </a:moveTo>
                  <a:lnTo>
                    <a:pt x="381000" y="0"/>
                  </a:lnTo>
                  <a:lnTo>
                    <a:pt x="3810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5950163" y="1853957"/>
              <a:ext cx="291675" cy="437512"/>
            </a:xfrm>
            <a:custGeom>
              <a:avLst/>
              <a:gdLst/>
              <a:ahLst/>
              <a:cxnLst/>
              <a:rect l="l" t="t" r="r" b="b"/>
              <a:pathLst>
                <a:path w="381000" h="571500">
                  <a:moveTo>
                    <a:pt x="0" y="0"/>
                  </a:moveTo>
                  <a:lnTo>
                    <a:pt x="381000" y="0"/>
                  </a:lnTo>
                  <a:lnTo>
                    <a:pt x="3810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6963732" y="1853957"/>
              <a:ext cx="1166699" cy="867732"/>
            </a:xfrm>
            <a:custGeom>
              <a:avLst/>
              <a:gdLst/>
              <a:ahLst/>
              <a:cxnLst/>
              <a:rect l="l" t="t" r="r" b="b"/>
              <a:pathLst>
                <a:path w="1524000" h="1133475">
                  <a:moveTo>
                    <a:pt x="0" y="0"/>
                  </a:moveTo>
                  <a:lnTo>
                    <a:pt x="1524000" y="0"/>
                  </a:lnTo>
                  <a:lnTo>
                    <a:pt x="1524000" y="1133475"/>
                  </a:lnTo>
                  <a:lnTo>
                    <a:pt x="0" y="1133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7831464" y="1853957"/>
              <a:ext cx="298967" cy="298967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0" y="0"/>
                  </a:moveTo>
                  <a:lnTo>
                    <a:pt x="390525" y="0"/>
                  </a:lnTo>
                  <a:lnTo>
                    <a:pt x="390525" y="390525"/>
                  </a:lnTo>
                  <a:lnTo>
                    <a:pt x="0" y="390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7255406" y="3283163"/>
              <a:ext cx="1166699" cy="437512"/>
            </a:xfrm>
            <a:custGeom>
              <a:avLst/>
              <a:gdLst/>
              <a:ahLst/>
              <a:cxnLst/>
              <a:rect l="l" t="t" r="r" b="b"/>
              <a:pathLst>
                <a:path w="1524000" h="571500">
                  <a:moveTo>
                    <a:pt x="0" y="0"/>
                  </a:moveTo>
                  <a:lnTo>
                    <a:pt x="1524000" y="0"/>
                  </a:lnTo>
                  <a:lnTo>
                    <a:pt x="15240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8268976" y="3429000"/>
              <a:ext cx="298967" cy="291675"/>
            </a:xfrm>
            <a:custGeom>
              <a:avLst/>
              <a:gdLst/>
              <a:ahLst/>
              <a:cxnLst/>
              <a:rect l="l" t="t" r="r" b="b"/>
              <a:pathLst>
                <a:path w="390525" h="381000">
                  <a:moveTo>
                    <a:pt x="0" y="0"/>
                  </a:moveTo>
                  <a:lnTo>
                    <a:pt x="390525" y="0"/>
                  </a:lnTo>
                  <a:lnTo>
                    <a:pt x="390525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6817895" y="4289440"/>
              <a:ext cx="1020861" cy="860440"/>
            </a:xfrm>
            <a:custGeom>
              <a:avLst/>
              <a:gdLst/>
              <a:ahLst/>
              <a:cxnLst/>
              <a:rect l="l" t="t" r="r" b="b"/>
              <a:pathLst>
                <a:path w="1333500" h="1123950">
                  <a:moveTo>
                    <a:pt x="0" y="0"/>
                  </a:moveTo>
                  <a:lnTo>
                    <a:pt x="1333500" y="0"/>
                  </a:lnTo>
                  <a:lnTo>
                    <a:pt x="1333500" y="1123950"/>
                  </a:lnTo>
                  <a:lnTo>
                    <a:pt x="0" y="1123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1"/>
            <p:cNvSpPr/>
            <p:nvPr/>
          </p:nvSpPr>
          <p:spPr>
            <a:xfrm>
              <a:off x="6817895" y="4289440"/>
              <a:ext cx="298967" cy="291675"/>
            </a:xfrm>
            <a:custGeom>
              <a:avLst/>
              <a:gdLst/>
              <a:ahLst/>
              <a:cxnLst/>
              <a:rect l="l" t="t" r="r" b="b"/>
              <a:pathLst>
                <a:path w="390525" h="381000">
                  <a:moveTo>
                    <a:pt x="0" y="0"/>
                  </a:moveTo>
                  <a:lnTo>
                    <a:pt x="390525" y="0"/>
                  </a:lnTo>
                  <a:lnTo>
                    <a:pt x="390525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2"/>
            <p:cNvSpPr/>
            <p:nvPr/>
          </p:nvSpPr>
          <p:spPr>
            <a:xfrm>
              <a:off x="4637627" y="4289440"/>
              <a:ext cx="736478" cy="860440"/>
            </a:xfrm>
            <a:custGeom>
              <a:avLst/>
              <a:gdLst/>
              <a:ahLst/>
              <a:cxnLst/>
              <a:rect l="l" t="t" r="r" b="b"/>
              <a:pathLst>
                <a:path w="962025" h="1123950">
                  <a:moveTo>
                    <a:pt x="0" y="0"/>
                  </a:moveTo>
                  <a:lnTo>
                    <a:pt x="962025" y="0"/>
                  </a:lnTo>
                  <a:lnTo>
                    <a:pt x="962025" y="1123950"/>
                  </a:lnTo>
                  <a:lnTo>
                    <a:pt x="0" y="1123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4637627" y="4289440"/>
              <a:ext cx="736478" cy="291675"/>
            </a:xfrm>
            <a:custGeom>
              <a:avLst/>
              <a:gdLst/>
              <a:ahLst/>
              <a:cxnLst/>
              <a:rect l="l" t="t" r="r" b="b"/>
              <a:pathLst>
                <a:path w="962025" h="381000">
                  <a:moveTo>
                    <a:pt x="0" y="0"/>
                  </a:moveTo>
                  <a:lnTo>
                    <a:pt x="962025" y="0"/>
                  </a:lnTo>
                  <a:lnTo>
                    <a:pt x="962025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3915732" y="1853957"/>
              <a:ext cx="1166699" cy="867732"/>
            </a:xfrm>
            <a:custGeom>
              <a:avLst/>
              <a:gdLst/>
              <a:ahLst/>
              <a:cxnLst/>
              <a:rect l="l" t="t" r="r" b="b"/>
              <a:pathLst>
                <a:path w="1524000" h="1133475">
                  <a:moveTo>
                    <a:pt x="0" y="0"/>
                  </a:moveTo>
                  <a:lnTo>
                    <a:pt x="1524000" y="0"/>
                  </a:lnTo>
                  <a:lnTo>
                    <a:pt x="1524000" y="1133475"/>
                  </a:lnTo>
                  <a:lnTo>
                    <a:pt x="0" y="1133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5"/>
            <p:cNvSpPr/>
            <p:nvPr/>
          </p:nvSpPr>
          <p:spPr>
            <a:xfrm>
              <a:off x="3915732" y="1853957"/>
              <a:ext cx="298967" cy="298967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0" y="0"/>
                  </a:moveTo>
                  <a:lnTo>
                    <a:pt x="390525" y="0"/>
                  </a:lnTo>
                  <a:lnTo>
                    <a:pt x="390525" y="390525"/>
                  </a:lnTo>
                  <a:lnTo>
                    <a:pt x="0" y="390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24057" y="3283163"/>
              <a:ext cx="1312536" cy="437512"/>
            </a:xfrm>
            <a:custGeom>
              <a:avLst/>
              <a:gdLst/>
              <a:ahLst/>
              <a:cxnLst/>
              <a:rect l="l" t="t" r="r" b="b"/>
              <a:pathLst>
                <a:path w="1714500" h="571500">
                  <a:moveTo>
                    <a:pt x="0" y="0"/>
                  </a:moveTo>
                  <a:lnTo>
                    <a:pt x="1714500" y="0"/>
                  </a:lnTo>
                  <a:lnTo>
                    <a:pt x="17145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7"/>
            <p:cNvSpPr/>
            <p:nvPr/>
          </p:nvSpPr>
          <p:spPr>
            <a:xfrm>
              <a:off x="3624058" y="3429000"/>
              <a:ext cx="153129" cy="291675"/>
            </a:xfrm>
            <a:custGeom>
              <a:avLst/>
              <a:gdLst/>
              <a:ahLst/>
              <a:cxnLst/>
              <a:rect l="l" t="t" r="r" b="b"/>
              <a:pathLst>
                <a:path w="200025" h="381000">
                  <a:moveTo>
                    <a:pt x="0" y="0"/>
                  </a:moveTo>
                  <a:lnTo>
                    <a:pt x="200025" y="0"/>
                  </a:lnTo>
                  <a:lnTo>
                    <a:pt x="200025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457232" y="2473118"/>
              <a:ext cx="1241251" cy="6516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700065">
                <a:lnSpc>
                  <a:spcPts val="4746"/>
                </a:lnSpc>
                <a:buClrTx/>
              </a:pPr>
              <a:r>
                <a:rPr lang="en-US" sz="3390" b="1" kern="1200" dirty="0">
                  <a:solidFill>
                    <a:srgbClr val="FFFFFF"/>
                  </a:solidFill>
                  <a:latin typeface="Nunito Sans Black" panose="00000A00000000000000" pitchFamily="2" charset="0"/>
                  <a:ea typeface="Roboto Bold"/>
                  <a:cs typeface="Roboto Bold"/>
                  <a:sym typeface="Roboto Bold"/>
                </a:rPr>
                <a:t>SIEM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362526" y="3397639"/>
              <a:ext cx="1430663" cy="3175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700065">
                <a:lnSpc>
                  <a:spcPts val="2277"/>
                </a:lnSpc>
                <a:buClrTx/>
              </a:pPr>
              <a:r>
                <a:rPr lang="en-US" sz="1626" b="1" i="1" kern="1200" dirty="0">
                  <a:solidFill>
                    <a:srgbClr val="E8C669"/>
                  </a:solidFill>
                  <a:latin typeface="Nunito Sans Black" panose="00000A00000000000000" pitchFamily="2" charset="0"/>
                  <a:ea typeface="Roboto Bold Italics"/>
                  <a:cs typeface="Roboto Bold Italics"/>
                  <a:sym typeface="Roboto Bold Italics"/>
                </a:rPr>
                <a:t>Hub central</a:t>
              </a:r>
            </a:p>
          </p:txBody>
        </p:sp>
        <p:sp>
          <p:nvSpPr>
            <p:cNvPr id="20" name="Freeform 20"/>
            <p:cNvSpPr/>
            <p:nvPr/>
          </p:nvSpPr>
          <p:spPr>
            <a:xfrm>
              <a:off x="5366814" y="3713383"/>
              <a:ext cx="1458373" cy="153129"/>
            </a:xfrm>
            <a:custGeom>
              <a:avLst/>
              <a:gdLst/>
              <a:ahLst/>
              <a:cxnLst/>
              <a:rect l="l" t="t" r="r" b="b"/>
              <a:pathLst>
                <a:path w="1905000" h="200025">
                  <a:moveTo>
                    <a:pt x="0" y="0"/>
                  </a:moveTo>
                  <a:lnTo>
                    <a:pt x="1905000" y="0"/>
                  </a:lnTo>
                  <a:lnTo>
                    <a:pt x="1905000" y="200025"/>
                  </a:lnTo>
                  <a:lnTo>
                    <a:pt x="0" y="2000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867732" y="570588"/>
              <a:ext cx="3346967" cy="1866718"/>
            </a:xfrm>
            <a:custGeom>
              <a:avLst/>
              <a:gdLst/>
              <a:ahLst/>
              <a:cxnLst/>
              <a:rect l="l" t="t" r="r" b="b"/>
              <a:pathLst>
                <a:path w="4371975" h="2438400">
                  <a:moveTo>
                    <a:pt x="0" y="0"/>
                  </a:moveTo>
                  <a:lnTo>
                    <a:pt x="4371975" y="0"/>
                  </a:lnTo>
                  <a:lnTo>
                    <a:pt x="4371975" y="2438400"/>
                  </a:lnTo>
                  <a:lnTo>
                    <a:pt x="0" y="243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13569" y="1000808"/>
              <a:ext cx="875024" cy="1006278"/>
            </a:xfrm>
            <a:custGeom>
              <a:avLst/>
              <a:gdLst/>
              <a:ahLst/>
              <a:cxnLst/>
              <a:rect l="l" t="t" r="r" b="b"/>
              <a:pathLst>
                <a:path w="1143000" h="1314450">
                  <a:moveTo>
                    <a:pt x="0" y="0"/>
                  </a:moveTo>
                  <a:lnTo>
                    <a:pt x="1143000" y="0"/>
                  </a:lnTo>
                  <a:lnTo>
                    <a:pt x="1143000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170175" y="1165105"/>
              <a:ext cx="1682495" cy="2354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100" i="1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Charge Point Operator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170174" y="1421530"/>
              <a:ext cx="1760142" cy="4793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Opera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estaciones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físicas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.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Reporta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al SIEM.</a:t>
              </a:r>
            </a:p>
          </p:txBody>
        </p:sp>
        <p:sp>
          <p:nvSpPr>
            <p:cNvPr id="26" name="Freeform 26"/>
            <p:cNvSpPr/>
            <p:nvPr/>
          </p:nvSpPr>
          <p:spPr>
            <a:xfrm>
              <a:off x="4353244" y="140369"/>
              <a:ext cx="3339675" cy="1720880"/>
            </a:xfrm>
            <a:custGeom>
              <a:avLst/>
              <a:gdLst/>
              <a:ahLst/>
              <a:cxnLst/>
              <a:rect l="l" t="t" r="r" b="b"/>
              <a:pathLst>
                <a:path w="4362450" h="2247900">
                  <a:moveTo>
                    <a:pt x="0" y="0"/>
                  </a:moveTo>
                  <a:lnTo>
                    <a:pt x="4362450" y="0"/>
                  </a:lnTo>
                  <a:lnTo>
                    <a:pt x="4362450" y="2247900"/>
                  </a:lnTo>
                  <a:lnTo>
                    <a:pt x="0" y="2247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7"/>
            <p:cNvSpPr/>
            <p:nvPr/>
          </p:nvSpPr>
          <p:spPr>
            <a:xfrm>
              <a:off x="4499081" y="424752"/>
              <a:ext cx="1020861" cy="1013569"/>
            </a:xfrm>
            <a:custGeom>
              <a:avLst/>
              <a:gdLst/>
              <a:ahLst/>
              <a:cxnLst/>
              <a:rect l="l" t="t" r="r" b="b"/>
              <a:pathLst>
                <a:path w="1333500" h="1323975">
                  <a:moveTo>
                    <a:pt x="0" y="0"/>
                  </a:moveTo>
                  <a:lnTo>
                    <a:pt x="1333500" y="0"/>
                  </a:lnTo>
                  <a:lnTo>
                    <a:pt x="1333500" y="1323975"/>
                  </a:lnTo>
                  <a:lnTo>
                    <a:pt x="0" y="13239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5718048" y="397140"/>
              <a:ext cx="1491157" cy="3220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 dirty="0" err="1">
                  <a:solidFill>
                    <a:srgbClr val="00471E"/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MinEnergía</a:t>
              </a:r>
              <a:endParaRPr lang="en-US" sz="1870" b="1" kern="1200" dirty="0">
                <a:solidFill>
                  <a:srgbClr val="00471E"/>
                </a:solidFill>
                <a:latin typeface="Nunito Black" pitchFamily="2" charset="0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5718048" y="746630"/>
              <a:ext cx="1245684" cy="2342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668"/>
                </a:lnSpc>
                <a:buClrTx/>
              </a:pPr>
              <a:r>
                <a:rPr lang="en-US" sz="1100" i="1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Regulador</a:t>
              </a:r>
              <a:endParaRPr lang="en-US" sz="1100" i="1" kern="1200" dirty="0">
                <a:solidFill>
                  <a:srgbClr val="00471E"/>
                </a:solidFill>
                <a:latin typeface="Nunito Sans regular" panose="00000500000000000000" pitchFamily="2" charset="0"/>
                <a:ea typeface="Roboto Italics"/>
                <a:cs typeface="Roboto Italics"/>
                <a:sym typeface="Roboto Italics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5718048" y="1071175"/>
              <a:ext cx="1653392" cy="4782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668"/>
                </a:lnSpc>
                <a:buClrTx/>
              </a:pP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Define la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política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. Valida la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habilitación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.</a:t>
              </a:r>
            </a:p>
          </p:txBody>
        </p:sp>
        <p:sp>
          <p:nvSpPr>
            <p:cNvPr id="32" name="Freeform 32"/>
            <p:cNvSpPr/>
            <p:nvPr/>
          </p:nvSpPr>
          <p:spPr>
            <a:xfrm>
              <a:off x="7977302" y="716426"/>
              <a:ext cx="3346967" cy="1720880"/>
            </a:xfrm>
            <a:custGeom>
              <a:avLst/>
              <a:gdLst/>
              <a:ahLst/>
              <a:cxnLst/>
              <a:rect l="l" t="t" r="r" b="b"/>
              <a:pathLst>
                <a:path w="4371975" h="2247900">
                  <a:moveTo>
                    <a:pt x="0" y="0"/>
                  </a:moveTo>
                  <a:lnTo>
                    <a:pt x="4371975" y="0"/>
                  </a:lnTo>
                  <a:lnTo>
                    <a:pt x="4371975" y="2247900"/>
                  </a:lnTo>
                  <a:lnTo>
                    <a:pt x="0" y="2247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>
              <a:off x="8123139" y="854971"/>
              <a:ext cx="882316" cy="1006278"/>
            </a:xfrm>
            <a:custGeom>
              <a:avLst/>
              <a:gdLst/>
              <a:ahLst/>
              <a:cxnLst/>
              <a:rect l="l" t="t" r="r" b="b"/>
              <a:pathLst>
                <a:path w="1152525" h="1314450">
                  <a:moveTo>
                    <a:pt x="0" y="0"/>
                  </a:moveTo>
                  <a:lnTo>
                    <a:pt x="1152525" y="0"/>
                  </a:lnTo>
                  <a:lnTo>
                    <a:pt x="1152525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326880" y="874325"/>
              <a:ext cx="882316" cy="3209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2581"/>
                </a:lnSpc>
                <a:buClrTx/>
              </a:pPr>
              <a:r>
                <a:rPr lang="en-US" sz="1843" b="1" kern="1200" dirty="0">
                  <a:solidFill>
                    <a:srgbClr val="008037"/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CREG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326880" y="1216523"/>
              <a:ext cx="1669254" cy="2223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631"/>
                </a:lnSpc>
                <a:buClrTx/>
              </a:pPr>
              <a:r>
                <a:rPr lang="en-US" sz="1100" i="1" kern="1200" dirty="0">
                  <a:solidFill>
                    <a:srgbClr val="008037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Comisión </a:t>
              </a:r>
              <a:r>
                <a:rPr lang="en-US" sz="1100" i="1" kern="1200" dirty="0" err="1">
                  <a:solidFill>
                    <a:srgbClr val="008037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Regulación</a:t>
              </a:r>
              <a:endParaRPr lang="en-US" sz="1100" i="1" kern="1200" dirty="0">
                <a:solidFill>
                  <a:srgbClr val="008037"/>
                </a:solidFill>
                <a:latin typeface="Nunito Sans regular" panose="00000500000000000000" pitchFamily="2" charset="0"/>
                <a:ea typeface="Roboto Italics"/>
                <a:cs typeface="Roboto Italics"/>
                <a:sym typeface="Roboto Italics"/>
              </a:endParaRP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9328979" y="1438320"/>
              <a:ext cx="1667155" cy="4793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2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Regulación</a:t>
              </a:r>
              <a:r>
                <a:rPr lang="en-US" sz="12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2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tarifaria</a:t>
              </a:r>
              <a:r>
                <a:rPr lang="en-US" sz="12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de </a:t>
              </a:r>
              <a:r>
                <a:rPr lang="en-US" sz="12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energía</a:t>
              </a:r>
              <a:r>
                <a:rPr lang="en-US" sz="12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y gas.</a:t>
              </a:r>
            </a:p>
          </p:txBody>
        </p:sp>
        <p:sp>
          <p:nvSpPr>
            <p:cNvPr id="38" name="Freeform 38"/>
            <p:cNvSpPr/>
            <p:nvPr/>
          </p:nvSpPr>
          <p:spPr>
            <a:xfrm>
              <a:off x="284383" y="2860235"/>
              <a:ext cx="3638641" cy="1720880"/>
            </a:xfrm>
            <a:custGeom>
              <a:avLst/>
              <a:gdLst/>
              <a:ahLst/>
              <a:cxnLst/>
              <a:rect l="l" t="t" r="r" b="b"/>
              <a:pathLst>
                <a:path w="4752975" h="2247900">
                  <a:moveTo>
                    <a:pt x="0" y="0"/>
                  </a:moveTo>
                  <a:lnTo>
                    <a:pt x="4752975" y="0"/>
                  </a:lnTo>
                  <a:lnTo>
                    <a:pt x="4752975" y="2247900"/>
                  </a:lnTo>
                  <a:lnTo>
                    <a:pt x="0" y="2247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9"/>
            <p:cNvSpPr/>
            <p:nvPr/>
          </p:nvSpPr>
          <p:spPr>
            <a:xfrm>
              <a:off x="430220" y="3144617"/>
              <a:ext cx="882316" cy="1006278"/>
            </a:xfrm>
            <a:custGeom>
              <a:avLst/>
              <a:gdLst/>
              <a:ahLst/>
              <a:cxnLst/>
              <a:rect l="l" t="t" r="r" b="b"/>
              <a:pathLst>
                <a:path w="1152525" h="1314450">
                  <a:moveTo>
                    <a:pt x="0" y="0"/>
                  </a:moveTo>
                  <a:lnTo>
                    <a:pt x="1152525" y="0"/>
                  </a:lnTo>
                  <a:lnTo>
                    <a:pt x="1152525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609344" y="3059458"/>
              <a:ext cx="1300110" cy="3602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 dirty="0" err="1">
                  <a:solidFill>
                    <a:srgbClr val="0070C0"/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Cárgame</a:t>
              </a:r>
              <a:endParaRPr lang="en-US" sz="1870" b="1" kern="1200" dirty="0">
                <a:solidFill>
                  <a:srgbClr val="0070C0"/>
                </a:solidFill>
                <a:latin typeface="Nunito Black" pitchFamily="2" charset="0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609344" y="3399131"/>
              <a:ext cx="1712945" cy="2365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745"/>
                </a:lnSpc>
                <a:buClrTx/>
              </a:pPr>
              <a:r>
                <a:rPr lang="en-US" sz="1246" i="1" kern="1200" dirty="0">
                  <a:solidFill>
                    <a:srgbClr val="0070C0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Sistema </a:t>
              </a:r>
              <a:r>
                <a:rPr lang="en-US" sz="1246" i="1" kern="1200" dirty="0" err="1">
                  <a:solidFill>
                    <a:srgbClr val="0070C0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MinEnergía</a:t>
              </a:r>
              <a:endParaRPr lang="en-US" sz="1246" i="1" kern="1200" dirty="0">
                <a:solidFill>
                  <a:srgbClr val="0070C0"/>
                </a:solidFill>
                <a:latin typeface="Nunito Sans regular" panose="00000500000000000000" pitchFamily="2" charset="0"/>
                <a:ea typeface="Roboto Italics"/>
                <a:cs typeface="Roboto Italics"/>
                <a:sym typeface="Roboto Italics"/>
              </a:endParaRP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631687" y="3674946"/>
              <a:ext cx="2008821" cy="6391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490"/>
                </a:lnSpc>
                <a:buClrTx/>
              </a:pP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Registro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previo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y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habilitación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legal y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habilitación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interoperabilidad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.</a:t>
              </a:r>
            </a:p>
          </p:txBody>
        </p:sp>
        <p:sp>
          <p:nvSpPr>
            <p:cNvPr id="44" name="Freeform 44"/>
            <p:cNvSpPr/>
            <p:nvPr/>
          </p:nvSpPr>
          <p:spPr>
            <a:xfrm>
              <a:off x="8414814" y="2860235"/>
              <a:ext cx="3201129" cy="1720880"/>
            </a:xfrm>
            <a:custGeom>
              <a:avLst/>
              <a:gdLst/>
              <a:ahLst/>
              <a:cxnLst/>
              <a:rect l="l" t="t" r="r" b="b"/>
              <a:pathLst>
                <a:path w="4181475" h="2247900">
                  <a:moveTo>
                    <a:pt x="0" y="0"/>
                  </a:moveTo>
                  <a:lnTo>
                    <a:pt x="4181475" y="0"/>
                  </a:lnTo>
                  <a:lnTo>
                    <a:pt x="4181475" y="2247900"/>
                  </a:lnTo>
                  <a:lnTo>
                    <a:pt x="0" y="2247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45"/>
            <p:cNvSpPr/>
            <p:nvPr/>
          </p:nvSpPr>
          <p:spPr>
            <a:xfrm>
              <a:off x="8560651" y="2998780"/>
              <a:ext cx="583349" cy="1152115"/>
            </a:xfrm>
            <a:custGeom>
              <a:avLst/>
              <a:gdLst/>
              <a:ahLst/>
              <a:cxnLst/>
              <a:rect l="l" t="t" r="r" b="b"/>
              <a:pathLst>
                <a:path w="762000" h="1504950">
                  <a:moveTo>
                    <a:pt x="0" y="0"/>
                  </a:moveTo>
                  <a:lnTo>
                    <a:pt x="762000" y="0"/>
                  </a:lnTo>
                  <a:lnTo>
                    <a:pt x="762000" y="1504950"/>
                  </a:lnTo>
                  <a:lnTo>
                    <a:pt x="0" y="1504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pPr defTabSz="700065">
                <a:buClrTx/>
              </a:pPr>
              <a:endParaRPr lang="en-US" sz="1378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9631680" y="3086905"/>
              <a:ext cx="1364454" cy="3220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 dirty="0">
                  <a:solidFill>
                    <a:srgbClr val="008037"/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SIEM-MSP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9631680" y="3439696"/>
              <a:ext cx="1682496" cy="4518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1631"/>
                </a:lnSpc>
                <a:buClrTx/>
              </a:pPr>
              <a:r>
                <a:rPr lang="en-US" sz="1100" i="1" kern="1200" dirty="0" err="1">
                  <a:solidFill>
                    <a:srgbClr val="008037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eMobility</a:t>
              </a:r>
              <a:r>
                <a:rPr lang="en-US" sz="1100" i="1" kern="1200" dirty="0">
                  <a:solidFill>
                    <a:srgbClr val="008037"/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 Service Provider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5571307" y="3039932"/>
              <a:ext cx="1013101" cy="3602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700065">
                <a:lnSpc>
                  <a:spcPts val="2618"/>
                </a:lnSpc>
                <a:buClrTx/>
              </a:pPr>
              <a:r>
                <a:rPr lang="en-US" sz="1870" kern="1200" dirty="0">
                  <a:solidFill>
                    <a:srgbClr val="FFFFFF"/>
                  </a:solidFill>
                  <a:latin typeface="Nunito Sans Black" panose="00000A00000000000000" pitchFamily="2" charset="0"/>
                  <a:ea typeface="Roboto"/>
                  <a:cs typeface="Roboto"/>
                  <a:sym typeface="Roboto"/>
                </a:rPr>
                <a:t>UPME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5411002" y="3921207"/>
              <a:ext cx="1355412" cy="2759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700065">
                <a:lnSpc>
                  <a:spcPts val="1973"/>
                </a:lnSpc>
                <a:buClrTx/>
              </a:pPr>
              <a:r>
                <a:rPr lang="en-US" sz="1409" kern="1200" dirty="0">
                  <a:solidFill>
                    <a:srgbClr val="FFFFFF"/>
                  </a:solidFill>
                  <a:latin typeface="Nunito Sans Bold" panose="00000800000000000000" pitchFamily="2" charset="0"/>
                  <a:ea typeface="Roboto"/>
                  <a:cs typeface="Roboto"/>
                  <a:sym typeface="Roboto"/>
                </a:rPr>
                <a:t>OCPI 2.2.1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2170176" y="822561"/>
              <a:ext cx="548640" cy="322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 dirty="0">
                  <a:solidFill>
                    <a:srgbClr val="00471E"/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CPO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9631680" y="3862611"/>
              <a:ext cx="1682496" cy="449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1592"/>
                </a:lnSpc>
                <a:buClrTx/>
              </a:pP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Conecta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usuarios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finales. Consume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datos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del SIEM.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4023360" y="5186568"/>
              <a:ext cx="1292352" cy="3100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Ciudadanos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4023360" y="5522250"/>
              <a:ext cx="1085088" cy="4171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219" i="1" kern="1200">
                  <a:solidFill>
                    <a:srgbClr val="FFFFFF"/>
                  </a:solidFill>
                  <a:latin typeface="Roboto Italics"/>
                  <a:ea typeface="Roboto Italics"/>
                  <a:cs typeface="Roboto Italics"/>
                  <a:sym typeface="Roboto Italics"/>
                </a:rPr>
                <a:t>Usuarios finales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3972771" y="5893267"/>
              <a:ext cx="1731264" cy="478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Acceden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a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datos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públicos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en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tiempo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real.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8327136" y="5186568"/>
              <a:ext cx="377952" cy="3100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SIC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8327136" y="5522250"/>
              <a:ext cx="1182624" cy="4171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219" i="1" kern="1200">
                  <a:solidFill>
                    <a:srgbClr val="FFFFFF"/>
                  </a:solidFill>
                  <a:latin typeface="Roboto Italics"/>
                  <a:ea typeface="Roboto Italics"/>
                  <a:cs typeface="Roboto Italics"/>
                  <a:sym typeface="Roboto Italics"/>
                </a:rPr>
                <a:t>Superintendencia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8216014" y="5762878"/>
              <a:ext cx="1610159" cy="4507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592"/>
                </a:lnSpc>
                <a:buClrTx/>
              </a:pP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Vigilancia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protección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 al </a:t>
              </a:r>
              <a:r>
                <a:rPr lang="en-US" sz="1100" kern="1200" dirty="0" err="1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consumidor</a:t>
              </a:r>
              <a:r>
                <a:rPr lang="en-US" sz="1100" kern="1200" dirty="0">
                  <a:solidFill>
                    <a:srgbClr val="00471E"/>
                  </a:solidFill>
                  <a:latin typeface="Nunito Sans regular" panose="00000500000000000000" pitchFamily="2" charset="0"/>
                  <a:ea typeface="Roboto"/>
                  <a:cs typeface="Roboto"/>
                  <a:sym typeface="Roboto"/>
                </a:rPr>
                <a:t>.</a:t>
              </a:r>
            </a:p>
          </p:txBody>
        </p:sp>
        <p:sp>
          <p:nvSpPr>
            <p:cNvPr id="58" name="TextBox 50">
              <a:extLst>
                <a:ext uri="{FF2B5EF4-FFF2-40B4-BE49-F238E27FC236}">
                  <a16:creationId xmlns:a16="http://schemas.microsoft.com/office/drawing/2014/main" id="{20DD9B4E-699A-8C3C-559A-5AE5C98B8EA4}"/>
                </a:ext>
              </a:extLst>
            </p:cNvPr>
            <p:cNvSpPr txBox="1"/>
            <p:nvPr/>
          </p:nvSpPr>
          <p:spPr>
            <a:xfrm>
              <a:off x="3958647" y="5243307"/>
              <a:ext cx="1569501" cy="3220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 dirty="0" err="1">
                  <a:solidFill>
                    <a:srgbClr val="00471E"/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Ciudadanos</a:t>
              </a:r>
              <a:endParaRPr lang="en-US" sz="1870" b="1" kern="1200" dirty="0">
                <a:solidFill>
                  <a:srgbClr val="00471E"/>
                </a:solidFill>
                <a:latin typeface="Nunito Black" pitchFamily="2" charset="0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59" name="TextBox 50">
              <a:extLst>
                <a:ext uri="{FF2B5EF4-FFF2-40B4-BE49-F238E27FC236}">
                  <a16:creationId xmlns:a16="http://schemas.microsoft.com/office/drawing/2014/main" id="{3D5A3B89-A59F-DE1E-AE78-1F432440B09A}"/>
                </a:ext>
              </a:extLst>
            </p:cNvPr>
            <p:cNvSpPr txBox="1"/>
            <p:nvPr/>
          </p:nvSpPr>
          <p:spPr>
            <a:xfrm>
              <a:off x="8198536" y="5170893"/>
              <a:ext cx="1569501" cy="3602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2618"/>
                </a:lnSpc>
                <a:buClrTx/>
              </a:pPr>
              <a:r>
                <a:rPr lang="en-US" sz="1870" b="1" kern="1200" dirty="0">
                  <a:solidFill>
                    <a:schemeClr val="accent6">
                      <a:lumMod val="75000"/>
                    </a:schemeClr>
                  </a:solidFill>
                  <a:latin typeface="Nunito Black" pitchFamily="2" charset="0"/>
                  <a:ea typeface="Roboto Bold"/>
                  <a:cs typeface="Roboto Bold"/>
                  <a:sym typeface="Roboto Bold"/>
                </a:rPr>
                <a:t>SIC</a:t>
              </a:r>
            </a:p>
          </p:txBody>
        </p:sp>
        <p:sp>
          <p:nvSpPr>
            <p:cNvPr id="65" name="TextBox 23">
              <a:extLst>
                <a:ext uri="{FF2B5EF4-FFF2-40B4-BE49-F238E27FC236}">
                  <a16:creationId xmlns:a16="http://schemas.microsoft.com/office/drawing/2014/main" id="{03BAFD5F-5EA3-61A0-1D50-8819C077DD0C}"/>
                </a:ext>
              </a:extLst>
            </p:cNvPr>
            <p:cNvSpPr txBox="1"/>
            <p:nvPr/>
          </p:nvSpPr>
          <p:spPr>
            <a:xfrm>
              <a:off x="3962402" y="5596953"/>
              <a:ext cx="1682495" cy="2354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100" i="1" kern="1200" dirty="0" err="1">
                  <a:solidFill>
                    <a:schemeClr val="accent3">
                      <a:lumMod val="75000"/>
                    </a:schemeClr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Usuarios</a:t>
              </a:r>
              <a:r>
                <a:rPr lang="en-US" sz="1100" i="1" kern="1200" dirty="0">
                  <a:solidFill>
                    <a:schemeClr val="accent3">
                      <a:lumMod val="75000"/>
                    </a:schemeClr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 finales</a:t>
              </a:r>
            </a:p>
          </p:txBody>
        </p:sp>
        <p:sp>
          <p:nvSpPr>
            <p:cNvPr id="66" name="TextBox 23">
              <a:extLst>
                <a:ext uri="{FF2B5EF4-FFF2-40B4-BE49-F238E27FC236}">
                  <a16:creationId xmlns:a16="http://schemas.microsoft.com/office/drawing/2014/main" id="{EDF9675E-D486-E87E-4EEA-B97E320D0E05}"/>
                </a:ext>
              </a:extLst>
            </p:cNvPr>
            <p:cNvSpPr txBox="1"/>
            <p:nvPr/>
          </p:nvSpPr>
          <p:spPr>
            <a:xfrm>
              <a:off x="8198536" y="5517136"/>
              <a:ext cx="1682495" cy="2354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00065">
                <a:lnSpc>
                  <a:spcPts val="1707"/>
                </a:lnSpc>
                <a:buClrTx/>
              </a:pPr>
              <a:r>
                <a:rPr lang="en-US" sz="1100" i="1" kern="1200" dirty="0" err="1">
                  <a:solidFill>
                    <a:schemeClr val="accent6">
                      <a:lumMod val="75000"/>
                    </a:schemeClr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Usuarios</a:t>
              </a:r>
              <a:r>
                <a:rPr lang="en-US" sz="1100" i="1" kern="1200" dirty="0">
                  <a:solidFill>
                    <a:schemeClr val="accent6">
                      <a:lumMod val="75000"/>
                    </a:schemeClr>
                  </a:solidFill>
                  <a:latin typeface="Nunito Sans regular" panose="00000500000000000000" pitchFamily="2" charset="0"/>
                  <a:ea typeface="Roboto Italics"/>
                  <a:cs typeface="Roboto Italics"/>
                  <a:sym typeface="Roboto Italics"/>
                </a:rPr>
                <a:t> finales</a:t>
              </a:r>
            </a:p>
          </p:txBody>
        </p:sp>
      </p:grpSp>
      <p:sp>
        <p:nvSpPr>
          <p:cNvPr id="62" name="Google Shape;602;g39368f38440_0_54">
            <a:extLst>
              <a:ext uri="{FF2B5EF4-FFF2-40B4-BE49-F238E27FC236}">
                <a16:creationId xmlns:a16="http://schemas.microsoft.com/office/drawing/2014/main" id="{22D3578E-D79C-5EFC-526A-7E013C898335}"/>
              </a:ext>
            </a:extLst>
          </p:cNvPr>
          <p:cNvSpPr/>
          <p:nvPr/>
        </p:nvSpPr>
        <p:spPr>
          <a:xfrm rot="5400000">
            <a:off x="-46760" y="5333129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63" name="Google Shape;603;g39368f38440_0_54">
            <a:extLst>
              <a:ext uri="{FF2B5EF4-FFF2-40B4-BE49-F238E27FC236}">
                <a16:creationId xmlns:a16="http://schemas.microsoft.com/office/drawing/2014/main" id="{BF82E560-0C82-3D85-367A-E1FC17D16EE2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64" name="Google Shape;622;p25">
            <a:extLst>
              <a:ext uri="{FF2B5EF4-FFF2-40B4-BE49-F238E27FC236}">
                <a16:creationId xmlns:a16="http://schemas.microsoft.com/office/drawing/2014/main" id="{0DE636D6-C398-12E5-3AF9-DC22CE64F9EB}"/>
              </a:ext>
            </a:extLst>
          </p:cNvPr>
          <p:cNvSpPr txBox="1"/>
          <p:nvPr/>
        </p:nvSpPr>
        <p:spPr>
          <a:xfrm>
            <a:off x="628651" y="192584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Actores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del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ecosistema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quién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hace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E33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26"/>
          <p:cNvSpPr/>
          <p:nvPr/>
        </p:nvSpPr>
        <p:spPr>
          <a:xfrm>
            <a:off x="443865" y="2923401"/>
            <a:ext cx="2194560" cy="2377440"/>
          </a:xfrm>
          <a:prstGeom prst="roundRect">
            <a:avLst>
              <a:gd name="adj" fmla="val 6000"/>
            </a:avLst>
          </a:prstGeom>
          <a:solidFill>
            <a:schemeClr val="bg1">
              <a:alpha val="14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6"/>
          <p:cNvSpPr txBox="1"/>
          <p:nvPr/>
        </p:nvSpPr>
        <p:spPr>
          <a:xfrm>
            <a:off x="609447" y="545961"/>
            <a:ext cx="10972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Ruta</a:t>
            </a:r>
            <a:r>
              <a:rPr lang="en-US" sz="6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de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Implementación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674" name="Google Shape;674;p26"/>
          <p:cNvSpPr txBox="1"/>
          <p:nvPr/>
        </p:nvSpPr>
        <p:spPr>
          <a:xfrm>
            <a:off x="609447" y="1315164"/>
            <a:ext cx="109728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75" name="Google Shape;675;p26"/>
          <p:cNvSpPr txBox="1"/>
          <p:nvPr/>
        </p:nvSpPr>
        <p:spPr>
          <a:xfrm>
            <a:off x="640080" y="2129433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Cinco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fases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consecutivas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Cada CPO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completarlas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orden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llegar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16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sz="16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77" name="Google Shape;677;p26"/>
          <p:cNvSpPr txBox="1"/>
          <p:nvPr/>
        </p:nvSpPr>
        <p:spPr>
          <a:xfrm>
            <a:off x="443865" y="3106281"/>
            <a:ext cx="2194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01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678" name="Google Shape;678;p26"/>
          <p:cNvSpPr txBox="1"/>
          <p:nvPr/>
        </p:nvSpPr>
        <p:spPr>
          <a:xfrm>
            <a:off x="626745" y="3700641"/>
            <a:ext cx="18288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BD5E1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FASE LEGAL</a:t>
            </a:r>
            <a:endParaRPr sz="2400" dirty="0">
              <a:latin typeface="Nunito Sans Bold" panose="00000800000000000000" pitchFamily="2" charset="0"/>
            </a:endParaRPr>
          </a:p>
        </p:txBody>
      </p:sp>
      <p:sp>
        <p:nvSpPr>
          <p:cNvPr id="679" name="Google Shape;679;p26"/>
          <p:cNvSpPr txBox="1"/>
          <p:nvPr/>
        </p:nvSpPr>
        <p:spPr>
          <a:xfrm>
            <a:off x="535305" y="3974961"/>
            <a:ext cx="201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80" name="Google Shape;680;p26"/>
          <p:cNvSpPr/>
          <p:nvPr/>
        </p:nvSpPr>
        <p:spPr>
          <a:xfrm>
            <a:off x="1083944" y="4432161"/>
            <a:ext cx="91440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6"/>
          <p:cNvSpPr txBox="1"/>
          <p:nvPr/>
        </p:nvSpPr>
        <p:spPr>
          <a:xfrm>
            <a:off x="581025" y="4569321"/>
            <a:ext cx="1920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UPME · API Key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682" name="Google Shape;682;p26"/>
          <p:cNvSpPr/>
          <p:nvPr/>
        </p:nvSpPr>
        <p:spPr>
          <a:xfrm>
            <a:off x="2775585" y="2923401"/>
            <a:ext cx="2194560" cy="2377440"/>
          </a:xfrm>
          <a:prstGeom prst="roundRect">
            <a:avLst>
              <a:gd name="adj" fmla="val 6000"/>
            </a:avLst>
          </a:prstGeom>
          <a:solidFill>
            <a:schemeClr val="bg1">
              <a:alpha val="14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6"/>
          <p:cNvSpPr txBox="1"/>
          <p:nvPr/>
        </p:nvSpPr>
        <p:spPr>
          <a:xfrm>
            <a:off x="2775585" y="3106281"/>
            <a:ext cx="2194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02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684" name="Google Shape;684;p26"/>
          <p:cNvSpPr txBox="1"/>
          <p:nvPr/>
        </p:nvSpPr>
        <p:spPr>
          <a:xfrm>
            <a:off x="2958465" y="3700641"/>
            <a:ext cx="18288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BD5E1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FASE TÉCNICA</a:t>
            </a:r>
            <a:endParaRPr sz="2400" dirty="0">
              <a:latin typeface="Nunito Sans Bold" panose="00000800000000000000" pitchFamily="2" charset="0"/>
            </a:endParaRPr>
          </a:p>
        </p:txBody>
      </p:sp>
      <p:sp>
        <p:nvSpPr>
          <p:cNvPr id="685" name="Google Shape;685;p26"/>
          <p:cNvSpPr txBox="1"/>
          <p:nvPr/>
        </p:nvSpPr>
        <p:spPr>
          <a:xfrm>
            <a:off x="2867025" y="3974961"/>
            <a:ext cx="201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Seguridad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86" name="Google Shape;686;p26"/>
          <p:cNvSpPr/>
          <p:nvPr/>
        </p:nvSpPr>
        <p:spPr>
          <a:xfrm>
            <a:off x="3415664" y="4432161"/>
            <a:ext cx="91440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6"/>
          <p:cNvSpPr txBox="1"/>
          <p:nvPr/>
        </p:nvSpPr>
        <p:spPr>
          <a:xfrm>
            <a:off x="2912745" y="4569321"/>
            <a:ext cx="1920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OAuth 2.1 · JWT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688" name="Google Shape;688;p26"/>
          <p:cNvSpPr/>
          <p:nvPr/>
        </p:nvSpPr>
        <p:spPr>
          <a:xfrm>
            <a:off x="5107305" y="2923401"/>
            <a:ext cx="2194560" cy="2377440"/>
          </a:xfrm>
          <a:prstGeom prst="roundRect">
            <a:avLst>
              <a:gd name="adj" fmla="val 6000"/>
            </a:avLst>
          </a:prstGeom>
          <a:solidFill>
            <a:schemeClr val="bg1">
              <a:alpha val="14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6"/>
          <p:cNvSpPr txBox="1"/>
          <p:nvPr/>
        </p:nvSpPr>
        <p:spPr>
          <a:xfrm>
            <a:off x="5107305" y="3106281"/>
            <a:ext cx="2194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03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690" name="Google Shape;690;p26"/>
          <p:cNvSpPr txBox="1"/>
          <p:nvPr/>
        </p:nvSpPr>
        <p:spPr>
          <a:xfrm>
            <a:off x="5290185" y="3700641"/>
            <a:ext cx="18288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BD5E1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FASE FUNCIONAL</a:t>
            </a:r>
            <a:endParaRPr sz="2400" dirty="0">
              <a:latin typeface="Nunito Sans Bold" panose="00000800000000000000" pitchFamily="2" charset="0"/>
            </a:endParaRPr>
          </a:p>
        </p:txBody>
      </p:sp>
      <p:sp>
        <p:nvSpPr>
          <p:cNvPr id="691" name="Google Shape;691;p26"/>
          <p:cNvSpPr txBox="1"/>
          <p:nvPr/>
        </p:nvSpPr>
        <p:spPr>
          <a:xfrm>
            <a:off x="5198745" y="3974961"/>
            <a:ext cx="201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 OCPI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92" name="Google Shape;692;p26"/>
          <p:cNvSpPr/>
          <p:nvPr/>
        </p:nvSpPr>
        <p:spPr>
          <a:xfrm>
            <a:off x="5747385" y="4432161"/>
            <a:ext cx="91440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6"/>
          <p:cNvSpPr txBox="1"/>
          <p:nvPr/>
        </p:nvSpPr>
        <p:spPr>
          <a:xfrm>
            <a:off x="5244465" y="4569321"/>
            <a:ext cx="1920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Locations · Sessions · Tariffs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694" name="Google Shape;694;p26"/>
          <p:cNvSpPr/>
          <p:nvPr/>
        </p:nvSpPr>
        <p:spPr>
          <a:xfrm>
            <a:off x="7439025" y="2923401"/>
            <a:ext cx="2194560" cy="2377440"/>
          </a:xfrm>
          <a:prstGeom prst="roundRect">
            <a:avLst>
              <a:gd name="adj" fmla="val 6000"/>
            </a:avLst>
          </a:prstGeom>
          <a:solidFill>
            <a:schemeClr val="bg1">
              <a:alpha val="14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26"/>
          <p:cNvSpPr txBox="1"/>
          <p:nvPr/>
        </p:nvSpPr>
        <p:spPr>
          <a:xfrm>
            <a:off x="7439025" y="3106281"/>
            <a:ext cx="2194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04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696" name="Google Shape;696;p26"/>
          <p:cNvSpPr txBox="1"/>
          <p:nvPr/>
        </p:nvSpPr>
        <p:spPr>
          <a:xfrm>
            <a:off x="7621904" y="3700641"/>
            <a:ext cx="18288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BD5E1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FASE OPERATIVA</a:t>
            </a:r>
            <a:endParaRPr sz="2400" dirty="0">
              <a:latin typeface="Nunito Sans Bold" panose="00000800000000000000" pitchFamily="2" charset="0"/>
            </a:endParaRPr>
          </a:p>
        </p:txBody>
      </p:sp>
      <p:sp>
        <p:nvSpPr>
          <p:cNvPr id="697" name="Google Shape;697;p26"/>
          <p:cNvSpPr txBox="1"/>
          <p:nvPr/>
        </p:nvSpPr>
        <p:spPr>
          <a:xfrm>
            <a:off x="7530465" y="3974961"/>
            <a:ext cx="201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698" name="Google Shape;698;p26"/>
          <p:cNvSpPr/>
          <p:nvPr/>
        </p:nvSpPr>
        <p:spPr>
          <a:xfrm>
            <a:off x="8079104" y="4432161"/>
            <a:ext cx="91440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6"/>
          <p:cNvSpPr txBox="1"/>
          <p:nvPr/>
        </p:nvSpPr>
        <p:spPr>
          <a:xfrm>
            <a:off x="7576185" y="4569321"/>
            <a:ext cx="1920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basado</a:t>
            </a: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700" name="Google Shape;700;p26"/>
          <p:cNvSpPr/>
          <p:nvPr/>
        </p:nvSpPr>
        <p:spPr>
          <a:xfrm>
            <a:off x="9770745" y="2923401"/>
            <a:ext cx="2194560" cy="2377440"/>
          </a:xfrm>
          <a:prstGeom prst="roundRect">
            <a:avLst>
              <a:gd name="adj" fmla="val 6000"/>
            </a:avLst>
          </a:prstGeom>
          <a:solidFill>
            <a:schemeClr val="bg1">
              <a:alpha val="14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6"/>
          <p:cNvSpPr txBox="1"/>
          <p:nvPr/>
        </p:nvSpPr>
        <p:spPr>
          <a:xfrm>
            <a:off x="9770745" y="3106281"/>
            <a:ext cx="2194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05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702" name="Google Shape;702;p26"/>
          <p:cNvSpPr txBox="1"/>
          <p:nvPr/>
        </p:nvSpPr>
        <p:spPr>
          <a:xfrm>
            <a:off x="9953625" y="3700641"/>
            <a:ext cx="18288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BD5E1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FASE DE SALIDA</a:t>
            </a:r>
            <a:endParaRPr sz="2400" dirty="0">
              <a:latin typeface="Nunito Sans Bold" panose="00000800000000000000" pitchFamily="2" charset="0"/>
            </a:endParaRPr>
          </a:p>
        </p:txBody>
      </p:sp>
      <p:sp>
        <p:nvSpPr>
          <p:cNvPr id="703" name="Google Shape;703;p26"/>
          <p:cNvSpPr txBox="1"/>
          <p:nvPr/>
        </p:nvSpPr>
        <p:spPr>
          <a:xfrm>
            <a:off x="9862185" y="3974961"/>
            <a:ext cx="201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04" name="Google Shape;704;p26"/>
          <p:cNvSpPr/>
          <p:nvPr/>
        </p:nvSpPr>
        <p:spPr>
          <a:xfrm>
            <a:off x="10410825" y="4432161"/>
            <a:ext cx="91440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6"/>
          <p:cNvSpPr txBox="1"/>
          <p:nvPr/>
        </p:nvSpPr>
        <p:spPr>
          <a:xfrm>
            <a:off x="9907905" y="4569321"/>
            <a:ext cx="1920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Sandbox · API </a:t>
            </a:r>
            <a:r>
              <a:rPr lang="en-US" sz="12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</a:t>
            </a:r>
            <a:endParaRPr sz="2000" dirty="0">
              <a:latin typeface="Nunito Sans regular" panose="00000500000000000000" pitchFamily="2" charset="0"/>
            </a:endParaRPr>
          </a:p>
        </p:txBody>
      </p:sp>
      <p:cxnSp>
        <p:nvCxnSpPr>
          <p:cNvPr id="706" name="Google Shape;706;p26"/>
          <p:cNvCxnSpPr/>
          <p:nvPr/>
        </p:nvCxnSpPr>
        <p:spPr>
          <a:xfrm>
            <a:off x="2638425" y="4112121"/>
            <a:ext cx="118872" cy="0"/>
          </a:xfrm>
          <a:prstGeom prst="straightConnector1">
            <a:avLst/>
          </a:prstGeom>
          <a:noFill/>
          <a:ln w="38100" cap="flat" cmpd="sng">
            <a:solidFill>
              <a:srgbClr val="CDE848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707" name="Google Shape;707;p26"/>
          <p:cNvCxnSpPr/>
          <p:nvPr/>
        </p:nvCxnSpPr>
        <p:spPr>
          <a:xfrm>
            <a:off x="4970145" y="4112121"/>
            <a:ext cx="118872" cy="0"/>
          </a:xfrm>
          <a:prstGeom prst="straightConnector1">
            <a:avLst/>
          </a:prstGeom>
          <a:noFill/>
          <a:ln w="38100" cap="flat" cmpd="sng">
            <a:solidFill>
              <a:srgbClr val="CDE848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708" name="Google Shape;708;p26"/>
          <p:cNvCxnSpPr/>
          <p:nvPr/>
        </p:nvCxnSpPr>
        <p:spPr>
          <a:xfrm>
            <a:off x="7301865" y="4112121"/>
            <a:ext cx="118872" cy="0"/>
          </a:xfrm>
          <a:prstGeom prst="straightConnector1">
            <a:avLst/>
          </a:prstGeom>
          <a:noFill/>
          <a:ln w="38100" cap="flat" cmpd="sng">
            <a:solidFill>
              <a:srgbClr val="CDE848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709" name="Google Shape;709;p26"/>
          <p:cNvCxnSpPr/>
          <p:nvPr/>
        </p:nvCxnSpPr>
        <p:spPr>
          <a:xfrm>
            <a:off x="9633585" y="4112121"/>
            <a:ext cx="118872" cy="0"/>
          </a:xfrm>
          <a:prstGeom prst="straightConnector1">
            <a:avLst/>
          </a:prstGeom>
          <a:noFill/>
          <a:ln w="38100" cap="flat" cmpd="sng">
            <a:solidFill>
              <a:srgbClr val="CDE848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710" name="Google Shape;710;p26"/>
          <p:cNvSpPr txBox="1"/>
          <p:nvPr/>
        </p:nvSpPr>
        <p:spPr>
          <a:xfrm>
            <a:off x="548640" y="6172200"/>
            <a:ext cx="10972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Cada </a:t>
            </a:r>
            <a:r>
              <a:rPr lang="en-US" sz="2000" b="0" i="1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fase</a:t>
            </a: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2000" b="0" i="1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tiene</a:t>
            </a: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2000" b="0" i="1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entregables</a:t>
            </a: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2000" b="0" i="1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criterios</a:t>
            </a: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2000" b="0" i="1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salida</a:t>
            </a: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2000" b="0" i="1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soporte</a:t>
            </a:r>
            <a:r>
              <a:rPr lang="en-US" sz="2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UPME claros.</a:t>
            </a:r>
            <a:endParaRPr sz="2400" dirty="0">
              <a:latin typeface="Nunito Sans Black" panose="00000A00000000000000" pitchFamily="2" charset="0"/>
            </a:endParaRPr>
          </a:p>
        </p:txBody>
      </p: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6AA8EFC0-F150-AA69-8C21-4E17F9BFC0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/>
          <p:cNvSpPr txBox="1"/>
          <p:nvPr/>
        </p:nvSpPr>
        <p:spPr>
          <a:xfrm>
            <a:off x="1437550" y="3926071"/>
            <a:ext cx="650600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Clr>
                <a:srgbClr val="223D34"/>
              </a:buClr>
              <a:buSzPts val="8600"/>
            </a:pPr>
            <a:r>
              <a:rPr lang="es-CO" sz="96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FASE 01</a:t>
            </a:r>
            <a:endParaRPr sz="900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g3e70f1b3013_1_290"/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g3e70f1b3013_1_290"/>
          <p:cNvSpPr txBox="1"/>
          <p:nvPr/>
        </p:nvSpPr>
        <p:spPr>
          <a:xfrm>
            <a:off x="1370875" y="3117271"/>
            <a:ext cx="2619234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defTabSz="1219170">
              <a:lnSpc>
                <a:spcPct val="90000"/>
              </a:lnSpc>
              <a:buSzPct val="91304"/>
            </a:pPr>
            <a:r>
              <a:rPr lang="es-CO" sz="3200" b="1" dirty="0">
                <a:solidFill>
                  <a:srgbClr val="183E33"/>
                </a:solidFill>
                <a:latin typeface="Nunito"/>
                <a:ea typeface="Nunito"/>
                <a:cs typeface="Nunito"/>
                <a:sym typeface="Nunito"/>
              </a:rPr>
              <a:t>Fase Legal</a:t>
            </a:r>
            <a:endParaRPr sz="3200" b="1" dirty="0">
              <a:solidFill>
                <a:srgbClr val="183E3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2" name="Google Shape;402;g3e70f1b3013_1_290" title="_UPME_logo_GRIS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2C9C04F6-ED05-FF0A-B1BC-837E0A215BF5}"/>
              </a:ext>
            </a:extLst>
          </p:cNvPr>
          <p:cNvSpPr txBox="1"/>
          <p:nvPr/>
        </p:nvSpPr>
        <p:spPr>
          <a:xfrm>
            <a:off x="1437550" y="4801547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defTabSz="1219170">
              <a:lnSpc>
                <a:spcPct val="90000"/>
              </a:lnSpc>
              <a:buSzPct val="91304"/>
            </a:pPr>
            <a:r>
              <a:rPr lang="es-CO" sz="3200" b="1" dirty="0">
                <a:ln>
                  <a:solidFill>
                    <a:srgbClr val="183E33"/>
                  </a:solidFill>
                </a:ln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HABILITACIÓN</a:t>
            </a:r>
            <a:endParaRPr sz="3200" b="1" dirty="0">
              <a:ln>
                <a:solidFill>
                  <a:srgbClr val="183E33"/>
                </a:solidFill>
              </a:ln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E2865273-64CC-50E6-184A-13A0A4D49374}"/>
              </a:ext>
            </a:extLst>
          </p:cNvPr>
          <p:cNvSpPr txBox="1"/>
          <p:nvPr/>
        </p:nvSpPr>
        <p:spPr>
          <a:xfrm>
            <a:off x="1437550" y="2326621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Clr>
                <a:srgbClr val="223D34"/>
              </a:buClr>
              <a:buSzPts val="8600"/>
            </a:pPr>
            <a:r>
              <a:rPr lang="es-CO" sz="9600" b="1" dirty="0">
                <a:solidFill>
                  <a:srgbClr val="183E33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900" dirty="0">
              <a:solidFill>
                <a:srgbClr val="183E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7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1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Habilitación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y Registro Legal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731" name="Google Shape;731;p27"/>
          <p:cNvSpPr txBox="1"/>
          <p:nvPr/>
        </p:nvSpPr>
        <p:spPr>
          <a:xfrm>
            <a:off x="630505" y="1250717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Antes de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hablar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tecnología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legalmente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registrado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548640" y="2011680"/>
            <a:ext cx="3703320" cy="3639312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777240" y="2286000"/>
            <a:ext cx="731520" cy="73152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27"/>
          <p:cNvSpPr txBox="1"/>
          <p:nvPr/>
        </p:nvSpPr>
        <p:spPr>
          <a:xfrm>
            <a:off x="777240" y="2497871"/>
            <a:ext cx="7315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01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735" name="Google Shape;735;p27"/>
          <p:cNvSpPr txBox="1"/>
          <p:nvPr/>
        </p:nvSpPr>
        <p:spPr>
          <a:xfrm>
            <a:off x="777240" y="3200400"/>
            <a:ext cx="3246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Registro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previo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Cárgame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736" name="Google Shape;736;p27"/>
          <p:cNvSpPr/>
          <p:nvPr/>
        </p:nvSpPr>
        <p:spPr>
          <a:xfrm>
            <a:off x="777240" y="3840480"/>
            <a:ext cx="54864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27"/>
          <p:cNvSpPr txBox="1"/>
          <p:nvPr/>
        </p:nvSpPr>
        <p:spPr>
          <a:xfrm>
            <a:off x="777240" y="3977639"/>
            <a:ext cx="324612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CPO o MSP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registrar primero la información de sus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74F715E-0123-70E7-B013-972F03A83EF4}"/>
              </a:ext>
            </a:extLst>
          </p:cNvPr>
          <p:cNvGrpSpPr/>
          <p:nvPr/>
        </p:nvGrpSpPr>
        <p:grpSpPr>
          <a:xfrm>
            <a:off x="777240" y="4708712"/>
            <a:ext cx="3246120" cy="594360"/>
            <a:chOff x="777240" y="5394960"/>
            <a:chExt cx="3246120" cy="594360"/>
          </a:xfrm>
        </p:grpSpPr>
        <p:sp>
          <p:nvSpPr>
            <p:cNvPr id="738" name="Google Shape;738;p27"/>
            <p:cNvSpPr/>
            <p:nvPr/>
          </p:nvSpPr>
          <p:spPr>
            <a:xfrm>
              <a:off x="777240" y="5394960"/>
              <a:ext cx="3246120" cy="594360"/>
            </a:xfrm>
            <a:prstGeom prst="roundRect">
              <a:avLst>
                <a:gd name="adj" fmla="val 5000"/>
              </a:avLst>
            </a:prstGeom>
            <a:solidFill>
              <a:srgbClr val="DEFF64"/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27"/>
            <p:cNvSpPr txBox="1"/>
            <p:nvPr/>
          </p:nvSpPr>
          <p:spPr>
            <a:xfrm>
              <a:off x="914400" y="5440680"/>
              <a:ext cx="310896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BASE NORMATIVA</a:t>
              </a:r>
              <a:endParaRPr sz="1800"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740" name="Google Shape;740;p27"/>
            <p:cNvSpPr txBox="1"/>
            <p:nvPr/>
          </p:nvSpPr>
          <p:spPr>
            <a:xfrm>
              <a:off x="914400" y="5650992"/>
              <a:ext cx="310896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Res. 40123 de 2024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sp>
        <p:nvSpPr>
          <p:cNvPr id="741" name="Google Shape;741;p27"/>
          <p:cNvSpPr/>
          <p:nvPr/>
        </p:nvSpPr>
        <p:spPr>
          <a:xfrm>
            <a:off x="4434840" y="2011680"/>
            <a:ext cx="3703320" cy="3639312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7"/>
          <p:cNvSpPr/>
          <p:nvPr/>
        </p:nvSpPr>
        <p:spPr>
          <a:xfrm>
            <a:off x="4663440" y="2286000"/>
            <a:ext cx="731520" cy="73152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27"/>
          <p:cNvSpPr txBox="1"/>
          <p:nvPr/>
        </p:nvSpPr>
        <p:spPr>
          <a:xfrm>
            <a:off x="4663440" y="2497871"/>
            <a:ext cx="7315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02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744" name="Google Shape;744;p27"/>
          <p:cNvSpPr txBox="1"/>
          <p:nvPr/>
        </p:nvSpPr>
        <p:spPr>
          <a:xfrm>
            <a:off x="4663440" y="3200400"/>
            <a:ext cx="3246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Notificación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 la UPME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745" name="Google Shape;745;p27"/>
          <p:cNvSpPr/>
          <p:nvPr/>
        </p:nvSpPr>
        <p:spPr>
          <a:xfrm>
            <a:off x="4663440" y="3840480"/>
            <a:ext cx="54864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7"/>
          <p:cNvSpPr txBox="1"/>
          <p:nvPr/>
        </p:nvSpPr>
        <p:spPr>
          <a:xfrm>
            <a:off x="4663440" y="3977639"/>
            <a:ext cx="324612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vez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validada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información,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oficialmente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la UPME de la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existencia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prestador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habilitado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7004281B-AF17-FB93-AF2A-842C942F8CB6}"/>
              </a:ext>
            </a:extLst>
          </p:cNvPr>
          <p:cNvGrpSpPr/>
          <p:nvPr/>
        </p:nvGrpSpPr>
        <p:grpSpPr>
          <a:xfrm>
            <a:off x="4663440" y="4708712"/>
            <a:ext cx="3246120" cy="594360"/>
            <a:chOff x="4663440" y="5394960"/>
            <a:chExt cx="3246120" cy="594360"/>
          </a:xfrm>
        </p:grpSpPr>
        <p:sp>
          <p:nvSpPr>
            <p:cNvPr id="747" name="Google Shape;747;p27"/>
            <p:cNvSpPr/>
            <p:nvPr/>
          </p:nvSpPr>
          <p:spPr>
            <a:xfrm>
              <a:off x="4663440" y="5394960"/>
              <a:ext cx="3246120" cy="594360"/>
            </a:xfrm>
            <a:prstGeom prst="roundRect">
              <a:avLst>
                <a:gd name="adj" fmla="val 5000"/>
              </a:avLst>
            </a:prstGeom>
            <a:solidFill>
              <a:srgbClr val="DEFF64"/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27"/>
            <p:cNvSpPr txBox="1"/>
            <p:nvPr/>
          </p:nvSpPr>
          <p:spPr>
            <a:xfrm>
              <a:off x="4800600" y="5440680"/>
              <a:ext cx="310896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MECANISMO</a:t>
              </a:r>
              <a:endParaRPr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749" name="Google Shape;749;p27"/>
            <p:cNvSpPr txBox="1"/>
            <p:nvPr/>
          </p:nvSpPr>
          <p:spPr>
            <a:xfrm>
              <a:off x="4800600" y="5650992"/>
              <a:ext cx="310896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Comunicación</a:t>
              </a: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1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oficial</a:t>
              </a: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inter-</a:t>
              </a:r>
              <a:r>
                <a:rPr lang="en-US" sz="11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entidad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sp>
        <p:nvSpPr>
          <p:cNvPr id="750" name="Google Shape;750;p27"/>
          <p:cNvSpPr/>
          <p:nvPr/>
        </p:nvSpPr>
        <p:spPr>
          <a:xfrm>
            <a:off x="8321040" y="2011680"/>
            <a:ext cx="3703320" cy="3639312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27"/>
          <p:cNvSpPr/>
          <p:nvPr/>
        </p:nvSpPr>
        <p:spPr>
          <a:xfrm>
            <a:off x="8549640" y="2286000"/>
            <a:ext cx="731520" cy="73152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27"/>
          <p:cNvSpPr txBox="1"/>
          <p:nvPr/>
        </p:nvSpPr>
        <p:spPr>
          <a:xfrm>
            <a:off x="8549640" y="2497871"/>
            <a:ext cx="7315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03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753" name="Google Shape;753;p27"/>
          <p:cNvSpPr txBox="1"/>
          <p:nvPr/>
        </p:nvSpPr>
        <p:spPr>
          <a:xfrm>
            <a:off x="8549640" y="3200400"/>
            <a:ext cx="3246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Emisión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credenciales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(API Key)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754" name="Google Shape;754;p27"/>
          <p:cNvSpPr/>
          <p:nvPr/>
        </p:nvSpPr>
        <p:spPr>
          <a:xfrm>
            <a:off x="8549640" y="3840480"/>
            <a:ext cx="54864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27"/>
          <p:cNvSpPr txBox="1"/>
          <p:nvPr/>
        </p:nvSpPr>
        <p:spPr>
          <a:xfrm>
            <a:off x="8549640" y="3977639"/>
            <a:ext cx="324612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UPME genera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API Key +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party_id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único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CPO, con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permisos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alcances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Entrega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canales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cifrados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1434CF5-3C10-9C3D-4C89-D9A03AD8FE2F}"/>
              </a:ext>
            </a:extLst>
          </p:cNvPr>
          <p:cNvGrpSpPr/>
          <p:nvPr/>
        </p:nvGrpSpPr>
        <p:grpSpPr>
          <a:xfrm>
            <a:off x="8549640" y="4708712"/>
            <a:ext cx="3246120" cy="594360"/>
            <a:chOff x="8549640" y="5394960"/>
            <a:chExt cx="3246120" cy="594360"/>
          </a:xfrm>
        </p:grpSpPr>
        <p:sp>
          <p:nvSpPr>
            <p:cNvPr id="756" name="Google Shape;756;p27"/>
            <p:cNvSpPr/>
            <p:nvPr/>
          </p:nvSpPr>
          <p:spPr>
            <a:xfrm>
              <a:off x="8549640" y="5394960"/>
              <a:ext cx="3246120" cy="594360"/>
            </a:xfrm>
            <a:prstGeom prst="roundRect">
              <a:avLst>
                <a:gd name="adj" fmla="val 5000"/>
              </a:avLst>
            </a:prstGeom>
            <a:solidFill>
              <a:srgbClr val="DEFF64"/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27"/>
            <p:cNvSpPr txBox="1"/>
            <p:nvPr/>
          </p:nvSpPr>
          <p:spPr>
            <a:xfrm>
              <a:off x="8686800" y="5440680"/>
              <a:ext cx="310896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CANAL</a:t>
              </a:r>
              <a:endParaRPr sz="1800"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758" name="Google Shape;758;p27"/>
            <p:cNvSpPr txBox="1"/>
            <p:nvPr/>
          </p:nvSpPr>
          <p:spPr>
            <a:xfrm>
              <a:off x="8686800" y="5650992"/>
              <a:ext cx="310896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Portal </a:t>
              </a:r>
              <a:r>
                <a:rPr lang="en-US" sz="11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seguro</a:t>
              </a: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UPME / </a:t>
              </a:r>
              <a:r>
                <a:rPr lang="en-US" sz="11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correo</a:t>
              </a: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1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cifrado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sp>
        <p:nvSpPr>
          <p:cNvPr id="759" name="Google Shape;759;p27"/>
          <p:cNvSpPr/>
          <p:nvPr/>
        </p:nvSpPr>
        <p:spPr>
          <a:xfrm>
            <a:off x="548640" y="6263640"/>
            <a:ext cx="11091672" cy="411480"/>
          </a:xfrm>
          <a:prstGeom prst="roundRect">
            <a:avLst>
              <a:gd name="adj" fmla="val 8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27"/>
          <p:cNvSpPr txBox="1"/>
          <p:nvPr/>
        </p:nvSpPr>
        <p:spPr>
          <a:xfrm>
            <a:off x="777240" y="6361658"/>
            <a:ext cx="10607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Sin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'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Habilitado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'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la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infraestructura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es visible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Plataforma Nacional de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Electromovilidad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AE502FDF-27ED-C64B-DEB0-057E1BC7E6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00;p25" descr="Imagen">
            <a:extLst>
              <a:ext uri="{FF2B5EF4-FFF2-40B4-BE49-F238E27FC236}">
                <a16:creationId xmlns:a16="http://schemas.microsoft.com/office/drawing/2014/main" id="{760D7941-31C5-2D8D-1700-C62A083A74A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001;p25" descr="Imagen">
            <a:extLst>
              <a:ext uri="{FF2B5EF4-FFF2-40B4-BE49-F238E27FC236}">
                <a16:creationId xmlns:a16="http://schemas.microsoft.com/office/drawing/2014/main" id="{9E4F8542-A5F4-B7A9-8A9B-9C25081D0F0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67392" y="5265010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8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1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Notificación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AMI (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vía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alternativa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)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781" name="Google Shape;781;p28"/>
          <p:cNvSpPr txBox="1"/>
          <p:nvPr/>
        </p:nvSpPr>
        <p:spPr>
          <a:xfrm>
            <a:off x="548640" y="1182041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Para CPOs sin AMI plena: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supletoria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conforme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Parágrafo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3 del Art. 5 de la Res. 40559</a:t>
            </a:r>
            <a:endParaRPr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548640" y="2011680"/>
            <a:ext cx="5486400" cy="41148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28"/>
          <p:cNvSpPr txBox="1"/>
          <p:nvPr/>
        </p:nvSpPr>
        <p:spPr>
          <a:xfrm>
            <a:off x="777240" y="2148840"/>
            <a:ext cx="5029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0D90B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¿CUÁNDO APLICA?</a:t>
            </a:r>
            <a:endParaRPr sz="1800" dirty="0">
              <a:solidFill>
                <a:srgbClr val="00D90B"/>
              </a:solidFill>
              <a:latin typeface="Nunito Sans ExtraBold" panose="00000900000000000000" pitchFamily="2" charset="0"/>
            </a:endParaRPr>
          </a:p>
        </p:txBody>
      </p:sp>
      <p:sp>
        <p:nvSpPr>
          <p:cNvPr id="784" name="Google Shape;784;p28"/>
          <p:cNvSpPr txBox="1"/>
          <p:nvPr/>
        </p:nvSpPr>
        <p:spPr>
          <a:xfrm>
            <a:off x="777240" y="2468880"/>
            <a:ext cx="5029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AMI </a:t>
            </a:r>
            <a:r>
              <a:rPr lang="en-US" sz="24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ausente</a:t>
            </a:r>
            <a:r>
              <a:rPr lang="en-US" sz="24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</a:t>
            </a:r>
            <a:r>
              <a:rPr lang="en-US" sz="24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parcial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785" name="Google Shape;785;p28"/>
          <p:cNvSpPr txBox="1"/>
          <p:nvPr/>
        </p:nvSpPr>
        <p:spPr>
          <a:xfrm>
            <a:off x="777240" y="2926080"/>
            <a:ext cx="5029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no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cuenta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Infraestructura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Avanzada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Medición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plena (smart meters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horarios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),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información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operativa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1 hora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medio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786" name="Google Shape;786;p28"/>
          <p:cNvSpPr txBox="1"/>
          <p:nvPr/>
        </p:nvSpPr>
        <p:spPr>
          <a:xfrm>
            <a:off x="777240" y="4434840"/>
            <a:ext cx="5029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EDB000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FALLBACK UPME</a:t>
            </a:r>
            <a:endParaRPr sz="1800" dirty="0">
              <a:solidFill>
                <a:srgbClr val="EDB000"/>
              </a:solidFill>
              <a:latin typeface="Nunito Sans ExtraBold" panose="00000900000000000000" pitchFamily="2" charset="0"/>
            </a:endParaRPr>
          </a:p>
        </p:txBody>
      </p:sp>
      <p:sp>
        <p:nvSpPr>
          <p:cNvPr id="787" name="Google Shape;787;p28"/>
          <p:cNvSpPr txBox="1"/>
          <p:nvPr/>
        </p:nvSpPr>
        <p:spPr>
          <a:xfrm>
            <a:off x="777240" y="4754880"/>
            <a:ext cx="50292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 no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entrega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información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la UPME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aplica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algoritmo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aproximación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basado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históricos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Sessions y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marca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generados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data_quality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= ESTIMATED y source = UPME_FALLBACK.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788" name="Google Shape;788;p28"/>
          <p:cNvSpPr/>
          <p:nvPr/>
        </p:nvSpPr>
        <p:spPr>
          <a:xfrm>
            <a:off x="6263640" y="2011680"/>
            <a:ext cx="5349240" cy="411480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28"/>
          <p:cNvSpPr txBox="1"/>
          <p:nvPr/>
        </p:nvSpPr>
        <p:spPr>
          <a:xfrm>
            <a:off x="6492240" y="2148840"/>
            <a:ext cx="49377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METODOLOGÍA DE EVALUACIÓN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790" name="Google Shape;790;p28"/>
          <p:cNvSpPr txBox="1"/>
          <p:nvPr/>
        </p:nvSpPr>
        <p:spPr>
          <a:xfrm>
            <a:off x="6492240" y="2468880"/>
            <a:ext cx="49377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UPME · </a:t>
            </a:r>
            <a:r>
              <a:rPr lang="en-US" sz="18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91" name="Google Shape;791;p28"/>
          <p:cNvSpPr txBox="1"/>
          <p:nvPr/>
        </p:nvSpPr>
        <p:spPr>
          <a:xfrm>
            <a:off x="6492240" y="2971800"/>
            <a:ext cx="49377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Solicitud</a:t>
            </a:r>
            <a:r>
              <a:rPr lang="en-US" b="0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formal a siem@upme.gov.co </a:t>
            </a:r>
            <a:r>
              <a:rPr lang="en-US" b="0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incluye</a:t>
            </a:r>
            <a:r>
              <a:rPr lang="en-US" b="0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:</a:t>
            </a:r>
            <a:endParaRPr sz="1800" dirty="0">
              <a:latin typeface="Nunito Sans Bold" panose="00000800000000000000" pitchFamily="2" charset="0"/>
            </a:endParaRPr>
          </a:p>
        </p:txBody>
      </p:sp>
      <p:sp>
        <p:nvSpPr>
          <p:cNvPr id="792" name="Google Shape;792;p28"/>
          <p:cNvSpPr txBox="1"/>
          <p:nvPr/>
        </p:nvSpPr>
        <p:spPr>
          <a:xfrm>
            <a:off x="6492240" y="333756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93" name="Google Shape;793;p28"/>
          <p:cNvSpPr txBox="1"/>
          <p:nvPr/>
        </p:nvSpPr>
        <p:spPr>
          <a:xfrm>
            <a:off x="6766560" y="3337560"/>
            <a:ext cx="4663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Identificación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CPO (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razón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social, NIT,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party_id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794" name="Google Shape;794;p28"/>
          <p:cNvSpPr txBox="1"/>
          <p:nvPr/>
        </p:nvSpPr>
        <p:spPr>
          <a:xfrm>
            <a:off x="6492240" y="3721608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95" name="Google Shape;795;p28"/>
          <p:cNvSpPr txBox="1"/>
          <p:nvPr/>
        </p:nvSpPr>
        <p:spPr>
          <a:xfrm>
            <a:off x="6766560" y="3721608"/>
            <a:ext cx="4663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Inventario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alineado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796" name="Google Shape;796;p28"/>
          <p:cNvSpPr txBox="1"/>
          <p:nvPr/>
        </p:nvSpPr>
        <p:spPr>
          <a:xfrm>
            <a:off x="6492240" y="4105656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97" name="Google Shape;797;p28"/>
          <p:cNvSpPr txBox="1"/>
          <p:nvPr/>
        </p:nvSpPr>
        <p:spPr>
          <a:xfrm>
            <a:off x="6766560" y="4105656"/>
            <a:ext cx="4663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Declaración del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AMI con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cronograma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despliegue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798" name="Google Shape;798;p28"/>
          <p:cNvSpPr txBox="1"/>
          <p:nvPr/>
        </p:nvSpPr>
        <p:spPr>
          <a:xfrm>
            <a:off x="6492240" y="4489704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799" name="Google Shape;799;p28"/>
          <p:cNvSpPr txBox="1"/>
          <p:nvPr/>
        </p:nvSpPr>
        <p:spPr>
          <a:xfrm>
            <a:off x="6766560" y="4489704"/>
            <a:ext cx="4663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Volumen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estimado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sesiones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mensuales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00" name="Google Shape;800;p28"/>
          <p:cNvSpPr txBox="1"/>
          <p:nvPr/>
        </p:nvSpPr>
        <p:spPr>
          <a:xfrm>
            <a:off x="6492240" y="4873752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01" name="Google Shape;801;p28"/>
          <p:cNvSpPr txBox="1"/>
          <p:nvPr/>
        </p:nvSpPr>
        <p:spPr>
          <a:xfrm>
            <a:off x="6766560" y="4873752"/>
            <a:ext cx="4663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Capacidades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(backend, OCPP,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recursos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TI)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02" name="Google Shape;802;p28"/>
          <p:cNvSpPr/>
          <p:nvPr/>
        </p:nvSpPr>
        <p:spPr>
          <a:xfrm>
            <a:off x="6492240" y="5349240"/>
            <a:ext cx="4892040" cy="640080"/>
          </a:xfrm>
          <a:prstGeom prst="roundRect">
            <a:avLst>
              <a:gd name="adj" fmla="val 15417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28"/>
          <p:cNvSpPr txBox="1"/>
          <p:nvPr/>
        </p:nvSpPr>
        <p:spPr>
          <a:xfrm>
            <a:off x="6675120" y="5413248"/>
            <a:ext cx="457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 UPME · 30 días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804" name="Google Shape;804;p28"/>
          <p:cNvSpPr txBox="1"/>
          <p:nvPr/>
        </p:nvSpPr>
        <p:spPr>
          <a:xfrm>
            <a:off x="6675120" y="5650992"/>
            <a:ext cx="457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Aprobación</a:t>
            </a:r>
            <a:r>
              <a:rPr lang="en-US" b="0" i="1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</a:t>
            </a:r>
            <a:r>
              <a:rPr lang="en-US" b="0" i="1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Aprobación</a:t>
            </a:r>
            <a:r>
              <a:rPr lang="en-US" b="0" i="1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condicional</a:t>
            </a:r>
            <a:r>
              <a:rPr lang="en-US" b="0" i="1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Vía </a:t>
            </a:r>
            <a:r>
              <a:rPr lang="en-US" b="0" i="1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alterna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05" name="Google Shape;805;p28"/>
          <p:cNvSpPr/>
          <p:nvPr/>
        </p:nvSpPr>
        <p:spPr>
          <a:xfrm>
            <a:off x="2714624" y="6263640"/>
            <a:ext cx="8925687" cy="411480"/>
          </a:xfrm>
          <a:prstGeom prst="roundRect">
            <a:avLst>
              <a:gd name="adj" fmla="val 8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28"/>
          <p:cNvSpPr txBox="1"/>
          <p:nvPr/>
        </p:nvSpPr>
        <p:spPr>
          <a:xfrm>
            <a:off x="2958465" y="6418137"/>
            <a:ext cx="10607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UPME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realiza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revisión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semestral del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habilitación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La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alterna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transitoria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objetivo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OCPI </a:t>
            </a:r>
            <a:r>
              <a:rPr lang="en-US" sz="110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directo</a:t>
            </a:r>
            <a:r>
              <a:rPr lang="en-US" sz="110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AMI plena.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C4792C96-111D-B771-D89C-449082C8CB5E}"/>
              </a:ext>
            </a:extLst>
          </p:cNvPr>
          <p:cNvSpPr/>
          <p:nvPr/>
        </p:nvSpPr>
        <p:spPr>
          <a:xfrm rot="5400000">
            <a:off x="-46760" y="5333129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F652DC8C-5228-A811-B523-037551B0BD87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9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1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Criterios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salida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827" name="Google Shape;827;p29"/>
          <p:cNvSpPr txBox="1"/>
          <p:nvPr/>
        </p:nvSpPr>
        <p:spPr>
          <a:xfrm>
            <a:off x="548640" y="1224591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Antes de pasar a la Fase 2 (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Seguridad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),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poder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marcar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estas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cinco</a:t>
            </a:r>
            <a:r>
              <a:rPr lang="en-US" sz="1300" b="0" i="1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casillas</a:t>
            </a:r>
            <a:endParaRPr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828" name="Google Shape;828;p29"/>
          <p:cNvSpPr/>
          <p:nvPr/>
        </p:nvSpPr>
        <p:spPr>
          <a:xfrm>
            <a:off x="548640" y="1725930"/>
            <a:ext cx="10128885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29"/>
          <p:cNvSpPr/>
          <p:nvPr/>
        </p:nvSpPr>
        <p:spPr>
          <a:xfrm>
            <a:off x="777240" y="1890522"/>
            <a:ext cx="457200" cy="45720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29"/>
          <p:cNvSpPr txBox="1"/>
          <p:nvPr/>
        </p:nvSpPr>
        <p:spPr>
          <a:xfrm>
            <a:off x="777240" y="1980622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31" name="Google Shape;831;p29"/>
          <p:cNvSpPr txBox="1"/>
          <p:nvPr/>
        </p:nvSpPr>
        <p:spPr>
          <a:xfrm>
            <a:off x="1417320" y="1817370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Estado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Cárgame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= HABILITADO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32" name="Google Shape;832;p29"/>
          <p:cNvSpPr txBox="1"/>
          <p:nvPr/>
        </p:nvSpPr>
        <p:spPr>
          <a:xfrm>
            <a:off x="1417320" y="2137410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aprobado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la(s)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estación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(es).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33" name="Google Shape;833;p29"/>
          <p:cNvSpPr/>
          <p:nvPr/>
        </p:nvSpPr>
        <p:spPr>
          <a:xfrm>
            <a:off x="548640" y="2567178"/>
            <a:ext cx="10128885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29"/>
          <p:cNvSpPr/>
          <p:nvPr/>
        </p:nvSpPr>
        <p:spPr>
          <a:xfrm>
            <a:off x="777240" y="2731770"/>
            <a:ext cx="457200" cy="45720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29"/>
          <p:cNvSpPr txBox="1"/>
          <p:nvPr/>
        </p:nvSpPr>
        <p:spPr>
          <a:xfrm>
            <a:off x="777240" y="2821870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36" name="Google Shape;836;p29"/>
          <p:cNvSpPr txBox="1"/>
          <p:nvPr/>
        </p:nvSpPr>
        <p:spPr>
          <a:xfrm>
            <a:off x="1417320" y="2658618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party_id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asignado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UPME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37" name="Google Shape;837;p29"/>
          <p:cNvSpPr txBox="1"/>
          <p:nvPr/>
        </p:nvSpPr>
        <p:spPr>
          <a:xfrm>
            <a:off x="1417320" y="2978658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Identificador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único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CPO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ecosistema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nacional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(3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caracteres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38" name="Google Shape;838;p29"/>
          <p:cNvSpPr/>
          <p:nvPr/>
        </p:nvSpPr>
        <p:spPr>
          <a:xfrm>
            <a:off x="548640" y="3408426"/>
            <a:ext cx="10128885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29"/>
          <p:cNvSpPr/>
          <p:nvPr/>
        </p:nvSpPr>
        <p:spPr>
          <a:xfrm>
            <a:off x="777240" y="3573018"/>
            <a:ext cx="457200" cy="45720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29"/>
          <p:cNvSpPr txBox="1"/>
          <p:nvPr/>
        </p:nvSpPr>
        <p:spPr>
          <a:xfrm>
            <a:off x="777240" y="3663118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41" name="Google Shape;841;p29"/>
          <p:cNvSpPr txBox="1"/>
          <p:nvPr/>
        </p:nvSpPr>
        <p:spPr>
          <a:xfrm>
            <a:off x="1417320" y="3499865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API Key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emitida</a:t>
            </a:r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canal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seguro</a:t>
            </a:r>
            <a:endParaRPr sz="1600" b="1" dirty="0">
              <a:solidFill>
                <a:srgbClr val="0E3B2A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842" name="Google Shape;842;p29"/>
          <p:cNvSpPr txBox="1"/>
          <p:nvPr/>
        </p:nvSpPr>
        <p:spPr>
          <a:xfrm>
            <a:off x="1417320" y="3819906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Recibida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portal UPME 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cifrado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Almacenada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gestor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secretos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CPO.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843" name="Google Shape;843;p29"/>
          <p:cNvSpPr/>
          <p:nvPr/>
        </p:nvSpPr>
        <p:spPr>
          <a:xfrm>
            <a:off x="548640" y="4249674"/>
            <a:ext cx="10128885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29"/>
          <p:cNvSpPr/>
          <p:nvPr/>
        </p:nvSpPr>
        <p:spPr>
          <a:xfrm>
            <a:off x="777240" y="4414266"/>
            <a:ext cx="457200" cy="45720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29"/>
          <p:cNvSpPr txBox="1"/>
          <p:nvPr/>
        </p:nvSpPr>
        <p:spPr>
          <a:xfrm>
            <a:off x="777240" y="4504366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46" name="Google Shape;846;p29"/>
          <p:cNvSpPr txBox="1"/>
          <p:nvPr/>
        </p:nvSpPr>
        <p:spPr>
          <a:xfrm>
            <a:off x="1417320" y="4341114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Responsable</a:t>
            </a:r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designado</a:t>
            </a:r>
            <a:endParaRPr sz="1600" b="1" dirty="0">
              <a:solidFill>
                <a:srgbClr val="0E3B2A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847" name="Google Shape;847;p29"/>
          <p:cNvSpPr txBox="1"/>
          <p:nvPr/>
        </p:nvSpPr>
        <p:spPr>
          <a:xfrm>
            <a:off x="1417320" y="4661154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Persona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contacto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registrada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institucional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2FA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848" name="Google Shape;848;p29"/>
          <p:cNvSpPr/>
          <p:nvPr/>
        </p:nvSpPr>
        <p:spPr>
          <a:xfrm>
            <a:off x="548640" y="5090922"/>
            <a:ext cx="10128885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29"/>
          <p:cNvSpPr/>
          <p:nvPr/>
        </p:nvSpPr>
        <p:spPr>
          <a:xfrm>
            <a:off x="777240" y="5255514"/>
            <a:ext cx="457200" cy="45720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29"/>
          <p:cNvSpPr txBox="1"/>
          <p:nvPr/>
        </p:nvSpPr>
        <p:spPr>
          <a:xfrm>
            <a:off x="777240" y="5345614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51" name="Google Shape;851;p29"/>
          <p:cNvSpPr txBox="1"/>
          <p:nvPr/>
        </p:nvSpPr>
        <p:spPr>
          <a:xfrm>
            <a:off x="1417320" y="5182362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Vía AMI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definida</a:t>
            </a:r>
            <a:r>
              <a:rPr lang="en-US" sz="16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formalmente</a:t>
            </a:r>
            <a:endParaRPr sz="1600" b="1" dirty="0">
              <a:solidFill>
                <a:srgbClr val="0E3B2A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852" name="Google Shape;852;p29"/>
          <p:cNvSpPr txBox="1"/>
          <p:nvPr/>
        </p:nvSpPr>
        <p:spPr>
          <a:xfrm>
            <a:off x="1417320" y="5502402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Directa (OCPI con AMI plena) 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supletoria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horario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),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documentada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escrito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BB5DB509-ABC1-C51D-897F-B74F55C4A77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8AD95CB0-0C96-96B2-23B2-4581A6B43D9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0ABFF204-E29E-2EA2-2102-21C0A764705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D9224DBD-1C31-D39C-B59C-0E0A726C73C9}"/>
              </a:ext>
            </a:extLst>
          </p:cNvPr>
          <p:cNvGrpSpPr/>
          <p:nvPr/>
        </p:nvGrpSpPr>
        <p:grpSpPr>
          <a:xfrm>
            <a:off x="8567830" y="1825110"/>
            <a:ext cx="2241377" cy="3305763"/>
            <a:chOff x="9464040" y="1842308"/>
            <a:chExt cx="2241377" cy="3305763"/>
          </a:xfrm>
        </p:grpSpPr>
        <p:sp>
          <p:nvSpPr>
            <p:cNvPr id="132" name="Google Shape;132;p14"/>
            <p:cNvSpPr/>
            <p:nvPr/>
          </p:nvSpPr>
          <p:spPr>
            <a:xfrm>
              <a:off x="9464040" y="1842308"/>
              <a:ext cx="2206313" cy="3305763"/>
            </a:xfrm>
            <a:prstGeom prst="roundRect">
              <a:avLst>
                <a:gd name="adj" fmla="val 4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9464040" y="1842309"/>
              <a:ext cx="2206313" cy="165288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4"/>
            <p:cNvSpPr txBox="1"/>
            <p:nvPr/>
          </p:nvSpPr>
          <p:spPr>
            <a:xfrm>
              <a:off x="9692641" y="2253789"/>
              <a:ext cx="18745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100 %</a:t>
              </a:r>
              <a:endParaRPr sz="1200"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135" name="Google Shape;135;p14"/>
            <p:cNvSpPr txBox="1"/>
            <p:nvPr/>
          </p:nvSpPr>
          <p:spPr>
            <a:xfrm>
              <a:off x="9692640" y="3259629"/>
              <a:ext cx="2012777" cy="169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COMPROMISO UPME</a:t>
              </a:r>
              <a:endParaRPr dirty="0">
                <a:latin typeface="Nunito Sans Black" panose="00000A00000000000000" pitchFamily="2" charset="0"/>
              </a:endParaRPr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9692640" y="3597956"/>
              <a:ext cx="387072" cy="45719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4"/>
            <p:cNvSpPr txBox="1"/>
            <p:nvPr/>
          </p:nvSpPr>
          <p:spPr>
            <a:xfrm>
              <a:off x="9692640" y="3716829"/>
              <a:ext cx="2012777" cy="37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La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guía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es viva. Toda</a:t>
              </a:r>
              <a:endParaRPr dirty="0">
                <a:latin typeface="Nunito Sans regular" panose="00000500000000000000" pitchFamily="2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retroalimentación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cuenta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C1766FAA-A9E8-01DB-3043-54B432768EDA}"/>
              </a:ext>
            </a:extLst>
          </p:cNvPr>
          <p:cNvGrpSpPr/>
          <p:nvPr/>
        </p:nvGrpSpPr>
        <p:grpSpPr>
          <a:xfrm>
            <a:off x="6097853" y="1830806"/>
            <a:ext cx="2241377" cy="3305763"/>
            <a:chOff x="6492240" y="1842308"/>
            <a:chExt cx="2241377" cy="3305763"/>
          </a:xfrm>
        </p:grpSpPr>
        <p:sp>
          <p:nvSpPr>
            <p:cNvPr id="126" name="Google Shape;126;p14"/>
            <p:cNvSpPr/>
            <p:nvPr/>
          </p:nvSpPr>
          <p:spPr>
            <a:xfrm>
              <a:off x="6492240" y="1842308"/>
              <a:ext cx="2206313" cy="3305763"/>
            </a:xfrm>
            <a:prstGeom prst="roundRect">
              <a:avLst>
                <a:gd name="adj" fmla="val 4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6492240" y="1842309"/>
              <a:ext cx="2206313" cy="165288"/>
            </a:xfrm>
            <a:prstGeom prst="rect">
              <a:avLst/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14"/>
            <p:cNvSpPr txBox="1"/>
            <p:nvPr/>
          </p:nvSpPr>
          <p:spPr>
            <a:xfrm>
              <a:off x="6720841" y="2253789"/>
              <a:ext cx="1819656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rgbClr val="183E33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60+</a:t>
              </a:r>
              <a:endParaRPr sz="1200" dirty="0">
                <a:solidFill>
                  <a:srgbClr val="183E33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129" name="Google Shape;129;p14"/>
            <p:cNvSpPr txBox="1"/>
            <p:nvPr/>
          </p:nvSpPr>
          <p:spPr>
            <a:xfrm>
              <a:off x="6720840" y="3259629"/>
              <a:ext cx="2012777" cy="169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AUDIENCIA MIXTA</a:t>
              </a:r>
              <a:endParaRPr dirty="0">
                <a:latin typeface="Nunito Sans Black" panose="00000A00000000000000" pitchFamily="2" charset="0"/>
              </a:endParaRPr>
            </a:p>
          </p:txBody>
        </p:sp>
        <p:sp>
          <p:nvSpPr>
            <p:cNvPr id="131" name="Google Shape;131;p14"/>
            <p:cNvSpPr txBox="1"/>
            <p:nvPr/>
          </p:nvSpPr>
          <p:spPr>
            <a:xfrm>
              <a:off x="6720840" y="3716829"/>
              <a:ext cx="2012777" cy="37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Presencial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auditorio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+</a:t>
              </a:r>
              <a:endParaRPr dirty="0">
                <a:latin typeface="Nunito Sans regular" panose="00000500000000000000" pitchFamily="2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transmisión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virtual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vivo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6FD47377-8F22-AC90-912E-5B276E0482F6}"/>
              </a:ext>
            </a:extLst>
          </p:cNvPr>
          <p:cNvGrpSpPr/>
          <p:nvPr/>
        </p:nvGrpSpPr>
        <p:grpSpPr>
          <a:xfrm>
            <a:off x="3657721" y="1830807"/>
            <a:ext cx="2241376" cy="3305763"/>
            <a:chOff x="3520440" y="1842308"/>
            <a:chExt cx="2241376" cy="3305763"/>
          </a:xfrm>
        </p:grpSpPr>
        <p:sp>
          <p:nvSpPr>
            <p:cNvPr id="120" name="Google Shape;120;p14"/>
            <p:cNvSpPr/>
            <p:nvPr/>
          </p:nvSpPr>
          <p:spPr>
            <a:xfrm>
              <a:off x="3520440" y="1842308"/>
              <a:ext cx="2206313" cy="3305763"/>
            </a:xfrm>
            <a:prstGeom prst="roundRect">
              <a:avLst>
                <a:gd name="adj" fmla="val 4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3520440" y="1842309"/>
              <a:ext cx="2206313" cy="165288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4"/>
            <p:cNvSpPr txBox="1"/>
            <p:nvPr/>
          </p:nvSpPr>
          <p:spPr>
            <a:xfrm>
              <a:off x="3749039" y="2253789"/>
              <a:ext cx="1819657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30 min</a:t>
              </a:r>
              <a:endParaRPr sz="1200"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123" name="Google Shape;123;p14"/>
            <p:cNvSpPr txBox="1"/>
            <p:nvPr/>
          </p:nvSpPr>
          <p:spPr>
            <a:xfrm>
              <a:off x="3749039" y="3259629"/>
              <a:ext cx="2012777" cy="169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PREGUNTAS TÉCNICAS</a:t>
              </a:r>
              <a:endParaRPr dirty="0">
                <a:latin typeface="Nunito Sans Black" panose="00000A00000000000000" pitchFamily="2" charset="0"/>
              </a:endParaRPr>
            </a:p>
          </p:txBody>
        </p:sp>
        <p:sp>
          <p:nvSpPr>
            <p:cNvPr id="125" name="Google Shape;125;p14"/>
            <p:cNvSpPr txBox="1"/>
            <p:nvPr/>
          </p:nvSpPr>
          <p:spPr>
            <a:xfrm>
              <a:off x="3749039" y="3716829"/>
              <a:ext cx="2012777" cy="37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Q&amp;A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abierto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a CPOs, MSPs</a:t>
              </a:r>
              <a:endParaRPr dirty="0">
                <a:latin typeface="Nunito Sans regular" panose="00000500000000000000" pitchFamily="2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y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equipos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tecnología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sp>
        <p:nvSpPr>
          <p:cNvPr id="111" name="Google Shape;111;p14"/>
          <p:cNvSpPr txBox="1"/>
          <p:nvPr/>
        </p:nvSpPr>
        <p:spPr>
          <a:xfrm>
            <a:off x="548640" y="365760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223D34"/>
                </a:solidFill>
                <a:latin typeface="Nunito ExtraBold"/>
                <a:sym typeface="Calibri"/>
              </a:rPr>
              <a:t>Bienvenidos</a:t>
            </a:r>
            <a:r>
              <a:rPr lang="en-US" sz="3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4400" b="1" dirty="0">
                <a:solidFill>
                  <a:srgbClr val="223D34"/>
                </a:solidFill>
                <a:latin typeface="Nunito ExtraBold"/>
                <a:sym typeface="Calibri"/>
              </a:rPr>
              <a:t>a la </a:t>
            </a:r>
            <a:r>
              <a:rPr lang="en-US" sz="4400" b="1" dirty="0" err="1">
                <a:solidFill>
                  <a:srgbClr val="223D34"/>
                </a:solidFill>
                <a:latin typeface="Nunito ExtraBold"/>
                <a:sym typeface="Calibri"/>
              </a:rPr>
              <a:t>socialización</a:t>
            </a:r>
            <a:endParaRPr sz="4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594360" y="1071413"/>
            <a:ext cx="10972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Antes de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comenzar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espacio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vamos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estar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las </a:t>
            </a:r>
            <a:r>
              <a:rPr lang="en-US" sz="15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próximas</a:t>
            </a:r>
            <a:r>
              <a:rPr lang="en-US" sz="15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2 horas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2A03C054-07F4-0F80-13D5-C3B0BB29E4E9}"/>
              </a:ext>
            </a:extLst>
          </p:cNvPr>
          <p:cNvGrpSpPr/>
          <p:nvPr/>
        </p:nvGrpSpPr>
        <p:grpSpPr>
          <a:xfrm>
            <a:off x="1201911" y="1845585"/>
            <a:ext cx="2241377" cy="3305763"/>
            <a:chOff x="853074" y="1851451"/>
            <a:chExt cx="2241377" cy="3305763"/>
          </a:xfrm>
        </p:grpSpPr>
        <p:sp>
          <p:nvSpPr>
            <p:cNvPr id="114" name="Google Shape;114;p14"/>
            <p:cNvSpPr/>
            <p:nvPr/>
          </p:nvSpPr>
          <p:spPr>
            <a:xfrm>
              <a:off x="853074" y="1851451"/>
              <a:ext cx="2206313" cy="3305763"/>
            </a:xfrm>
            <a:prstGeom prst="roundRect">
              <a:avLst>
                <a:gd name="adj" fmla="val 4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853074" y="1851452"/>
              <a:ext cx="2206313" cy="165288"/>
            </a:xfrm>
            <a:prstGeom prst="rect">
              <a:avLst/>
            </a:prstGeom>
            <a:solidFill>
              <a:srgbClr val="183E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1081674" y="2262932"/>
              <a:ext cx="1977713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rgbClr val="183E33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90 min</a:t>
              </a:r>
              <a:endParaRPr sz="1200" dirty="0">
                <a:solidFill>
                  <a:srgbClr val="183E33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117" name="Google Shape;117;p14"/>
            <p:cNvSpPr txBox="1"/>
            <p:nvPr/>
          </p:nvSpPr>
          <p:spPr>
            <a:xfrm>
              <a:off x="1081674" y="3268772"/>
              <a:ext cx="2012777" cy="169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none" strike="noStrike" cap="none" dirty="0">
                  <a:solidFill>
                    <a:srgbClr val="0E3B2A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INTERVENCIÓN</a:t>
              </a:r>
              <a:endParaRPr dirty="0">
                <a:latin typeface="Nunito Sans Black" panose="00000A00000000000000" pitchFamily="2" charset="0"/>
              </a:endParaRPr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1081674" y="3607099"/>
              <a:ext cx="387072" cy="45719"/>
            </a:xfrm>
            <a:prstGeom prst="rect">
              <a:avLst/>
            </a:prstGeom>
            <a:solidFill>
              <a:srgbClr val="0E3B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4"/>
            <p:cNvSpPr txBox="1"/>
            <p:nvPr/>
          </p:nvSpPr>
          <p:spPr>
            <a:xfrm>
              <a:off x="1081675" y="3725972"/>
              <a:ext cx="1865376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Recorrido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por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las 5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fases</a:t>
              </a:r>
              <a:endParaRPr dirty="0">
                <a:latin typeface="Nunito Sans regular" panose="00000500000000000000" pitchFamily="2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de la Ruta de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Implementación</a:t>
              </a:r>
              <a:endParaRPr dirty="0">
                <a:latin typeface="Nunito Sans regular" panose="00000500000000000000" pitchFamily="2" charset="0"/>
              </a:endParaRPr>
            </a:p>
          </p:txBody>
        </p:sp>
      </p:grpSp>
      <p:sp>
        <p:nvSpPr>
          <p:cNvPr id="124" name="Google Shape;124;p14"/>
          <p:cNvSpPr/>
          <p:nvPr/>
        </p:nvSpPr>
        <p:spPr>
          <a:xfrm>
            <a:off x="3749039" y="3597956"/>
            <a:ext cx="387072" cy="45719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6340923" y="3606686"/>
            <a:ext cx="387072" cy="45719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1068774" y="5310708"/>
            <a:ext cx="10054451" cy="594360"/>
          </a:xfrm>
          <a:prstGeom prst="roundRect">
            <a:avLst>
              <a:gd name="adj" fmla="val 10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4"/>
          <p:cNvSpPr txBox="1"/>
          <p:nvPr/>
        </p:nvSpPr>
        <p:spPr>
          <a:xfrm>
            <a:off x="1297374" y="5537838"/>
            <a:ext cx="973441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Para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hacer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preguntas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vivo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durante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presentación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levanten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mano (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presencial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 o usen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chat (virtual). El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 </a:t>
            </a:r>
            <a:r>
              <a:rPr lang="en-US" sz="1200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responderá</a:t>
            </a:r>
            <a:r>
              <a:rPr lang="en-US" sz="1200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final.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60D92B99-8ABC-433B-1BC6-7CB339CBE5A8}"/>
              </a:ext>
            </a:extLst>
          </p:cNvPr>
          <p:cNvSpPr/>
          <p:nvPr/>
        </p:nvSpPr>
        <p:spPr>
          <a:xfrm rot="5400000">
            <a:off x="-33425" y="5297436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83B0855B-6BAA-D57E-5E46-E6330E0A690A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0"/>
          <p:cNvSpPr txBox="1"/>
          <p:nvPr/>
        </p:nvSpPr>
        <p:spPr>
          <a:xfrm>
            <a:off x="548640" y="45720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Arquitectura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SIEM — Hub central OCPI 2.2.1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863" name="Google Shape;863;p30"/>
          <p:cNvSpPr txBox="1"/>
          <p:nvPr/>
        </p:nvSpPr>
        <p:spPr>
          <a:xfrm>
            <a:off x="506020" y="1049752"/>
            <a:ext cx="10972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 sola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Todos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hablan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la UPME.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864" name="Google Shape;864;p30"/>
          <p:cNvSpPr/>
          <p:nvPr/>
        </p:nvSpPr>
        <p:spPr>
          <a:xfrm>
            <a:off x="520065" y="1621155"/>
            <a:ext cx="2377440" cy="36576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30"/>
          <p:cNvSpPr txBox="1"/>
          <p:nvPr/>
        </p:nvSpPr>
        <p:spPr>
          <a:xfrm>
            <a:off x="748665" y="171259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CPOs / MSPs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66" name="Google Shape;866;p30"/>
          <p:cNvSpPr/>
          <p:nvPr/>
        </p:nvSpPr>
        <p:spPr>
          <a:xfrm>
            <a:off x="748665" y="2124075"/>
            <a:ext cx="1920240" cy="457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7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30"/>
          <p:cNvSpPr txBox="1"/>
          <p:nvPr/>
        </p:nvSpPr>
        <p:spPr>
          <a:xfrm>
            <a:off x="748665" y="222956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CPO 1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68" name="Google Shape;868;p30"/>
          <p:cNvSpPr/>
          <p:nvPr/>
        </p:nvSpPr>
        <p:spPr>
          <a:xfrm>
            <a:off x="748665" y="2672715"/>
            <a:ext cx="1920240" cy="457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7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30"/>
          <p:cNvSpPr txBox="1"/>
          <p:nvPr/>
        </p:nvSpPr>
        <p:spPr>
          <a:xfrm>
            <a:off x="748665" y="277820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CPO 2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70" name="Google Shape;870;p30"/>
          <p:cNvSpPr/>
          <p:nvPr/>
        </p:nvSpPr>
        <p:spPr>
          <a:xfrm>
            <a:off x="748665" y="3221355"/>
            <a:ext cx="1920240" cy="457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7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30"/>
          <p:cNvSpPr txBox="1"/>
          <p:nvPr/>
        </p:nvSpPr>
        <p:spPr>
          <a:xfrm>
            <a:off x="748665" y="332684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CPO 3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72" name="Google Shape;872;p30"/>
          <p:cNvSpPr/>
          <p:nvPr/>
        </p:nvSpPr>
        <p:spPr>
          <a:xfrm>
            <a:off x="748665" y="3769995"/>
            <a:ext cx="1920240" cy="457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7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30"/>
          <p:cNvSpPr txBox="1"/>
          <p:nvPr/>
        </p:nvSpPr>
        <p:spPr>
          <a:xfrm>
            <a:off x="748665" y="387548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···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874" name="Google Shape;874;p30"/>
          <p:cNvSpPr/>
          <p:nvPr/>
        </p:nvSpPr>
        <p:spPr>
          <a:xfrm>
            <a:off x="748665" y="4318635"/>
            <a:ext cx="1920240" cy="457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7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30"/>
          <p:cNvSpPr txBox="1"/>
          <p:nvPr/>
        </p:nvSpPr>
        <p:spPr>
          <a:xfrm>
            <a:off x="748665" y="442412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CPO n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876" name="Google Shape;876;p30"/>
          <p:cNvSpPr/>
          <p:nvPr/>
        </p:nvSpPr>
        <p:spPr>
          <a:xfrm>
            <a:off x="3629025" y="1621155"/>
            <a:ext cx="5120640" cy="365760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30"/>
          <p:cNvSpPr txBox="1"/>
          <p:nvPr/>
        </p:nvSpPr>
        <p:spPr>
          <a:xfrm>
            <a:off x="3811905" y="1712595"/>
            <a:ext cx="475488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SIEM — UPME</a:t>
            </a:r>
            <a:endParaRPr sz="20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878" name="Google Shape;878;p30"/>
          <p:cNvSpPr txBox="1"/>
          <p:nvPr/>
        </p:nvSpPr>
        <p:spPr>
          <a:xfrm>
            <a:off x="3811905" y="2124075"/>
            <a:ext cx="4754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Hub central (OCPI 2.2.1)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879" name="Google Shape;879;p30"/>
          <p:cNvSpPr/>
          <p:nvPr/>
        </p:nvSpPr>
        <p:spPr>
          <a:xfrm>
            <a:off x="3811905" y="2718435"/>
            <a:ext cx="2194560" cy="1097280"/>
          </a:xfrm>
          <a:prstGeom prst="roundRect">
            <a:avLst>
              <a:gd name="adj" fmla="val 6000"/>
            </a:avLst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30"/>
          <p:cNvSpPr txBox="1"/>
          <p:nvPr/>
        </p:nvSpPr>
        <p:spPr>
          <a:xfrm>
            <a:off x="3811905" y="2809875"/>
            <a:ext cx="2194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AUTH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881" name="Google Shape;881;p30"/>
          <p:cNvSpPr txBox="1"/>
          <p:nvPr/>
        </p:nvSpPr>
        <p:spPr>
          <a:xfrm>
            <a:off x="3811905" y="3175635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Autenticación</a:t>
            </a:r>
            <a:endParaRPr sz="2000"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+ </a:t>
            </a:r>
            <a:r>
              <a:rPr lang="en-US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Autorización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82" name="Google Shape;882;p30"/>
          <p:cNvSpPr/>
          <p:nvPr/>
        </p:nvSpPr>
        <p:spPr>
          <a:xfrm>
            <a:off x="6189345" y="2718435"/>
            <a:ext cx="2194560" cy="1097280"/>
          </a:xfrm>
          <a:prstGeom prst="roundRect">
            <a:avLst>
              <a:gd name="adj" fmla="val 6000"/>
            </a:avLst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30"/>
          <p:cNvSpPr txBox="1"/>
          <p:nvPr/>
        </p:nvSpPr>
        <p:spPr>
          <a:xfrm>
            <a:off x="6189345" y="2809875"/>
            <a:ext cx="2194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ROUTING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884" name="Google Shape;884;p30"/>
          <p:cNvSpPr txBox="1"/>
          <p:nvPr/>
        </p:nvSpPr>
        <p:spPr>
          <a:xfrm>
            <a:off x="6189345" y="3175635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Enrutamiento</a:t>
            </a:r>
            <a:endParaRPr sz="2000"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</a:t>
            </a:r>
            <a:r>
              <a:rPr lang="en-US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mensajes</a:t>
            </a:r>
            <a:r>
              <a:rPr lang="en-US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85" name="Google Shape;885;p30"/>
          <p:cNvSpPr/>
          <p:nvPr/>
        </p:nvSpPr>
        <p:spPr>
          <a:xfrm>
            <a:off x="3811905" y="3998595"/>
            <a:ext cx="2194560" cy="1097280"/>
          </a:xfrm>
          <a:prstGeom prst="roundRect">
            <a:avLst>
              <a:gd name="adj" fmla="val 6000"/>
            </a:avLst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30"/>
          <p:cNvSpPr txBox="1"/>
          <p:nvPr/>
        </p:nvSpPr>
        <p:spPr>
          <a:xfrm>
            <a:off x="3811905" y="4090034"/>
            <a:ext cx="2194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STORAGE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887" name="Google Shape;887;p30"/>
          <p:cNvSpPr txBox="1"/>
          <p:nvPr/>
        </p:nvSpPr>
        <p:spPr>
          <a:xfrm>
            <a:off x="3811905" y="4455795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Persistencia</a:t>
            </a:r>
            <a:r>
              <a:rPr lang="en-US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+</a:t>
            </a:r>
            <a:endParaRPr sz="2000"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consolidación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88" name="Google Shape;888;p30"/>
          <p:cNvSpPr/>
          <p:nvPr/>
        </p:nvSpPr>
        <p:spPr>
          <a:xfrm>
            <a:off x="6189345" y="3998595"/>
            <a:ext cx="2194560" cy="1097280"/>
          </a:xfrm>
          <a:prstGeom prst="roundRect">
            <a:avLst>
              <a:gd name="adj" fmla="val 6000"/>
            </a:avLst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30"/>
          <p:cNvSpPr txBox="1"/>
          <p:nvPr/>
        </p:nvSpPr>
        <p:spPr>
          <a:xfrm>
            <a:off x="6189345" y="4090034"/>
            <a:ext cx="2194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API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890" name="Google Shape;890;p30"/>
          <p:cNvSpPr txBox="1"/>
          <p:nvPr/>
        </p:nvSpPr>
        <p:spPr>
          <a:xfrm>
            <a:off x="6189345" y="4455795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REST</a:t>
            </a:r>
            <a:endParaRPr sz="2000" dirty="0">
              <a:latin typeface="Nunito Sans regular" panose="00000500000000000000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consulta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891" name="Google Shape;891;p30"/>
          <p:cNvSpPr/>
          <p:nvPr/>
        </p:nvSpPr>
        <p:spPr>
          <a:xfrm>
            <a:off x="9481185" y="1621155"/>
            <a:ext cx="2377440" cy="36576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30"/>
          <p:cNvSpPr txBox="1"/>
          <p:nvPr/>
        </p:nvSpPr>
        <p:spPr>
          <a:xfrm>
            <a:off x="9709785" y="1712595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Actores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interesados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893" name="Google Shape;893;p30"/>
          <p:cNvSpPr/>
          <p:nvPr/>
        </p:nvSpPr>
        <p:spPr>
          <a:xfrm>
            <a:off x="9709785" y="2078355"/>
            <a:ext cx="1920240" cy="3931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5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0"/>
          <p:cNvSpPr txBox="1"/>
          <p:nvPr/>
        </p:nvSpPr>
        <p:spPr>
          <a:xfrm>
            <a:off x="9709785" y="2151841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2563E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UPME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895" name="Google Shape;895;p30"/>
          <p:cNvSpPr/>
          <p:nvPr/>
        </p:nvSpPr>
        <p:spPr>
          <a:xfrm>
            <a:off x="9709785" y="2544699"/>
            <a:ext cx="1920240" cy="3931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5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30"/>
          <p:cNvSpPr txBox="1"/>
          <p:nvPr/>
        </p:nvSpPr>
        <p:spPr>
          <a:xfrm>
            <a:off x="9709785" y="2618184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2563E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MinEnergía</a:t>
            </a:r>
            <a:endParaRPr sz="1600" b="1" dirty="0">
              <a:solidFill>
                <a:srgbClr val="2563EB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897" name="Google Shape;897;p30"/>
          <p:cNvSpPr/>
          <p:nvPr/>
        </p:nvSpPr>
        <p:spPr>
          <a:xfrm>
            <a:off x="9709785" y="3011043"/>
            <a:ext cx="1920240" cy="3931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5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0"/>
          <p:cNvSpPr txBox="1"/>
          <p:nvPr/>
        </p:nvSpPr>
        <p:spPr>
          <a:xfrm>
            <a:off x="9709785" y="3084528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2563E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CREG</a:t>
            </a:r>
            <a:endParaRPr sz="1600" b="1" dirty="0">
              <a:solidFill>
                <a:srgbClr val="2563EB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899" name="Google Shape;899;p30"/>
          <p:cNvSpPr/>
          <p:nvPr/>
        </p:nvSpPr>
        <p:spPr>
          <a:xfrm>
            <a:off x="9709785" y="3477387"/>
            <a:ext cx="1920240" cy="3931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5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30"/>
          <p:cNvSpPr txBox="1"/>
          <p:nvPr/>
        </p:nvSpPr>
        <p:spPr>
          <a:xfrm>
            <a:off x="9709785" y="3550872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2563E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SIC</a:t>
            </a:r>
            <a:endParaRPr sz="1600" b="1" dirty="0">
              <a:solidFill>
                <a:srgbClr val="2563EB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901" name="Google Shape;901;p30"/>
          <p:cNvSpPr/>
          <p:nvPr/>
        </p:nvSpPr>
        <p:spPr>
          <a:xfrm>
            <a:off x="9709785" y="3943731"/>
            <a:ext cx="1920240" cy="3931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5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0"/>
          <p:cNvSpPr txBox="1"/>
          <p:nvPr/>
        </p:nvSpPr>
        <p:spPr>
          <a:xfrm>
            <a:off x="9709785" y="4017216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2563E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Cárgame</a:t>
            </a:r>
            <a:endParaRPr sz="1600" b="1" dirty="0">
              <a:solidFill>
                <a:srgbClr val="2563EB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903" name="Google Shape;903;p30"/>
          <p:cNvSpPr/>
          <p:nvPr/>
        </p:nvSpPr>
        <p:spPr>
          <a:xfrm>
            <a:off x="9709785" y="4410075"/>
            <a:ext cx="1920240" cy="3931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25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30"/>
          <p:cNvSpPr txBox="1"/>
          <p:nvPr/>
        </p:nvSpPr>
        <p:spPr>
          <a:xfrm>
            <a:off x="9709785" y="4483560"/>
            <a:ext cx="19202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2563E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Ciudadanos</a:t>
            </a:r>
            <a:endParaRPr sz="1600" b="1" dirty="0">
              <a:solidFill>
                <a:srgbClr val="2563EB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905" name="Google Shape;905;p30"/>
          <p:cNvSpPr txBox="1"/>
          <p:nvPr/>
        </p:nvSpPr>
        <p:spPr>
          <a:xfrm>
            <a:off x="2714625" y="1804035"/>
            <a:ext cx="10058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 2.2.1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06" name="Google Shape;906;p30"/>
          <p:cNvSpPr txBox="1"/>
          <p:nvPr/>
        </p:nvSpPr>
        <p:spPr>
          <a:xfrm>
            <a:off x="2714625" y="2078355"/>
            <a:ext cx="100584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REST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907" name="Google Shape;907;p30"/>
          <p:cNvCxnSpPr/>
          <p:nvPr/>
        </p:nvCxnSpPr>
        <p:spPr>
          <a:xfrm>
            <a:off x="2714625" y="3449955"/>
            <a:ext cx="914400" cy="0"/>
          </a:xfrm>
          <a:prstGeom prst="straightConnector1">
            <a:avLst/>
          </a:prstGeom>
          <a:noFill/>
          <a:ln w="25400" cap="flat" cmpd="sng">
            <a:solidFill>
              <a:srgbClr val="27A34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908" name="Google Shape;908;p30"/>
          <p:cNvSpPr txBox="1"/>
          <p:nvPr/>
        </p:nvSpPr>
        <p:spPr>
          <a:xfrm>
            <a:off x="8658225" y="1758761"/>
            <a:ext cx="9144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</a:t>
            </a:r>
            <a:r>
              <a:rPr lang="en-US" sz="1000" b="1" i="0" u="none" strike="noStrike" cap="none" dirty="0" err="1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09" name="Google Shape;909;p30"/>
          <p:cNvSpPr txBox="1"/>
          <p:nvPr/>
        </p:nvSpPr>
        <p:spPr>
          <a:xfrm>
            <a:off x="8703945" y="2078355"/>
            <a:ext cx="91440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JSON / REST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910" name="Google Shape;910;p30"/>
          <p:cNvCxnSpPr/>
          <p:nvPr/>
        </p:nvCxnSpPr>
        <p:spPr>
          <a:xfrm>
            <a:off x="8749665" y="3449955"/>
            <a:ext cx="731520" cy="0"/>
          </a:xfrm>
          <a:prstGeom prst="straightConnector1">
            <a:avLst/>
          </a:prstGeom>
          <a:noFill/>
          <a:ln w="25400" cap="flat" cmpd="sng">
            <a:solidFill>
              <a:srgbClr val="2563EB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911" name="Google Shape;911;p30"/>
          <p:cNvSpPr/>
          <p:nvPr/>
        </p:nvSpPr>
        <p:spPr>
          <a:xfrm>
            <a:off x="1513800" y="5852160"/>
            <a:ext cx="9182775" cy="594360"/>
          </a:xfrm>
          <a:prstGeom prst="roundRect">
            <a:avLst>
              <a:gd name="adj" fmla="val 8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30"/>
          <p:cNvSpPr txBox="1"/>
          <p:nvPr/>
        </p:nvSpPr>
        <p:spPr>
          <a:xfrm>
            <a:off x="1736407" y="5929089"/>
            <a:ext cx="859726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Información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intercambiada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 Locations · EVSEs · Connectors · Tariffs · Sessions    |    Endpoint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productivo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 https://siem.upme.gov.co/ocpi/2.2.1/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" name="Google Shape;602;g39368f38440_0_54">
            <a:extLst>
              <a:ext uri="{FF2B5EF4-FFF2-40B4-BE49-F238E27FC236}">
                <a16:creationId xmlns:a16="http://schemas.microsoft.com/office/drawing/2014/main" id="{F4513945-21A8-BEFA-12C2-E6F00C769DDF}"/>
              </a:ext>
            </a:extLst>
          </p:cNvPr>
          <p:cNvSpPr/>
          <p:nvPr/>
        </p:nvSpPr>
        <p:spPr>
          <a:xfrm rot="5400000">
            <a:off x="-33426" y="5312181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3;g39368f38440_0_54">
            <a:extLst>
              <a:ext uri="{FF2B5EF4-FFF2-40B4-BE49-F238E27FC236}">
                <a16:creationId xmlns:a16="http://schemas.microsoft.com/office/drawing/2014/main" id="{DD3577BB-DB78-7D58-847D-CD6EEBCD398D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31"/>
          <p:cNvSpPr txBox="1"/>
          <p:nvPr/>
        </p:nvSpPr>
        <p:spPr>
          <a:xfrm>
            <a:off x="777240" y="935089"/>
            <a:ext cx="109728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Vista de alto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nivel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—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quiénes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son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actores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qué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consume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cada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uno y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dónde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fluye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la información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hacia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desde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la UPME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27" name="Google Shape;927;p31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01116" y="1195395"/>
            <a:ext cx="8585832" cy="5366145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28;p31"/>
          <p:cNvSpPr/>
          <p:nvPr/>
        </p:nvSpPr>
        <p:spPr>
          <a:xfrm>
            <a:off x="548640" y="6492240"/>
            <a:ext cx="9824085" cy="320100"/>
          </a:xfrm>
          <a:prstGeom prst="roundRect">
            <a:avLst>
              <a:gd name="adj" fmla="val 5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31"/>
          <p:cNvSpPr txBox="1"/>
          <p:nvPr/>
        </p:nvSpPr>
        <p:spPr>
          <a:xfrm>
            <a:off x="1177290" y="6562980"/>
            <a:ext cx="9195435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EL CPO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reporta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datos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OCPI 2.2.1.    ·    LA UPME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recibe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valida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almacena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gobierna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y publica.    ·   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Cárgame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habilita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   SIC/CREG/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MinEnergía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supervisan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   </a:t>
            </a:r>
            <a:r>
              <a:rPr kumimoji="0" lang="en-US" sz="950" b="1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Ciudadano</a:t>
            </a:r>
            <a:r>
              <a:rPr kumimoji="0" lang="en-US" sz="950" b="1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consume.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0" name="Google Shape;930;p31"/>
          <p:cNvSpPr txBox="1"/>
          <p:nvPr/>
        </p:nvSpPr>
        <p:spPr>
          <a:xfrm>
            <a:off x="10972800" y="6492240"/>
            <a:ext cx="9144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Google Shape;1000;p25" descr="Imagen">
            <a:extLst>
              <a:ext uri="{FF2B5EF4-FFF2-40B4-BE49-F238E27FC236}">
                <a16:creationId xmlns:a16="http://schemas.microsoft.com/office/drawing/2014/main" id="{8704C19D-7062-3AE6-4A9B-5160E568FC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1;p25" descr="Imagen">
            <a:extLst>
              <a:ext uri="{FF2B5EF4-FFF2-40B4-BE49-F238E27FC236}">
                <a16:creationId xmlns:a16="http://schemas.microsoft.com/office/drawing/2014/main" id="{A6E41B84-7CC8-4568-7CA5-4ED0D26484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  <p:sp>
        <p:nvSpPr>
          <p:cNvPr id="924" name="Google Shape;924;p31"/>
          <p:cNvSpPr txBox="1"/>
          <p:nvPr/>
        </p:nvSpPr>
        <p:spPr>
          <a:xfrm>
            <a:off x="667440" y="361782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Quién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interactúa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con la Plataforma SIEM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pic>
        <p:nvPicPr>
          <p:cNvPr id="4" name="Google Shape;941;p24" title="_UPME_logo_GRIS.png">
            <a:extLst>
              <a:ext uri="{FF2B5EF4-FFF2-40B4-BE49-F238E27FC236}">
                <a16:creationId xmlns:a16="http://schemas.microsoft.com/office/drawing/2014/main" id="{2D119960-945C-86D8-6AC5-B448BE479F9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32"/>
          <p:cNvSpPr txBox="1"/>
          <p:nvPr/>
        </p:nvSpPr>
        <p:spPr>
          <a:xfrm>
            <a:off x="548640" y="22716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Componentes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internos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del SIEM-UPME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941" name="Google Shape;941;p32"/>
          <p:cNvSpPr txBox="1"/>
          <p:nvPr/>
        </p:nvSpPr>
        <p:spPr>
          <a:xfrm>
            <a:off x="608040" y="737294"/>
            <a:ext cx="109728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Vista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detallada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—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contenedores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desplegados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Cloud,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agrupados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capa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funcional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+30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servicios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20M 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tx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kumimoji="0" lang="en-US" sz="1100" b="0" i="1" u="none" strike="noStrike" kern="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mes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Full Stack DR.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42" name="Google Shape;942;p32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53406" y="1008321"/>
            <a:ext cx="8166846" cy="5818879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32"/>
          <p:cNvSpPr/>
          <p:nvPr/>
        </p:nvSpPr>
        <p:spPr>
          <a:xfrm>
            <a:off x="9220252" y="3054728"/>
            <a:ext cx="2544735" cy="1507350"/>
          </a:xfrm>
          <a:prstGeom prst="roundRect">
            <a:avLst>
              <a:gd name="adj" fmla="val 5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32"/>
          <p:cNvSpPr txBox="1"/>
          <p:nvPr/>
        </p:nvSpPr>
        <p:spPr>
          <a:xfrm>
            <a:off x="9437025" y="3300571"/>
            <a:ext cx="208441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 </a:t>
            </a:r>
            <a:r>
              <a:rPr kumimoji="0" lang="en-US" sz="1100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capas</a:t>
            </a:r>
            <a:r>
              <a:rPr kumimoji="0" lang="en-US" sz="1100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Edge &amp; </a:t>
            </a:r>
            <a:r>
              <a:rPr kumimoji="0" lang="en-US" sz="1100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Seguridad</a:t>
            </a:r>
            <a:r>
              <a:rPr kumimoji="0" lang="en-US" sz="1100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  ·   Identity &amp; Access   ·   Core OKE (</a:t>
            </a:r>
            <a:r>
              <a:rPr kumimoji="0" lang="en-US" sz="1100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microservicios</a:t>
            </a:r>
            <a:r>
              <a:rPr kumimoji="0" lang="en-US" sz="1100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   ·   Event Streaming   ·   Datos (Medallion + ATP)   +   </a:t>
            </a:r>
            <a:r>
              <a:rPr kumimoji="0" lang="en-US" sz="1100" i="1" u="none" strike="noStrike" kern="0" cap="none" spc="0" normalizeH="0" baseline="0" noProof="0" dirty="0" err="1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Observabilidad</a:t>
            </a:r>
            <a:r>
              <a:rPr kumimoji="0" lang="en-US" sz="1100" i="1" u="none" strike="noStrike" kern="0" cap="none" spc="0" normalizeH="0" baseline="0" noProof="0" dirty="0">
                <a:ln>
                  <a:noFill/>
                </a:ln>
                <a:solidFill>
                  <a:srgbClr val="0E3B2A"/>
                </a:solidFill>
                <a:effectLst/>
                <a:uLnTx/>
                <a:uFillTx/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transversal + DR cross-region</a:t>
            </a:r>
            <a:endParaRPr kumimoji="0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 regular" panose="00000500000000000000" pitchFamily="2" charset="0"/>
              <a:sym typeface="Arial"/>
            </a:endParaRPr>
          </a:p>
        </p:txBody>
      </p:sp>
      <p:sp>
        <p:nvSpPr>
          <p:cNvPr id="3" name="Google Shape;603;g39368f38440_0_54">
            <a:extLst>
              <a:ext uri="{FF2B5EF4-FFF2-40B4-BE49-F238E27FC236}">
                <a16:creationId xmlns:a16="http://schemas.microsoft.com/office/drawing/2014/main" id="{FC2BCA6B-D104-A679-9DA0-2F11E3B98451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31"/>
          <p:cNvSpPr txBox="1"/>
          <p:nvPr/>
        </p:nvSpPr>
        <p:spPr>
          <a:xfrm>
            <a:off x="594360" y="1070181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sostener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y lo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UPME se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compromete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entregar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25" name="Google Shape;925;p31"/>
          <p:cNvSpPr txBox="1"/>
          <p:nvPr/>
        </p:nvSpPr>
        <p:spPr>
          <a:xfrm>
            <a:off x="548640" y="1874519"/>
            <a:ext cx="5486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183E33"/>
                </a:solidFill>
                <a:highlight>
                  <a:srgbClr val="DEFF64"/>
                </a:highligh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VOLUMETRÍA PROYECTADA</a:t>
            </a:r>
            <a:endParaRPr sz="2000" dirty="0">
              <a:solidFill>
                <a:srgbClr val="183E33"/>
              </a:solidFill>
              <a:highlight>
                <a:srgbClr val="DEFF64"/>
              </a:highlight>
              <a:latin typeface="Nunito Sans Black" panose="00000A00000000000000" pitchFamily="2" charset="0"/>
            </a:endParaRPr>
          </a:p>
        </p:txBody>
      </p:sp>
      <p:sp>
        <p:nvSpPr>
          <p:cNvPr id="926" name="Google Shape;926;p31"/>
          <p:cNvSpPr/>
          <p:nvPr/>
        </p:nvSpPr>
        <p:spPr>
          <a:xfrm>
            <a:off x="548640" y="2286000"/>
            <a:ext cx="2606040" cy="12801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31"/>
          <p:cNvSpPr txBox="1"/>
          <p:nvPr/>
        </p:nvSpPr>
        <p:spPr>
          <a:xfrm>
            <a:off x="548640" y="2468880"/>
            <a:ext cx="26060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~600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928" name="Google Shape;928;p31"/>
          <p:cNvSpPr txBox="1"/>
          <p:nvPr/>
        </p:nvSpPr>
        <p:spPr>
          <a:xfrm>
            <a:off x="548640" y="3108960"/>
            <a:ext cx="2606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sz="11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29" name="Google Shape;929;p31"/>
          <p:cNvSpPr/>
          <p:nvPr/>
        </p:nvSpPr>
        <p:spPr>
          <a:xfrm>
            <a:off x="3291840" y="2286000"/>
            <a:ext cx="2606040" cy="12801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31"/>
          <p:cNvSpPr txBox="1"/>
          <p:nvPr/>
        </p:nvSpPr>
        <p:spPr>
          <a:xfrm>
            <a:off x="3291840" y="2468880"/>
            <a:ext cx="26060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~3 000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931" name="Google Shape;931;p31"/>
          <p:cNvSpPr txBox="1"/>
          <p:nvPr/>
        </p:nvSpPr>
        <p:spPr>
          <a:xfrm>
            <a:off x="3291840" y="3108960"/>
            <a:ext cx="2606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Mensajes</a:t>
            </a:r>
            <a:r>
              <a:rPr lang="en-US" sz="11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/min (</a:t>
            </a: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pico</a:t>
            </a:r>
            <a:r>
              <a:rPr lang="en-US" sz="11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32" name="Google Shape;932;p31"/>
          <p:cNvSpPr/>
          <p:nvPr/>
        </p:nvSpPr>
        <p:spPr>
          <a:xfrm>
            <a:off x="548640" y="3749039"/>
            <a:ext cx="2606040" cy="12801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31"/>
          <p:cNvSpPr txBox="1"/>
          <p:nvPr/>
        </p:nvSpPr>
        <p:spPr>
          <a:xfrm>
            <a:off x="548640" y="3931920"/>
            <a:ext cx="2606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</a:t>
            </a:r>
            <a:r>
              <a:rPr lang="en-US" sz="3400" b="1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0</a:t>
            </a:r>
            <a:r>
              <a:rPr lang="en-US" sz="3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M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934" name="Google Shape;934;p31"/>
          <p:cNvSpPr txBox="1"/>
          <p:nvPr/>
        </p:nvSpPr>
        <p:spPr>
          <a:xfrm>
            <a:off x="548640" y="4572000"/>
            <a:ext cx="2606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Transacciones</a:t>
            </a:r>
            <a:r>
              <a:rPr lang="en-US" sz="11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</a:t>
            </a: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35" name="Google Shape;935;p31"/>
          <p:cNvSpPr/>
          <p:nvPr/>
        </p:nvSpPr>
        <p:spPr>
          <a:xfrm>
            <a:off x="3291840" y="3749039"/>
            <a:ext cx="2606040" cy="12801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31"/>
          <p:cNvSpPr txBox="1"/>
          <p:nvPr/>
        </p:nvSpPr>
        <p:spPr>
          <a:xfrm>
            <a:off x="3291840" y="3931920"/>
            <a:ext cx="26060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+30 %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937" name="Google Shape;937;p31"/>
          <p:cNvSpPr txBox="1"/>
          <p:nvPr/>
        </p:nvSpPr>
        <p:spPr>
          <a:xfrm>
            <a:off x="3291840" y="4572000"/>
            <a:ext cx="2606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Crecimiento</a:t>
            </a:r>
            <a:r>
              <a:rPr lang="en-US" sz="11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anual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938" name="Google Shape;938;p31"/>
          <p:cNvSpPr txBox="1"/>
          <p:nvPr/>
        </p:nvSpPr>
        <p:spPr>
          <a:xfrm>
            <a:off x="6400800" y="1874519"/>
            <a:ext cx="5486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COMPROMISOS UPME</a:t>
            </a:r>
            <a:endParaRPr sz="2000"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39" name="Google Shape;939;p31"/>
          <p:cNvSpPr/>
          <p:nvPr/>
        </p:nvSpPr>
        <p:spPr>
          <a:xfrm>
            <a:off x="6400800" y="2286000"/>
            <a:ext cx="5212080" cy="5029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1"/>
          <p:cNvSpPr/>
          <p:nvPr/>
        </p:nvSpPr>
        <p:spPr>
          <a:xfrm>
            <a:off x="6400800" y="2286000"/>
            <a:ext cx="109728" cy="5029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31"/>
          <p:cNvSpPr txBox="1"/>
          <p:nvPr/>
        </p:nvSpPr>
        <p:spPr>
          <a:xfrm>
            <a:off x="6629400" y="2414349"/>
            <a:ext cx="1417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99.9 %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42" name="Google Shape;942;p31"/>
          <p:cNvSpPr txBox="1"/>
          <p:nvPr/>
        </p:nvSpPr>
        <p:spPr>
          <a:xfrm>
            <a:off x="8046720" y="2429738"/>
            <a:ext cx="3520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Disponibilidad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anual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SIEM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943" name="Google Shape;943;p31"/>
          <p:cNvSpPr/>
          <p:nvPr/>
        </p:nvSpPr>
        <p:spPr>
          <a:xfrm>
            <a:off x="6400800" y="2862072"/>
            <a:ext cx="5212080" cy="5029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31"/>
          <p:cNvSpPr/>
          <p:nvPr/>
        </p:nvSpPr>
        <p:spPr>
          <a:xfrm>
            <a:off x="6400800" y="2862072"/>
            <a:ext cx="109728" cy="5029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31"/>
          <p:cNvSpPr txBox="1"/>
          <p:nvPr/>
        </p:nvSpPr>
        <p:spPr>
          <a:xfrm>
            <a:off x="6629400" y="2990421"/>
            <a:ext cx="1417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≤ 60 s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46" name="Google Shape;946;p31"/>
          <p:cNvSpPr txBox="1"/>
          <p:nvPr/>
        </p:nvSpPr>
        <p:spPr>
          <a:xfrm>
            <a:off x="8046720" y="3005810"/>
            <a:ext cx="3520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947" name="Google Shape;947;p31"/>
          <p:cNvSpPr/>
          <p:nvPr/>
        </p:nvSpPr>
        <p:spPr>
          <a:xfrm>
            <a:off x="6400800" y="3438144"/>
            <a:ext cx="5212080" cy="5029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31"/>
          <p:cNvSpPr/>
          <p:nvPr/>
        </p:nvSpPr>
        <p:spPr>
          <a:xfrm>
            <a:off x="6400800" y="3438144"/>
            <a:ext cx="109728" cy="5029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31"/>
          <p:cNvSpPr txBox="1"/>
          <p:nvPr/>
        </p:nvSpPr>
        <p:spPr>
          <a:xfrm>
            <a:off x="6629400" y="3566493"/>
            <a:ext cx="1417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≤ 500 </a:t>
            </a:r>
            <a:r>
              <a:rPr lang="en-US" sz="1600" b="1" i="0" u="none" strike="noStrike" cap="none" dirty="0" err="1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ms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50" name="Google Shape;950;p31"/>
          <p:cNvSpPr txBox="1"/>
          <p:nvPr/>
        </p:nvSpPr>
        <p:spPr>
          <a:xfrm>
            <a:off x="8046720" y="3581882"/>
            <a:ext cx="3520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P95 endpoints API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951" name="Google Shape;951;p31"/>
          <p:cNvSpPr/>
          <p:nvPr/>
        </p:nvSpPr>
        <p:spPr>
          <a:xfrm>
            <a:off x="6400800" y="4014215"/>
            <a:ext cx="5212080" cy="5029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31"/>
          <p:cNvSpPr/>
          <p:nvPr/>
        </p:nvSpPr>
        <p:spPr>
          <a:xfrm>
            <a:off x="6400800" y="4014215"/>
            <a:ext cx="109728" cy="5029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31"/>
          <p:cNvSpPr txBox="1"/>
          <p:nvPr/>
        </p:nvSpPr>
        <p:spPr>
          <a:xfrm>
            <a:off x="6629400" y="4142564"/>
            <a:ext cx="1417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7 </a:t>
            </a:r>
            <a:r>
              <a:rPr lang="en-US" sz="1600" b="1" i="0" u="none" strike="noStrike" cap="none" dirty="0" err="1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años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54" name="Google Shape;954;p31"/>
          <p:cNvSpPr txBox="1"/>
          <p:nvPr/>
        </p:nvSpPr>
        <p:spPr>
          <a:xfrm>
            <a:off x="8046720" y="4157953"/>
            <a:ext cx="3520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Retención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audit trail (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Decreto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1080/2015)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955" name="Google Shape;955;p31"/>
          <p:cNvSpPr/>
          <p:nvPr/>
        </p:nvSpPr>
        <p:spPr>
          <a:xfrm>
            <a:off x="6400800" y="4590288"/>
            <a:ext cx="5212080" cy="5029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31"/>
          <p:cNvSpPr/>
          <p:nvPr/>
        </p:nvSpPr>
        <p:spPr>
          <a:xfrm>
            <a:off x="6400800" y="4590288"/>
            <a:ext cx="109728" cy="5029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31"/>
          <p:cNvSpPr txBox="1"/>
          <p:nvPr/>
        </p:nvSpPr>
        <p:spPr>
          <a:xfrm>
            <a:off x="6629400" y="4718637"/>
            <a:ext cx="1417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≥ 6 meses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58" name="Google Shape;958;p31"/>
          <p:cNvSpPr txBox="1"/>
          <p:nvPr/>
        </p:nvSpPr>
        <p:spPr>
          <a:xfrm>
            <a:off x="8046720" y="4734026"/>
            <a:ext cx="3520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Compatibilidad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hacia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atrás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959" name="Google Shape;959;p31"/>
          <p:cNvSpPr/>
          <p:nvPr/>
        </p:nvSpPr>
        <p:spPr>
          <a:xfrm>
            <a:off x="6400800" y="5166359"/>
            <a:ext cx="5212080" cy="5029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1"/>
          <p:cNvSpPr/>
          <p:nvPr/>
        </p:nvSpPr>
        <p:spPr>
          <a:xfrm>
            <a:off x="6400800" y="5166359"/>
            <a:ext cx="109728" cy="5029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31"/>
          <p:cNvSpPr txBox="1"/>
          <p:nvPr/>
        </p:nvSpPr>
        <p:spPr>
          <a:xfrm>
            <a:off x="6629400" y="5294708"/>
            <a:ext cx="1417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Cross-region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962" name="Google Shape;962;p31"/>
          <p:cNvSpPr txBox="1"/>
          <p:nvPr/>
        </p:nvSpPr>
        <p:spPr>
          <a:xfrm>
            <a:off x="8046720" y="5310097"/>
            <a:ext cx="3520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DRP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activo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OCI Full Stack DR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964" name="Google Shape;964;p31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20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B1D3E120-3435-EC57-E3E1-364E31EB9A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6F4B096C-C385-60F6-5F78-43A9229644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E2777652-885F-8DC8-CCAF-A2C9169A0CF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Google Shape;922;p31"/>
          <p:cNvSpPr txBox="1"/>
          <p:nvPr/>
        </p:nvSpPr>
        <p:spPr>
          <a:xfrm>
            <a:off x="548640" y="45720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Volumetría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esperada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y SLAs UPME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D14E2330-3298-ABF9-1515-A01272658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1EEEFE54-692F-9D12-DC7E-8089F090357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F9E30068-334B-CC46-A214-6A3AFACF1B26}"/>
              </a:ext>
            </a:extLst>
          </p:cNvPr>
          <p:cNvSpPr txBox="1"/>
          <p:nvPr/>
        </p:nvSpPr>
        <p:spPr>
          <a:xfrm>
            <a:off x="1418500" y="3907021"/>
            <a:ext cx="650600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FASE 02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2A3D58BB-2F7C-BC00-3ED3-2CE12EEF9DFC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g3e70f1b3013_1_290">
            <a:extLst>
              <a:ext uri="{FF2B5EF4-FFF2-40B4-BE49-F238E27FC236}">
                <a16:creationId xmlns:a16="http://schemas.microsoft.com/office/drawing/2014/main" id="{A333956A-70EC-0173-3B29-A850ECA02298}"/>
              </a:ext>
            </a:extLst>
          </p:cNvPr>
          <p:cNvSpPr txBox="1"/>
          <p:nvPr/>
        </p:nvSpPr>
        <p:spPr>
          <a:xfrm>
            <a:off x="1351825" y="3098221"/>
            <a:ext cx="2619234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183E33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Fase Técnica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183E33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8D3265C0-A38E-A530-D726-AD25472767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CDA508C5-34D6-6CFA-4FA2-0C946A265316}"/>
              </a:ext>
            </a:extLst>
          </p:cNvPr>
          <p:cNvSpPr txBox="1"/>
          <p:nvPr/>
        </p:nvSpPr>
        <p:spPr>
          <a:xfrm>
            <a:off x="1418500" y="4782497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SEGURIDAD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02FB3AC7-8C6C-5962-F2BB-FC9E368386A0}"/>
              </a:ext>
            </a:extLst>
          </p:cNvPr>
          <p:cNvSpPr txBox="1"/>
          <p:nvPr/>
        </p:nvSpPr>
        <p:spPr>
          <a:xfrm>
            <a:off x="1418500" y="2307571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Clr>
                <a:srgbClr val="223D34"/>
              </a:buClr>
              <a:buSzPts val="8600"/>
            </a:pPr>
            <a:r>
              <a:rPr lang="es-CO" sz="9600" b="1" dirty="0">
                <a:solidFill>
                  <a:srgbClr val="183E33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900" dirty="0">
              <a:solidFill>
                <a:srgbClr val="183E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68466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F22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32"/>
          <p:cNvSpPr txBox="1"/>
          <p:nvPr/>
        </p:nvSpPr>
        <p:spPr>
          <a:xfrm>
            <a:off x="609600" y="533693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Seguridad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y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Acceso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Técnico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973" name="Google Shape;973;p32"/>
          <p:cNvSpPr txBox="1"/>
          <p:nvPr/>
        </p:nvSpPr>
        <p:spPr>
          <a:xfrm>
            <a:off x="609600" y="1210801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CPO contra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 y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mantiene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conexión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57CAC9ED-461C-3E47-8D6B-E61531741044}"/>
              </a:ext>
            </a:extLst>
          </p:cNvPr>
          <p:cNvGrpSpPr/>
          <p:nvPr/>
        </p:nvGrpSpPr>
        <p:grpSpPr>
          <a:xfrm>
            <a:off x="708977" y="2341245"/>
            <a:ext cx="3413760" cy="3200400"/>
            <a:chOff x="609600" y="2788920"/>
            <a:chExt cx="3413760" cy="3200400"/>
          </a:xfrm>
        </p:grpSpPr>
        <p:sp>
          <p:nvSpPr>
            <p:cNvPr id="974" name="Google Shape;974;p32"/>
            <p:cNvSpPr/>
            <p:nvPr/>
          </p:nvSpPr>
          <p:spPr>
            <a:xfrm>
              <a:off x="609600" y="2788920"/>
              <a:ext cx="3246120" cy="3200400"/>
            </a:xfrm>
            <a:prstGeom prst="roundRect">
              <a:avLst>
                <a:gd name="adj" fmla="val 5000"/>
              </a:avLst>
            </a:prstGeom>
            <a:solidFill>
              <a:schemeClr val="bg1">
                <a:alpha val="10000"/>
              </a:schemeClr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2"/>
            <p:cNvSpPr txBox="1"/>
            <p:nvPr/>
          </p:nvSpPr>
          <p:spPr>
            <a:xfrm>
              <a:off x="777240" y="3154680"/>
              <a:ext cx="32461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AUTENTICACIÓN MUTUA</a:t>
              </a:r>
              <a:endParaRPr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</a:endParaRPr>
            </a:p>
          </p:txBody>
        </p:sp>
        <p:sp>
          <p:nvSpPr>
            <p:cNvPr id="976" name="Google Shape;976;p32"/>
            <p:cNvSpPr txBox="1"/>
            <p:nvPr/>
          </p:nvSpPr>
          <p:spPr>
            <a:xfrm>
              <a:off x="777240" y="3474720"/>
              <a:ext cx="32461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mTLS</a:t>
              </a:r>
              <a:r>
                <a:rPr lang="en-US" sz="20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+ </a:t>
              </a: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Certificados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777240" y="4206240"/>
              <a:ext cx="73152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2"/>
            <p:cNvSpPr txBox="1"/>
            <p:nvPr/>
          </p:nvSpPr>
          <p:spPr>
            <a:xfrm>
              <a:off x="777240" y="4389120"/>
              <a:ext cx="2289810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Conexión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cifrada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cliente-servidor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con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certificados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X.509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firmados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por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la CA interna UPME.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1A1E9FEC-B00F-3E56-01BD-117BD28A3C8A}"/>
              </a:ext>
            </a:extLst>
          </p:cNvPr>
          <p:cNvGrpSpPr/>
          <p:nvPr/>
        </p:nvGrpSpPr>
        <p:grpSpPr>
          <a:xfrm>
            <a:off x="4335145" y="2341245"/>
            <a:ext cx="3436620" cy="3200400"/>
            <a:chOff x="4472940" y="2788920"/>
            <a:chExt cx="3436620" cy="3200400"/>
          </a:xfrm>
        </p:grpSpPr>
        <p:sp>
          <p:nvSpPr>
            <p:cNvPr id="3" name="Google Shape;974;p32">
              <a:extLst>
                <a:ext uri="{FF2B5EF4-FFF2-40B4-BE49-F238E27FC236}">
                  <a16:creationId xmlns:a16="http://schemas.microsoft.com/office/drawing/2014/main" id="{EEB0CBDD-EC85-7F05-956D-5B3DED8A5B90}"/>
                </a:ext>
              </a:extLst>
            </p:cNvPr>
            <p:cNvSpPr/>
            <p:nvPr/>
          </p:nvSpPr>
          <p:spPr>
            <a:xfrm>
              <a:off x="4472940" y="2788920"/>
              <a:ext cx="3246120" cy="3200400"/>
            </a:xfrm>
            <a:prstGeom prst="roundRect">
              <a:avLst>
                <a:gd name="adj" fmla="val 5000"/>
              </a:avLst>
            </a:prstGeom>
            <a:solidFill>
              <a:schemeClr val="bg1">
                <a:alpha val="10000"/>
              </a:schemeClr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2"/>
            <p:cNvSpPr txBox="1"/>
            <p:nvPr/>
          </p:nvSpPr>
          <p:spPr>
            <a:xfrm>
              <a:off x="4663440" y="3154680"/>
              <a:ext cx="32461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≤ 60 MINUTOS</a:t>
              </a:r>
              <a:endParaRPr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</a:endParaRPr>
            </a:p>
          </p:txBody>
        </p:sp>
        <p:sp>
          <p:nvSpPr>
            <p:cNvPr id="981" name="Google Shape;981;p32"/>
            <p:cNvSpPr txBox="1"/>
            <p:nvPr/>
          </p:nvSpPr>
          <p:spPr>
            <a:xfrm>
              <a:off x="4663440" y="3474720"/>
              <a:ext cx="32461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Token JWT (</a:t>
              </a: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vida</a:t>
              </a:r>
              <a:r>
                <a:rPr lang="en-US" sz="20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corta</a:t>
              </a:r>
              <a:r>
                <a:rPr lang="en-US" sz="20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)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4663440" y="4206240"/>
              <a:ext cx="73152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2"/>
            <p:cNvSpPr txBox="1"/>
            <p:nvPr/>
          </p:nvSpPr>
          <p:spPr>
            <a:xfrm>
              <a:off x="4663440" y="4389120"/>
              <a:ext cx="2575560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Cada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llamada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incluye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un Bearer JWT RS256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firmado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por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la UPME. Sin token, 401 Unauthorized.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F0630D85-39B9-8601-ADC1-9695B3F6D0A0}"/>
              </a:ext>
            </a:extLst>
          </p:cNvPr>
          <p:cNvGrpSpPr/>
          <p:nvPr/>
        </p:nvGrpSpPr>
        <p:grpSpPr>
          <a:xfrm>
            <a:off x="7984172" y="2341245"/>
            <a:ext cx="3459480" cy="3200400"/>
            <a:chOff x="8336280" y="2777490"/>
            <a:chExt cx="3459480" cy="3200400"/>
          </a:xfrm>
        </p:grpSpPr>
        <p:sp>
          <p:nvSpPr>
            <p:cNvPr id="4" name="Google Shape;974;p32">
              <a:extLst>
                <a:ext uri="{FF2B5EF4-FFF2-40B4-BE49-F238E27FC236}">
                  <a16:creationId xmlns:a16="http://schemas.microsoft.com/office/drawing/2014/main" id="{1F97D196-76DA-387A-49EB-1B316E55D200}"/>
                </a:ext>
              </a:extLst>
            </p:cNvPr>
            <p:cNvSpPr/>
            <p:nvPr/>
          </p:nvSpPr>
          <p:spPr>
            <a:xfrm>
              <a:off x="8336280" y="2777490"/>
              <a:ext cx="3246120" cy="3200400"/>
            </a:xfrm>
            <a:prstGeom prst="roundRect">
              <a:avLst>
                <a:gd name="adj" fmla="val 5000"/>
              </a:avLst>
            </a:prstGeom>
            <a:solidFill>
              <a:schemeClr val="bg1">
                <a:alpha val="10000"/>
              </a:schemeClr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2"/>
            <p:cNvSpPr txBox="1"/>
            <p:nvPr/>
          </p:nvSpPr>
          <p:spPr>
            <a:xfrm>
              <a:off x="8549640" y="3154680"/>
              <a:ext cx="32461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RESPONSABILIDAD DEL CPO</a:t>
              </a:r>
              <a:endParaRPr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</a:endParaRPr>
            </a:p>
          </p:txBody>
        </p:sp>
        <p:sp>
          <p:nvSpPr>
            <p:cNvPr id="986" name="Google Shape;986;p32"/>
            <p:cNvSpPr txBox="1"/>
            <p:nvPr/>
          </p:nvSpPr>
          <p:spPr>
            <a:xfrm>
              <a:off x="8549640" y="3474720"/>
              <a:ext cx="32461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Custodia API Key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8549640" y="4206240"/>
              <a:ext cx="73152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2"/>
            <p:cNvSpPr txBox="1"/>
            <p:nvPr/>
          </p:nvSpPr>
          <p:spPr>
            <a:xfrm>
              <a:off x="8549640" y="4389120"/>
              <a:ext cx="27755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Nunca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código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fuente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, URLs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ni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logs.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Rotación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inmediata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si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hay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desvinculación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 personal.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26927923-B184-971B-AA7C-81A6FD1940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33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2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Flujo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integración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segura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009" name="Google Shape;1009;p33"/>
          <p:cNvSpPr txBox="1"/>
          <p:nvPr/>
        </p:nvSpPr>
        <p:spPr>
          <a:xfrm>
            <a:off x="548640" y="118872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 pasos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handshake hasta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primer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mensaje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228600" y="1828800"/>
            <a:ext cx="173736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33"/>
          <p:cNvSpPr txBox="1"/>
          <p:nvPr/>
        </p:nvSpPr>
        <p:spPr>
          <a:xfrm>
            <a:off x="228600" y="1949902"/>
            <a:ext cx="17373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CPO Backend</a:t>
            </a:r>
            <a:endParaRPr sz="1800" dirty="0">
              <a:solidFill>
                <a:srgbClr val="DEFF64"/>
              </a:solidFill>
              <a:latin typeface="Nunito Sans ExtraBold" panose="00000900000000000000" pitchFamily="2" charset="0"/>
            </a:endParaRPr>
          </a:p>
        </p:txBody>
      </p:sp>
      <p:cxnSp>
        <p:nvCxnSpPr>
          <p:cNvPr id="1012" name="Google Shape;1012;p33"/>
          <p:cNvCxnSpPr/>
          <p:nvPr/>
        </p:nvCxnSpPr>
        <p:spPr>
          <a:xfrm>
            <a:off x="1097280" y="2240279"/>
            <a:ext cx="0" cy="411480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13" name="Google Shape;1013;p33"/>
          <p:cNvSpPr/>
          <p:nvPr/>
        </p:nvSpPr>
        <p:spPr>
          <a:xfrm>
            <a:off x="2423160" y="1828800"/>
            <a:ext cx="173736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33"/>
          <p:cNvSpPr txBox="1"/>
          <p:nvPr/>
        </p:nvSpPr>
        <p:spPr>
          <a:xfrm>
            <a:off x="2423160" y="1949902"/>
            <a:ext cx="17373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100" b="1" i="0" u="none" strike="noStrike" cap="none" dirty="0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/</a:t>
            </a:r>
            <a:r>
              <a:rPr lang="en-US" sz="1100" b="1" i="0" u="none" strike="noStrike" cap="none" dirty="0" err="1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Cárgame</a:t>
            </a:r>
            <a:endParaRPr sz="1800" dirty="0">
              <a:solidFill>
                <a:srgbClr val="DEFF64"/>
              </a:solidFill>
              <a:latin typeface="Nunito Sans ExtraBold" panose="00000900000000000000" pitchFamily="2" charset="0"/>
            </a:endParaRPr>
          </a:p>
        </p:txBody>
      </p:sp>
      <p:cxnSp>
        <p:nvCxnSpPr>
          <p:cNvPr id="1015" name="Google Shape;1015;p33"/>
          <p:cNvCxnSpPr/>
          <p:nvPr/>
        </p:nvCxnSpPr>
        <p:spPr>
          <a:xfrm>
            <a:off x="3291840" y="2240279"/>
            <a:ext cx="0" cy="411480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16" name="Google Shape;1016;p33"/>
          <p:cNvSpPr/>
          <p:nvPr/>
        </p:nvSpPr>
        <p:spPr>
          <a:xfrm>
            <a:off x="4800600" y="1828800"/>
            <a:ext cx="173736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33"/>
          <p:cNvSpPr txBox="1"/>
          <p:nvPr/>
        </p:nvSpPr>
        <p:spPr>
          <a:xfrm>
            <a:off x="4800600" y="1949902"/>
            <a:ext cx="17373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UPME Plataforma</a:t>
            </a:r>
            <a:endParaRPr sz="1800" dirty="0">
              <a:solidFill>
                <a:srgbClr val="DEFF64"/>
              </a:solidFill>
              <a:latin typeface="Nunito Sans ExtraBold" panose="00000900000000000000" pitchFamily="2" charset="0"/>
            </a:endParaRPr>
          </a:p>
        </p:txBody>
      </p:sp>
      <p:cxnSp>
        <p:nvCxnSpPr>
          <p:cNvPr id="1018" name="Google Shape;1018;p33"/>
          <p:cNvCxnSpPr/>
          <p:nvPr/>
        </p:nvCxnSpPr>
        <p:spPr>
          <a:xfrm>
            <a:off x="5669280" y="2240279"/>
            <a:ext cx="0" cy="411480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19" name="Google Shape;1019;p33"/>
          <p:cNvSpPr/>
          <p:nvPr/>
        </p:nvSpPr>
        <p:spPr>
          <a:xfrm>
            <a:off x="6995159" y="1828800"/>
            <a:ext cx="173736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33"/>
          <p:cNvSpPr txBox="1"/>
          <p:nvPr/>
        </p:nvSpPr>
        <p:spPr>
          <a:xfrm>
            <a:off x="6995159" y="1949902"/>
            <a:ext cx="17373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Server OAuth</a:t>
            </a:r>
            <a:endParaRPr sz="1800" dirty="0">
              <a:solidFill>
                <a:srgbClr val="DEFF64"/>
              </a:solidFill>
              <a:latin typeface="Nunito Sans ExtraBold" panose="00000900000000000000" pitchFamily="2" charset="0"/>
            </a:endParaRPr>
          </a:p>
        </p:txBody>
      </p:sp>
      <p:cxnSp>
        <p:nvCxnSpPr>
          <p:cNvPr id="1021" name="Google Shape;1021;p33"/>
          <p:cNvCxnSpPr/>
          <p:nvPr/>
        </p:nvCxnSpPr>
        <p:spPr>
          <a:xfrm>
            <a:off x="7863840" y="2240279"/>
            <a:ext cx="0" cy="411480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22" name="Google Shape;1022;p33"/>
          <p:cNvSpPr/>
          <p:nvPr/>
        </p:nvSpPr>
        <p:spPr>
          <a:xfrm>
            <a:off x="9372600" y="1828800"/>
            <a:ext cx="173736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3"/>
          <p:cNvSpPr txBox="1"/>
          <p:nvPr/>
        </p:nvSpPr>
        <p:spPr>
          <a:xfrm>
            <a:off x="9372600" y="1949902"/>
            <a:ext cx="17373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DEFF64"/>
                </a:solidFill>
                <a:latin typeface="Nunito Sans ExtraBold" panose="00000900000000000000" pitchFamily="2" charset="0"/>
                <a:ea typeface="Calibri"/>
                <a:cs typeface="Calibri"/>
                <a:sym typeface="Calibri"/>
              </a:rPr>
              <a:t>SIEM-UPME</a:t>
            </a:r>
            <a:endParaRPr sz="1800" dirty="0">
              <a:solidFill>
                <a:srgbClr val="DEFF64"/>
              </a:solidFill>
              <a:latin typeface="Nunito Sans ExtraBold" panose="00000900000000000000" pitchFamily="2" charset="0"/>
            </a:endParaRPr>
          </a:p>
        </p:txBody>
      </p:sp>
      <p:cxnSp>
        <p:nvCxnSpPr>
          <p:cNvPr id="1024" name="Google Shape;1024;p33"/>
          <p:cNvCxnSpPr/>
          <p:nvPr/>
        </p:nvCxnSpPr>
        <p:spPr>
          <a:xfrm>
            <a:off x="10241280" y="2240279"/>
            <a:ext cx="0" cy="411480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25" name="Google Shape;1025;p33"/>
          <p:cNvSpPr/>
          <p:nvPr/>
        </p:nvSpPr>
        <p:spPr>
          <a:xfrm>
            <a:off x="640080" y="2331720"/>
            <a:ext cx="10927080" cy="274320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33"/>
          <p:cNvSpPr txBox="1"/>
          <p:nvPr/>
        </p:nvSpPr>
        <p:spPr>
          <a:xfrm>
            <a:off x="777240" y="2384242"/>
            <a:ext cx="10607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PASO 1 — Registro </a:t>
            </a:r>
            <a:r>
              <a:rPr lang="en-US" sz="1100" b="1" i="0" u="none" strike="noStrike" cap="none" dirty="0" err="1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previo</a:t>
            </a: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(offline)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027" name="Google Shape;1027;p33"/>
          <p:cNvSpPr txBox="1"/>
          <p:nvPr/>
        </p:nvSpPr>
        <p:spPr>
          <a:xfrm>
            <a:off x="914400" y="2679191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Registro </a:t>
            </a: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Cárgame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 (Res. 40123/2024)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28" name="Google Shape;1028;p33"/>
          <p:cNvCxnSpPr/>
          <p:nvPr/>
        </p:nvCxnSpPr>
        <p:spPr>
          <a:xfrm>
            <a:off x="1097280" y="2898648"/>
            <a:ext cx="219456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29" name="Google Shape;1029;p33"/>
          <p:cNvSpPr txBox="1"/>
          <p:nvPr/>
        </p:nvSpPr>
        <p:spPr>
          <a:xfrm>
            <a:off x="3200400" y="2953511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Notifica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prestador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habilitado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30" name="Google Shape;1030;p33"/>
          <p:cNvCxnSpPr/>
          <p:nvPr/>
        </p:nvCxnSpPr>
        <p:spPr>
          <a:xfrm>
            <a:off x="3291840" y="3172968"/>
            <a:ext cx="237744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31" name="Google Shape;1031;p33"/>
          <p:cNvSpPr txBox="1"/>
          <p:nvPr/>
        </p:nvSpPr>
        <p:spPr>
          <a:xfrm>
            <a:off x="2103120" y="3227831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Entrega </a:t>
            </a: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party_id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 + API Key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32" name="Google Shape;1032;p33"/>
          <p:cNvCxnSpPr/>
          <p:nvPr/>
        </p:nvCxnSpPr>
        <p:spPr>
          <a:xfrm rot="10800000">
            <a:off x="1097280" y="3447287"/>
            <a:ext cx="457200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33" name="Google Shape;1033;p33"/>
          <p:cNvSpPr/>
          <p:nvPr/>
        </p:nvSpPr>
        <p:spPr>
          <a:xfrm>
            <a:off x="640080" y="3520440"/>
            <a:ext cx="10927080" cy="274320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33"/>
          <p:cNvSpPr txBox="1"/>
          <p:nvPr/>
        </p:nvSpPr>
        <p:spPr>
          <a:xfrm>
            <a:off x="777240" y="3572962"/>
            <a:ext cx="10607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PASO 2 — </a:t>
            </a:r>
            <a:r>
              <a:rPr lang="en-US" sz="1100" b="1" i="0" u="none" strike="noStrike" cap="none" dirty="0" err="1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handshake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035" name="Google Shape;1035;p33"/>
          <p:cNvSpPr txBox="1"/>
          <p:nvPr/>
        </p:nvSpPr>
        <p:spPr>
          <a:xfrm>
            <a:off x="2103120" y="3867911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ClientHello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 + cert X.509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36" name="Google Shape;1036;p33"/>
          <p:cNvCxnSpPr/>
          <p:nvPr/>
        </p:nvCxnSpPr>
        <p:spPr>
          <a:xfrm>
            <a:off x="1097280" y="4087368"/>
            <a:ext cx="457200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37" name="Google Shape;1037;p33"/>
          <p:cNvSpPr txBox="1"/>
          <p:nvPr/>
        </p:nvSpPr>
        <p:spPr>
          <a:xfrm>
            <a:off x="2103120" y="4142231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ServerHello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 + Finished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38" name="Google Shape;1038;p33"/>
          <p:cNvCxnSpPr/>
          <p:nvPr/>
        </p:nvCxnSpPr>
        <p:spPr>
          <a:xfrm rot="10800000">
            <a:off x="1097280" y="4361688"/>
            <a:ext cx="457200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39" name="Google Shape;1039;p33"/>
          <p:cNvSpPr/>
          <p:nvPr/>
        </p:nvSpPr>
        <p:spPr>
          <a:xfrm>
            <a:off x="640080" y="4572000"/>
            <a:ext cx="10927080" cy="274320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33"/>
          <p:cNvSpPr txBox="1"/>
          <p:nvPr/>
        </p:nvSpPr>
        <p:spPr>
          <a:xfrm>
            <a:off x="777240" y="4624522"/>
            <a:ext cx="10607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PASO 3 — Token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041" name="Google Shape;1041;p33"/>
          <p:cNvSpPr txBox="1"/>
          <p:nvPr/>
        </p:nvSpPr>
        <p:spPr>
          <a:xfrm>
            <a:off x="3200399" y="4919472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POST /token  (x-</a:t>
            </a: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api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-key, scopes)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42" name="Google Shape;1042;p33"/>
          <p:cNvCxnSpPr/>
          <p:nvPr/>
        </p:nvCxnSpPr>
        <p:spPr>
          <a:xfrm>
            <a:off x="1097280" y="5138928"/>
            <a:ext cx="676656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43" name="Google Shape;1043;p33"/>
          <p:cNvSpPr txBox="1"/>
          <p:nvPr/>
        </p:nvSpPr>
        <p:spPr>
          <a:xfrm>
            <a:off x="3200399" y="5193792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JWT RS256  (TTL 60 min)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44" name="Google Shape;1044;p33"/>
          <p:cNvCxnSpPr/>
          <p:nvPr/>
        </p:nvCxnSpPr>
        <p:spPr>
          <a:xfrm rot="10800000">
            <a:off x="1097280" y="5413248"/>
            <a:ext cx="676656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45" name="Google Shape;1045;p33"/>
          <p:cNvSpPr/>
          <p:nvPr/>
        </p:nvSpPr>
        <p:spPr>
          <a:xfrm>
            <a:off x="640080" y="5760720"/>
            <a:ext cx="10927080" cy="274320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33"/>
          <p:cNvSpPr txBox="1"/>
          <p:nvPr/>
        </p:nvSpPr>
        <p:spPr>
          <a:xfrm>
            <a:off x="777240" y="5813242"/>
            <a:ext cx="10607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PASO 4 — </a:t>
            </a:r>
            <a:r>
              <a:rPr lang="en-US" sz="1100" b="1" i="0" u="none" strike="noStrike" cap="none" dirty="0" err="1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Consumo</a:t>
            </a:r>
            <a:r>
              <a:rPr lang="en-US" sz="11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OCPI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047" name="Google Shape;1047;p33"/>
          <p:cNvSpPr txBox="1"/>
          <p:nvPr/>
        </p:nvSpPr>
        <p:spPr>
          <a:xfrm>
            <a:off x="4389119" y="6108192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PUT /locations/CO/XXX/LOC-001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48" name="Google Shape;1048;p33"/>
          <p:cNvCxnSpPr/>
          <p:nvPr/>
        </p:nvCxnSpPr>
        <p:spPr>
          <a:xfrm>
            <a:off x="1097280" y="6327648"/>
            <a:ext cx="914400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49" name="Google Shape;1049;p33"/>
          <p:cNvSpPr txBox="1"/>
          <p:nvPr/>
        </p:nvSpPr>
        <p:spPr>
          <a:xfrm>
            <a:off x="4389119" y="6382512"/>
            <a:ext cx="2560320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200 OK  </a:t>
            </a:r>
            <a:r>
              <a:rPr lang="en-US" sz="850" b="0" i="1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status_code</a:t>
            </a:r>
            <a:r>
              <a:rPr lang="en-US" sz="850" b="0" i="1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=1000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050" name="Google Shape;1050;p33"/>
          <p:cNvCxnSpPr/>
          <p:nvPr/>
        </p:nvCxnSpPr>
        <p:spPr>
          <a:xfrm rot="10800000">
            <a:off x="1097280" y="6601968"/>
            <a:ext cx="9144000" cy="0"/>
          </a:xfrm>
          <a:prstGeom prst="straightConnector1">
            <a:avLst/>
          </a:prstGeom>
          <a:noFill/>
          <a:ln w="15225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E9BB702F-5284-0C5D-D533-C0C71064DBED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108FC9D3-0755-6B31-F48C-6053E515C88F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34"/>
          <p:cNvSpPr txBox="1"/>
          <p:nvPr/>
        </p:nvSpPr>
        <p:spPr>
          <a:xfrm>
            <a:off x="1762125" y="22716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2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Flujo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integración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E2E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069" name="Google Shape;1069;p34"/>
          <p:cNvSpPr txBox="1"/>
          <p:nvPr/>
        </p:nvSpPr>
        <p:spPr>
          <a:xfrm>
            <a:off x="10972800" y="6492240"/>
            <a:ext cx="9144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22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0CCCDEA3-032E-086A-78FC-4CC618B6420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2F6B90F8-1756-8F50-2E1B-94F1C01AED5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49C6152A-D11A-803B-8830-9E027EC43BA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13.png">
            <a:extLst>
              <a:ext uri="{FF2B5EF4-FFF2-40B4-BE49-F238E27FC236}">
                <a16:creationId xmlns:a16="http://schemas.microsoft.com/office/drawing/2014/main" id="{23ECADA2-10DC-8C5C-1178-D8147762A61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59" y="762851"/>
            <a:ext cx="9035416" cy="6023611"/>
          </a:xfrm>
          <a:prstGeom prst="rect">
            <a:avLst/>
          </a:prstGeom>
          <a:ln/>
          <a:effectLst/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2F8B146-1768-00FC-3DF9-E7FDC1B70716}"/>
              </a:ext>
            </a:extLst>
          </p:cNvPr>
          <p:cNvSpPr txBox="1"/>
          <p:nvPr/>
        </p:nvSpPr>
        <p:spPr>
          <a:xfrm>
            <a:off x="9304505" y="3644037"/>
            <a:ext cx="231457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buNone/>
            </a:pPr>
            <a:r>
              <a:rPr lang="es-ES" sz="1400" i="1" dirty="0">
                <a:solidFill>
                  <a:srgbClr val="183E34"/>
                </a:solidFill>
                <a:effectLst/>
                <a:latin typeface="Nunito Sans Black" panose="00000A00000000000000" pitchFamily="2" charset="0"/>
                <a:ea typeface="Nunito Sans Light" panose="00000400000000000000" pitchFamily="2" charset="0"/>
                <a:cs typeface="Nunito Sans Light" panose="00000400000000000000" pitchFamily="2" charset="0"/>
              </a:rPr>
              <a:t>Flujo de interoperabilidad para sesiones de carga de vehículos eléctricos y reporte a SIEM-UPME</a:t>
            </a:r>
            <a:endParaRPr lang="en-US" sz="1400" i="1" dirty="0">
              <a:solidFill>
                <a:srgbClr val="1F497D"/>
              </a:solidFill>
              <a:effectLst/>
              <a:latin typeface="Nunito Sans Black" panose="00000A00000000000000" pitchFamily="2" charset="0"/>
              <a:ea typeface="Nunito Sans Light" panose="00000400000000000000" pitchFamily="2" charset="0"/>
              <a:cs typeface="Nunito Sans Light" panose="00000400000000000000" pitchFamily="2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63C9E41D-E78E-EC29-F25E-4B0289AF73AD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93772953-62BE-7343-21AE-6B862550065D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1087" name="Google Shape;1087;p35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2 — Política de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rotación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credenciales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089" name="Google Shape;1089;p35"/>
          <p:cNvSpPr txBox="1"/>
          <p:nvPr/>
        </p:nvSpPr>
        <p:spPr>
          <a:xfrm>
            <a:off x="548640" y="150876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credencial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tiene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ciclo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rotación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trazable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090" name="Google Shape;1090;p35"/>
          <p:cNvSpPr/>
          <p:nvPr/>
        </p:nvSpPr>
        <p:spPr>
          <a:xfrm>
            <a:off x="548640" y="2011680"/>
            <a:ext cx="11091672" cy="457200"/>
          </a:xfrm>
          <a:prstGeom prst="rect">
            <a:avLst/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35"/>
          <p:cNvSpPr txBox="1"/>
          <p:nvPr/>
        </p:nvSpPr>
        <p:spPr>
          <a:xfrm>
            <a:off x="640080" y="2117170"/>
            <a:ext cx="21031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Credencial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092" name="Google Shape;1092;p35"/>
          <p:cNvSpPr txBox="1"/>
          <p:nvPr/>
        </p:nvSpPr>
        <p:spPr>
          <a:xfrm>
            <a:off x="2926080" y="2117170"/>
            <a:ext cx="1554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Frecuencia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093" name="Google Shape;1093;p35"/>
          <p:cNvSpPr txBox="1"/>
          <p:nvPr/>
        </p:nvSpPr>
        <p:spPr>
          <a:xfrm>
            <a:off x="4663440" y="2117170"/>
            <a:ext cx="25603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Mecanismo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094" name="Google Shape;1094;p35"/>
          <p:cNvSpPr txBox="1"/>
          <p:nvPr/>
        </p:nvSpPr>
        <p:spPr>
          <a:xfrm>
            <a:off x="7406640" y="2117170"/>
            <a:ext cx="41422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Revocación</a:t>
            </a:r>
            <a:r>
              <a:rPr lang="en-US" sz="16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emergencia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095" name="Google Shape;1095;p35"/>
          <p:cNvSpPr/>
          <p:nvPr/>
        </p:nvSpPr>
        <p:spPr>
          <a:xfrm>
            <a:off x="548640" y="2450592"/>
            <a:ext cx="11091672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35"/>
          <p:cNvSpPr/>
          <p:nvPr/>
        </p:nvSpPr>
        <p:spPr>
          <a:xfrm>
            <a:off x="548640" y="2514600"/>
            <a:ext cx="11091672" cy="8686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35"/>
          <p:cNvSpPr txBox="1"/>
          <p:nvPr/>
        </p:nvSpPr>
        <p:spPr>
          <a:xfrm>
            <a:off x="640080" y="2864078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Key (long-lived)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098" name="Google Shape;1098;p35"/>
          <p:cNvSpPr txBox="1"/>
          <p:nvPr/>
        </p:nvSpPr>
        <p:spPr>
          <a:xfrm>
            <a:off x="2926080" y="2879467"/>
            <a:ext cx="15544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12 meses</a:t>
            </a:r>
            <a:endParaRPr sz="1200" dirty="0">
              <a:latin typeface="Nunito Sans regular" panose="00000500000000000000" pitchFamily="2" charset="0"/>
            </a:endParaRPr>
          </a:p>
        </p:txBody>
      </p:sp>
      <p:sp>
        <p:nvSpPr>
          <p:cNvPr id="1099" name="Google Shape;1099;p35"/>
          <p:cNvSpPr txBox="1"/>
          <p:nvPr/>
        </p:nvSpPr>
        <p:spPr>
          <a:xfrm>
            <a:off x="4625340" y="2729426"/>
            <a:ext cx="2560320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30 días previa +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entrega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nueva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Key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portal + 7 días de doble Key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válida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00" name="Google Shape;1100;p35"/>
          <p:cNvSpPr txBox="1"/>
          <p:nvPr/>
        </p:nvSpPr>
        <p:spPr>
          <a:xfrm>
            <a:off x="7406640" y="2756357"/>
            <a:ext cx="414223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 portal UPME con 2FA del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responsable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—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revocación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instantánea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01" name="Google Shape;1101;p35"/>
          <p:cNvSpPr/>
          <p:nvPr/>
        </p:nvSpPr>
        <p:spPr>
          <a:xfrm>
            <a:off x="548640" y="3401568"/>
            <a:ext cx="11091672" cy="8686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35"/>
          <p:cNvSpPr txBox="1"/>
          <p:nvPr/>
        </p:nvSpPr>
        <p:spPr>
          <a:xfrm>
            <a:off x="640080" y="3751045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Token JWT (short-lived)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103" name="Google Shape;1103;p35"/>
          <p:cNvSpPr txBox="1"/>
          <p:nvPr/>
        </p:nvSpPr>
        <p:spPr>
          <a:xfrm>
            <a:off x="2926080" y="3766434"/>
            <a:ext cx="15544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60 min auto</a:t>
            </a:r>
            <a:endParaRPr sz="1200" dirty="0">
              <a:latin typeface="Nunito Sans regular" panose="00000500000000000000" pitchFamily="2" charset="0"/>
            </a:endParaRPr>
          </a:p>
        </p:txBody>
      </p:sp>
      <p:sp>
        <p:nvSpPr>
          <p:cNvPr id="1104" name="Google Shape;1104;p35"/>
          <p:cNvSpPr txBox="1"/>
          <p:nvPr/>
        </p:nvSpPr>
        <p:spPr>
          <a:xfrm>
            <a:off x="4625340" y="3697184"/>
            <a:ext cx="256032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CPO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nuevo token con API Key. No se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emiten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refresh tokens.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05" name="Google Shape;1105;p35"/>
          <p:cNvSpPr txBox="1"/>
          <p:nvPr/>
        </p:nvSpPr>
        <p:spPr>
          <a:xfrm>
            <a:off x="7406640" y="3777976"/>
            <a:ext cx="4142232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Lista de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revocación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(denylist)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jti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TTL = exp del token.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06" name="Google Shape;1106;p35"/>
          <p:cNvSpPr/>
          <p:nvPr/>
        </p:nvSpPr>
        <p:spPr>
          <a:xfrm>
            <a:off x="548640" y="4288536"/>
            <a:ext cx="11091672" cy="8686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35"/>
          <p:cNvSpPr txBox="1"/>
          <p:nvPr/>
        </p:nvSpPr>
        <p:spPr>
          <a:xfrm>
            <a:off x="640080" y="4638013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cliente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108" name="Google Shape;1108;p35"/>
          <p:cNvSpPr txBox="1"/>
          <p:nvPr/>
        </p:nvSpPr>
        <p:spPr>
          <a:xfrm>
            <a:off x="2926080" y="4653402"/>
            <a:ext cx="15544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24 meses</a:t>
            </a:r>
            <a:endParaRPr sz="1200" dirty="0">
              <a:latin typeface="Nunito Sans regular" panose="00000500000000000000" pitchFamily="2" charset="0"/>
            </a:endParaRPr>
          </a:p>
        </p:txBody>
      </p:sp>
      <p:sp>
        <p:nvSpPr>
          <p:cNvPr id="1109" name="Google Shape;1109;p35"/>
          <p:cNvSpPr txBox="1"/>
          <p:nvPr/>
        </p:nvSpPr>
        <p:spPr>
          <a:xfrm>
            <a:off x="4625340" y="4584152"/>
            <a:ext cx="256032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CSR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generado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CPO,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 interna UPME (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recomendado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12 meses).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10" name="Google Shape;1110;p35"/>
          <p:cNvSpPr txBox="1"/>
          <p:nvPr/>
        </p:nvSpPr>
        <p:spPr>
          <a:xfrm>
            <a:off x="7406640" y="4664944"/>
            <a:ext cx="4142232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Lista de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revocación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(CRL) + OCSP stapling.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11" name="Google Shape;1111;p35"/>
          <p:cNvSpPr/>
          <p:nvPr/>
        </p:nvSpPr>
        <p:spPr>
          <a:xfrm>
            <a:off x="548640" y="5175503"/>
            <a:ext cx="11091672" cy="8686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35"/>
          <p:cNvSpPr txBox="1"/>
          <p:nvPr/>
        </p:nvSpPr>
        <p:spPr>
          <a:xfrm>
            <a:off x="640080" y="5417260"/>
            <a:ext cx="210312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Clave de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JWT (UPME)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113" name="Google Shape;1113;p35"/>
          <p:cNvSpPr txBox="1"/>
          <p:nvPr/>
        </p:nvSpPr>
        <p:spPr>
          <a:xfrm>
            <a:off x="2926080" y="5540370"/>
            <a:ext cx="15544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90 días</a:t>
            </a:r>
            <a:endParaRPr sz="1200" dirty="0">
              <a:latin typeface="Nunito Sans regular" panose="00000500000000000000" pitchFamily="2" charset="0"/>
            </a:endParaRPr>
          </a:p>
        </p:txBody>
      </p:sp>
      <p:sp>
        <p:nvSpPr>
          <p:cNvPr id="1114" name="Google Shape;1114;p35"/>
          <p:cNvSpPr txBox="1"/>
          <p:nvPr/>
        </p:nvSpPr>
        <p:spPr>
          <a:xfrm>
            <a:off x="4625340" y="5471120"/>
            <a:ext cx="256032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Rotación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kid con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coexistencia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 clave anterior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30 días.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115" name="Google Shape;1115;p35"/>
          <p:cNvSpPr txBox="1"/>
          <p:nvPr/>
        </p:nvSpPr>
        <p:spPr>
          <a:xfrm>
            <a:off x="7406640" y="5551912"/>
            <a:ext cx="4142232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Rotación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inmediata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+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comunicación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circular.</a:t>
            </a:r>
            <a:endParaRPr sz="1600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6"/>
          <p:cNvSpPr txBox="1"/>
          <p:nvPr/>
        </p:nvSpPr>
        <p:spPr>
          <a:xfrm>
            <a:off x="512063" y="814923"/>
            <a:ext cx="1133856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2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Responsabilidades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del CPO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seguridad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136" name="Google Shape;1136;p36"/>
          <p:cNvSpPr txBox="1"/>
          <p:nvPr/>
        </p:nvSpPr>
        <p:spPr>
          <a:xfrm>
            <a:off x="548640" y="150876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Compromisos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negociables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asume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al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integrarse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SIEM-UPME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37" name="Google Shape;1137;p36"/>
          <p:cNvSpPr/>
          <p:nvPr/>
        </p:nvSpPr>
        <p:spPr>
          <a:xfrm>
            <a:off x="548640" y="2011680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36"/>
          <p:cNvSpPr/>
          <p:nvPr/>
        </p:nvSpPr>
        <p:spPr>
          <a:xfrm>
            <a:off x="548640" y="201168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36"/>
          <p:cNvSpPr/>
          <p:nvPr/>
        </p:nvSpPr>
        <p:spPr>
          <a:xfrm>
            <a:off x="822959" y="219456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36"/>
          <p:cNvSpPr txBox="1"/>
          <p:nvPr/>
        </p:nvSpPr>
        <p:spPr>
          <a:xfrm>
            <a:off x="822959" y="229257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41" name="Google Shape;1141;p36"/>
          <p:cNvSpPr txBox="1"/>
          <p:nvPr/>
        </p:nvSpPr>
        <p:spPr>
          <a:xfrm>
            <a:off x="1371600" y="2084832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Custodia de API Key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42" name="Google Shape;1142;p36"/>
          <p:cNvSpPr txBox="1"/>
          <p:nvPr/>
        </p:nvSpPr>
        <p:spPr>
          <a:xfrm>
            <a:off x="1371600" y="237744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Nunca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incluirla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código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fuente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versionado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URLs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ni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logs.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43" name="Google Shape;1143;p36"/>
          <p:cNvSpPr/>
          <p:nvPr/>
        </p:nvSpPr>
        <p:spPr>
          <a:xfrm>
            <a:off x="6126479" y="2011680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36"/>
          <p:cNvSpPr/>
          <p:nvPr/>
        </p:nvSpPr>
        <p:spPr>
          <a:xfrm>
            <a:off x="6126479" y="201168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36"/>
          <p:cNvSpPr/>
          <p:nvPr/>
        </p:nvSpPr>
        <p:spPr>
          <a:xfrm>
            <a:off x="6400799" y="219456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36"/>
          <p:cNvSpPr txBox="1"/>
          <p:nvPr/>
        </p:nvSpPr>
        <p:spPr>
          <a:xfrm>
            <a:off x="6400799" y="229257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47" name="Google Shape;1147;p36"/>
          <p:cNvSpPr txBox="1"/>
          <p:nvPr/>
        </p:nvSpPr>
        <p:spPr>
          <a:xfrm>
            <a:off x="6949440" y="2084832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Notificar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rango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IPs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48" name="Google Shape;1148;p36"/>
          <p:cNvSpPr txBox="1"/>
          <p:nvPr/>
        </p:nvSpPr>
        <p:spPr>
          <a:xfrm>
            <a:off x="6949440" y="2377440"/>
            <a:ext cx="46177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UPME las IPs/CIDR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donde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enviarán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requests — whitelisting WAF + geo-IP.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49" name="Google Shape;1149;p36"/>
          <p:cNvSpPr/>
          <p:nvPr/>
        </p:nvSpPr>
        <p:spPr>
          <a:xfrm>
            <a:off x="548640" y="2880360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36"/>
          <p:cNvSpPr/>
          <p:nvPr/>
        </p:nvSpPr>
        <p:spPr>
          <a:xfrm>
            <a:off x="548640" y="288036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36"/>
          <p:cNvSpPr/>
          <p:nvPr/>
        </p:nvSpPr>
        <p:spPr>
          <a:xfrm>
            <a:off x="822959" y="306324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36"/>
          <p:cNvSpPr txBox="1"/>
          <p:nvPr/>
        </p:nvSpPr>
        <p:spPr>
          <a:xfrm>
            <a:off x="822959" y="316125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53" name="Google Shape;1153;p36"/>
          <p:cNvSpPr txBox="1"/>
          <p:nvPr/>
        </p:nvSpPr>
        <p:spPr>
          <a:xfrm>
            <a:off x="1371600" y="2953512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Rotación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desvincular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personal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54" name="Google Shape;1154;p36"/>
          <p:cNvSpPr txBox="1"/>
          <p:nvPr/>
        </p:nvSpPr>
        <p:spPr>
          <a:xfrm>
            <a:off x="1371600" y="324612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 un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deja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rotar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inmediatamente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55" name="Google Shape;1155;p36"/>
          <p:cNvSpPr/>
          <p:nvPr/>
        </p:nvSpPr>
        <p:spPr>
          <a:xfrm>
            <a:off x="6126479" y="2880360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36"/>
          <p:cNvSpPr/>
          <p:nvPr/>
        </p:nvSpPr>
        <p:spPr>
          <a:xfrm>
            <a:off x="6126479" y="288036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36"/>
          <p:cNvSpPr/>
          <p:nvPr/>
        </p:nvSpPr>
        <p:spPr>
          <a:xfrm>
            <a:off x="6400799" y="306324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36"/>
          <p:cNvSpPr txBox="1"/>
          <p:nvPr/>
        </p:nvSpPr>
        <p:spPr>
          <a:xfrm>
            <a:off x="6400799" y="316125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59" name="Google Shape;1159;p36"/>
          <p:cNvSpPr txBox="1"/>
          <p:nvPr/>
        </p:nvSpPr>
        <p:spPr>
          <a:xfrm>
            <a:off x="6949440" y="2953512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CA interna UPME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60" name="Google Shape;1160;p36"/>
          <p:cNvSpPr txBox="1"/>
          <p:nvPr/>
        </p:nvSpPr>
        <p:spPr>
          <a:xfrm>
            <a:off x="6949440" y="324612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Implementar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autenticación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mutua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UPME.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61" name="Google Shape;1161;p36"/>
          <p:cNvSpPr/>
          <p:nvPr/>
        </p:nvSpPr>
        <p:spPr>
          <a:xfrm>
            <a:off x="548640" y="3749039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36"/>
          <p:cNvSpPr/>
          <p:nvPr/>
        </p:nvSpPr>
        <p:spPr>
          <a:xfrm>
            <a:off x="548640" y="3749039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36"/>
          <p:cNvSpPr/>
          <p:nvPr/>
        </p:nvSpPr>
        <p:spPr>
          <a:xfrm>
            <a:off x="822959" y="393192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36"/>
          <p:cNvSpPr txBox="1"/>
          <p:nvPr/>
        </p:nvSpPr>
        <p:spPr>
          <a:xfrm>
            <a:off x="822959" y="402993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65" name="Google Shape;1165;p36"/>
          <p:cNvSpPr txBox="1"/>
          <p:nvPr/>
        </p:nvSpPr>
        <p:spPr>
          <a:xfrm>
            <a:off x="1371600" y="3822191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Sincronización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NTP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66" name="Google Shape;1166;p36"/>
          <p:cNvSpPr txBox="1"/>
          <p:nvPr/>
        </p:nvSpPr>
        <p:spPr>
          <a:xfrm>
            <a:off x="1371600" y="411480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Drift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máximo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±5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segundos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validación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iat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/exp del JWT.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67" name="Google Shape;1167;p36"/>
          <p:cNvSpPr/>
          <p:nvPr/>
        </p:nvSpPr>
        <p:spPr>
          <a:xfrm>
            <a:off x="6126479" y="3749039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36"/>
          <p:cNvSpPr/>
          <p:nvPr/>
        </p:nvSpPr>
        <p:spPr>
          <a:xfrm>
            <a:off x="6126479" y="3749039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36"/>
          <p:cNvSpPr/>
          <p:nvPr/>
        </p:nvSpPr>
        <p:spPr>
          <a:xfrm>
            <a:off x="6400799" y="393192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36"/>
          <p:cNvSpPr txBox="1"/>
          <p:nvPr/>
        </p:nvSpPr>
        <p:spPr>
          <a:xfrm>
            <a:off x="6400799" y="402993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71" name="Google Shape;1171;p36"/>
          <p:cNvSpPr txBox="1"/>
          <p:nvPr/>
        </p:nvSpPr>
        <p:spPr>
          <a:xfrm>
            <a:off x="6949440" y="3822191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Notificación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incidentes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72" name="Google Shape;1172;p36"/>
          <p:cNvSpPr txBox="1"/>
          <p:nvPr/>
        </p:nvSpPr>
        <p:spPr>
          <a:xfrm>
            <a:off x="6949440" y="411480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UPME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máximo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 horas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tras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detección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incidente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73" name="Google Shape;1173;p36"/>
          <p:cNvSpPr/>
          <p:nvPr/>
        </p:nvSpPr>
        <p:spPr>
          <a:xfrm>
            <a:off x="548640" y="4617720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36"/>
          <p:cNvSpPr/>
          <p:nvPr/>
        </p:nvSpPr>
        <p:spPr>
          <a:xfrm>
            <a:off x="548640" y="461772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36"/>
          <p:cNvSpPr/>
          <p:nvPr/>
        </p:nvSpPr>
        <p:spPr>
          <a:xfrm>
            <a:off x="822959" y="480060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36"/>
          <p:cNvSpPr txBox="1"/>
          <p:nvPr/>
        </p:nvSpPr>
        <p:spPr>
          <a:xfrm>
            <a:off x="822959" y="489861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77" name="Google Shape;1177;p36"/>
          <p:cNvSpPr txBox="1"/>
          <p:nvPr/>
        </p:nvSpPr>
        <p:spPr>
          <a:xfrm>
            <a:off x="1371600" y="4690872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Audit logging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propio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78" name="Google Shape;1178;p36"/>
          <p:cNvSpPr txBox="1"/>
          <p:nvPr/>
        </p:nvSpPr>
        <p:spPr>
          <a:xfrm>
            <a:off x="1371600" y="498348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Correlacionar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X-Correlation-ID de la PTI-UPME.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79" name="Google Shape;1179;p36"/>
          <p:cNvSpPr/>
          <p:nvPr/>
        </p:nvSpPr>
        <p:spPr>
          <a:xfrm>
            <a:off x="6126479" y="4617720"/>
            <a:ext cx="5532120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36"/>
          <p:cNvSpPr/>
          <p:nvPr/>
        </p:nvSpPr>
        <p:spPr>
          <a:xfrm>
            <a:off x="6126479" y="461772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36"/>
          <p:cNvSpPr/>
          <p:nvPr/>
        </p:nvSpPr>
        <p:spPr>
          <a:xfrm>
            <a:off x="6400799" y="4800600"/>
            <a:ext cx="411480" cy="41148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36"/>
          <p:cNvSpPr txBox="1"/>
          <p:nvPr/>
        </p:nvSpPr>
        <p:spPr>
          <a:xfrm>
            <a:off x="6400799" y="4898618"/>
            <a:ext cx="411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83" name="Google Shape;1183;p36"/>
          <p:cNvSpPr txBox="1"/>
          <p:nvPr/>
        </p:nvSpPr>
        <p:spPr>
          <a:xfrm>
            <a:off x="6949440" y="4690872"/>
            <a:ext cx="46177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Protección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PII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84" name="Google Shape;1184;p36"/>
          <p:cNvSpPr txBox="1"/>
          <p:nvPr/>
        </p:nvSpPr>
        <p:spPr>
          <a:xfrm>
            <a:off x="6949440" y="4983480"/>
            <a:ext cx="46177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PII salvo lo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estrictamente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exigido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86" name="Google Shape;1186;p36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24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D746A4F8-C873-485F-19D2-D0C3107389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300F352A-4C00-4923-1953-801908885C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78EB86BE-628A-601E-C7EE-3C59C933190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9368f38440_0_1921"/>
          <p:cNvSpPr txBox="1">
            <a:spLocks noGrp="1"/>
          </p:cNvSpPr>
          <p:nvPr>
            <p:ph type="subTitle" idx="9"/>
          </p:nvPr>
        </p:nvSpPr>
        <p:spPr>
          <a:xfrm>
            <a:off x="1721151" y="1522583"/>
            <a:ext cx="4131009" cy="60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s-ES" sz="2000" dirty="0"/>
              <a:t>P</a:t>
            </a:r>
            <a:r>
              <a:rPr lang="en-US" sz="2000" dirty="0"/>
              <a:t>or </a:t>
            </a:r>
            <a:r>
              <a:rPr lang="en-US" sz="2000" dirty="0" err="1"/>
              <a:t>qué</a:t>
            </a:r>
            <a:r>
              <a:rPr lang="en-US" sz="2000" dirty="0"/>
              <a:t> </a:t>
            </a:r>
            <a:r>
              <a:rPr lang="en-US" sz="2000" dirty="0" err="1"/>
              <a:t>estamos</a:t>
            </a:r>
            <a:r>
              <a:rPr lang="en-US" sz="2000" dirty="0"/>
              <a:t> </a:t>
            </a:r>
            <a:r>
              <a:rPr lang="en-US" sz="2000" dirty="0" err="1"/>
              <a:t>aquí</a:t>
            </a:r>
            <a:endParaRPr sz="2000" dirty="0"/>
          </a:p>
        </p:txBody>
      </p:sp>
      <p:sp>
        <p:nvSpPr>
          <p:cNvPr id="486" name="Google Shape;486;g39368f38440_0_1921"/>
          <p:cNvSpPr txBox="1">
            <a:spLocks noGrp="1"/>
          </p:cNvSpPr>
          <p:nvPr>
            <p:ph type="title"/>
          </p:nvPr>
        </p:nvSpPr>
        <p:spPr>
          <a:xfrm>
            <a:off x="-283367" y="1282983"/>
            <a:ext cx="2084850" cy="16579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990"/>
            </a:pPr>
            <a:r>
              <a:rPr lang="en-US" sz="6000" dirty="0">
                <a:solidFill>
                  <a:srgbClr val="183E33"/>
                </a:solidFill>
              </a:rPr>
              <a:t>01</a:t>
            </a:r>
            <a:endParaRPr sz="6000" dirty="0">
              <a:solidFill>
                <a:srgbClr val="183E33"/>
              </a:solidFill>
            </a:endParaRPr>
          </a:p>
        </p:txBody>
      </p:sp>
      <p:sp>
        <p:nvSpPr>
          <p:cNvPr id="487" name="Google Shape;487;g39368f38440_0_1921"/>
          <p:cNvSpPr txBox="1">
            <a:spLocks noGrp="1"/>
          </p:cNvSpPr>
          <p:nvPr>
            <p:ph type="subTitle" idx="1"/>
          </p:nvPr>
        </p:nvSpPr>
        <p:spPr>
          <a:xfrm>
            <a:off x="1721152" y="2091430"/>
            <a:ext cx="3076350" cy="6460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/>
          <a:p>
            <a:pPr marL="0" indent="0"/>
            <a:r>
              <a:rPr lang="es-ES" dirty="0"/>
              <a:t>Resolución 40559 — contexto, plazos y actores</a:t>
            </a:r>
          </a:p>
        </p:txBody>
      </p:sp>
      <p:sp>
        <p:nvSpPr>
          <p:cNvPr id="488" name="Google Shape;488;g39368f38440_0_1921"/>
          <p:cNvSpPr txBox="1">
            <a:spLocks noGrp="1"/>
          </p:cNvSpPr>
          <p:nvPr>
            <p:ph type="title" idx="2"/>
          </p:nvPr>
        </p:nvSpPr>
        <p:spPr>
          <a:xfrm>
            <a:off x="5739384" y="1263095"/>
            <a:ext cx="2084850" cy="16579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990"/>
            </a:pPr>
            <a:r>
              <a:rPr lang="en-US" sz="6000" dirty="0">
                <a:solidFill>
                  <a:srgbClr val="183E33"/>
                </a:solidFill>
              </a:rPr>
              <a:t>04</a:t>
            </a:r>
            <a:endParaRPr sz="6000" dirty="0">
              <a:solidFill>
                <a:srgbClr val="183E33"/>
              </a:solidFill>
            </a:endParaRPr>
          </a:p>
        </p:txBody>
      </p:sp>
      <p:sp>
        <p:nvSpPr>
          <p:cNvPr id="489" name="Google Shape;489;g39368f38440_0_1921"/>
          <p:cNvSpPr txBox="1">
            <a:spLocks noGrp="1"/>
          </p:cNvSpPr>
          <p:nvPr>
            <p:ph type="subTitle" idx="3"/>
          </p:nvPr>
        </p:nvSpPr>
        <p:spPr>
          <a:xfrm>
            <a:off x="7807961" y="2073142"/>
            <a:ext cx="3076350" cy="6460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/>
          <a:p>
            <a:pPr marL="0" indent="0"/>
            <a:r>
              <a:rPr lang="en-US" dirty="0"/>
              <a:t>Locations · Sessions · Tariffs · Versions</a:t>
            </a:r>
          </a:p>
        </p:txBody>
      </p:sp>
      <p:sp>
        <p:nvSpPr>
          <p:cNvPr id="490" name="Google Shape;490;g39368f38440_0_1921"/>
          <p:cNvSpPr txBox="1">
            <a:spLocks noGrp="1"/>
          </p:cNvSpPr>
          <p:nvPr>
            <p:ph type="title" idx="4"/>
          </p:nvPr>
        </p:nvSpPr>
        <p:spPr>
          <a:xfrm>
            <a:off x="-283367" y="2544283"/>
            <a:ext cx="2084850" cy="16579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990"/>
            </a:pPr>
            <a:r>
              <a:rPr lang="en-US" sz="6000" dirty="0">
                <a:solidFill>
                  <a:srgbClr val="183E33"/>
                </a:solidFill>
              </a:rPr>
              <a:t>02</a:t>
            </a:r>
            <a:endParaRPr sz="6000" dirty="0">
              <a:solidFill>
                <a:srgbClr val="183E33"/>
              </a:solidFill>
            </a:endParaRPr>
          </a:p>
        </p:txBody>
      </p:sp>
      <p:sp>
        <p:nvSpPr>
          <p:cNvPr id="491" name="Google Shape;491;g39368f38440_0_1921"/>
          <p:cNvSpPr txBox="1">
            <a:spLocks noGrp="1"/>
          </p:cNvSpPr>
          <p:nvPr>
            <p:ph type="subTitle" idx="5"/>
          </p:nvPr>
        </p:nvSpPr>
        <p:spPr>
          <a:xfrm>
            <a:off x="1721152" y="3305750"/>
            <a:ext cx="3076350" cy="6460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77500" lnSpcReduction="20000"/>
          </a:bodyPr>
          <a:lstStyle/>
          <a:p>
            <a:pPr marL="0" indent="0"/>
            <a:r>
              <a:rPr lang="es-ES" dirty="0"/>
              <a:t>Cárgame · Notificación oficial · Emisión de credenciales</a:t>
            </a:r>
          </a:p>
        </p:txBody>
      </p:sp>
      <p:sp>
        <p:nvSpPr>
          <p:cNvPr id="492" name="Google Shape;492;g39368f38440_0_1921"/>
          <p:cNvSpPr txBox="1">
            <a:spLocks noGrp="1"/>
          </p:cNvSpPr>
          <p:nvPr>
            <p:ph type="title" idx="6"/>
          </p:nvPr>
        </p:nvSpPr>
        <p:spPr>
          <a:xfrm>
            <a:off x="5739384" y="2544942"/>
            <a:ext cx="2084850" cy="16579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990"/>
            </a:pPr>
            <a:r>
              <a:rPr lang="en-US" sz="6000" dirty="0">
                <a:solidFill>
                  <a:srgbClr val="183E33"/>
                </a:solidFill>
              </a:rPr>
              <a:t>05</a:t>
            </a:r>
            <a:endParaRPr sz="6000" dirty="0">
              <a:solidFill>
                <a:srgbClr val="183E33"/>
              </a:solidFill>
            </a:endParaRPr>
          </a:p>
        </p:txBody>
      </p:sp>
      <p:sp>
        <p:nvSpPr>
          <p:cNvPr id="493" name="Google Shape;493;g39368f38440_0_1921"/>
          <p:cNvSpPr txBox="1">
            <a:spLocks noGrp="1"/>
          </p:cNvSpPr>
          <p:nvPr>
            <p:ph type="subTitle" idx="7"/>
          </p:nvPr>
        </p:nvSpPr>
        <p:spPr>
          <a:xfrm>
            <a:off x="7888192" y="3306409"/>
            <a:ext cx="3076350" cy="6460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/>
          <a:p>
            <a:pPr marL="0" indent="0"/>
            <a:r>
              <a:rPr lang="es-ES" dirty="0"/>
              <a:t>Modelo basado en eventos · Latencia ≤ 60 s</a:t>
            </a:r>
          </a:p>
        </p:txBody>
      </p:sp>
      <p:sp>
        <p:nvSpPr>
          <p:cNvPr id="494" name="Google Shape;494;g39368f38440_0_1921"/>
          <p:cNvSpPr txBox="1">
            <a:spLocks noGrp="1"/>
          </p:cNvSpPr>
          <p:nvPr>
            <p:ph type="title" idx="8"/>
          </p:nvPr>
        </p:nvSpPr>
        <p:spPr>
          <a:xfrm>
            <a:off x="468456" y="328697"/>
            <a:ext cx="10272000" cy="7636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5400" dirty="0" err="1"/>
              <a:t>Tabla</a:t>
            </a:r>
            <a:r>
              <a:rPr lang="en-US" sz="5400" dirty="0"/>
              <a:t> de </a:t>
            </a:r>
            <a:r>
              <a:rPr lang="en-US" sz="5400" dirty="0" err="1"/>
              <a:t>contenido</a:t>
            </a:r>
            <a:endParaRPr sz="5400" dirty="0"/>
          </a:p>
        </p:txBody>
      </p:sp>
      <p:sp>
        <p:nvSpPr>
          <p:cNvPr id="495" name="Google Shape;495;g39368f38440_0_1921"/>
          <p:cNvSpPr txBox="1">
            <a:spLocks noGrp="1"/>
          </p:cNvSpPr>
          <p:nvPr>
            <p:ph type="subTitle" idx="13"/>
          </p:nvPr>
        </p:nvSpPr>
        <p:spPr>
          <a:xfrm>
            <a:off x="7807960" y="1504295"/>
            <a:ext cx="3594607" cy="60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ym typeface="Calibri"/>
              </a:rPr>
              <a:t>FASE 3 — </a:t>
            </a:r>
            <a:r>
              <a:rPr lang="en-US" sz="2000" dirty="0" err="1">
                <a:sym typeface="Calibri"/>
              </a:rPr>
              <a:t>Estructura</a:t>
            </a:r>
            <a:r>
              <a:rPr lang="en-US" sz="2000" dirty="0">
                <a:sym typeface="Calibri"/>
              </a:rPr>
              <a:t> OCPI 2.2.1</a:t>
            </a:r>
          </a:p>
        </p:txBody>
      </p:sp>
      <p:sp>
        <p:nvSpPr>
          <p:cNvPr id="496" name="Google Shape;496;g39368f38440_0_1921"/>
          <p:cNvSpPr txBox="1">
            <a:spLocks noGrp="1"/>
          </p:cNvSpPr>
          <p:nvPr>
            <p:ph type="subTitle" idx="14"/>
          </p:nvPr>
        </p:nvSpPr>
        <p:spPr>
          <a:xfrm>
            <a:off x="1721152" y="2740414"/>
            <a:ext cx="4277312" cy="60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-US" sz="2000" dirty="0"/>
              <a:t>FASE 1 — </a:t>
            </a:r>
            <a:r>
              <a:rPr lang="en-US" sz="2000" dirty="0" err="1"/>
              <a:t>Habilitación</a:t>
            </a:r>
            <a:r>
              <a:rPr lang="en-US" sz="2000" dirty="0"/>
              <a:t> legal</a:t>
            </a:r>
          </a:p>
        </p:txBody>
      </p:sp>
      <p:sp>
        <p:nvSpPr>
          <p:cNvPr id="497" name="Google Shape;497;g39368f38440_0_1921"/>
          <p:cNvSpPr txBox="1">
            <a:spLocks noGrp="1"/>
          </p:cNvSpPr>
          <p:nvPr>
            <p:ph type="subTitle" idx="15"/>
          </p:nvPr>
        </p:nvSpPr>
        <p:spPr>
          <a:xfrm>
            <a:off x="7888192" y="2741073"/>
            <a:ext cx="3660680" cy="60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s-ES" sz="2000" dirty="0"/>
              <a:t>FASE 4 — Operación y reporte</a:t>
            </a:r>
          </a:p>
        </p:txBody>
      </p:sp>
      <p:sp>
        <p:nvSpPr>
          <p:cNvPr id="2" name="Google Shape;490;g39368f38440_0_1921">
            <a:extLst>
              <a:ext uri="{FF2B5EF4-FFF2-40B4-BE49-F238E27FC236}">
                <a16:creationId xmlns:a16="http://schemas.microsoft.com/office/drawing/2014/main" id="{64F32279-5116-980D-9063-95190B240F13}"/>
              </a:ext>
            </a:extLst>
          </p:cNvPr>
          <p:cNvSpPr txBox="1">
            <a:spLocks/>
          </p:cNvSpPr>
          <p:nvPr/>
        </p:nvSpPr>
        <p:spPr>
          <a:xfrm>
            <a:off x="-283367" y="3852866"/>
            <a:ext cx="2084850" cy="165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3D33"/>
              </a:buClr>
              <a:buSzPts val="8000"/>
              <a:buFont typeface="Verdana"/>
              <a:buNone/>
              <a:defRPr sz="1335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SzPts val="990"/>
            </a:pPr>
            <a:r>
              <a:rPr lang="en-US" sz="6000" dirty="0">
                <a:solidFill>
                  <a:srgbClr val="183E33"/>
                </a:solidFill>
              </a:rPr>
              <a:t>03</a:t>
            </a:r>
          </a:p>
        </p:txBody>
      </p:sp>
      <p:sp>
        <p:nvSpPr>
          <p:cNvPr id="3" name="Google Shape;491;g39368f38440_0_1921">
            <a:extLst>
              <a:ext uri="{FF2B5EF4-FFF2-40B4-BE49-F238E27FC236}">
                <a16:creationId xmlns:a16="http://schemas.microsoft.com/office/drawing/2014/main" id="{219D6380-758D-C586-C10F-289EB514449A}"/>
              </a:ext>
            </a:extLst>
          </p:cNvPr>
          <p:cNvSpPr txBox="1">
            <a:spLocks/>
          </p:cNvSpPr>
          <p:nvPr/>
        </p:nvSpPr>
        <p:spPr>
          <a:xfrm>
            <a:off x="1801433" y="4614333"/>
            <a:ext cx="3076350" cy="64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185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/>
            <a:r>
              <a:rPr lang="en-US" dirty="0" err="1"/>
              <a:t>mTLS</a:t>
            </a:r>
            <a:r>
              <a:rPr lang="en-US" dirty="0"/>
              <a:t> · OAuth 2.1 · JWT · Custodia de API Keys</a:t>
            </a:r>
          </a:p>
        </p:txBody>
      </p:sp>
      <p:sp>
        <p:nvSpPr>
          <p:cNvPr id="4" name="Google Shape;496;g39368f38440_0_1921">
            <a:extLst>
              <a:ext uri="{FF2B5EF4-FFF2-40B4-BE49-F238E27FC236}">
                <a16:creationId xmlns:a16="http://schemas.microsoft.com/office/drawing/2014/main" id="{0EED7212-6A64-9C37-D59E-180CC2881E4C}"/>
              </a:ext>
            </a:extLst>
          </p:cNvPr>
          <p:cNvSpPr txBox="1">
            <a:spLocks/>
          </p:cNvSpPr>
          <p:nvPr/>
        </p:nvSpPr>
        <p:spPr>
          <a:xfrm>
            <a:off x="1801432" y="4048997"/>
            <a:ext cx="4471352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s-ES" sz="2000" dirty="0"/>
              <a:t>FASE 2 — Seguridad y acceso</a:t>
            </a:r>
          </a:p>
        </p:txBody>
      </p:sp>
      <p:sp>
        <p:nvSpPr>
          <p:cNvPr id="5" name="Google Shape;492;g39368f38440_0_1921">
            <a:extLst>
              <a:ext uri="{FF2B5EF4-FFF2-40B4-BE49-F238E27FC236}">
                <a16:creationId xmlns:a16="http://schemas.microsoft.com/office/drawing/2014/main" id="{BE2697FD-6AA8-D9B3-2859-00F8A996D4CF}"/>
              </a:ext>
            </a:extLst>
          </p:cNvPr>
          <p:cNvSpPr txBox="1">
            <a:spLocks/>
          </p:cNvSpPr>
          <p:nvPr/>
        </p:nvSpPr>
        <p:spPr>
          <a:xfrm>
            <a:off x="5739384" y="3826111"/>
            <a:ext cx="2084850" cy="165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3D33"/>
              </a:buClr>
              <a:buSzPts val="8000"/>
              <a:buFont typeface="Verdana"/>
              <a:buNone/>
              <a:defRPr sz="1335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SzPts val="990"/>
            </a:pPr>
            <a:r>
              <a:rPr lang="en-US" sz="6000" dirty="0">
                <a:solidFill>
                  <a:srgbClr val="183E33"/>
                </a:solidFill>
              </a:rPr>
              <a:t>06</a:t>
            </a:r>
          </a:p>
        </p:txBody>
      </p:sp>
      <p:sp>
        <p:nvSpPr>
          <p:cNvPr id="6" name="Google Shape;493;g39368f38440_0_1921">
            <a:extLst>
              <a:ext uri="{FF2B5EF4-FFF2-40B4-BE49-F238E27FC236}">
                <a16:creationId xmlns:a16="http://schemas.microsoft.com/office/drawing/2014/main" id="{76487D34-3137-8DD6-84A9-BCAB90D51BDC}"/>
              </a:ext>
            </a:extLst>
          </p:cNvPr>
          <p:cNvSpPr txBox="1">
            <a:spLocks/>
          </p:cNvSpPr>
          <p:nvPr/>
        </p:nvSpPr>
        <p:spPr>
          <a:xfrm>
            <a:off x="7888192" y="4800067"/>
            <a:ext cx="3076350" cy="64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185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/>
            <a:r>
              <a:rPr lang="es-ES" dirty="0"/>
              <a:t>Sandbox · API pública · Consumo ciudadano</a:t>
            </a:r>
          </a:p>
        </p:txBody>
      </p:sp>
      <p:sp>
        <p:nvSpPr>
          <p:cNvPr id="7" name="Google Shape;497;g39368f38440_0_1921">
            <a:extLst>
              <a:ext uri="{FF2B5EF4-FFF2-40B4-BE49-F238E27FC236}">
                <a16:creationId xmlns:a16="http://schemas.microsoft.com/office/drawing/2014/main" id="{CA6478B9-E8AE-2032-1076-05C5FB4D13F0}"/>
              </a:ext>
            </a:extLst>
          </p:cNvPr>
          <p:cNvSpPr txBox="1">
            <a:spLocks/>
          </p:cNvSpPr>
          <p:nvPr/>
        </p:nvSpPr>
        <p:spPr>
          <a:xfrm>
            <a:off x="7888192" y="4234731"/>
            <a:ext cx="366068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Bebas Neue"/>
              <a:buNone/>
              <a:defRPr sz="3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s-ES" sz="2000" dirty="0"/>
              <a:t>FASE 5 — Validación y publicación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A5B017A-A7EA-C414-BD3E-77303A17C778}"/>
              </a:ext>
            </a:extLst>
          </p:cNvPr>
          <p:cNvGrpSpPr/>
          <p:nvPr/>
        </p:nvGrpSpPr>
        <p:grpSpPr>
          <a:xfrm>
            <a:off x="2542475" y="5220422"/>
            <a:ext cx="5809488" cy="1657950"/>
            <a:chOff x="2792933" y="5209088"/>
            <a:chExt cx="5809488" cy="1657950"/>
          </a:xfrm>
        </p:grpSpPr>
        <p:sp>
          <p:nvSpPr>
            <p:cNvPr id="8" name="Google Shape;492;g39368f38440_0_1921">
              <a:extLst>
                <a:ext uri="{FF2B5EF4-FFF2-40B4-BE49-F238E27FC236}">
                  <a16:creationId xmlns:a16="http://schemas.microsoft.com/office/drawing/2014/main" id="{708AA960-49DB-E499-F9DD-316D1944B9EE}"/>
                </a:ext>
              </a:extLst>
            </p:cNvPr>
            <p:cNvSpPr txBox="1">
              <a:spLocks/>
            </p:cNvSpPr>
            <p:nvPr/>
          </p:nvSpPr>
          <p:spPr>
            <a:xfrm>
              <a:off x="2792933" y="5209088"/>
              <a:ext cx="2084850" cy="1657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23D33"/>
                </a:buClr>
                <a:buSzPts val="8000"/>
                <a:buFont typeface="Verdana"/>
                <a:buNone/>
                <a:defRPr sz="13350" b="1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0"/>
                <a:buFont typeface="Verdana"/>
                <a:buNone/>
                <a:defRPr sz="40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9pPr>
            </a:lstStyle>
            <a:p>
              <a:pPr>
                <a:buSzPts val="990"/>
              </a:pPr>
              <a:r>
                <a:rPr lang="en-US" sz="6000" dirty="0">
                  <a:solidFill>
                    <a:srgbClr val="183E33"/>
                  </a:solidFill>
                </a:rPr>
                <a:t>07</a:t>
              </a:r>
            </a:p>
          </p:txBody>
        </p:sp>
        <p:sp>
          <p:nvSpPr>
            <p:cNvPr id="9" name="Google Shape;493;g39368f38440_0_1921">
              <a:extLst>
                <a:ext uri="{FF2B5EF4-FFF2-40B4-BE49-F238E27FC236}">
                  <a16:creationId xmlns:a16="http://schemas.microsoft.com/office/drawing/2014/main" id="{3FA386D1-2C38-D047-EE78-DA891E1A6151}"/>
                </a:ext>
              </a:extLst>
            </p:cNvPr>
            <p:cNvSpPr txBox="1">
              <a:spLocks/>
            </p:cNvSpPr>
            <p:nvPr/>
          </p:nvSpPr>
          <p:spPr>
            <a:xfrm>
              <a:off x="4941741" y="6183044"/>
              <a:ext cx="3076350" cy="646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rmAutofit fontScale="85000" lnSpcReduction="2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533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185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  <a:lvl2pPr marL="914400" marR="0" lvl="1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2pPr>
              <a:lvl3pPr marL="1371600" marR="0" lvl="2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3pPr>
              <a:lvl4pPr marL="1828800" marR="0" lvl="3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4pPr>
              <a:lvl5pPr marL="2286000" marR="0" lvl="4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5pPr>
              <a:lvl6pPr marL="2743200" marR="0" lvl="5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6pPr>
              <a:lvl7pPr marL="3200400" marR="0" lvl="6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7pPr>
              <a:lvl8pPr marL="3657600" marR="0" lvl="7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8pPr>
              <a:lvl9pPr marL="4114800" marR="0" lvl="8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700"/>
                <a:buFont typeface="Verdana"/>
                <a:buNone/>
                <a:defRPr sz="3700" b="0" i="0" u="none" strike="noStrike" cap="none">
                  <a:solidFill>
                    <a:schemeClr val="dk2"/>
                  </a:solidFill>
                  <a:latin typeface="Verdana"/>
                  <a:ea typeface="Verdana"/>
                  <a:cs typeface="Verdana"/>
                  <a:sym typeface="Verdana"/>
                </a:defRPr>
              </a:lvl9pPr>
            </a:lstStyle>
            <a:p>
              <a:pPr marL="0" indent="0"/>
              <a:r>
                <a:rPr lang="es-ES" dirty="0"/>
                <a:t>Sandbox · API pública · Consumo ciudadano</a:t>
              </a:r>
            </a:p>
          </p:txBody>
        </p:sp>
        <p:sp>
          <p:nvSpPr>
            <p:cNvPr id="10" name="Google Shape;497;g39368f38440_0_1921">
              <a:extLst>
                <a:ext uri="{FF2B5EF4-FFF2-40B4-BE49-F238E27FC236}">
                  <a16:creationId xmlns:a16="http://schemas.microsoft.com/office/drawing/2014/main" id="{1FFDD179-C7B9-D4F0-154E-C40A92D8E896}"/>
                </a:ext>
              </a:extLst>
            </p:cNvPr>
            <p:cNvSpPr txBox="1">
              <a:spLocks/>
            </p:cNvSpPr>
            <p:nvPr/>
          </p:nvSpPr>
          <p:spPr>
            <a:xfrm>
              <a:off x="4941741" y="5617708"/>
              <a:ext cx="3660680" cy="6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533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  <a:lvl2pPr marL="914400" marR="0" lvl="1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L="1371600" marR="0" lvl="2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L="1828800" marR="0" lvl="3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L="2286000" marR="0" lvl="4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L="2743200" marR="0" lvl="5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L="3200400" marR="0" lvl="6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L="3657600" marR="0" lvl="7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L="4114800" marR="0" lvl="8" indent="-463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400"/>
                <a:buFont typeface="Bebas Neue"/>
                <a:buNone/>
                <a:defRPr sz="32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indent="0"/>
              <a:r>
                <a:rPr lang="es-ES" sz="2000" dirty="0"/>
                <a:t>Demo Swagger en vivo (</a:t>
              </a:r>
              <a:r>
                <a:rPr lang="es-ES" sz="2000" dirty="0" err="1"/>
                <a:t>mocks</a:t>
              </a:r>
              <a:r>
                <a:rPr lang="es-ES" sz="2000" dirty="0"/>
                <a:t>) + cierre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F22"/>
        </a:solidFill>
        <a:effectLst/>
      </p:bgPr>
    </p:bg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37"/>
          <p:cNvSpPr txBox="1"/>
          <p:nvPr/>
        </p:nvSpPr>
        <p:spPr>
          <a:xfrm>
            <a:off x="609447" y="528122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Estructura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de Datos OCPI 2.2.1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1195" name="Google Shape;1195;p37"/>
          <p:cNvSpPr txBox="1"/>
          <p:nvPr/>
        </p:nvSpPr>
        <p:spPr>
          <a:xfrm>
            <a:off x="609447" y="1124823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 4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módulos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core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Colombia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adopta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objetos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viven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dentro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relacionan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96" name="Google Shape;1196;p37"/>
          <p:cNvSpPr/>
          <p:nvPr/>
        </p:nvSpPr>
        <p:spPr>
          <a:xfrm>
            <a:off x="339090" y="2142768"/>
            <a:ext cx="2606040" cy="3108960"/>
          </a:xfrm>
          <a:prstGeom prst="roundRect">
            <a:avLst>
              <a:gd name="adj" fmla="val 6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37"/>
          <p:cNvSpPr txBox="1"/>
          <p:nvPr/>
        </p:nvSpPr>
        <p:spPr>
          <a:xfrm>
            <a:off x="521970" y="2371368"/>
            <a:ext cx="224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Locations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1198" name="Google Shape;1198;p37"/>
          <p:cNvSpPr txBox="1"/>
          <p:nvPr/>
        </p:nvSpPr>
        <p:spPr>
          <a:xfrm>
            <a:off x="521970" y="2828568"/>
            <a:ext cx="2240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Infraestructura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199" name="Google Shape;1199;p37"/>
          <p:cNvSpPr/>
          <p:nvPr/>
        </p:nvSpPr>
        <p:spPr>
          <a:xfrm>
            <a:off x="521970" y="3194327"/>
            <a:ext cx="731520" cy="27432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37"/>
          <p:cNvSpPr txBox="1"/>
          <p:nvPr/>
        </p:nvSpPr>
        <p:spPr>
          <a:xfrm>
            <a:off x="521970" y="3331488"/>
            <a:ext cx="22402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01" name="Google Shape;1201;p37"/>
          <p:cNvSpPr txBox="1"/>
          <p:nvPr/>
        </p:nvSpPr>
        <p:spPr>
          <a:xfrm>
            <a:off x="521970" y="3605808"/>
            <a:ext cx="224028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Location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EVSE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Connector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02" name="Google Shape;1202;p37"/>
          <p:cNvSpPr/>
          <p:nvPr/>
        </p:nvSpPr>
        <p:spPr>
          <a:xfrm>
            <a:off x="3310890" y="2142768"/>
            <a:ext cx="2606040" cy="3108960"/>
          </a:xfrm>
          <a:prstGeom prst="roundRect">
            <a:avLst>
              <a:gd name="adj" fmla="val 6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37"/>
          <p:cNvSpPr txBox="1"/>
          <p:nvPr/>
        </p:nvSpPr>
        <p:spPr>
          <a:xfrm>
            <a:off x="3493770" y="2371368"/>
            <a:ext cx="224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Sessions</a:t>
            </a:r>
            <a:endParaRPr sz="2200" b="1" dirty="0">
              <a:solidFill>
                <a:srgbClr val="CDE8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204" name="Google Shape;1204;p37"/>
          <p:cNvSpPr txBox="1"/>
          <p:nvPr/>
        </p:nvSpPr>
        <p:spPr>
          <a:xfrm>
            <a:off x="3493770" y="2828568"/>
            <a:ext cx="2240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Carga </a:t>
            </a:r>
            <a:r>
              <a:rPr lang="en-US" sz="1100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100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curso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05" name="Google Shape;1205;p37"/>
          <p:cNvSpPr/>
          <p:nvPr/>
        </p:nvSpPr>
        <p:spPr>
          <a:xfrm>
            <a:off x="3493770" y="3194327"/>
            <a:ext cx="731520" cy="27432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37"/>
          <p:cNvSpPr txBox="1"/>
          <p:nvPr/>
        </p:nvSpPr>
        <p:spPr>
          <a:xfrm>
            <a:off x="3493770" y="3331488"/>
            <a:ext cx="22402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07" name="Google Shape;1207;p37"/>
          <p:cNvSpPr txBox="1"/>
          <p:nvPr/>
        </p:nvSpPr>
        <p:spPr>
          <a:xfrm>
            <a:off x="3493770" y="3605808"/>
            <a:ext cx="2240280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Session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ChargingPeriod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08" name="Google Shape;1208;p37"/>
          <p:cNvSpPr/>
          <p:nvPr/>
        </p:nvSpPr>
        <p:spPr>
          <a:xfrm>
            <a:off x="6282690" y="2142768"/>
            <a:ext cx="2606040" cy="3108960"/>
          </a:xfrm>
          <a:prstGeom prst="roundRect">
            <a:avLst>
              <a:gd name="adj" fmla="val 6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37"/>
          <p:cNvSpPr txBox="1"/>
          <p:nvPr/>
        </p:nvSpPr>
        <p:spPr>
          <a:xfrm>
            <a:off x="6465570" y="2371368"/>
            <a:ext cx="224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Tariffs</a:t>
            </a:r>
            <a:endParaRPr sz="2200" b="1" dirty="0">
              <a:solidFill>
                <a:srgbClr val="CDE8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210" name="Google Shape;1210;p37"/>
          <p:cNvSpPr txBox="1"/>
          <p:nvPr/>
        </p:nvSpPr>
        <p:spPr>
          <a:xfrm>
            <a:off x="6465570" y="2828568"/>
            <a:ext cx="2240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Precios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11" name="Google Shape;1211;p37"/>
          <p:cNvSpPr/>
          <p:nvPr/>
        </p:nvSpPr>
        <p:spPr>
          <a:xfrm>
            <a:off x="6465570" y="3194327"/>
            <a:ext cx="731520" cy="27432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37"/>
          <p:cNvSpPr txBox="1"/>
          <p:nvPr/>
        </p:nvSpPr>
        <p:spPr>
          <a:xfrm>
            <a:off x="6465570" y="3331488"/>
            <a:ext cx="22402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13" name="Google Shape;1213;p37"/>
          <p:cNvSpPr txBox="1"/>
          <p:nvPr/>
        </p:nvSpPr>
        <p:spPr>
          <a:xfrm>
            <a:off x="6465570" y="3605808"/>
            <a:ext cx="224028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Tariff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PriceComponent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TariffElement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14" name="Google Shape;1214;p37"/>
          <p:cNvSpPr/>
          <p:nvPr/>
        </p:nvSpPr>
        <p:spPr>
          <a:xfrm>
            <a:off x="9254490" y="2142768"/>
            <a:ext cx="2606040" cy="3108960"/>
          </a:xfrm>
          <a:prstGeom prst="roundRect">
            <a:avLst>
              <a:gd name="adj" fmla="val 6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37"/>
          <p:cNvSpPr txBox="1"/>
          <p:nvPr/>
        </p:nvSpPr>
        <p:spPr>
          <a:xfrm>
            <a:off x="9437369" y="2371368"/>
            <a:ext cx="224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Versions</a:t>
            </a:r>
            <a:endParaRPr sz="2200" b="1" dirty="0">
              <a:solidFill>
                <a:srgbClr val="CDE8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216" name="Google Shape;1216;p37"/>
          <p:cNvSpPr txBox="1"/>
          <p:nvPr/>
        </p:nvSpPr>
        <p:spPr>
          <a:xfrm>
            <a:off x="9437369" y="2828568"/>
            <a:ext cx="22402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Descubrimiento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17" name="Google Shape;1217;p37"/>
          <p:cNvSpPr/>
          <p:nvPr/>
        </p:nvSpPr>
        <p:spPr>
          <a:xfrm>
            <a:off x="9437369" y="3194327"/>
            <a:ext cx="731520" cy="27432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37"/>
          <p:cNvSpPr txBox="1"/>
          <p:nvPr/>
        </p:nvSpPr>
        <p:spPr>
          <a:xfrm>
            <a:off x="9437369" y="3331488"/>
            <a:ext cx="22402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19" name="Google Shape;1219;p37"/>
          <p:cNvSpPr txBox="1"/>
          <p:nvPr/>
        </p:nvSpPr>
        <p:spPr>
          <a:xfrm>
            <a:off x="9437369" y="3605808"/>
            <a:ext cx="224028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Version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VersionDetail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Endpoint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20" name="Google Shape;1220;p37"/>
          <p:cNvSpPr txBox="1"/>
          <p:nvPr/>
        </p:nvSpPr>
        <p:spPr>
          <a:xfrm>
            <a:off x="548640" y="6355080"/>
            <a:ext cx="10972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Quedan</a:t>
            </a:r>
            <a:r>
              <a:rPr lang="en-US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excluidos</a:t>
            </a:r>
            <a:r>
              <a:rPr lang="en-US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Tokens · Credentials · Commands · </a:t>
            </a:r>
            <a:r>
              <a:rPr lang="en-US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ChargingProfiles</a:t>
            </a:r>
            <a:r>
              <a:rPr lang="en-US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CDR · Hub Client Info</a:t>
            </a:r>
            <a:endParaRPr sz="18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447DBD04-8D6A-29D1-72C8-F6F5ADA64A1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B4E5E22B-CF40-261A-0D55-987A48C88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F16FF582-74A6-4328-89F8-736692D2BFA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37842A39-64E4-8007-DB18-5EF3E46E06DE}"/>
              </a:ext>
            </a:extLst>
          </p:cNvPr>
          <p:cNvSpPr txBox="1"/>
          <p:nvPr/>
        </p:nvSpPr>
        <p:spPr>
          <a:xfrm>
            <a:off x="1428025" y="3897496"/>
            <a:ext cx="650600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FASE 03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903B659C-5F7B-CEA6-30DC-BD18688F67D1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g3e70f1b3013_1_290">
            <a:extLst>
              <a:ext uri="{FF2B5EF4-FFF2-40B4-BE49-F238E27FC236}">
                <a16:creationId xmlns:a16="http://schemas.microsoft.com/office/drawing/2014/main" id="{322EDD21-606A-998B-17EF-9311F67BA574}"/>
              </a:ext>
            </a:extLst>
          </p:cNvPr>
          <p:cNvSpPr txBox="1"/>
          <p:nvPr/>
        </p:nvSpPr>
        <p:spPr>
          <a:xfrm>
            <a:off x="1361350" y="3088696"/>
            <a:ext cx="2982050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Fase Funcional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BEBA84A3-EFF0-864B-974F-995A77696A7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95933B8A-A382-0E7D-3955-D9EE7D11076D}"/>
              </a:ext>
            </a:extLst>
          </p:cNvPr>
          <p:cNvSpPr txBox="1"/>
          <p:nvPr/>
        </p:nvSpPr>
        <p:spPr>
          <a:xfrm>
            <a:off x="1428025" y="4772972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DATOS OCPI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37CB91AE-0A08-2E3E-15DA-D7F3BD8E6F5B}"/>
              </a:ext>
            </a:extLst>
          </p:cNvPr>
          <p:cNvSpPr txBox="1"/>
          <p:nvPr/>
        </p:nvSpPr>
        <p:spPr>
          <a:xfrm>
            <a:off x="1418500" y="2307571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Clr>
                <a:srgbClr val="223D34"/>
              </a:buClr>
              <a:buSzPts val="8600"/>
            </a:pPr>
            <a:r>
              <a:rPr lang="es-CO" sz="9600" b="1" dirty="0">
                <a:solidFill>
                  <a:srgbClr val="183E33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900" dirty="0">
              <a:solidFill>
                <a:srgbClr val="183E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85248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37B90D8A-0ECE-BAA7-B299-336BDA09477E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A204B785-C80D-A352-C987-049F31D095F9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1239" name="Google Shape;1239;p38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buFont typeface="Arial"/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3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Módulo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Locations ·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Estados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del EVSE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241" name="Google Shape;1241;p38"/>
          <p:cNvSpPr txBox="1"/>
          <p:nvPr/>
        </p:nvSpPr>
        <p:spPr>
          <a:xfrm>
            <a:off x="548640" y="1235907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CPO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punto de carga. 9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posibles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242" name="Google Shape;1242;p38"/>
          <p:cNvSpPr/>
          <p:nvPr/>
        </p:nvSpPr>
        <p:spPr>
          <a:xfrm>
            <a:off x="1622108" y="1834161"/>
            <a:ext cx="8947784" cy="411480"/>
          </a:xfrm>
          <a:prstGeom prst="rect">
            <a:avLst/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38"/>
          <p:cNvSpPr txBox="1"/>
          <p:nvPr/>
        </p:nvSpPr>
        <p:spPr>
          <a:xfrm>
            <a:off x="2624139" y="1953256"/>
            <a:ext cx="114490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ESTADO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1244" name="Google Shape;1244;p38"/>
          <p:cNvSpPr txBox="1"/>
          <p:nvPr/>
        </p:nvSpPr>
        <p:spPr>
          <a:xfrm>
            <a:off x="4731068" y="1916791"/>
            <a:ext cx="382905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SIGNIFICADO PARA EL USUARIO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1245" name="Google Shape;1245;p38"/>
          <p:cNvSpPr/>
          <p:nvPr/>
        </p:nvSpPr>
        <p:spPr>
          <a:xfrm>
            <a:off x="1622108" y="2227352"/>
            <a:ext cx="8947784" cy="64007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38"/>
          <p:cNvSpPr/>
          <p:nvPr/>
        </p:nvSpPr>
        <p:spPr>
          <a:xfrm>
            <a:off x="1622107" y="2291361"/>
            <a:ext cx="8947785" cy="4114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38"/>
          <p:cNvSpPr/>
          <p:nvPr/>
        </p:nvSpPr>
        <p:spPr>
          <a:xfrm>
            <a:off x="1850708" y="2355369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38"/>
          <p:cNvSpPr txBox="1"/>
          <p:nvPr/>
        </p:nvSpPr>
        <p:spPr>
          <a:xfrm>
            <a:off x="1850708" y="2384808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AVAILABLE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1249" name="Google Shape;1249;p38"/>
          <p:cNvSpPr txBox="1"/>
          <p:nvPr/>
        </p:nvSpPr>
        <p:spPr>
          <a:xfrm>
            <a:off x="4731068" y="2389379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Disponible para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carga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inmediata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50" name="Google Shape;1250;p38"/>
          <p:cNvSpPr/>
          <p:nvPr/>
        </p:nvSpPr>
        <p:spPr>
          <a:xfrm>
            <a:off x="1622108" y="2721129"/>
            <a:ext cx="8947784" cy="4114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38"/>
          <p:cNvSpPr/>
          <p:nvPr/>
        </p:nvSpPr>
        <p:spPr>
          <a:xfrm>
            <a:off x="1850708" y="2785137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38"/>
          <p:cNvSpPr txBox="1"/>
          <p:nvPr/>
        </p:nvSpPr>
        <p:spPr>
          <a:xfrm>
            <a:off x="1850708" y="2814576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CHARGING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1253" name="Google Shape;1253;p38"/>
          <p:cNvSpPr txBox="1"/>
          <p:nvPr/>
        </p:nvSpPr>
        <p:spPr>
          <a:xfrm>
            <a:off x="4731068" y="2819147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recibiendo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energía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54" name="Google Shape;1254;p38"/>
          <p:cNvSpPr/>
          <p:nvPr/>
        </p:nvSpPr>
        <p:spPr>
          <a:xfrm>
            <a:off x="1622108" y="3150896"/>
            <a:ext cx="8947784" cy="4114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38"/>
          <p:cNvSpPr/>
          <p:nvPr/>
        </p:nvSpPr>
        <p:spPr>
          <a:xfrm>
            <a:off x="1850708" y="3214904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38"/>
          <p:cNvSpPr txBox="1"/>
          <p:nvPr/>
        </p:nvSpPr>
        <p:spPr>
          <a:xfrm>
            <a:off x="1850708" y="3244343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BLOCKED</a:t>
            </a:r>
            <a:endParaRPr sz="2400" dirty="0">
              <a:latin typeface="Nunito Sans Black" panose="00000A00000000000000" pitchFamily="2" charset="0"/>
            </a:endParaRPr>
          </a:p>
        </p:txBody>
      </p:sp>
      <p:sp>
        <p:nvSpPr>
          <p:cNvPr id="1257" name="Google Shape;1257;p38"/>
          <p:cNvSpPr txBox="1"/>
          <p:nvPr/>
        </p:nvSpPr>
        <p:spPr>
          <a:xfrm>
            <a:off x="4731068" y="3248914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Punto no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accesible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barrera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física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parqueo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indebido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58" name="Google Shape;1258;p38"/>
          <p:cNvSpPr/>
          <p:nvPr/>
        </p:nvSpPr>
        <p:spPr>
          <a:xfrm>
            <a:off x="1622108" y="3580664"/>
            <a:ext cx="8947784" cy="4114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38"/>
          <p:cNvSpPr/>
          <p:nvPr/>
        </p:nvSpPr>
        <p:spPr>
          <a:xfrm>
            <a:off x="1850708" y="3644672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38"/>
          <p:cNvSpPr txBox="1"/>
          <p:nvPr/>
        </p:nvSpPr>
        <p:spPr>
          <a:xfrm>
            <a:off x="1850708" y="3674111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OUTOFORDER</a:t>
            </a:r>
            <a:endParaRPr sz="2400" dirty="0">
              <a:latin typeface="Nunito Sans Black" panose="00000A00000000000000" pitchFamily="2" charset="0"/>
            </a:endParaRPr>
          </a:p>
        </p:txBody>
      </p:sp>
      <p:sp>
        <p:nvSpPr>
          <p:cNvPr id="1261" name="Google Shape;1261;p38"/>
          <p:cNvSpPr txBox="1"/>
          <p:nvPr/>
        </p:nvSpPr>
        <p:spPr>
          <a:xfrm>
            <a:off x="4731068" y="3678682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Fuera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servicio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falla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daño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físico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62" name="Google Shape;1262;p38"/>
          <p:cNvSpPr/>
          <p:nvPr/>
        </p:nvSpPr>
        <p:spPr>
          <a:xfrm>
            <a:off x="1622108" y="4010432"/>
            <a:ext cx="8947784" cy="4114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38"/>
          <p:cNvSpPr/>
          <p:nvPr/>
        </p:nvSpPr>
        <p:spPr>
          <a:xfrm>
            <a:off x="1850708" y="4074440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475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38"/>
          <p:cNvSpPr txBox="1"/>
          <p:nvPr/>
        </p:nvSpPr>
        <p:spPr>
          <a:xfrm>
            <a:off x="1850708" y="4103879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INOPERATIVE</a:t>
            </a:r>
            <a:endParaRPr sz="2400" dirty="0">
              <a:latin typeface="Nunito Sans Black" panose="00000A00000000000000" pitchFamily="2" charset="0"/>
            </a:endParaRPr>
          </a:p>
        </p:txBody>
      </p:sp>
      <p:sp>
        <p:nvSpPr>
          <p:cNvPr id="1265" name="Google Shape;1265;p38"/>
          <p:cNvSpPr txBox="1"/>
          <p:nvPr/>
        </p:nvSpPr>
        <p:spPr>
          <a:xfrm>
            <a:off x="4731068" y="4108450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Temporalmente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disponible (sin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falla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66" name="Google Shape;1266;p38"/>
          <p:cNvSpPr/>
          <p:nvPr/>
        </p:nvSpPr>
        <p:spPr>
          <a:xfrm>
            <a:off x="1622108" y="4440200"/>
            <a:ext cx="8947784" cy="4114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38"/>
          <p:cNvSpPr/>
          <p:nvPr/>
        </p:nvSpPr>
        <p:spPr>
          <a:xfrm>
            <a:off x="1850708" y="4504208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38"/>
          <p:cNvSpPr txBox="1"/>
          <p:nvPr/>
        </p:nvSpPr>
        <p:spPr>
          <a:xfrm>
            <a:off x="1850708" y="4518259"/>
            <a:ext cx="23774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RESERVED</a:t>
            </a:r>
            <a:endParaRPr sz="2800" dirty="0">
              <a:latin typeface="Nunito Sans Black" panose="00000A00000000000000" pitchFamily="2" charset="0"/>
            </a:endParaRPr>
          </a:p>
        </p:txBody>
      </p:sp>
      <p:sp>
        <p:nvSpPr>
          <p:cNvPr id="1269" name="Google Shape;1269;p38"/>
          <p:cNvSpPr txBox="1"/>
          <p:nvPr/>
        </p:nvSpPr>
        <p:spPr>
          <a:xfrm>
            <a:off x="4731068" y="4538218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Reservado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conductor 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través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App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70" name="Google Shape;1270;p38"/>
          <p:cNvSpPr/>
          <p:nvPr/>
        </p:nvSpPr>
        <p:spPr>
          <a:xfrm>
            <a:off x="1622108" y="4869968"/>
            <a:ext cx="8947784" cy="4114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38"/>
          <p:cNvSpPr/>
          <p:nvPr/>
        </p:nvSpPr>
        <p:spPr>
          <a:xfrm>
            <a:off x="1850708" y="4933976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38"/>
          <p:cNvSpPr txBox="1"/>
          <p:nvPr/>
        </p:nvSpPr>
        <p:spPr>
          <a:xfrm>
            <a:off x="1850708" y="4963415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PLANNED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1273" name="Google Shape;1273;p38"/>
          <p:cNvSpPr txBox="1"/>
          <p:nvPr/>
        </p:nvSpPr>
        <p:spPr>
          <a:xfrm>
            <a:off x="4731068" y="4967986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Punto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planificado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estará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operativo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próximamente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74" name="Google Shape;1274;p38"/>
          <p:cNvSpPr/>
          <p:nvPr/>
        </p:nvSpPr>
        <p:spPr>
          <a:xfrm>
            <a:off x="1622108" y="5299736"/>
            <a:ext cx="8947784" cy="41148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8"/>
          <p:cNvSpPr/>
          <p:nvPr/>
        </p:nvSpPr>
        <p:spPr>
          <a:xfrm>
            <a:off x="1850708" y="5363744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7171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38"/>
          <p:cNvSpPr txBox="1"/>
          <p:nvPr/>
        </p:nvSpPr>
        <p:spPr>
          <a:xfrm>
            <a:off x="1850708" y="5393183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REMOVED</a:t>
            </a:r>
            <a:endParaRPr sz="2400" dirty="0">
              <a:latin typeface="Nunito Sans Black" panose="00000A00000000000000" pitchFamily="2" charset="0"/>
            </a:endParaRPr>
          </a:p>
        </p:txBody>
      </p:sp>
      <p:sp>
        <p:nvSpPr>
          <p:cNvPr id="1277" name="Google Shape;1277;p38"/>
          <p:cNvSpPr txBox="1"/>
          <p:nvPr/>
        </p:nvSpPr>
        <p:spPr>
          <a:xfrm>
            <a:off x="4731068" y="5397754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Punto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desinstalado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permanentemente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278" name="Google Shape;1278;p38"/>
          <p:cNvSpPr/>
          <p:nvPr/>
        </p:nvSpPr>
        <p:spPr>
          <a:xfrm>
            <a:off x="1622108" y="5729504"/>
            <a:ext cx="8947784" cy="4114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38"/>
          <p:cNvSpPr/>
          <p:nvPr/>
        </p:nvSpPr>
        <p:spPr>
          <a:xfrm>
            <a:off x="1850708" y="5793512"/>
            <a:ext cx="2377440" cy="274320"/>
          </a:xfrm>
          <a:prstGeom prst="roundRect">
            <a:avLst>
              <a:gd name="adj" fmla="val 40000"/>
            </a:avLst>
          </a:prstGeom>
          <a:solidFill>
            <a:srgbClr val="A1A1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38"/>
          <p:cNvSpPr txBox="1"/>
          <p:nvPr/>
        </p:nvSpPr>
        <p:spPr>
          <a:xfrm>
            <a:off x="1850708" y="5822951"/>
            <a:ext cx="23774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UNKNOWN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1281" name="Google Shape;1281;p38"/>
          <p:cNvSpPr txBox="1"/>
          <p:nvPr/>
        </p:nvSpPr>
        <p:spPr>
          <a:xfrm>
            <a:off x="4731068" y="5827522"/>
            <a:ext cx="777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desconocido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antes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mantenimiento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800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39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3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Módulo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Sessions · Ciclo de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vida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302" name="Google Shape;1302;p39"/>
          <p:cNvSpPr txBox="1"/>
          <p:nvPr/>
        </p:nvSpPr>
        <p:spPr>
          <a:xfrm>
            <a:off x="548640" y="1242148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un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real —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conexión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hasta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cierre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03" name="Google Shape;1303;p39"/>
          <p:cNvSpPr txBox="1"/>
          <p:nvPr/>
        </p:nvSpPr>
        <p:spPr>
          <a:xfrm>
            <a:off x="548640" y="2011680"/>
            <a:ext cx="5486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MÁQUINA DE ESTADOS (</a:t>
            </a:r>
            <a:r>
              <a:rPr lang="en-US" b="1" i="0" u="none" strike="noStrike" cap="none" dirty="0" err="1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Sessions.status</a:t>
            </a:r>
            <a:r>
              <a:rPr lang="en-US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)</a:t>
            </a:r>
            <a:endParaRPr sz="1800"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304" name="Google Shape;1304;p39"/>
          <p:cNvSpPr/>
          <p:nvPr/>
        </p:nvSpPr>
        <p:spPr>
          <a:xfrm>
            <a:off x="868680" y="2468880"/>
            <a:ext cx="1371600" cy="502920"/>
          </a:xfrm>
          <a:prstGeom prst="roundRect">
            <a:avLst>
              <a:gd name="adj" fmla="val 40000"/>
            </a:avLst>
          </a:prstGeom>
          <a:solidFill>
            <a:srgbClr val="E4F1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39"/>
          <p:cNvSpPr txBox="1"/>
          <p:nvPr/>
        </p:nvSpPr>
        <p:spPr>
          <a:xfrm>
            <a:off x="868680" y="2628007"/>
            <a:ext cx="1371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PENDING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06" name="Google Shape;1306;p39"/>
          <p:cNvSpPr/>
          <p:nvPr/>
        </p:nvSpPr>
        <p:spPr>
          <a:xfrm>
            <a:off x="868680" y="3474720"/>
            <a:ext cx="1371600" cy="502920"/>
          </a:xfrm>
          <a:prstGeom prst="roundRect">
            <a:avLst>
              <a:gd name="adj" fmla="val 40000"/>
            </a:avLst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39"/>
          <p:cNvSpPr txBox="1"/>
          <p:nvPr/>
        </p:nvSpPr>
        <p:spPr>
          <a:xfrm>
            <a:off x="868680" y="3633847"/>
            <a:ext cx="1371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RESERVATION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08" name="Google Shape;1308;p39"/>
          <p:cNvSpPr/>
          <p:nvPr/>
        </p:nvSpPr>
        <p:spPr>
          <a:xfrm>
            <a:off x="2606040" y="3474720"/>
            <a:ext cx="1371600" cy="502920"/>
          </a:xfrm>
          <a:prstGeom prst="roundRect">
            <a:avLst>
              <a:gd name="adj" fmla="val 40000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39"/>
          <p:cNvSpPr txBox="1"/>
          <p:nvPr/>
        </p:nvSpPr>
        <p:spPr>
          <a:xfrm>
            <a:off x="2606040" y="3633847"/>
            <a:ext cx="1371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ACTIVE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10" name="Google Shape;1310;p39"/>
          <p:cNvSpPr/>
          <p:nvPr/>
        </p:nvSpPr>
        <p:spPr>
          <a:xfrm>
            <a:off x="2606040" y="4480560"/>
            <a:ext cx="1371600" cy="502920"/>
          </a:xfrm>
          <a:prstGeom prst="roundRect">
            <a:avLst>
              <a:gd name="adj" fmla="val 40000"/>
            </a:avLst>
          </a:prstGeom>
          <a:solidFill>
            <a:srgbClr val="E4F1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39"/>
          <p:cNvSpPr txBox="1"/>
          <p:nvPr/>
        </p:nvSpPr>
        <p:spPr>
          <a:xfrm>
            <a:off x="2606040" y="4639687"/>
            <a:ext cx="1371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COMPLETED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12" name="Google Shape;1312;p39"/>
          <p:cNvSpPr/>
          <p:nvPr/>
        </p:nvSpPr>
        <p:spPr>
          <a:xfrm>
            <a:off x="4343400" y="4480560"/>
            <a:ext cx="1371600" cy="502920"/>
          </a:xfrm>
          <a:prstGeom prst="roundRect">
            <a:avLst>
              <a:gd name="adj" fmla="val 40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39"/>
          <p:cNvSpPr txBox="1"/>
          <p:nvPr/>
        </p:nvSpPr>
        <p:spPr>
          <a:xfrm>
            <a:off x="4343400" y="4639687"/>
            <a:ext cx="1371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INVALID</a:t>
            </a:r>
            <a:endParaRPr dirty="0">
              <a:latin typeface="Nunito Sans regular" panose="00000500000000000000" pitchFamily="2" charset="0"/>
            </a:endParaRPr>
          </a:p>
        </p:txBody>
      </p:sp>
      <p:cxnSp>
        <p:nvCxnSpPr>
          <p:cNvPr id="1314" name="Google Shape;1314;p39"/>
          <p:cNvCxnSpPr/>
          <p:nvPr/>
        </p:nvCxnSpPr>
        <p:spPr>
          <a:xfrm>
            <a:off x="1554480" y="2971800"/>
            <a:ext cx="0" cy="502920"/>
          </a:xfrm>
          <a:prstGeom prst="straightConnector1">
            <a:avLst/>
          </a:prstGeom>
          <a:noFill/>
          <a:ln w="19050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315" name="Google Shape;1315;p39"/>
          <p:cNvCxnSpPr/>
          <p:nvPr/>
        </p:nvCxnSpPr>
        <p:spPr>
          <a:xfrm>
            <a:off x="1554480" y="2971800"/>
            <a:ext cx="1737360" cy="502920"/>
          </a:xfrm>
          <a:prstGeom prst="straightConnector1">
            <a:avLst/>
          </a:prstGeom>
          <a:noFill/>
          <a:ln w="19050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316" name="Google Shape;1316;p39"/>
          <p:cNvCxnSpPr/>
          <p:nvPr/>
        </p:nvCxnSpPr>
        <p:spPr>
          <a:xfrm>
            <a:off x="2240280" y="3721608"/>
            <a:ext cx="365760" cy="0"/>
          </a:xfrm>
          <a:prstGeom prst="straightConnector1">
            <a:avLst/>
          </a:prstGeom>
          <a:noFill/>
          <a:ln w="19050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317" name="Google Shape;1317;p39"/>
          <p:cNvCxnSpPr/>
          <p:nvPr/>
        </p:nvCxnSpPr>
        <p:spPr>
          <a:xfrm>
            <a:off x="3291840" y="3977639"/>
            <a:ext cx="0" cy="502921"/>
          </a:xfrm>
          <a:prstGeom prst="straightConnector1">
            <a:avLst/>
          </a:prstGeom>
          <a:noFill/>
          <a:ln w="19050" cap="flat" cmpd="sng">
            <a:solidFill>
              <a:srgbClr val="0E3B2A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318" name="Google Shape;1318;p39"/>
          <p:cNvCxnSpPr/>
          <p:nvPr/>
        </p:nvCxnSpPr>
        <p:spPr>
          <a:xfrm>
            <a:off x="3977639" y="3977639"/>
            <a:ext cx="1051561" cy="502921"/>
          </a:xfrm>
          <a:prstGeom prst="straightConnector1">
            <a:avLst/>
          </a:prstGeom>
          <a:noFill/>
          <a:ln w="19050" cap="flat" cmpd="sng">
            <a:solidFill>
              <a:srgbClr val="DC262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319" name="Google Shape;1319;p39"/>
          <p:cNvSpPr txBox="1"/>
          <p:nvPr/>
        </p:nvSpPr>
        <p:spPr>
          <a:xfrm>
            <a:off x="182880" y="3108960"/>
            <a:ext cx="64008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reserva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20" name="Google Shape;1320;p39"/>
          <p:cNvSpPr txBox="1"/>
          <p:nvPr/>
        </p:nvSpPr>
        <p:spPr>
          <a:xfrm>
            <a:off x="1691640" y="3246120"/>
            <a:ext cx="109728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directo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21" name="Google Shape;1321;p39"/>
          <p:cNvSpPr txBox="1"/>
          <p:nvPr/>
        </p:nvSpPr>
        <p:spPr>
          <a:xfrm>
            <a:off x="2240280" y="4160520"/>
            <a:ext cx="914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ok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22" name="Google Shape;1322;p39"/>
          <p:cNvSpPr txBox="1"/>
          <p:nvPr/>
        </p:nvSpPr>
        <p:spPr>
          <a:xfrm>
            <a:off x="4069080" y="4160520"/>
            <a:ext cx="128016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1" u="none" strike="noStrike" cap="none" dirty="0" err="1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fraude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23" name="Google Shape;1323;p39"/>
          <p:cNvSpPr/>
          <p:nvPr/>
        </p:nvSpPr>
        <p:spPr>
          <a:xfrm>
            <a:off x="6126481" y="1920240"/>
            <a:ext cx="5349240" cy="429768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39"/>
          <p:cNvSpPr txBox="1"/>
          <p:nvPr/>
        </p:nvSpPr>
        <p:spPr>
          <a:xfrm>
            <a:off x="6309361" y="2011680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EVENTOS QUE GENERAN REPORTE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325" name="Google Shape;1325;p39"/>
          <p:cNvSpPr txBox="1"/>
          <p:nvPr/>
        </p:nvSpPr>
        <p:spPr>
          <a:xfrm>
            <a:off x="6309361" y="2423160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PUT  status=ACTIVE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26" name="Google Shape;1326;p39"/>
          <p:cNvSpPr txBox="1"/>
          <p:nvPr/>
        </p:nvSpPr>
        <p:spPr>
          <a:xfrm>
            <a:off x="6309361" y="2697480"/>
            <a:ext cx="50292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conecta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Envío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Session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27" name="Google Shape;1327;p39"/>
          <p:cNvSpPr txBox="1"/>
          <p:nvPr/>
        </p:nvSpPr>
        <p:spPr>
          <a:xfrm>
            <a:off x="6309361" y="3172968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PATCH  kwh,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charging_periods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28" name="Google Shape;1328;p39"/>
          <p:cNvSpPr txBox="1"/>
          <p:nvPr/>
        </p:nvSpPr>
        <p:spPr>
          <a:xfrm>
            <a:off x="6309361" y="3447287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Progreso de la carga: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actualización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energía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acumulada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períodos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costo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total.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29" name="Google Shape;1329;p39"/>
          <p:cNvSpPr txBox="1"/>
          <p:nvPr/>
        </p:nvSpPr>
        <p:spPr>
          <a:xfrm>
            <a:off x="6309361" y="3922775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PATCH  status=COMPLETED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30" name="Google Shape;1330;p39"/>
          <p:cNvSpPr txBox="1"/>
          <p:nvPr/>
        </p:nvSpPr>
        <p:spPr>
          <a:xfrm>
            <a:off x="6309361" y="4197096"/>
            <a:ext cx="50292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Fin de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desconecta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Se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envían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end_date_time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kwh final,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total_cost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31" name="Google Shape;1331;p39"/>
          <p:cNvSpPr txBox="1"/>
          <p:nvPr/>
        </p:nvSpPr>
        <p:spPr>
          <a:xfrm>
            <a:off x="6309361" y="4672584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PATCH  status=INVALID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32" name="Google Shape;1332;p39"/>
          <p:cNvSpPr txBox="1"/>
          <p:nvPr/>
        </p:nvSpPr>
        <p:spPr>
          <a:xfrm>
            <a:off x="6309361" y="4946904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inválida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(error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fraude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): no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facturarse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inmediato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33" name="Google Shape;1333;p39"/>
          <p:cNvSpPr txBox="1"/>
          <p:nvPr/>
        </p:nvSpPr>
        <p:spPr>
          <a:xfrm>
            <a:off x="6309361" y="5422392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PATCH  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tariff_id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 (</a:t>
            </a:r>
            <a:r>
              <a:rPr lang="en-US" sz="120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cambio</a:t>
            </a:r>
            <a:r>
              <a:rPr lang="en-US" sz="12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334" name="Google Shape;1334;p39"/>
          <p:cNvSpPr txBox="1"/>
          <p:nvPr/>
        </p:nvSpPr>
        <p:spPr>
          <a:xfrm>
            <a:off x="6309361" y="5696712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 de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activa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nuevo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período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aplica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tariff_id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diferente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A6B381A1-7609-D2A4-63A6-DC441DE8F8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1E11855A-C7D7-11EC-86BA-9F4A426DD4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1E702546-7CF9-2679-422E-29C4419EE49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49724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40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buFont typeface="Arial"/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3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Módulo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Tariffs · Reglas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comerciales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355" name="Google Shape;1355;p40"/>
          <p:cNvSpPr txBox="1"/>
          <p:nvPr/>
        </p:nvSpPr>
        <p:spPr>
          <a:xfrm>
            <a:off x="548640" y="1221614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comunica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precios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IVA,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restricciones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vigencia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sus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56" name="Google Shape;1356;p40"/>
          <p:cNvSpPr/>
          <p:nvPr/>
        </p:nvSpPr>
        <p:spPr>
          <a:xfrm>
            <a:off x="548640" y="2011680"/>
            <a:ext cx="4937760" cy="3874383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40"/>
          <p:cNvSpPr txBox="1"/>
          <p:nvPr/>
        </p:nvSpPr>
        <p:spPr>
          <a:xfrm>
            <a:off x="777240" y="2148840"/>
            <a:ext cx="5120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ESTRUCTURA DE UNA TARIFA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358" name="Google Shape;1358;p40"/>
          <p:cNvSpPr txBox="1"/>
          <p:nvPr/>
        </p:nvSpPr>
        <p:spPr>
          <a:xfrm>
            <a:off x="777240" y="2468880"/>
            <a:ext cx="51206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Tariff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59" name="Google Shape;1359;p40"/>
          <p:cNvSpPr txBox="1"/>
          <p:nvPr/>
        </p:nvSpPr>
        <p:spPr>
          <a:xfrm>
            <a:off x="777240" y="2880360"/>
            <a:ext cx="512064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Contenedor</a:t>
            </a:r>
            <a:r>
              <a:rPr lang="en-US" sz="1000" b="0" i="1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principal del </a:t>
            </a:r>
            <a:r>
              <a:rPr lang="en-US" sz="1000" b="0" i="1" u="none" strike="noStrike" cap="none" dirty="0" err="1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precio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0" name="Google Shape;1360;p40"/>
          <p:cNvSpPr txBox="1"/>
          <p:nvPr/>
        </p:nvSpPr>
        <p:spPr>
          <a:xfrm>
            <a:off x="1005840" y="3246120"/>
            <a:ext cx="49377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PriceComponent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1" name="Google Shape;1361;p40"/>
          <p:cNvSpPr txBox="1"/>
          <p:nvPr/>
        </p:nvSpPr>
        <p:spPr>
          <a:xfrm>
            <a:off x="1005840" y="3520439"/>
            <a:ext cx="49377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Precio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+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tipo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(ENERGY, TIME, PARKING_TIME, FLAT) + IVA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2" name="Google Shape;1362;p40"/>
          <p:cNvSpPr txBox="1"/>
          <p:nvPr/>
        </p:nvSpPr>
        <p:spPr>
          <a:xfrm>
            <a:off x="1005840" y="4087368"/>
            <a:ext cx="49377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TariffElement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3" name="Google Shape;1363;p40"/>
          <p:cNvSpPr txBox="1"/>
          <p:nvPr/>
        </p:nvSpPr>
        <p:spPr>
          <a:xfrm>
            <a:off x="1005840" y="4361688"/>
            <a:ext cx="49377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Agrupación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PriceComponents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restricciones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temporales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4" name="Google Shape;1364;p40"/>
          <p:cNvSpPr txBox="1"/>
          <p:nvPr/>
        </p:nvSpPr>
        <p:spPr>
          <a:xfrm>
            <a:off x="1005840" y="4928616"/>
            <a:ext cx="49377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TariffRestrictions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5" name="Google Shape;1365;p40"/>
          <p:cNvSpPr txBox="1"/>
          <p:nvPr/>
        </p:nvSpPr>
        <p:spPr>
          <a:xfrm>
            <a:off x="1005840" y="5202936"/>
            <a:ext cx="493776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Horario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días ·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fechas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límites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energía</a:t>
            </a:r>
            <a:r>
              <a:rPr lang="en-US" sz="10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</a:t>
            </a:r>
            <a:r>
              <a:rPr lang="en-US" sz="10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potencia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366" name="Google Shape;1366;p40"/>
          <p:cNvSpPr/>
          <p:nvPr/>
        </p:nvSpPr>
        <p:spPr>
          <a:xfrm>
            <a:off x="6248402" y="2011680"/>
            <a:ext cx="5410198" cy="3874383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40"/>
          <p:cNvSpPr txBox="1"/>
          <p:nvPr/>
        </p:nvSpPr>
        <p:spPr>
          <a:xfrm>
            <a:off x="6492240" y="2148840"/>
            <a:ext cx="4983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CUÁNDO SE REPORTA</a:t>
            </a:r>
            <a:endParaRPr sz="1800"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368" name="Google Shape;1368;p40"/>
          <p:cNvSpPr/>
          <p:nvPr/>
        </p:nvSpPr>
        <p:spPr>
          <a:xfrm>
            <a:off x="6537960" y="2606039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40"/>
          <p:cNvSpPr txBox="1"/>
          <p:nvPr/>
        </p:nvSpPr>
        <p:spPr>
          <a:xfrm>
            <a:off x="6812280" y="2614291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nueva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70" name="Google Shape;1370;p40"/>
          <p:cNvSpPr/>
          <p:nvPr/>
        </p:nvSpPr>
        <p:spPr>
          <a:xfrm>
            <a:off x="6537960" y="2990087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40"/>
          <p:cNvSpPr txBox="1"/>
          <p:nvPr/>
        </p:nvSpPr>
        <p:spPr>
          <a:xfrm>
            <a:off x="6812280" y="2998339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Modificación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precios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(price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PriceComponent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72" name="Google Shape;1372;p40"/>
          <p:cNvSpPr/>
          <p:nvPr/>
        </p:nvSpPr>
        <p:spPr>
          <a:xfrm>
            <a:off x="6537960" y="3374135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40"/>
          <p:cNvSpPr txBox="1"/>
          <p:nvPr/>
        </p:nvSpPr>
        <p:spPr>
          <a:xfrm>
            <a:off x="6812280" y="3382386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Modificación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IVA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aplicable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(vat)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74" name="Google Shape;1374;p40"/>
          <p:cNvSpPr/>
          <p:nvPr/>
        </p:nvSpPr>
        <p:spPr>
          <a:xfrm>
            <a:off x="6537960" y="3758183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40"/>
          <p:cNvSpPr txBox="1"/>
          <p:nvPr/>
        </p:nvSpPr>
        <p:spPr>
          <a:xfrm>
            <a:off x="6812280" y="3766434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Restricciones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temporales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potencia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76" name="Google Shape;1376;p40"/>
          <p:cNvSpPr/>
          <p:nvPr/>
        </p:nvSpPr>
        <p:spPr>
          <a:xfrm>
            <a:off x="6537960" y="4142231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40"/>
          <p:cNvSpPr txBox="1"/>
          <p:nvPr/>
        </p:nvSpPr>
        <p:spPr>
          <a:xfrm>
            <a:off x="6812280" y="4150482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TariffType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(REGULAR ↔ AD_HOC ↔ PROFILE)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78" name="Google Shape;1378;p40"/>
          <p:cNvSpPr/>
          <p:nvPr/>
        </p:nvSpPr>
        <p:spPr>
          <a:xfrm>
            <a:off x="6537960" y="4526279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40"/>
          <p:cNvSpPr txBox="1"/>
          <p:nvPr/>
        </p:nvSpPr>
        <p:spPr>
          <a:xfrm>
            <a:off x="6812280" y="4534530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Modificación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límites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globales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min_price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/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max_price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80" name="Google Shape;1380;p40"/>
          <p:cNvSpPr/>
          <p:nvPr/>
        </p:nvSpPr>
        <p:spPr>
          <a:xfrm>
            <a:off x="6537960" y="4910327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40"/>
          <p:cNvSpPr txBox="1"/>
          <p:nvPr/>
        </p:nvSpPr>
        <p:spPr>
          <a:xfrm>
            <a:off x="6812280" y="4918578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validez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temporal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start_date_time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/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end_date_time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82" name="Google Shape;1382;p40"/>
          <p:cNvSpPr/>
          <p:nvPr/>
        </p:nvSpPr>
        <p:spPr>
          <a:xfrm>
            <a:off x="6537960" y="5294375"/>
            <a:ext cx="164592" cy="164592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0"/>
          <p:cNvSpPr txBox="1"/>
          <p:nvPr/>
        </p:nvSpPr>
        <p:spPr>
          <a:xfrm>
            <a:off x="6812280" y="5302626"/>
            <a:ext cx="4709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Eliminación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384" name="Google Shape;1384;p40"/>
          <p:cNvSpPr/>
          <p:nvPr/>
        </p:nvSpPr>
        <p:spPr>
          <a:xfrm>
            <a:off x="1504950" y="6400800"/>
            <a:ext cx="9163050" cy="365760"/>
          </a:xfrm>
          <a:prstGeom prst="roundRect">
            <a:avLst>
              <a:gd name="adj" fmla="val 5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40"/>
          <p:cNvSpPr txBox="1"/>
          <p:nvPr/>
        </p:nvSpPr>
        <p:spPr>
          <a:xfrm>
            <a:off x="2305050" y="6495303"/>
            <a:ext cx="686181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Métodos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disponibles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GET · PUT (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crear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actualizar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 · DELETE —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identificados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country_code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party_id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tariff_id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b="1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107E82B4-87D7-22ED-5BBC-1FDBEDD26817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5F149A65-678A-C536-1041-980E41CE8DCF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41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3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Reporte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basado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en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eventos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406" name="Google Shape;1406;p41"/>
          <p:cNvSpPr txBox="1"/>
          <p:nvPr/>
        </p:nvSpPr>
        <p:spPr>
          <a:xfrm>
            <a:off x="548640" y="150876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 con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mejor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polling —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implica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07" name="Google Shape;1407;p41"/>
          <p:cNvSpPr/>
          <p:nvPr/>
        </p:nvSpPr>
        <p:spPr>
          <a:xfrm>
            <a:off x="548640" y="2011680"/>
            <a:ext cx="5577840" cy="3352503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DC26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p41"/>
          <p:cNvSpPr/>
          <p:nvPr/>
        </p:nvSpPr>
        <p:spPr>
          <a:xfrm>
            <a:off x="548640" y="2011680"/>
            <a:ext cx="137160" cy="3352503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41"/>
          <p:cNvSpPr txBox="1"/>
          <p:nvPr/>
        </p:nvSpPr>
        <p:spPr>
          <a:xfrm>
            <a:off x="777240" y="2103120"/>
            <a:ext cx="52120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❌ </a:t>
            </a:r>
            <a:r>
              <a:rPr lang="en-US" sz="1600" b="1" i="0" u="none" strike="noStrike" cap="none" dirty="0">
                <a:solidFill>
                  <a:srgbClr val="DC262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POLLING (lo </a:t>
            </a:r>
            <a:r>
              <a:rPr lang="en-US" sz="1600" b="1" i="0" u="none" strike="noStrike" cap="none" dirty="0" err="1">
                <a:solidFill>
                  <a:srgbClr val="DC262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1" i="0" u="none" strike="noStrike" cap="none" dirty="0">
                <a:solidFill>
                  <a:srgbClr val="DC262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NO </a:t>
            </a:r>
            <a:r>
              <a:rPr lang="en-US" sz="1600" b="1" i="0" u="none" strike="noStrike" cap="none" dirty="0" err="1">
                <a:solidFill>
                  <a:srgbClr val="DC262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hacemos</a:t>
            </a:r>
            <a:r>
              <a:rPr lang="en-US" sz="1600" b="1" i="0" u="none" strike="noStrike" cap="none" dirty="0">
                <a:solidFill>
                  <a:srgbClr val="DC262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)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410" name="Google Shape;1410;p41"/>
          <p:cNvSpPr txBox="1"/>
          <p:nvPr/>
        </p:nvSpPr>
        <p:spPr>
          <a:xfrm>
            <a:off x="777240" y="2514600"/>
            <a:ext cx="521208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Cliente</a:t>
            </a:r>
            <a:r>
              <a:rPr lang="en-US" sz="1500" b="1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consulta </a:t>
            </a:r>
            <a:r>
              <a:rPr lang="en-US" sz="1500" b="1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500" b="1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 </a:t>
            </a:r>
            <a:r>
              <a:rPr lang="en-US" sz="1500" b="1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segundos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11" name="Google Shape;1411;p41"/>
          <p:cNvSpPr txBox="1"/>
          <p:nvPr/>
        </p:nvSpPr>
        <p:spPr>
          <a:xfrm>
            <a:off x="777240" y="315468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×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12" name="Google Shape;1412;p41"/>
          <p:cNvSpPr txBox="1"/>
          <p:nvPr/>
        </p:nvSpPr>
        <p:spPr>
          <a:xfrm>
            <a:off x="1051560" y="3154680"/>
            <a:ext cx="49377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Tráfico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constante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incluso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13" name="Google Shape;1413;p41"/>
          <p:cNvSpPr txBox="1"/>
          <p:nvPr/>
        </p:nvSpPr>
        <p:spPr>
          <a:xfrm>
            <a:off x="777240" y="356616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×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14" name="Google Shape;1414;p41"/>
          <p:cNvSpPr txBox="1"/>
          <p:nvPr/>
        </p:nvSpPr>
        <p:spPr>
          <a:xfrm>
            <a:off x="1051560" y="3566160"/>
            <a:ext cx="49377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alta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depende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intervalo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15" name="Google Shape;1415;p41"/>
          <p:cNvSpPr txBox="1"/>
          <p:nvPr/>
        </p:nvSpPr>
        <p:spPr>
          <a:xfrm>
            <a:off x="777240" y="397764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×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16" name="Google Shape;1416;p41"/>
          <p:cNvSpPr txBox="1"/>
          <p:nvPr/>
        </p:nvSpPr>
        <p:spPr>
          <a:xfrm>
            <a:off x="1051560" y="3977640"/>
            <a:ext cx="49377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Sobrecarga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red y backend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17" name="Google Shape;1417;p41"/>
          <p:cNvSpPr txBox="1"/>
          <p:nvPr/>
        </p:nvSpPr>
        <p:spPr>
          <a:xfrm>
            <a:off x="777240" y="438912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×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18" name="Google Shape;1418;p41"/>
          <p:cNvSpPr txBox="1"/>
          <p:nvPr/>
        </p:nvSpPr>
        <p:spPr>
          <a:xfrm>
            <a:off x="1051560" y="4389120"/>
            <a:ext cx="49377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Costos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infraestructura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mayores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19" name="Google Shape;1419;p41"/>
          <p:cNvSpPr txBox="1"/>
          <p:nvPr/>
        </p:nvSpPr>
        <p:spPr>
          <a:xfrm>
            <a:off x="777240" y="480060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C262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×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20" name="Google Shape;1420;p41"/>
          <p:cNvSpPr txBox="1"/>
          <p:nvPr/>
        </p:nvSpPr>
        <p:spPr>
          <a:xfrm>
            <a:off x="1051560" y="4800600"/>
            <a:ext cx="49377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potencialmente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desactualizados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21" name="Google Shape;1421;p41"/>
          <p:cNvSpPr/>
          <p:nvPr/>
        </p:nvSpPr>
        <p:spPr>
          <a:xfrm>
            <a:off x="6263640" y="2011680"/>
            <a:ext cx="5349240" cy="3352503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27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41"/>
          <p:cNvSpPr/>
          <p:nvPr/>
        </p:nvSpPr>
        <p:spPr>
          <a:xfrm>
            <a:off x="6263640" y="2011680"/>
            <a:ext cx="137160" cy="3352503"/>
          </a:xfrm>
          <a:prstGeom prst="rect">
            <a:avLst/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41"/>
          <p:cNvSpPr txBox="1"/>
          <p:nvPr/>
        </p:nvSpPr>
        <p:spPr>
          <a:xfrm>
            <a:off x="6492240" y="2103120"/>
            <a:ext cx="5029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✓ POR EVENTOS (lo </a:t>
            </a:r>
            <a:r>
              <a:rPr lang="en-US" sz="1600" b="1" i="0" u="none" strike="noStrike" cap="none" dirty="0" err="1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hace</a:t>
            </a:r>
            <a:r>
              <a:rPr lang="en-US" sz="1600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SIEM)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424" name="Google Shape;1424;p41"/>
          <p:cNvSpPr txBox="1"/>
          <p:nvPr/>
        </p:nvSpPr>
        <p:spPr>
          <a:xfrm>
            <a:off x="6492240" y="2514600"/>
            <a:ext cx="50292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CPO </a:t>
            </a:r>
            <a:r>
              <a:rPr lang="en-US" sz="1500" b="1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envía</a:t>
            </a:r>
            <a:r>
              <a:rPr lang="en-US" sz="1500" b="1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solo </a:t>
            </a:r>
            <a:r>
              <a:rPr lang="en-US" sz="1500" b="1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</a:t>
            </a:r>
            <a:r>
              <a:rPr lang="en-US" sz="1500" b="1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algo cambia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25" name="Google Shape;1425;p41"/>
          <p:cNvSpPr txBox="1"/>
          <p:nvPr/>
        </p:nvSpPr>
        <p:spPr>
          <a:xfrm>
            <a:off x="6492240" y="315468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26" name="Google Shape;1426;p41"/>
          <p:cNvSpPr txBox="1"/>
          <p:nvPr/>
        </p:nvSpPr>
        <p:spPr>
          <a:xfrm>
            <a:off x="6766560" y="3154680"/>
            <a:ext cx="4754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tráfico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hay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27" name="Google Shape;1427;p41"/>
          <p:cNvSpPr txBox="1"/>
          <p:nvPr/>
        </p:nvSpPr>
        <p:spPr>
          <a:xfrm>
            <a:off x="6492240" y="356616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28" name="Google Shape;1428;p41"/>
          <p:cNvSpPr txBox="1"/>
          <p:nvPr/>
        </p:nvSpPr>
        <p:spPr>
          <a:xfrm>
            <a:off x="6766560" y="3566160"/>
            <a:ext cx="4754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≤ 60 s —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casi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real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29" name="Google Shape;1429;p41"/>
          <p:cNvSpPr txBox="1"/>
          <p:nvPr/>
        </p:nvSpPr>
        <p:spPr>
          <a:xfrm>
            <a:off x="6492240" y="397764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30" name="Google Shape;1430;p41"/>
          <p:cNvSpPr txBox="1"/>
          <p:nvPr/>
        </p:nvSpPr>
        <p:spPr>
          <a:xfrm>
            <a:off x="6766560" y="3977640"/>
            <a:ext cx="4754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Menor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red y CPU del CPO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31" name="Google Shape;1431;p41"/>
          <p:cNvSpPr txBox="1"/>
          <p:nvPr/>
        </p:nvSpPr>
        <p:spPr>
          <a:xfrm>
            <a:off x="6492240" y="438912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32" name="Google Shape;1432;p41"/>
          <p:cNvSpPr txBox="1"/>
          <p:nvPr/>
        </p:nvSpPr>
        <p:spPr>
          <a:xfrm>
            <a:off x="6766560" y="4389120"/>
            <a:ext cx="4754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Costos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optimizados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escala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mejor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33" name="Google Shape;1433;p41"/>
          <p:cNvSpPr txBox="1"/>
          <p:nvPr/>
        </p:nvSpPr>
        <p:spPr>
          <a:xfrm>
            <a:off x="6492240" y="480060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34" name="Google Shape;1434;p41"/>
          <p:cNvSpPr txBox="1"/>
          <p:nvPr/>
        </p:nvSpPr>
        <p:spPr>
          <a:xfrm>
            <a:off x="6766560" y="4800600"/>
            <a:ext cx="47548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siempre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relevantes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frescos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35" name="Google Shape;1435;p41"/>
          <p:cNvSpPr/>
          <p:nvPr/>
        </p:nvSpPr>
        <p:spPr>
          <a:xfrm>
            <a:off x="685800" y="5667048"/>
            <a:ext cx="10144125" cy="766983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41"/>
          <p:cNvSpPr txBox="1"/>
          <p:nvPr/>
        </p:nvSpPr>
        <p:spPr>
          <a:xfrm>
            <a:off x="1166093" y="5818482"/>
            <a:ext cx="91835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Fundamento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normativo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esquema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alternativo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previsto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Art. 3 de la Res. 40559 —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máximo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60 s ante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cualquier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cambio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1" i="1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relevante</a:t>
            </a:r>
            <a:r>
              <a:rPr lang="en-US" sz="1200" b="1" i="1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b="1" dirty="0">
              <a:latin typeface="Nunito Sans Bold" panose="00000800000000000000" pitchFamily="2" charset="0"/>
            </a:endParaRPr>
          </a:p>
        </p:txBody>
      </p:sp>
      <p:sp>
        <p:nvSpPr>
          <p:cNvPr id="1438" name="Google Shape;1438;p41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29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F66E15A4-EBC3-0CBD-DE2E-B5FFCD0802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2D18A521-58AF-AD82-2B42-CAA96A51860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09DC0F40-0B56-1EB4-0C37-A72D4D85365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42"/>
          <p:cNvSpPr txBox="1"/>
          <p:nvPr/>
        </p:nvSpPr>
        <p:spPr>
          <a:xfrm>
            <a:off x="548640" y="64008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FASE 3 —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Módulo</a:t>
            </a:r>
            <a:r>
              <a:rPr lang="en-US" sz="3600" b="1" dirty="0">
                <a:solidFill>
                  <a:srgbClr val="223D34"/>
                </a:solidFill>
                <a:latin typeface="Nunito ExtraBold"/>
                <a:sym typeface="Calibri"/>
              </a:rPr>
              <a:t> Versions · </a:t>
            </a:r>
            <a:r>
              <a:rPr lang="en-US" sz="3600" b="1" dirty="0" err="1">
                <a:solidFill>
                  <a:srgbClr val="223D34"/>
                </a:solidFill>
                <a:latin typeface="Nunito ExtraBold"/>
                <a:sym typeface="Calibri"/>
              </a:rPr>
              <a:t>Descubrimiento</a:t>
            </a:r>
            <a:endParaRPr sz="36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457" name="Google Shape;1457;p42"/>
          <p:cNvSpPr txBox="1"/>
          <p:nvPr/>
        </p:nvSpPr>
        <p:spPr>
          <a:xfrm>
            <a:off x="548640" y="1274251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primer endpoint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llama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— define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disponibles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58" name="Google Shape;1458;p42"/>
          <p:cNvSpPr/>
          <p:nvPr/>
        </p:nvSpPr>
        <p:spPr>
          <a:xfrm>
            <a:off x="548640" y="2011680"/>
            <a:ext cx="5577840" cy="41148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42"/>
          <p:cNvSpPr/>
          <p:nvPr/>
        </p:nvSpPr>
        <p:spPr>
          <a:xfrm>
            <a:off x="548640" y="2011680"/>
            <a:ext cx="137160" cy="411480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42"/>
          <p:cNvSpPr/>
          <p:nvPr/>
        </p:nvSpPr>
        <p:spPr>
          <a:xfrm>
            <a:off x="777240" y="2194560"/>
            <a:ext cx="640080" cy="274320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42"/>
          <p:cNvSpPr txBox="1"/>
          <p:nvPr/>
        </p:nvSpPr>
        <p:spPr>
          <a:xfrm>
            <a:off x="777240" y="2254776"/>
            <a:ext cx="64008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62" name="Google Shape;1462;p42"/>
          <p:cNvSpPr txBox="1"/>
          <p:nvPr/>
        </p:nvSpPr>
        <p:spPr>
          <a:xfrm>
            <a:off x="1508760" y="2194560"/>
            <a:ext cx="44805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Lista de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versiones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463" name="Google Shape;1463;p42"/>
          <p:cNvSpPr txBox="1"/>
          <p:nvPr/>
        </p:nvSpPr>
        <p:spPr>
          <a:xfrm>
            <a:off x="777240" y="2606040"/>
            <a:ext cx="52120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/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ocpi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/2.2.1/versions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64" name="Google Shape;1464;p42"/>
          <p:cNvSpPr txBox="1"/>
          <p:nvPr/>
        </p:nvSpPr>
        <p:spPr>
          <a:xfrm>
            <a:off x="777240" y="2971800"/>
            <a:ext cx="52120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Headers </a:t>
            </a:r>
            <a:r>
              <a:rPr lang="en-US" sz="1100" b="1" i="0" u="none" strike="noStrike" cap="none" dirty="0" err="1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requeridos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65" name="Google Shape;1465;p42"/>
          <p:cNvSpPr txBox="1"/>
          <p:nvPr/>
        </p:nvSpPr>
        <p:spPr>
          <a:xfrm>
            <a:off x="777240" y="3246120"/>
            <a:ext cx="52120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Authorization:  Bearer &lt;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jwt_token</a:t>
            </a:r>
            <a:r>
              <a:rPr lang="en-US" sz="11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&gt;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66" name="Google Shape;1466;p42"/>
          <p:cNvSpPr txBox="1"/>
          <p:nvPr/>
        </p:nvSpPr>
        <p:spPr>
          <a:xfrm>
            <a:off x="777240" y="3703320"/>
            <a:ext cx="52120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Respuesta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67" name="Google Shape;1467;p42"/>
          <p:cNvSpPr txBox="1"/>
          <p:nvPr/>
        </p:nvSpPr>
        <p:spPr>
          <a:xfrm>
            <a:off x="777240" y="3977639"/>
            <a:ext cx="52120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Array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objetos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Version con number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"2.2.1") y URL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detalle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soportada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68" name="Google Shape;1468;p42"/>
          <p:cNvSpPr/>
          <p:nvPr/>
        </p:nvSpPr>
        <p:spPr>
          <a:xfrm>
            <a:off x="777240" y="5029200"/>
            <a:ext cx="5212080" cy="960120"/>
          </a:xfrm>
          <a:prstGeom prst="roundRect">
            <a:avLst>
              <a:gd name="adj" fmla="val 4000"/>
            </a:avLst>
          </a:prstGeom>
          <a:solidFill>
            <a:srgbClr val="0A2F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42"/>
          <p:cNvSpPr txBox="1"/>
          <p:nvPr/>
        </p:nvSpPr>
        <p:spPr>
          <a:xfrm>
            <a:off x="914400" y="5120640"/>
            <a:ext cx="49377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[{"version":"2.2.1","url":"https://siem.upme.gov.co/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ocpi</a:t>
            </a:r>
            <a:r>
              <a:rPr lang="en-US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/2.2.1/"}]</a:t>
            </a:r>
            <a:endParaRPr sz="2800" dirty="0">
              <a:latin typeface="Nunito Sans regular" panose="00000500000000000000" pitchFamily="2" charset="0"/>
            </a:endParaRPr>
          </a:p>
        </p:txBody>
      </p:sp>
      <p:sp>
        <p:nvSpPr>
          <p:cNvPr id="1470" name="Google Shape;1470;p42"/>
          <p:cNvSpPr/>
          <p:nvPr/>
        </p:nvSpPr>
        <p:spPr>
          <a:xfrm>
            <a:off x="6263640" y="2011680"/>
            <a:ext cx="5349240" cy="41148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42"/>
          <p:cNvSpPr/>
          <p:nvPr/>
        </p:nvSpPr>
        <p:spPr>
          <a:xfrm>
            <a:off x="6263640" y="2011680"/>
            <a:ext cx="137160" cy="411480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42"/>
          <p:cNvSpPr/>
          <p:nvPr/>
        </p:nvSpPr>
        <p:spPr>
          <a:xfrm>
            <a:off x="6492240" y="2194560"/>
            <a:ext cx="640080" cy="274320"/>
          </a:xfrm>
          <a:prstGeom prst="roundRect">
            <a:avLst>
              <a:gd name="adj" fmla="val 40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42"/>
          <p:cNvSpPr txBox="1"/>
          <p:nvPr/>
        </p:nvSpPr>
        <p:spPr>
          <a:xfrm>
            <a:off x="6492240" y="2254776"/>
            <a:ext cx="64008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474" name="Google Shape;1474;p42"/>
          <p:cNvSpPr txBox="1"/>
          <p:nvPr/>
        </p:nvSpPr>
        <p:spPr>
          <a:xfrm>
            <a:off x="7223760" y="219456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Detalle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versión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1475" name="Google Shape;1475;p42"/>
          <p:cNvSpPr txBox="1"/>
          <p:nvPr/>
        </p:nvSpPr>
        <p:spPr>
          <a:xfrm>
            <a:off x="6492240" y="2606040"/>
            <a:ext cx="5029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/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ocpi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/2.2.1/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76" name="Google Shape;1476;p42"/>
          <p:cNvSpPr txBox="1"/>
          <p:nvPr/>
        </p:nvSpPr>
        <p:spPr>
          <a:xfrm>
            <a:off x="6492240" y="2971800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Respuesta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77" name="Google Shape;1477;p42"/>
          <p:cNvSpPr txBox="1"/>
          <p:nvPr/>
        </p:nvSpPr>
        <p:spPr>
          <a:xfrm>
            <a:off x="6492240" y="3246120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VersionDetail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lista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Endpoints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uno con: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78" name="Google Shape;1478;p42"/>
          <p:cNvSpPr txBox="1"/>
          <p:nvPr/>
        </p:nvSpPr>
        <p:spPr>
          <a:xfrm>
            <a:off x="6492240" y="3611880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• identifier:  LOCATIONS, SESSIONS, TARIFFS...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79" name="Google Shape;1479;p42"/>
          <p:cNvSpPr txBox="1"/>
          <p:nvPr/>
        </p:nvSpPr>
        <p:spPr>
          <a:xfrm>
            <a:off x="6492240" y="3886200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• role:  SENDER | RECEIVER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80" name="Google Shape;1480;p42"/>
          <p:cNvSpPr txBox="1"/>
          <p:nvPr/>
        </p:nvSpPr>
        <p:spPr>
          <a:xfrm>
            <a:off x="6492240" y="4160520"/>
            <a:ext cx="50292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• url:  URL base del </a:t>
            </a:r>
            <a:r>
              <a:rPr lang="en-US" sz="1100" b="0" i="0" u="none" strike="noStrike" cap="none" dirty="0" err="1">
                <a:solidFill>
                  <a:srgbClr val="1E293B"/>
                </a:solidFill>
                <a:latin typeface="Consolas"/>
                <a:ea typeface="Consolas"/>
                <a:cs typeface="Consolas"/>
                <a:sym typeface="Consolas"/>
              </a:rPr>
              <a:t>módulo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481" name="Google Shape;1481;p42"/>
          <p:cNvSpPr/>
          <p:nvPr/>
        </p:nvSpPr>
        <p:spPr>
          <a:xfrm>
            <a:off x="6492240" y="4572000"/>
            <a:ext cx="5029200" cy="1417320"/>
          </a:xfrm>
          <a:prstGeom prst="roundRect">
            <a:avLst>
              <a:gd name="adj" fmla="val 4000"/>
            </a:avLst>
          </a:prstGeom>
          <a:solidFill>
            <a:srgbClr val="0A2F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42"/>
          <p:cNvSpPr txBox="1"/>
          <p:nvPr/>
        </p:nvSpPr>
        <p:spPr>
          <a:xfrm>
            <a:off x="6629400" y="4663440"/>
            <a:ext cx="48006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{</a:t>
            </a:r>
            <a:b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"version": "2.2.1",</a:t>
            </a:r>
            <a:b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"endpoints": [</a:t>
            </a:r>
            <a:b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{"identifier":"locations","role":"RECEIVER","</a:t>
            </a:r>
            <a:r>
              <a:rPr lang="en-US" sz="12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url</a:t>
            </a: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":"..."}</a:t>
            </a:r>
            <a:b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]</a:t>
            </a:r>
            <a:b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2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sz="1200" dirty="0">
              <a:latin typeface="Nunito Sans regular" panose="00000500000000000000" pitchFamily="2" charset="0"/>
            </a:endParaRPr>
          </a:p>
        </p:txBody>
      </p:sp>
      <p:sp>
        <p:nvSpPr>
          <p:cNvPr id="1483" name="Google Shape;1483;p42"/>
          <p:cNvSpPr/>
          <p:nvPr/>
        </p:nvSpPr>
        <p:spPr>
          <a:xfrm>
            <a:off x="1885950" y="6400800"/>
            <a:ext cx="8191500" cy="365760"/>
          </a:xfrm>
          <a:prstGeom prst="roundRect">
            <a:avLst>
              <a:gd name="adj" fmla="val 5000"/>
            </a:avLst>
          </a:prstGeom>
          <a:solidFill>
            <a:srgbClr val="DEFF64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42"/>
          <p:cNvSpPr txBox="1"/>
          <p:nvPr/>
        </p:nvSpPr>
        <p:spPr>
          <a:xfrm>
            <a:off x="2724150" y="6529510"/>
            <a:ext cx="866013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handshake de Versions es OBLIGATORIO antes de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consumir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cualquier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otro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</a:t>
            </a:r>
            <a:r>
              <a:rPr lang="en-US" sz="1050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" name="Google Shape;602;g39368f38440_0_54">
            <a:extLst>
              <a:ext uri="{FF2B5EF4-FFF2-40B4-BE49-F238E27FC236}">
                <a16:creationId xmlns:a16="http://schemas.microsoft.com/office/drawing/2014/main" id="{90E2DB48-27E7-0F7E-720B-6AD9CFAFAFD9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1F7FCB89-52D6-2E7C-FDD4-BE606683BD81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AC28666A-1BEF-70B5-90E6-58394BEB2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74CFFC49-E720-52A7-265A-D7552F8E7B5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433CEDE6-B6CC-9E16-8FE5-C37288A64C60}"/>
              </a:ext>
            </a:extLst>
          </p:cNvPr>
          <p:cNvSpPr txBox="1"/>
          <p:nvPr/>
        </p:nvSpPr>
        <p:spPr>
          <a:xfrm>
            <a:off x="1418500" y="3897496"/>
            <a:ext cx="650600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FASE 04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C971D44F-03E2-B5E4-A5B7-77E5ED2C6F9D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g3e70f1b3013_1_290">
            <a:extLst>
              <a:ext uri="{FF2B5EF4-FFF2-40B4-BE49-F238E27FC236}">
                <a16:creationId xmlns:a16="http://schemas.microsoft.com/office/drawing/2014/main" id="{D2A9372D-30BE-6F9F-C59B-80D6EC33A4EE}"/>
              </a:ext>
            </a:extLst>
          </p:cNvPr>
          <p:cNvSpPr txBox="1"/>
          <p:nvPr/>
        </p:nvSpPr>
        <p:spPr>
          <a:xfrm>
            <a:off x="1351824" y="3088696"/>
            <a:ext cx="3296375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Fase Operativa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2AD2F2F0-0C28-91F9-2403-E3B5E42AC3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029E10A9-3D88-2F94-1E5B-51DA3B6D60B4}"/>
              </a:ext>
            </a:extLst>
          </p:cNvPr>
          <p:cNvSpPr txBox="1"/>
          <p:nvPr/>
        </p:nvSpPr>
        <p:spPr>
          <a:xfrm>
            <a:off x="1418500" y="4772972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OPERACIÓN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9C11A57C-79B3-07EC-58A6-00C7512CAC3A}"/>
              </a:ext>
            </a:extLst>
          </p:cNvPr>
          <p:cNvSpPr txBox="1"/>
          <p:nvPr/>
        </p:nvSpPr>
        <p:spPr>
          <a:xfrm>
            <a:off x="1418500" y="2307571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Clr>
                <a:srgbClr val="223D34"/>
              </a:buClr>
              <a:buSzPts val="8600"/>
            </a:pPr>
            <a:r>
              <a:rPr lang="es-CO" sz="9600" b="1" dirty="0">
                <a:solidFill>
                  <a:srgbClr val="183E33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  <a:endParaRPr sz="900" dirty="0">
              <a:solidFill>
                <a:srgbClr val="183E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206313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F22"/>
        </a:solidFill>
        <a:effectLst/>
      </p:bgPr>
    </p:bg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43"/>
          <p:cNvSpPr txBox="1"/>
          <p:nvPr/>
        </p:nvSpPr>
        <p:spPr>
          <a:xfrm>
            <a:off x="609600" y="640080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Operación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y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Reporte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por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Eventos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1495" name="Google Shape;1495;p43"/>
          <p:cNvSpPr txBox="1"/>
          <p:nvPr/>
        </p:nvSpPr>
        <p:spPr>
          <a:xfrm>
            <a:off x="609600" y="1334353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comporta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sistema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día a día —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flujo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end-to-end de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carga.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D9C06B11-1235-4308-323B-90F43F55AA85}"/>
              </a:ext>
            </a:extLst>
          </p:cNvPr>
          <p:cNvGrpSpPr/>
          <p:nvPr/>
        </p:nvGrpSpPr>
        <p:grpSpPr>
          <a:xfrm>
            <a:off x="655320" y="2512695"/>
            <a:ext cx="3387090" cy="3200400"/>
            <a:chOff x="548640" y="3017520"/>
            <a:chExt cx="3387090" cy="3200400"/>
          </a:xfrm>
        </p:grpSpPr>
        <p:sp>
          <p:nvSpPr>
            <p:cNvPr id="1496" name="Google Shape;1496;p43"/>
            <p:cNvSpPr/>
            <p:nvPr/>
          </p:nvSpPr>
          <p:spPr>
            <a:xfrm>
              <a:off x="548640" y="3017520"/>
              <a:ext cx="3291840" cy="3200400"/>
            </a:xfrm>
            <a:prstGeom prst="roundRect">
              <a:avLst>
                <a:gd name="adj" fmla="val 5000"/>
              </a:avLst>
            </a:prstGeom>
            <a:solidFill>
              <a:schemeClr val="bg1">
                <a:alpha val="10000"/>
              </a:schemeClr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43"/>
            <p:cNvSpPr txBox="1"/>
            <p:nvPr/>
          </p:nvSpPr>
          <p:spPr>
            <a:xfrm>
              <a:off x="872490" y="3383279"/>
              <a:ext cx="306324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i="0" u="none" strike="noStrike" cap="none" dirty="0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Solo </a:t>
              </a:r>
              <a:r>
                <a:rPr lang="en-US" sz="2200" b="1" i="0" u="none" strike="noStrike" cap="none" dirty="0" err="1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cambios</a:t>
              </a:r>
              <a:endPara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</a:endParaRPr>
            </a:p>
          </p:txBody>
        </p:sp>
        <p:sp>
          <p:nvSpPr>
            <p:cNvPr id="1498" name="Google Shape;1498;p43"/>
            <p:cNvSpPr/>
            <p:nvPr/>
          </p:nvSpPr>
          <p:spPr>
            <a:xfrm>
              <a:off x="872490" y="3931920"/>
              <a:ext cx="73152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43"/>
            <p:cNvSpPr txBox="1"/>
            <p:nvPr/>
          </p:nvSpPr>
          <p:spPr>
            <a:xfrm>
              <a:off x="872490" y="4114800"/>
              <a:ext cx="26231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Reporte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basado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eventos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 El CPO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transmite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cuando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algo cambia, no de forma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periódica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CDF3EA7-FCF1-2ECC-E0CD-5B1BA046F2B9}"/>
              </a:ext>
            </a:extLst>
          </p:cNvPr>
          <p:cNvGrpSpPr/>
          <p:nvPr/>
        </p:nvGrpSpPr>
        <p:grpSpPr>
          <a:xfrm>
            <a:off x="4413885" y="2512695"/>
            <a:ext cx="3291840" cy="3200400"/>
            <a:chOff x="4617720" y="3017520"/>
            <a:chExt cx="3291840" cy="3200400"/>
          </a:xfrm>
        </p:grpSpPr>
        <p:sp>
          <p:nvSpPr>
            <p:cNvPr id="3" name="Google Shape;1496;p43">
              <a:extLst>
                <a:ext uri="{FF2B5EF4-FFF2-40B4-BE49-F238E27FC236}">
                  <a16:creationId xmlns:a16="http://schemas.microsoft.com/office/drawing/2014/main" id="{AB46BDFB-B214-CD25-7D27-EE7102628549}"/>
                </a:ext>
              </a:extLst>
            </p:cNvPr>
            <p:cNvSpPr/>
            <p:nvPr/>
          </p:nvSpPr>
          <p:spPr>
            <a:xfrm>
              <a:off x="4617720" y="3017520"/>
              <a:ext cx="3291840" cy="3200400"/>
            </a:xfrm>
            <a:prstGeom prst="roundRect">
              <a:avLst>
                <a:gd name="adj" fmla="val 5000"/>
              </a:avLst>
            </a:prstGeom>
            <a:solidFill>
              <a:schemeClr val="bg1">
                <a:alpha val="10000"/>
              </a:schemeClr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43"/>
            <p:cNvSpPr txBox="1"/>
            <p:nvPr/>
          </p:nvSpPr>
          <p:spPr>
            <a:xfrm>
              <a:off x="4846320" y="3383279"/>
              <a:ext cx="306324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i="0" u="none" strike="noStrike" cap="none" dirty="0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≤ 60 </a:t>
              </a:r>
              <a:r>
                <a:rPr lang="en-US" sz="2200" b="1" i="0" u="none" strike="noStrike" cap="none" dirty="0" err="1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segundos</a:t>
              </a:r>
              <a:endPara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</a:endParaRPr>
            </a:p>
          </p:txBody>
        </p:sp>
        <p:sp>
          <p:nvSpPr>
            <p:cNvPr id="1502" name="Google Shape;1502;p43"/>
            <p:cNvSpPr/>
            <p:nvPr/>
          </p:nvSpPr>
          <p:spPr>
            <a:xfrm>
              <a:off x="4846320" y="3931920"/>
              <a:ext cx="73152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43"/>
            <p:cNvSpPr txBox="1"/>
            <p:nvPr/>
          </p:nvSpPr>
          <p:spPr>
            <a:xfrm>
              <a:off x="4846320" y="4114800"/>
              <a:ext cx="252603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Latencia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máxima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desde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que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ocurre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evento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hasta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que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llega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al SIEM.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DCC18290-66D7-DC29-276E-7C82EC9612FA}"/>
              </a:ext>
            </a:extLst>
          </p:cNvPr>
          <p:cNvGrpSpPr/>
          <p:nvPr/>
        </p:nvGrpSpPr>
        <p:grpSpPr>
          <a:xfrm>
            <a:off x="8077200" y="2512695"/>
            <a:ext cx="3600450" cy="3200400"/>
            <a:chOff x="8378190" y="3017520"/>
            <a:chExt cx="3600450" cy="3200400"/>
          </a:xfrm>
        </p:grpSpPr>
        <p:sp>
          <p:nvSpPr>
            <p:cNvPr id="4" name="Google Shape;1496;p43">
              <a:extLst>
                <a:ext uri="{FF2B5EF4-FFF2-40B4-BE49-F238E27FC236}">
                  <a16:creationId xmlns:a16="http://schemas.microsoft.com/office/drawing/2014/main" id="{C4C05003-2E8D-FAB3-6CB1-7F3FBBF04D9F}"/>
                </a:ext>
              </a:extLst>
            </p:cNvPr>
            <p:cNvSpPr/>
            <p:nvPr/>
          </p:nvSpPr>
          <p:spPr>
            <a:xfrm>
              <a:off x="8378190" y="3017520"/>
              <a:ext cx="3291840" cy="3200400"/>
            </a:xfrm>
            <a:prstGeom prst="roundRect">
              <a:avLst>
                <a:gd name="adj" fmla="val 5000"/>
              </a:avLst>
            </a:prstGeom>
            <a:solidFill>
              <a:schemeClr val="bg1">
                <a:alpha val="10000"/>
              </a:schemeClr>
            </a:solidFill>
            <a:ln w="9525" cap="flat" cmpd="sng">
              <a:solidFill>
                <a:srgbClr val="CDE84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43"/>
            <p:cNvSpPr txBox="1"/>
            <p:nvPr/>
          </p:nvSpPr>
          <p:spPr>
            <a:xfrm>
              <a:off x="8915400" y="3383279"/>
              <a:ext cx="306324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i="0" u="none" strike="noStrike" cap="none" dirty="0" err="1">
                  <a:solidFill>
                    <a:srgbClr val="CDE84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Idempotente</a:t>
              </a:r>
              <a:endPara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</a:endParaRPr>
            </a:p>
          </p:txBody>
        </p:sp>
        <p:sp>
          <p:nvSpPr>
            <p:cNvPr id="1506" name="Google Shape;1506;p43"/>
            <p:cNvSpPr/>
            <p:nvPr/>
          </p:nvSpPr>
          <p:spPr>
            <a:xfrm>
              <a:off x="8915400" y="3931920"/>
              <a:ext cx="73152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43"/>
            <p:cNvSpPr txBox="1"/>
            <p:nvPr/>
          </p:nvSpPr>
          <p:spPr>
            <a:xfrm>
              <a:off x="8915400" y="4114800"/>
              <a:ext cx="2115338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Cada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mensaje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incluye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X-Request-ID (UUID v4).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Reenvíos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no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duplican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dato</a:t>
              </a:r>
              <a:r>
                <a:rPr lang="en-US" b="0" i="0" u="none" strike="noStrike" cap="none" dirty="0">
                  <a:solidFill>
                    <a:srgbClr val="FFFFFF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98B666D1-8E8F-0DCC-4211-2A382DDAECB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44"/>
          <p:cNvSpPr txBox="1"/>
          <p:nvPr/>
        </p:nvSpPr>
        <p:spPr>
          <a:xfrm>
            <a:off x="548640" y="975505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ocurre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llega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la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estación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hasta </a:t>
            </a:r>
            <a:r>
              <a:rPr lang="en-US" sz="1300" b="0" i="1" u="none" strike="noStrike" cap="none" dirty="0" err="1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chemeClr val="tx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información se publica</a:t>
            </a:r>
            <a:endParaRPr dirty="0">
              <a:solidFill>
                <a:schemeClr val="tx1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529" name="Google Shape;1529;p44"/>
          <p:cNvSpPr/>
          <p:nvPr/>
        </p:nvSpPr>
        <p:spPr>
          <a:xfrm>
            <a:off x="365759" y="196596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44"/>
          <p:cNvSpPr txBox="1"/>
          <p:nvPr/>
        </p:nvSpPr>
        <p:spPr>
          <a:xfrm>
            <a:off x="365759" y="2063979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Usuario</a:t>
            </a:r>
            <a:endParaRPr dirty="0">
              <a:latin typeface="Nunito Sans Black" panose="00000A00000000000000" pitchFamily="2" charset="0"/>
            </a:endParaRPr>
          </a:p>
        </p:txBody>
      </p:sp>
      <p:cxnSp>
        <p:nvCxnSpPr>
          <p:cNvPr id="1531" name="Google Shape;1531;p44"/>
          <p:cNvCxnSpPr/>
          <p:nvPr/>
        </p:nvCxnSpPr>
        <p:spPr>
          <a:xfrm>
            <a:off x="1280160" y="2377439"/>
            <a:ext cx="0" cy="397764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32" name="Google Shape;1532;p44"/>
          <p:cNvSpPr/>
          <p:nvPr/>
        </p:nvSpPr>
        <p:spPr>
          <a:xfrm>
            <a:off x="2240280" y="1965960"/>
            <a:ext cx="178308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44"/>
          <p:cNvSpPr txBox="1"/>
          <p:nvPr/>
        </p:nvSpPr>
        <p:spPr>
          <a:xfrm>
            <a:off x="2194560" y="2063978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EVSE</a:t>
            </a:r>
            <a:endParaRPr b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cxnSp>
        <p:nvCxnSpPr>
          <p:cNvPr id="1534" name="Google Shape;1534;p44"/>
          <p:cNvCxnSpPr/>
          <p:nvPr/>
        </p:nvCxnSpPr>
        <p:spPr>
          <a:xfrm>
            <a:off x="3108960" y="2377439"/>
            <a:ext cx="0" cy="397764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35" name="Google Shape;1535;p44"/>
          <p:cNvSpPr/>
          <p:nvPr/>
        </p:nvSpPr>
        <p:spPr>
          <a:xfrm>
            <a:off x="4297680" y="196596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44"/>
          <p:cNvSpPr txBox="1"/>
          <p:nvPr/>
        </p:nvSpPr>
        <p:spPr>
          <a:xfrm>
            <a:off x="4297680" y="2063978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Backend</a:t>
            </a:r>
            <a:r>
              <a:rPr lang="en-US" sz="10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CPO</a:t>
            </a:r>
            <a:endParaRPr b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cxnSp>
        <p:nvCxnSpPr>
          <p:cNvPr id="1537" name="Google Shape;1537;p44"/>
          <p:cNvCxnSpPr/>
          <p:nvPr/>
        </p:nvCxnSpPr>
        <p:spPr>
          <a:xfrm>
            <a:off x="5212080" y="2377439"/>
            <a:ext cx="0" cy="397764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38" name="Google Shape;1538;p44"/>
          <p:cNvSpPr/>
          <p:nvPr/>
        </p:nvSpPr>
        <p:spPr>
          <a:xfrm>
            <a:off x="6858000" y="196596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44"/>
          <p:cNvSpPr txBox="1"/>
          <p:nvPr/>
        </p:nvSpPr>
        <p:spPr>
          <a:xfrm>
            <a:off x="6858000" y="2063978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en-US" b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SIEM-UPME</a:t>
            </a:r>
            <a:endParaRPr b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cxnSp>
        <p:nvCxnSpPr>
          <p:cNvPr id="1540" name="Google Shape;1540;p44"/>
          <p:cNvCxnSpPr/>
          <p:nvPr/>
        </p:nvCxnSpPr>
        <p:spPr>
          <a:xfrm>
            <a:off x="7772400" y="2377439"/>
            <a:ext cx="0" cy="397764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41" name="Google Shape;1541;p44"/>
          <p:cNvSpPr/>
          <p:nvPr/>
        </p:nvSpPr>
        <p:spPr>
          <a:xfrm>
            <a:off x="9509760" y="196596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44"/>
          <p:cNvSpPr txBox="1"/>
          <p:nvPr/>
        </p:nvSpPr>
        <p:spPr>
          <a:xfrm>
            <a:off x="9509760" y="2063978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>
              <a:buFont typeface="Arial"/>
              <a:buNone/>
            </a:pPr>
            <a:r>
              <a:rPr lang="en-US" b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Consulta </a:t>
            </a:r>
            <a:r>
              <a:rPr lang="en-US" b="1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pública</a:t>
            </a:r>
            <a:endParaRPr b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cxnSp>
        <p:nvCxnSpPr>
          <p:cNvPr id="1543" name="Google Shape;1543;p44"/>
          <p:cNvCxnSpPr/>
          <p:nvPr/>
        </p:nvCxnSpPr>
        <p:spPr>
          <a:xfrm>
            <a:off x="10424160" y="2377439"/>
            <a:ext cx="0" cy="3977641"/>
          </a:xfrm>
          <a:prstGeom prst="straightConnector1">
            <a:avLst/>
          </a:prstGeom>
          <a:noFill/>
          <a:ln w="12700" cap="flat" cmpd="sng">
            <a:solidFill>
              <a:srgbClr val="E2E8F0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544" name="Google Shape;1544;p44"/>
          <p:cNvCxnSpPr/>
          <p:nvPr/>
        </p:nvCxnSpPr>
        <p:spPr>
          <a:xfrm>
            <a:off x="1280160" y="2606040"/>
            <a:ext cx="1828800" cy="0"/>
          </a:xfrm>
          <a:prstGeom prst="straightConnector1">
            <a:avLst/>
          </a:prstGeom>
          <a:noFill/>
          <a:ln w="16500" cap="flat" cmpd="sng">
            <a:solidFill>
              <a:srgbClr val="27A34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45" name="Google Shape;1545;p44"/>
          <p:cNvSpPr txBox="1"/>
          <p:nvPr/>
        </p:nvSpPr>
        <p:spPr>
          <a:xfrm>
            <a:off x="868680" y="1793087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Conecta</a:t>
            </a: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 y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autentica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46" name="Google Shape;1546;p44"/>
          <p:cNvSpPr txBox="1"/>
          <p:nvPr/>
        </p:nvSpPr>
        <p:spPr>
          <a:xfrm>
            <a:off x="822959" y="2423160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RFID / App / NFC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47" name="Google Shape;1547;p44"/>
          <p:cNvCxnSpPr/>
          <p:nvPr/>
        </p:nvCxnSpPr>
        <p:spPr>
          <a:xfrm>
            <a:off x="3108960" y="3108960"/>
            <a:ext cx="2103120" cy="0"/>
          </a:xfrm>
          <a:prstGeom prst="straightConnector1">
            <a:avLst/>
          </a:prstGeom>
          <a:noFill/>
          <a:ln w="16500" cap="flat" cmpd="sng">
            <a:solidFill>
              <a:srgbClr val="2563EB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48" name="Google Shape;1548;p44"/>
          <p:cNvSpPr txBox="1"/>
          <p:nvPr/>
        </p:nvSpPr>
        <p:spPr>
          <a:xfrm>
            <a:off x="2788920" y="272491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OCPP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StartTransaction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49" name="Google Shape;1549;p44"/>
          <p:cNvSpPr txBox="1"/>
          <p:nvPr/>
        </p:nvSpPr>
        <p:spPr>
          <a:xfrm>
            <a:off x="2788920" y="2926079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OCPP 1.6/2.0.1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50" name="Google Shape;1550;p44"/>
          <p:cNvCxnSpPr/>
          <p:nvPr/>
        </p:nvCxnSpPr>
        <p:spPr>
          <a:xfrm>
            <a:off x="5212080" y="3611880"/>
            <a:ext cx="2560320" cy="0"/>
          </a:xfrm>
          <a:prstGeom prst="straightConnector1">
            <a:avLst/>
          </a:prstGeom>
          <a:noFill/>
          <a:ln w="16500" cap="flat" cmpd="sng">
            <a:solidFill>
              <a:srgbClr val="27A34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51" name="Google Shape;1551;p44"/>
          <p:cNvSpPr txBox="1"/>
          <p:nvPr/>
        </p:nvSpPr>
        <p:spPr>
          <a:xfrm>
            <a:off x="5120640" y="322783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PUT /sessions  status=ACTIVE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52" name="Google Shape;1552;p44"/>
          <p:cNvSpPr txBox="1"/>
          <p:nvPr/>
        </p:nvSpPr>
        <p:spPr>
          <a:xfrm>
            <a:off x="5120640" y="3429000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 2.2.1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53" name="Google Shape;1553;p44"/>
          <p:cNvCxnSpPr/>
          <p:nvPr/>
        </p:nvCxnSpPr>
        <p:spPr>
          <a:xfrm>
            <a:off x="7772400" y="4114800"/>
            <a:ext cx="2651760" cy="0"/>
          </a:xfrm>
          <a:prstGeom prst="straightConnector1">
            <a:avLst/>
          </a:prstGeom>
          <a:noFill/>
          <a:ln w="16500" cap="flat" cmpd="sng">
            <a:solidFill>
              <a:srgbClr val="27A34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54" name="Google Shape;1554;p44"/>
          <p:cNvSpPr txBox="1"/>
          <p:nvPr/>
        </p:nvSpPr>
        <p:spPr>
          <a:xfrm>
            <a:off x="7726679" y="373075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200 OK +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Publicación</a:t>
            </a: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pública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55" name="Google Shape;1555;p44"/>
          <p:cNvSpPr txBox="1"/>
          <p:nvPr/>
        </p:nvSpPr>
        <p:spPr>
          <a:xfrm>
            <a:off x="7726679" y="3931920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REST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56" name="Google Shape;1556;p44"/>
          <p:cNvCxnSpPr/>
          <p:nvPr/>
        </p:nvCxnSpPr>
        <p:spPr>
          <a:xfrm>
            <a:off x="3108960" y="4663440"/>
            <a:ext cx="2103120" cy="0"/>
          </a:xfrm>
          <a:prstGeom prst="straightConnector1">
            <a:avLst/>
          </a:prstGeom>
          <a:noFill/>
          <a:ln w="16500" cap="flat" cmpd="sng">
            <a:solidFill>
              <a:srgbClr val="2563EB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57" name="Google Shape;1557;p44"/>
          <p:cNvSpPr txBox="1"/>
          <p:nvPr/>
        </p:nvSpPr>
        <p:spPr>
          <a:xfrm>
            <a:off x="2788920" y="427939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OCPP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MeterValues</a:t>
            </a: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 (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cambios</a:t>
            </a: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58" name="Google Shape;1558;p44"/>
          <p:cNvSpPr txBox="1"/>
          <p:nvPr/>
        </p:nvSpPr>
        <p:spPr>
          <a:xfrm>
            <a:off x="2788920" y="4480559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Solo </a:t>
            </a:r>
            <a:r>
              <a:rPr lang="en-US" sz="900" b="0" i="1" u="none" strike="noStrike" cap="none" dirty="0" err="1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sz="900" b="0" i="1" u="none" strike="noStrike" cap="none" dirty="0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Δ </a:t>
            </a:r>
            <a:r>
              <a:rPr lang="en-US" sz="900" b="0" i="1" u="none" strike="noStrike" cap="none" dirty="0" err="1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relevante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59" name="Google Shape;1559;p44"/>
          <p:cNvCxnSpPr/>
          <p:nvPr/>
        </p:nvCxnSpPr>
        <p:spPr>
          <a:xfrm>
            <a:off x="5212080" y="5166360"/>
            <a:ext cx="2560320" cy="0"/>
          </a:xfrm>
          <a:prstGeom prst="straightConnector1">
            <a:avLst/>
          </a:prstGeom>
          <a:noFill/>
          <a:ln w="16500" cap="flat" cmpd="sng">
            <a:solidFill>
              <a:srgbClr val="27A34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60" name="Google Shape;1560;p44"/>
          <p:cNvSpPr txBox="1"/>
          <p:nvPr/>
        </p:nvSpPr>
        <p:spPr>
          <a:xfrm>
            <a:off x="5120640" y="478231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PATCH /sessions  kwh,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total_cost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61" name="Google Shape;1561;p44"/>
          <p:cNvSpPr txBox="1"/>
          <p:nvPr/>
        </p:nvSpPr>
        <p:spPr>
          <a:xfrm>
            <a:off x="5120640" y="4983480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 err="1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Idempotente</a:t>
            </a:r>
            <a:r>
              <a:rPr lang="en-US" sz="900" b="0" i="1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≤ 60s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62" name="Google Shape;1562;p44"/>
          <p:cNvCxnSpPr/>
          <p:nvPr/>
        </p:nvCxnSpPr>
        <p:spPr>
          <a:xfrm>
            <a:off x="3108960" y="5669280"/>
            <a:ext cx="2103120" cy="0"/>
          </a:xfrm>
          <a:prstGeom prst="straightConnector1">
            <a:avLst/>
          </a:prstGeom>
          <a:noFill/>
          <a:ln w="16500" cap="flat" cmpd="sng">
            <a:solidFill>
              <a:srgbClr val="2563EB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63" name="Google Shape;1563;p44"/>
          <p:cNvSpPr txBox="1"/>
          <p:nvPr/>
        </p:nvSpPr>
        <p:spPr>
          <a:xfrm>
            <a:off x="2788920" y="528523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OCPP </a:t>
            </a:r>
            <a:r>
              <a:rPr lang="en-US" sz="1050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StopTransaction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64" name="Google Shape;1564;p44"/>
          <p:cNvSpPr txBox="1"/>
          <p:nvPr/>
        </p:nvSpPr>
        <p:spPr>
          <a:xfrm>
            <a:off x="2788920" y="5486400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 err="1">
                <a:solidFill>
                  <a:srgbClr val="2563E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Desconecta</a:t>
            </a:r>
            <a:endParaRPr sz="1800" dirty="0">
              <a:latin typeface="Nunito Sans regular" panose="00000500000000000000" pitchFamily="2" charset="0"/>
            </a:endParaRPr>
          </a:p>
        </p:txBody>
      </p:sp>
      <p:cxnSp>
        <p:nvCxnSpPr>
          <p:cNvPr id="1565" name="Google Shape;1565;p44"/>
          <p:cNvCxnSpPr/>
          <p:nvPr/>
        </p:nvCxnSpPr>
        <p:spPr>
          <a:xfrm>
            <a:off x="5212080" y="6172200"/>
            <a:ext cx="2560320" cy="0"/>
          </a:xfrm>
          <a:prstGeom prst="straightConnector1">
            <a:avLst/>
          </a:prstGeom>
          <a:noFill/>
          <a:ln w="16500" cap="flat" cmpd="sng">
            <a:solidFill>
              <a:srgbClr val="27A346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566" name="Google Shape;1566;p44"/>
          <p:cNvSpPr txBox="1"/>
          <p:nvPr/>
        </p:nvSpPr>
        <p:spPr>
          <a:xfrm>
            <a:off x="5120640" y="5788152"/>
            <a:ext cx="2743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PATCH /sessions  status=COMPLETED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67" name="Google Shape;1567;p44"/>
          <p:cNvSpPr txBox="1"/>
          <p:nvPr/>
        </p:nvSpPr>
        <p:spPr>
          <a:xfrm>
            <a:off x="5120640" y="5989320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Cierre + </a:t>
            </a:r>
            <a:r>
              <a:rPr lang="en-US" sz="900" b="0" i="1" u="none" strike="noStrike" cap="none" dirty="0" err="1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total_cost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D96CA071-CA29-881E-57D8-A30911DC8B17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8B1EA014-3ECF-11C1-CB4A-5771DFB0AC42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1526" name="Google Shape;1526;p44"/>
          <p:cNvSpPr txBox="1"/>
          <p:nvPr/>
        </p:nvSpPr>
        <p:spPr>
          <a:xfrm>
            <a:off x="548640" y="410694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FASE 4 —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Flujo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end-to-end de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una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sesión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de carga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BAE6F9FD-67F2-8A86-798A-058B5B253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7CD6A64C-1AF0-1188-7482-1D1D7DECD11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81004EC3-B1AD-D1DB-0D13-FB2275F98B61}"/>
              </a:ext>
            </a:extLst>
          </p:cNvPr>
          <p:cNvSpPr txBox="1"/>
          <p:nvPr/>
        </p:nvSpPr>
        <p:spPr>
          <a:xfrm>
            <a:off x="1437550" y="3916546"/>
            <a:ext cx="7034938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POR QUÉ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1A5AC138-0FD2-7E9B-C3AD-7DBA01ADFD89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D0069185-1D46-8168-BD5C-AD9DF4D3A5F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FF5C0C8B-EACD-0060-E9EC-03AA8EFF0EC8}"/>
              </a:ext>
            </a:extLst>
          </p:cNvPr>
          <p:cNvSpPr txBox="1"/>
          <p:nvPr/>
        </p:nvSpPr>
        <p:spPr>
          <a:xfrm>
            <a:off x="1437550" y="4792022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ESTAMOS AQUÍ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522F8FEF-4807-9127-2217-AEB37CEC7E49}"/>
              </a:ext>
            </a:extLst>
          </p:cNvPr>
          <p:cNvSpPr txBox="1"/>
          <p:nvPr/>
        </p:nvSpPr>
        <p:spPr>
          <a:xfrm>
            <a:off x="1437550" y="2317096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183E33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1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183E33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65073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45"/>
          <p:cNvSpPr txBox="1"/>
          <p:nvPr/>
        </p:nvSpPr>
        <p:spPr>
          <a:xfrm>
            <a:off x="710565" y="680222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FASE 4 —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Idempotencia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y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códigos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respuesta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588" name="Google Shape;1588;p45"/>
          <p:cNvSpPr txBox="1"/>
          <p:nvPr/>
        </p:nvSpPr>
        <p:spPr>
          <a:xfrm>
            <a:off x="710565" y="1234996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garantizar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mensaje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reenviado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duplica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significa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respuesta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589" name="Google Shape;1589;p45"/>
          <p:cNvSpPr/>
          <p:nvPr/>
        </p:nvSpPr>
        <p:spPr>
          <a:xfrm>
            <a:off x="548640" y="2011680"/>
            <a:ext cx="5486400" cy="420624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45"/>
          <p:cNvSpPr txBox="1"/>
          <p:nvPr/>
        </p:nvSpPr>
        <p:spPr>
          <a:xfrm>
            <a:off x="777240" y="2148840"/>
            <a:ext cx="5029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IDEMPOTENCIA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591" name="Google Shape;1591;p45"/>
          <p:cNvSpPr txBox="1"/>
          <p:nvPr/>
        </p:nvSpPr>
        <p:spPr>
          <a:xfrm>
            <a:off x="777240" y="2468880"/>
            <a:ext cx="5029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X-Request-ID  +  PUT/PATCH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592" name="Google Shape;1592;p45"/>
          <p:cNvSpPr/>
          <p:nvPr/>
        </p:nvSpPr>
        <p:spPr>
          <a:xfrm>
            <a:off x="777240" y="2926080"/>
            <a:ext cx="548640" cy="27432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45"/>
          <p:cNvSpPr txBox="1"/>
          <p:nvPr/>
        </p:nvSpPr>
        <p:spPr>
          <a:xfrm>
            <a:off x="777240" y="3063240"/>
            <a:ext cx="5029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request del CPO 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incluye</a:t>
            </a: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94" name="Google Shape;1594;p45"/>
          <p:cNvSpPr txBox="1"/>
          <p:nvPr/>
        </p:nvSpPr>
        <p:spPr>
          <a:xfrm>
            <a:off x="777240" y="3383280"/>
            <a:ext cx="5029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X-Request-ID:  &lt;UUID v4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único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&gt;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95" name="Google Shape;1595;p45"/>
          <p:cNvSpPr txBox="1"/>
          <p:nvPr/>
        </p:nvSpPr>
        <p:spPr>
          <a:xfrm>
            <a:off x="777240" y="3840480"/>
            <a:ext cx="5029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SIEM 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cachea</a:t>
            </a: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resultado</a:t>
            </a: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UUID </a:t>
            </a:r>
            <a:r>
              <a:rPr lang="en-US" b="0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24 h: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96" name="Google Shape;1596;p45"/>
          <p:cNvSpPr txBox="1"/>
          <p:nvPr/>
        </p:nvSpPr>
        <p:spPr>
          <a:xfrm>
            <a:off x="777240" y="4206240"/>
            <a:ext cx="228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597" name="Google Shape;1597;p45"/>
          <p:cNvSpPr txBox="1"/>
          <p:nvPr/>
        </p:nvSpPr>
        <p:spPr>
          <a:xfrm>
            <a:off x="1051560" y="4206240"/>
            <a:ext cx="48463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Reenvío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mismo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UUID →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mismo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resultado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598" name="Google Shape;1598;p45"/>
          <p:cNvSpPr txBox="1"/>
          <p:nvPr/>
        </p:nvSpPr>
        <p:spPr>
          <a:xfrm>
            <a:off x="777240" y="4572000"/>
            <a:ext cx="228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599" name="Google Shape;1599;p45"/>
          <p:cNvSpPr txBox="1"/>
          <p:nvPr/>
        </p:nvSpPr>
        <p:spPr>
          <a:xfrm>
            <a:off x="1051560" y="4572000"/>
            <a:ext cx="48463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PUT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remplaza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recurso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00" name="Google Shape;1600;p45"/>
          <p:cNvSpPr txBox="1"/>
          <p:nvPr/>
        </p:nvSpPr>
        <p:spPr>
          <a:xfrm>
            <a:off x="777240" y="4937760"/>
            <a:ext cx="228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01" name="Google Shape;1601;p45"/>
          <p:cNvSpPr txBox="1"/>
          <p:nvPr/>
        </p:nvSpPr>
        <p:spPr>
          <a:xfrm>
            <a:off x="1051560" y="4937760"/>
            <a:ext cx="48463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PATCH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actualiza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solo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campos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enviados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02" name="Google Shape;1602;p45"/>
          <p:cNvSpPr txBox="1"/>
          <p:nvPr/>
        </p:nvSpPr>
        <p:spPr>
          <a:xfrm>
            <a:off x="777240" y="5303520"/>
            <a:ext cx="228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03" name="Google Shape;1603;p45"/>
          <p:cNvSpPr txBox="1"/>
          <p:nvPr/>
        </p:nvSpPr>
        <p:spPr>
          <a:xfrm>
            <a:off x="1051560" y="5303520"/>
            <a:ext cx="48463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POST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nunca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escritura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04" name="Google Shape;1604;p45"/>
          <p:cNvSpPr txBox="1"/>
          <p:nvPr/>
        </p:nvSpPr>
        <p:spPr>
          <a:xfrm>
            <a:off x="6400800" y="2011680"/>
            <a:ext cx="52120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CÓDIGOS HTTP — </a:t>
            </a:r>
            <a:r>
              <a:rPr lang="en-US" b="1" i="0" u="none" strike="noStrike" cap="none" dirty="0" err="1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significado</a:t>
            </a:r>
            <a:r>
              <a:rPr lang="en-US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SIEM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605" name="Google Shape;1605;p45"/>
          <p:cNvSpPr/>
          <p:nvPr/>
        </p:nvSpPr>
        <p:spPr>
          <a:xfrm>
            <a:off x="6400800" y="2377440"/>
            <a:ext cx="52120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45"/>
          <p:cNvSpPr/>
          <p:nvPr/>
        </p:nvSpPr>
        <p:spPr>
          <a:xfrm>
            <a:off x="6492240" y="2432304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45"/>
          <p:cNvSpPr txBox="1"/>
          <p:nvPr/>
        </p:nvSpPr>
        <p:spPr>
          <a:xfrm>
            <a:off x="6492240" y="2492520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200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08" name="Google Shape;1608;p45"/>
          <p:cNvSpPr txBox="1"/>
          <p:nvPr/>
        </p:nvSpPr>
        <p:spPr>
          <a:xfrm>
            <a:off x="7132320" y="2484826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OK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09" name="Google Shape;1609;p45"/>
          <p:cNvSpPr txBox="1"/>
          <p:nvPr/>
        </p:nvSpPr>
        <p:spPr>
          <a:xfrm>
            <a:off x="8503920" y="2488673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exitosa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10" name="Google Shape;1610;p45"/>
          <p:cNvSpPr/>
          <p:nvPr/>
        </p:nvSpPr>
        <p:spPr>
          <a:xfrm>
            <a:off x="6400800" y="2779776"/>
            <a:ext cx="5212080" cy="384048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45"/>
          <p:cNvSpPr/>
          <p:nvPr/>
        </p:nvSpPr>
        <p:spPr>
          <a:xfrm>
            <a:off x="6492240" y="2834640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45"/>
          <p:cNvSpPr txBox="1"/>
          <p:nvPr/>
        </p:nvSpPr>
        <p:spPr>
          <a:xfrm>
            <a:off x="6492240" y="2894856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400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13" name="Google Shape;1613;p45"/>
          <p:cNvSpPr txBox="1"/>
          <p:nvPr/>
        </p:nvSpPr>
        <p:spPr>
          <a:xfrm>
            <a:off x="7132320" y="2887162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Bad Request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14" name="Google Shape;1614;p45"/>
          <p:cNvSpPr txBox="1"/>
          <p:nvPr/>
        </p:nvSpPr>
        <p:spPr>
          <a:xfrm>
            <a:off x="8503920" y="2891009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Esquema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JSON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inválido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campos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faltantes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15" name="Google Shape;1615;p45"/>
          <p:cNvSpPr/>
          <p:nvPr/>
        </p:nvSpPr>
        <p:spPr>
          <a:xfrm>
            <a:off x="6400800" y="3182112"/>
            <a:ext cx="52120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45"/>
          <p:cNvSpPr/>
          <p:nvPr/>
        </p:nvSpPr>
        <p:spPr>
          <a:xfrm>
            <a:off x="6492240" y="3236976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45"/>
          <p:cNvSpPr txBox="1"/>
          <p:nvPr/>
        </p:nvSpPr>
        <p:spPr>
          <a:xfrm>
            <a:off x="6492240" y="3297192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401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18" name="Google Shape;1618;p45"/>
          <p:cNvSpPr txBox="1"/>
          <p:nvPr/>
        </p:nvSpPr>
        <p:spPr>
          <a:xfrm>
            <a:off x="7132320" y="3289498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Unauthorized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19" name="Google Shape;1619;p45"/>
          <p:cNvSpPr txBox="1"/>
          <p:nvPr/>
        </p:nvSpPr>
        <p:spPr>
          <a:xfrm>
            <a:off x="8503920" y="3293345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Token JWT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ausente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expirado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inválido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20" name="Google Shape;1620;p45"/>
          <p:cNvSpPr/>
          <p:nvPr/>
        </p:nvSpPr>
        <p:spPr>
          <a:xfrm>
            <a:off x="6400800" y="3584448"/>
            <a:ext cx="5212080" cy="384048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45"/>
          <p:cNvSpPr/>
          <p:nvPr/>
        </p:nvSpPr>
        <p:spPr>
          <a:xfrm>
            <a:off x="6492240" y="3639312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45"/>
          <p:cNvSpPr txBox="1"/>
          <p:nvPr/>
        </p:nvSpPr>
        <p:spPr>
          <a:xfrm>
            <a:off x="6492240" y="3699528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403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23" name="Google Shape;1623;p45"/>
          <p:cNvSpPr txBox="1"/>
          <p:nvPr/>
        </p:nvSpPr>
        <p:spPr>
          <a:xfrm>
            <a:off x="7132320" y="3691834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Forbidden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24" name="Google Shape;1624;p45"/>
          <p:cNvSpPr txBox="1"/>
          <p:nvPr/>
        </p:nvSpPr>
        <p:spPr>
          <a:xfrm>
            <a:off x="8503920" y="3695681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Token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válido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sin scope para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recurso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25" name="Google Shape;1625;p45"/>
          <p:cNvSpPr/>
          <p:nvPr/>
        </p:nvSpPr>
        <p:spPr>
          <a:xfrm>
            <a:off x="6400800" y="3986784"/>
            <a:ext cx="52120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45"/>
          <p:cNvSpPr/>
          <p:nvPr/>
        </p:nvSpPr>
        <p:spPr>
          <a:xfrm>
            <a:off x="6492240" y="4041648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45"/>
          <p:cNvSpPr txBox="1"/>
          <p:nvPr/>
        </p:nvSpPr>
        <p:spPr>
          <a:xfrm>
            <a:off x="6492240" y="4101864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404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28" name="Google Shape;1628;p45"/>
          <p:cNvSpPr txBox="1"/>
          <p:nvPr/>
        </p:nvSpPr>
        <p:spPr>
          <a:xfrm>
            <a:off x="7132320" y="4094170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 Found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29" name="Google Shape;1629;p45"/>
          <p:cNvSpPr txBox="1"/>
          <p:nvPr/>
        </p:nvSpPr>
        <p:spPr>
          <a:xfrm>
            <a:off x="8503920" y="4098017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Recurso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(Location / Session) no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existe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30" name="Google Shape;1630;p45"/>
          <p:cNvSpPr/>
          <p:nvPr/>
        </p:nvSpPr>
        <p:spPr>
          <a:xfrm>
            <a:off x="6400800" y="4389120"/>
            <a:ext cx="5212080" cy="384048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45"/>
          <p:cNvSpPr/>
          <p:nvPr/>
        </p:nvSpPr>
        <p:spPr>
          <a:xfrm>
            <a:off x="6492240" y="4443984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45"/>
          <p:cNvSpPr txBox="1"/>
          <p:nvPr/>
        </p:nvSpPr>
        <p:spPr>
          <a:xfrm>
            <a:off x="6492240" y="4504200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409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33" name="Google Shape;1633;p45"/>
          <p:cNvSpPr txBox="1"/>
          <p:nvPr/>
        </p:nvSpPr>
        <p:spPr>
          <a:xfrm>
            <a:off x="7132320" y="4496506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Conflict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34" name="Google Shape;1634;p45"/>
          <p:cNvSpPr txBox="1"/>
          <p:nvPr/>
        </p:nvSpPr>
        <p:spPr>
          <a:xfrm>
            <a:off x="8503920" y="4500353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X-Request-ID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ya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procesado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cuerpo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distinto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35" name="Google Shape;1635;p45"/>
          <p:cNvSpPr/>
          <p:nvPr/>
        </p:nvSpPr>
        <p:spPr>
          <a:xfrm>
            <a:off x="6400800" y="4791456"/>
            <a:ext cx="52120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45"/>
          <p:cNvSpPr/>
          <p:nvPr/>
        </p:nvSpPr>
        <p:spPr>
          <a:xfrm>
            <a:off x="6492240" y="4846320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45"/>
          <p:cNvSpPr txBox="1"/>
          <p:nvPr/>
        </p:nvSpPr>
        <p:spPr>
          <a:xfrm>
            <a:off x="6492240" y="4906536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422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38" name="Google Shape;1638;p45"/>
          <p:cNvSpPr txBox="1"/>
          <p:nvPr/>
        </p:nvSpPr>
        <p:spPr>
          <a:xfrm>
            <a:off x="7132320" y="4898842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Unprocessable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39" name="Google Shape;1639;p45"/>
          <p:cNvSpPr txBox="1"/>
          <p:nvPr/>
        </p:nvSpPr>
        <p:spPr>
          <a:xfrm>
            <a:off x="8503920" y="4902689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Validación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negocio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falla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40" name="Google Shape;1640;p45"/>
          <p:cNvSpPr/>
          <p:nvPr/>
        </p:nvSpPr>
        <p:spPr>
          <a:xfrm>
            <a:off x="6400800" y="5193792"/>
            <a:ext cx="5212080" cy="384048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45"/>
          <p:cNvSpPr/>
          <p:nvPr/>
        </p:nvSpPr>
        <p:spPr>
          <a:xfrm>
            <a:off x="6492240" y="5248656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45"/>
          <p:cNvSpPr txBox="1"/>
          <p:nvPr/>
        </p:nvSpPr>
        <p:spPr>
          <a:xfrm>
            <a:off x="6492240" y="5308872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429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43" name="Google Shape;1643;p45"/>
          <p:cNvSpPr txBox="1"/>
          <p:nvPr/>
        </p:nvSpPr>
        <p:spPr>
          <a:xfrm>
            <a:off x="7132320" y="5301178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Too Many Requests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44" name="Google Shape;1644;p45"/>
          <p:cNvSpPr txBox="1"/>
          <p:nvPr/>
        </p:nvSpPr>
        <p:spPr>
          <a:xfrm>
            <a:off x="8503920" y="5305025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Rate limit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excedido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usar Retry-After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45" name="Google Shape;1645;p45"/>
          <p:cNvSpPr/>
          <p:nvPr/>
        </p:nvSpPr>
        <p:spPr>
          <a:xfrm>
            <a:off x="6400800" y="5596128"/>
            <a:ext cx="52120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46" name="Google Shape;1646;p45"/>
          <p:cNvSpPr/>
          <p:nvPr/>
        </p:nvSpPr>
        <p:spPr>
          <a:xfrm>
            <a:off x="6492240" y="5650992"/>
            <a:ext cx="502920" cy="274320"/>
          </a:xfrm>
          <a:prstGeom prst="roundRect">
            <a:avLst>
              <a:gd name="adj" fmla="val 30000"/>
            </a:avLst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47" name="Google Shape;1647;p45"/>
          <p:cNvSpPr txBox="1"/>
          <p:nvPr/>
        </p:nvSpPr>
        <p:spPr>
          <a:xfrm>
            <a:off x="6492240" y="5711208"/>
            <a:ext cx="50292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500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48" name="Google Shape;1648;p45"/>
          <p:cNvSpPr txBox="1"/>
          <p:nvPr/>
        </p:nvSpPr>
        <p:spPr>
          <a:xfrm>
            <a:off x="7132320" y="5703514"/>
            <a:ext cx="137160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Internal Error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49" name="Google Shape;1649;p45"/>
          <p:cNvSpPr txBox="1"/>
          <p:nvPr/>
        </p:nvSpPr>
        <p:spPr>
          <a:xfrm>
            <a:off x="8503920" y="5707361"/>
            <a:ext cx="306324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Reintentar</a:t>
            </a: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backoff </a:t>
            </a:r>
            <a:r>
              <a:rPr lang="en-US" sz="105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exponencial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51" name="Google Shape;1651;p45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33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99A7BD88-0390-CA60-9257-EEC1B47BD6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1B299196-4EAB-2D7C-E08B-9DE3D1C8F6F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992056B1-8694-550C-F613-750D79B5C06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46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FASE 4 — Rate limiting ·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proteger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a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todos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670" name="Google Shape;1670;p46"/>
          <p:cNvSpPr txBox="1"/>
          <p:nvPr/>
        </p:nvSpPr>
        <p:spPr>
          <a:xfrm>
            <a:off x="548640" y="1190732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Límites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endpoint. La UPME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devuelve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429 + Retry-After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excede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71" name="Google Shape;1671;p46"/>
          <p:cNvSpPr/>
          <p:nvPr/>
        </p:nvSpPr>
        <p:spPr>
          <a:xfrm>
            <a:off x="548640" y="2011680"/>
            <a:ext cx="11091672" cy="457200"/>
          </a:xfrm>
          <a:prstGeom prst="rect">
            <a:avLst/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46"/>
          <p:cNvSpPr txBox="1"/>
          <p:nvPr/>
        </p:nvSpPr>
        <p:spPr>
          <a:xfrm>
            <a:off x="685800" y="2132558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Endpoint / </a:t>
            </a:r>
            <a:r>
              <a:rPr lang="en-US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73" name="Google Shape;1673;p46"/>
          <p:cNvSpPr txBox="1"/>
          <p:nvPr/>
        </p:nvSpPr>
        <p:spPr>
          <a:xfrm>
            <a:off x="4709160" y="2132558"/>
            <a:ext cx="2011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Operación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74" name="Google Shape;1674;p46"/>
          <p:cNvSpPr txBox="1"/>
          <p:nvPr/>
        </p:nvSpPr>
        <p:spPr>
          <a:xfrm>
            <a:off x="6995160" y="2132558"/>
            <a:ext cx="17373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Límite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75" name="Google Shape;1675;p46"/>
          <p:cNvSpPr txBox="1"/>
          <p:nvPr/>
        </p:nvSpPr>
        <p:spPr>
          <a:xfrm>
            <a:off x="9006840" y="2132558"/>
            <a:ext cx="249631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Ventana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76" name="Google Shape;1676;p46"/>
          <p:cNvSpPr/>
          <p:nvPr/>
        </p:nvSpPr>
        <p:spPr>
          <a:xfrm>
            <a:off x="548640" y="2450592"/>
            <a:ext cx="11091672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46"/>
          <p:cNvSpPr/>
          <p:nvPr/>
        </p:nvSpPr>
        <p:spPr>
          <a:xfrm>
            <a:off x="548640" y="2514600"/>
            <a:ext cx="11091672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78" name="Google Shape;1678;p46"/>
          <p:cNvSpPr txBox="1"/>
          <p:nvPr/>
        </p:nvSpPr>
        <p:spPr>
          <a:xfrm>
            <a:off x="685800" y="2658338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/auth/token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79" name="Google Shape;1679;p46"/>
          <p:cNvSpPr txBox="1"/>
          <p:nvPr/>
        </p:nvSpPr>
        <p:spPr>
          <a:xfrm>
            <a:off x="4709160" y="2681421"/>
            <a:ext cx="20116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80" name="Google Shape;1680;p46"/>
          <p:cNvSpPr txBox="1"/>
          <p:nvPr/>
        </p:nvSpPr>
        <p:spPr>
          <a:xfrm>
            <a:off x="6995160" y="2666032"/>
            <a:ext cx="17373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9711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30 req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81" name="Google Shape;1681;p46"/>
          <p:cNvSpPr txBox="1"/>
          <p:nvPr/>
        </p:nvSpPr>
        <p:spPr>
          <a:xfrm>
            <a:off x="9006840" y="2681421"/>
            <a:ext cx="249631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 min /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82" name="Google Shape;1682;p46"/>
          <p:cNvSpPr/>
          <p:nvPr/>
        </p:nvSpPr>
        <p:spPr>
          <a:xfrm>
            <a:off x="548640" y="3035808"/>
            <a:ext cx="11091672" cy="50292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46"/>
          <p:cNvSpPr txBox="1"/>
          <p:nvPr/>
        </p:nvSpPr>
        <p:spPr>
          <a:xfrm>
            <a:off x="685800" y="3179546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/locations/**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84" name="Google Shape;1684;p46"/>
          <p:cNvSpPr txBox="1"/>
          <p:nvPr/>
        </p:nvSpPr>
        <p:spPr>
          <a:xfrm>
            <a:off x="4709160" y="3202629"/>
            <a:ext cx="20116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PUT / PATCH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85" name="Google Shape;1685;p46"/>
          <p:cNvSpPr txBox="1"/>
          <p:nvPr/>
        </p:nvSpPr>
        <p:spPr>
          <a:xfrm>
            <a:off x="6995160" y="3187240"/>
            <a:ext cx="17373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9711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60 req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86" name="Google Shape;1686;p46"/>
          <p:cNvSpPr txBox="1"/>
          <p:nvPr/>
        </p:nvSpPr>
        <p:spPr>
          <a:xfrm>
            <a:off x="9006840" y="3202629"/>
            <a:ext cx="249631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 min /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87" name="Google Shape;1687;p46"/>
          <p:cNvSpPr/>
          <p:nvPr/>
        </p:nvSpPr>
        <p:spPr>
          <a:xfrm>
            <a:off x="548640" y="3557015"/>
            <a:ext cx="11091672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88" name="Google Shape;1688;p46"/>
          <p:cNvSpPr txBox="1"/>
          <p:nvPr/>
        </p:nvSpPr>
        <p:spPr>
          <a:xfrm>
            <a:off x="685800" y="3700753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/sessions/**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89" name="Google Shape;1689;p46"/>
          <p:cNvSpPr txBox="1"/>
          <p:nvPr/>
        </p:nvSpPr>
        <p:spPr>
          <a:xfrm>
            <a:off x="4709160" y="3723836"/>
            <a:ext cx="20116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PUT / PATCH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90" name="Google Shape;1690;p46"/>
          <p:cNvSpPr txBox="1"/>
          <p:nvPr/>
        </p:nvSpPr>
        <p:spPr>
          <a:xfrm>
            <a:off x="6995160" y="3708447"/>
            <a:ext cx="17373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9711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120 req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91" name="Google Shape;1691;p46"/>
          <p:cNvSpPr txBox="1"/>
          <p:nvPr/>
        </p:nvSpPr>
        <p:spPr>
          <a:xfrm>
            <a:off x="9006840" y="3723836"/>
            <a:ext cx="249631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 min /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92" name="Google Shape;1692;p46"/>
          <p:cNvSpPr/>
          <p:nvPr/>
        </p:nvSpPr>
        <p:spPr>
          <a:xfrm>
            <a:off x="548640" y="4078224"/>
            <a:ext cx="11091672" cy="50292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93" name="Google Shape;1693;p46"/>
          <p:cNvSpPr txBox="1"/>
          <p:nvPr/>
        </p:nvSpPr>
        <p:spPr>
          <a:xfrm>
            <a:off x="685800" y="4221962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/tariffs/**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94" name="Google Shape;1694;p46"/>
          <p:cNvSpPr txBox="1"/>
          <p:nvPr/>
        </p:nvSpPr>
        <p:spPr>
          <a:xfrm>
            <a:off x="4709160" y="4245045"/>
            <a:ext cx="20116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PUT / DELETE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95" name="Google Shape;1695;p46"/>
          <p:cNvSpPr txBox="1"/>
          <p:nvPr/>
        </p:nvSpPr>
        <p:spPr>
          <a:xfrm>
            <a:off x="6995160" y="4229656"/>
            <a:ext cx="17373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9711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30 req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96" name="Google Shape;1696;p46"/>
          <p:cNvSpPr txBox="1"/>
          <p:nvPr/>
        </p:nvSpPr>
        <p:spPr>
          <a:xfrm>
            <a:off x="9006840" y="4245045"/>
            <a:ext cx="249631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 min /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697" name="Google Shape;1697;p46"/>
          <p:cNvSpPr/>
          <p:nvPr/>
        </p:nvSpPr>
        <p:spPr>
          <a:xfrm>
            <a:off x="548640" y="4599432"/>
            <a:ext cx="11091672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46"/>
          <p:cNvSpPr txBox="1"/>
          <p:nvPr/>
        </p:nvSpPr>
        <p:spPr>
          <a:xfrm>
            <a:off x="685800" y="4743170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/versions, /version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699" name="Google Shape;1699;p46"/>
          <p:cNvSpPr txBox="1"/>
          <p:nvPr/>
        </p:nvSpPr>
        <p:spPr>
          <a:xfrm>
            <a:off x="4709160" y="4766253"/>
            <a:ext cx="20116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00" name="Google Shape;1700;p46"/>
          <p:cNvSpPr txBox="1"/>
          <p:nvPr/>
        </p:nvSpPr>
        <p:spPr>
          <a:xfrm>
            <a:off x="6995160" y="4750864"/>
            <a:ext cx="17373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9711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60 req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01" name="Google Shape;1701;p46"/>
          <p:cNvSpPr txBox="1"/>
          <p:nvPr/>
        </p:nvSpPr>
        <p:spPr>
          <a:xfrm>
            <a:off x="9006840" y="4766253"/>
            <a:ext cx="249631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 min /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02" name="Google Shape;1702;p46"/>
          <p:cNvSpPr/>
          <p:nvPr/>
        </p:nvSpPr>
        <p:spPr>
          <a:xfrm>
            <a:off x="548640" y="5120640"/>
            <a:ext cx="11091672" cy="50292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03" name="Google Shape;1703;p46"/>
          <p:cNvSpPr txBox="1"/>
          <p:nvPr/>
        </p:nvSpPr>
        <p:spPr>
          <a:xfrm>
            <a:off x="685800" y="5264378"/>
            <a:ext cx="3749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API consulta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pública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704" name="Google Shape;1704;p46"/>
          <p:cNvSpPr txBox="1"/>
          <p:nvPr/>
        </p:nvSpPr>
        <p:spPr>
          <a:xfrm>
            <a:off x="4709160" y="5287461"/>
            <a:ext cx="20116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GET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05" name="Google Shape;1705;p46"/>
          <p:cNvSpPr txBox="1"/>
          <p:nvPr/>
        </p:nvSpPr>
        <p:spPr>
          <a:xfrm>
            <a:off x="6995160" y="5272072"/>
            <a:ext cx="17373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9711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300 req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06" name="Google Shape;1706;p46"/>
          <p:cNvSpPr txBox="1"/>
          <p:nvPr/>
        </p:nvSpPr>
        <p:spPr>
          <a:xfrm>
            <a:off x="9006840" y="5287461"/>
            <a:ext cx="249631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 min / IP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07" name="Google Shape;1707;p46"/>
          <p:cNvSpPr/>
          <p:nvPr/>
        </p:nvSpPr>
        <p:spPr>
          <a:xfrm>
            <a:off x="1676400" y="6035040"/>
            <a:ext cx="9048750" cy="640080"/>
          </a:xfrm>
          <a:prstGeom prst="roundRect">
            <a:avLst>
              <a:gd name="adj" fmla="val 5000"/>
            </a:avLst>
          </a:prstGeom>
          <a:solidFill>
            <a:srgbClr val="C5F126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46"/>
          <p:cNvSpPr txBox="1"/>
          <p:nvPr/>
        </p:nvSpPr>
        <p:spPr>
          <a:xfrm>
            <a:off x="1922145" y="6139636"/>
            <a:ext cx="85572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recibe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429,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aplicar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backoff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exponencial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respetando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header Retry-After. La UPME publica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ventanas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ajustadas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caso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eventos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masivos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b="0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festividades</a:t>
            </a:r>
            <a:r>
              <a:rPr lang="en-US" b="0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etc.).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2;g39368f38440_0_54">
            <a:extLst>
              <a:ext uri="{FF2B5EF4-FFF2-40B4-BE49-F238E27FC236}">
                <a16:creationId xmlns:a16="http://schemas.microsoft.com/office/drawing/2014/main" id="{C9EBEE40-14C1-395B-E9CD-987199CBA00C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5" name="Google Shape;603;g39368f38440_0_54">
            <a:extLst>
              <a:ext uri="{FF2B5EF4-FFF2-40B4-BE49-F238E27FC236}">
                <a16:creationId xmlns:a16="http://schemas.microsoft.com/office/drawing/2014/main" id="{FDFE100F-68CF-98B8-B7BF-A380A10FEEBE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B14B8B47-42ED-1DDD-7CCF-56D9062B7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F9707B33-1733-0396-56A3-FAD688F2EB8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A6B3657B-7B70-5D80-8F4D-5C5D1FB4E5C2}"/>
              </a:ext>
            </a:extLst>
          </p:cNvPr>
          <p:cNvSpPr txBox="1"/>
          <p:nvPr/>
        </p:nvSpPr>
        <p:spPr>
          <a:xfrm>
            <a:off x="1418500" y="3878446"/>
            <a:ext cx="650600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FASE 05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05304668-54AA-DC7F-E655-CC7EB6095FD2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g3e70f1b3013_1_290">
            <a:extLst>
              <a:ext uri="{FF2B5EF4-FFF2-40B4-BE49-F238E27FC236}">
                <a16:creationId xmlns:a16="http://schemas.microsoft.com/office/drawing/2014/main" id="{E5871BEC-ADB5-B33F-354D-437208FE119B}"/>
              </a:ext>
            </a:extLst>
          </p:cNvPr>
          <p:cNvSpPr txBox="1"/>
          <p:nvPr/>
        </p:nvSpPr>
        <p:spPr>
          <a:xfrm>
            <a:off x="1351824" y="3069646"/>
            <a:ext cx="3296375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Fase de Salida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AABA1B9C-684B-B857-4615-51A27D57063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7242B45D-D826-6AB6-59DC-A6ED3E193B2F}"/>
              </a:ext>
            </a:extLst>
          </p:cNvPr>
          <p:cNvSpPr txBox="1"/>
          <p:nvPr/>
        </p:nvSpPr>
        <p:spPr>
          <a:xfrm>
            <a:off x="1418500" y="4753922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VALIDACIÓN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47143D19-5F67-66D7-89F4-B0526E262D9D}"/>
              </a:ext>
            </a:extLst>
          </p:cNvPr>
          <p:cNvSpPr txBox="1"/>
          <p:nvPr/>
        </p:nvSpPr>
        <p:spPr>
          <a:xfrm>
            <a:off x="1418500" y="2307571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70000"/>
              </a:lnSpc>
              <a:buClr>
                <a:srgbClr val="223D34"/>
              </a:buClr>
              <a:buSzPts val="8600"/>
            </a:pPr>
            <a:r>
              <a:rPr lang="es-CO" sz="9600" b="1" dirty="0">
                <a:solidFill>
                  <a:srgbClr val="183E33"/>
                </a:solidFill>
                <a:latin typeface="Verdana"/>
                <a:ea typeface="Verdana"/>
                <a:cs typeface="Verdana"/>
                <a:sym typeface="Verdana"/>
              </a:rPr>
              <a:t>6</a:t>
            </a:r>
            <a:endParaRPr sz="900" dirty="0">
              <a:solidFill>
                <a:srgbClr val="183E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0006515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F22"/>
        </a:solidFill>
        <a:effectLst/>
      </p:bgPr>
    </p:bg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47"/>
          <p:cNvSpPr txBox="1"/>
          <p:nvPr/>
        </p:nvSpPr>
        <p:spPr>
          <a:xfrm>
            <a:off x="731520" y="707429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Validación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y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Publicación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1719" name="Google Shape;1719;p47"/>
          <p:cNvSpPr txBox="1"/>
          <p:nvPr/>
        </p:nvSpPr>
        <p:spPr>
          <a:xfrm>
            <a:off x="731520" y="1359668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integración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sin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afectar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y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</a:t>
            </a:r>
            <a:r>
              <a:rPr lang="en-US" sz="16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información.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20" name="Google Shape;1720;p47"/>
          <p:cNvSpPr/>
          <p:nvPr/>
        </p:nvSpPr>
        <p:spPr>
          <a:xfrm>
            <a:off x="472287" y="2480812"/>
            <a:ext cx="5532120" cy="3017520"/>
          </a:xfrm>
          <a:prstGeom prst="roundRect">
            <a:avLst>
              <a:gd name="adj" fmla="val 6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47"/>
          <p:cNvSpPr txBox="1"/>
          <p:nvPr/>
        </p:nvSpPr>
        <p:spPr>
          <a:xfrm>
            <a:off x="746606" y="2617972"/>
            <a:ext cx="5029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PRUEBAS</a:t>
            </a:r>
            <a:r>
              <a:rPr lang="en-US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SEGURAS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1722" name="Google Shape;1722;p47"/>
          <p:cNvSpPr txBox="1"/>
          <p:nvPr/>
        </p:nvSpPr>
        <p:spPr>
          <a:xfrm>
            <a:off x="746606" y="2983732"/>
            <a:ext cx="50292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Sandbox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23" name="Google Shape;1723;p47"/>
          <p:cNvSpPr/>
          <p:nvPr/>
        </p:nvSpPr>
        <p:spPr>
          <a:xfrm>
            <a:off x="746606" y="3623812"/>
            <a:ext cx="914400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24" name="Google Shape;1724;p47"/>
          <p:cNvSpPr txBox="1"/>
          <p:nvPr/>
        </p:nvSpPr>
        <p:spPr>
          <a:xfrm>
            <a:off x="746606" y="3806692"/>
            <a:ext cx="5029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Ambiente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aislado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validar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interoperabilidad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antes de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siem@upme.gov.co.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725" name="Google Shape;1725;p47"/>
          <p:cNvSpPr/>
          <p:nvPr/>
        </p:nvSpPr>
        <p:spPr>
          <a:xfrm>
            <a:off x="746606" y="4949692"/>
            <a:ext cx="5029200" cy="411480"/>
          </a:xfrm>
          <a:prstGeom prst="roundRect">
            <a:avLst>
              <a:gd name="adj" fmla="val 30000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47"/>
          <p:cNvSpPr txBox="1"/>
          <p:nvPr/>
        </p:nvSpPr>
        <p:spPr>
          <a:xfrm>
            <a:off x="746606" y="5063099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Disponible Ago/2026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1727" name="Google Shape;1727;p47"/>
          <p:cNvSpPr/>
          <p:nvPr/>
        </p:nvSpPr>
        <p:spPr>
          <a:xfrm>
            <a:off x="6324447" y="2480812"/>
            <a:ext cx="5532120" cy="3017520"/>
          </a:xfrm>
          <a:prstGeom prst="roundRect">
            <a:avLst>
              <a:gd name="adj" fmla="val 6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47"/>
          <p:cNvSpPr txBox="1"/>
          <p:nvPr/>
        </p:nvSpPr>
        <p:spPr>
          <a:xfrm>
            <a:off x="6598767" y="2617972"/>
            <a:ext cx="5029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CDE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CONSUMO ABIERTO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1729" name="Google Shape;1729;p47"/>
          <p:cNvSpPr txBox="1"/>
          <p:nvPr/>
        </p:nvSpPr>
        <p:spPr>
          <a:xfrm>
            <a:off x="6598767" y="2983732"/>
            <a:ext cx="50292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</a:t>
            </a:r>
            <a:r>
              <a:rPr lang="en-US" sz="36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730" name="Google Shape;1730;p47"/>
          <p:cNvSpPr/>
          <p:nvPr/>
        </p:nvSpPr>
        <p:spPr>
          <a:xfrm>
            <a:off x="6598767" y="3623812"/>
            <a:ext cx="914400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31" name="Google Shape;1731;p47"/>
          <p:cNvSpPr txBox="1"/>
          <p:nvPr/>
        </p:nvSpPr>
        <p:spPr>
          <a:xfrm>
            <a:off x="6598767" y="3806692"/>
            <a:ext cx="5029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Endpoint REST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expone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información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consolidada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Ciudadanos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MSPs 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actores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autorizados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732" name="Google Shape;1732;p47"/>
          <p:cNvSpPr/>
          <p:nvPr/>
        </p:nvSpPr>
        <p:spPr>
          <a:xfrm>
            <a:off x="6598767" y="4949692"/>
            <a:ext cx="5029200" cy="411480"/>
          </a:xfrm>
          <a:prstGeom prst="roundRect">
            <a:avLst>
              <a:gd name="adj" fmla="val 30000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47"/>
          <p:cNvSpPr txBox="1"/>
          <p:nvPr/>
        </p:nvSpPr>
        <p:spPr>
          <a:xfrm>
            <a:off x="6598767" y="5063099"/>
            <a:ext cx="5029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Disponible Nov/2026</a:t>
            </a:r>
            <a:endParaRPr dirty="0">
              <a:latin typeface="Nunito Sans Black" panose="00000A00000000000000" pitchFamily="2" charset="0"/>
            </a:endParaRPr>
          </a:p>
        </p:txBody>
      </p: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BC5E1A88-A0DD-8FE6-DF4B-DC070F3D8F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48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FASE 5 — Sandbox ·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cómo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funciona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754" name="Google Shape;1754;p48"/>
          <p:cNvSpPr txBox="1"/>
          <p:nvPr/>
        </p:nvSpPr>
        <p:spPr>
          <a:xfrm>
            <a:off x="609600" y="1212806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recibe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ser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aceptado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sandbox —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pasar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55" name="Google Shape;1755;p48"/>
          <p:cNvSpPr/>
          <p:nvPr/>
        </p:nvSpPr>
        <p:spPr>
          <a:xfrm>
            <a:off x="548640" y="2011680"/>
            <a:ext cx="5486400" cy="429768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56" name="Google Shape;1756;p48"/>
          <p:cNvSpPr txBox="1"/>
          <p:nvPr/>
        </p:nvSpPr>
        <p:spPr>
          <a:xfrm>
            <a:off x="777240" y="2148840"/>
            <a:ext cx="5029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27A346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QUÉ RECIBE EL CPO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1757" name="Google Shape;1757;p48"/>
          <p:cNvSpPr txBox="1"/>
          <p:nvPr/>
        </p:nvSpPr>
        <p:spPr>
          <a:xfrm>
            <a:off x="914400" y="2514600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58" name="Google Shape;1758;p48"/>
          <p:cNvSpPr txBox="1"/>
          <p:nvPr/>
        </p:nvSpPr>
        <p:spPr>
          <a:xfrm>
            <a:off x="1188720" y="2514600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URL Sandbox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59" name="Google Shape;1759;p48"/>
          <p:cNvSpPr txBox="1"/>
          <p:nvPr/>
        </p:nvSpPr>
        <p:spPr>
          <a:xfrm>
            <a:off x="1188720" y="2743200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>
                <a:solidFill>
                  <a:srgbClr val="475569"/>
                </a:solidFill>
                <a:latin typeface="Consolas"/>
                <a:ea typeface="Consolas"/>
                <a:cs typeface="Consolas"/>
                <a:sym typeface="Consolas"/>
              </a:rPr>
              <a:t>https://sandbox.siem.upme.gov.co/ocpi/2.2.1/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0" name="Google Shape;1760;p48"/>
          <p:cNvSpPr txBox="1"/>
          <p:nvPr/>
        </p:nvSpPr>
        <p:spPr>
          <a:xfrm>
            <a:off x="914400" y="3054096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1" name="Google Shape;1761;p48"/>
          <p:cNvSpPr txBox="1"/>
          <p:nvPr/>
        </p:nvSpPr>
        <p:spPr>
          <a:xfrm>
            <a:off x="1188720" y="3054096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API Key de </a:t>
            </a: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2" name="Google Shape;1762;p48"/>
          <p:cNvSpPr txBox="1"/>
          <p:nvPr/>
        </p:nvSpPr>
        <p:spPr>
          <a:xfrm>
            <a:off x="1188720" y="3282696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Diferente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sin valor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regulatorio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3" name="Google Shape;1763;p48"/>
          <p:cNvSpPr txBox="1"/>
          <p:nvPr/>
        </p:nvSpPr>
        <p:spPr>
          <a:xfrm>
            <a:off x="914400" y="3593591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4" name="Google Shape;1764;p48"/>
          <p:cNvSpPr txBox="1"/>
          <p:nvPr/>
        </p:nvSpPr>
        <p:spPr>
          <a:xfrm>
            <a:off x="1188720" y="3593591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</a:t>
            </a: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staging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5" name="Google Shape;1765;p48"/>
          <p:cNvSpPr txBox="1"/>
          <p:nvPr/>
        </p:nvSpPr>
        <p:spPr>
          <a:xfrm>
            <a:off x="1188720" y="3822191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Emitido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 interna UPME (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entorno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staging)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6" name="Google Shape;1766;p48"/>
          <p:cNvSpPr txBox="1"/>
          <p:nvPr/>
        </p:nvSpPr>
        <p:spPr>
          <a:xfrm>
            <a:off x="914400" y="4133087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7" name="Google Shape;1767;p48"/>
          <p:cNvSpPr txBox="1"/>
          <p:nvPr/>
        </p:nvSpPr>
        <p:spPr>
          <a:xfrm>
            <a:off x="1188720" y="4133087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 </a:t>
            </a: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sintéticos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8" name="Google Shape;1768;p48"/>
          <p:cNvSpPr txBox="1"/>
          <p:nvPr/>
        </p:nvSpPr>
        <p:spPr>
          <a:xfrm>
            <a:off x="1188720" y="4361688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EVSEs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simuladas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tarifas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sesiones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ejemplo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69" name="Google Shape;1769;p48"/>
          <p:cNvSpPr txBox="1"/>
          <p:nvPr/>
        </p:nvSpPr>
        <p:spPr>
          <a:xfrm>
            <a:off x="914400" y="4672583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0" name="Google Shape;1770;p48"/>
          <p:cNvSpPr txBox="1"/>
          <p:nvPr/>
        </p:nvSpPr>
        <p:spPr>
          <a:xfrm>
            <a:off x="1188720" y="4672583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Validador</a:t>
            </a: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automatizado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1" name="Google Shape;1771;p48"/>
          <p:cNvSpPr txBox="1"/>
          <p:nvPr/>
        </p:nvSpPr>
        <p:spPr>
          <a:xfrm>
            <a:off x="1188720" y="4901183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Suite de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conformidad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+120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casos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2" name="Google Shape;1772;p48"/>
          <p:cNvSpPr txBox="1"/>
          <p:nvPr/>
        </p:nvSpPr>
        <p:spPr>
          <a:xfrm>
            <a:off x="914400" y="5212079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3" name="Google Shape;1773;p48"/>
          <p:cNvSpPr txBox="1"/>
          <p:nvPr/>
        </p:nvSpPr>
        <p:spPr>
          <a:xfrm>
            <a:off x="1188720" y="5212079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Logs </a:t>
            </a: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detallados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4" name="Google Shape;1774;p48"/>
          <p:cNvSpPr txBox="1"/>
          <p:nvPr/>
        </p:nvSpPr>
        <p:spPr>
          <a:xfrm>
            <a:off x="1188720" y="5440679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Visualización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request,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respuesta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error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5" name="Google Shape;1775;p48"/>
          <p:cNvSpPr txBox="1"/>
          <p:nvPr/>
        </p:nvSpPr>
        <p:spPr>
          <a:xfrm>
            <a:off x="914400" y="5751575"/>
            <a:ext cx="228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6" name="Google Shape;1776;p48"/>
          <p:cNvSpPr txBox="1"/>
          <p:nvPr/>
        </p:nvSpPr>
        <p:spPr>
          <a:xfrm>
            <a:off x="1188720" y="5751575"/>
            <a:ext cx="47091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Soporte</a:t>
            </a:r>
            <a:r>
              <a:rPr lang="en-US" sz="11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7" name="Google Shape;1777;p48"/>
          <p:cNvSpPr txBox="1"/>
          <p:nvPr/>
        </p:nvSpPr>
        <p:spPr>
          <a:xfrm>
            <a:off x="1188720" y="5980175"/>
            <a:ext cx="470916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siem@upme.gov.co · mesa de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ayuda</a:t>
            </a:r>
            <a:r>
              <a:rPr lang="en-US" sz="95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95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dedicada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78" name="Google Shape;1778;p48"/>
          <p:cNvSpPr/>
          <p:nvPr/>
        </p:nvSpPr>
        <p:spPr>
          <a:xfrm>
            <a:off x="6263640" y="2011680"/>
            <a:ext cx="5394960" cy="42976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79" name="Google Shape;1779;p48"/>
          <p:cNvSpPr txBox="1"/>
          <p:nvPr/>
        </p:nvSpPr>
        <p:spPr>
          <a:xfrm>
            <a:off x="6492240" y="2148840"/>
            <a:ext cx="4983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CRITERIOS DE PASO A PRODUCCIÓN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1780" name="Google Shape;1780;p48"/>
          <p:cNvSpPr/>
          <p:nvPr/>
        </p:nvSpPr>
        <p:spPr>
          <a:xfrm>
            <a:off x="6492240" y="25603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81" name="Google Shape;1781;p48"/>
          <p:cNvSpPr txBox="1"/>
          <p:nvPr/>
        </p:nvSpPr>
        <p:spPr>
          <a:xfrm>
            <a:off x="6766560" y="25899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Handshake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exitoso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GET /versions y /version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82" name="Google Shape;1782;p48"/>
          <p:cNvSpPr/>
          <p:nvPr/>
        </p:nvSpPr>
        <p:spPr>
          <a:xfrm>
            <a:off x="6492240" y="30175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48"/>
          <p:cNvSpPr txBox="1"/>
          <p:nvPr/>
        </p:nvSpPr>
        <p:spPr>
          <a:xfrm>
            <a:off x="6766560" y="30471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≥ 95 % de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casos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 suite de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conformidad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84" name="Google Shape;1784;p48"/>
          <p:cNvSpPr/>
          <p:nvPr/>
        </p:nvSpPr>
        <p:spPr>
          <a:xfrm>
            <a:off x="6492240" y="34747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48"/>
          <p:cNvSpPr txBox="1"/>
          <p:nvPr/>
        </p:nvSpPr>
        <p:spPr>
          <a:xfrm>
            <a:off x="6766560" y="35043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falsos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positivos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validación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esquema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JSON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86" name="Google Shape;1786;p48"/>
          <p:cNvSpPr/>
          <p:nvPr/>
        </p:nvSpPr>
        <p:spPr>
          <a:xfrm>
            <a:off x="6492240" y="39319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87" name="Google Shape;1787;p48"/>
          <p:cNvSpPr txBox="1"/>
          <p:nvPr/>
        </p:nvSpPr>
        <p:spPr>
          <a:xfrm>
            <a:off x="6766560" y="39615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P95 ≤ 60 s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escenarios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88" name="Google Shape;1788;p48"/>
          <p:cNvSpPr/>
          <p:nvPr/>
        </p:nvSpPr>
        <p:spPr>
          <a:xfrm>
            <a:off x="6492240" y="43891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89" name="Google Shape;1789;p48"/>
          <p:cNvSpPr txBox="1"/>
          <p:nvPr/>
        </p:nvSpPr>
        <p:spPr>
          <a:xfrm>
            <a:off x="6766560" y="44187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Manejo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correcto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429, 401 y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reintentos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backoff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90" name="Google Shape;1790;p48"/>
          <p:cNvSpPr/>
          <p:nvPr/>
        </p:nvSpPr>
        <p:spPr>
          <a:xfrm>
            <a:off x="6492240" y="48463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91" name="Google Shape;1791;p48"/>
          <p:cNvSpPr txBox="1"/>
          <p:nvPr/>
        </p:nvSpPr>
        <p:spPr>
          <a:xfrm>
            <a:off x="6766560" y="48759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Audit logging con X-Correlation-ID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verificado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92" name="Google Shape;1792;p48"/>
          <p:cNvSpPr/>
          <p:nvPr/>
        </p:nvSpPr>
        <p:spPr>
          <a:xfrm>
            <a:off x="6492240" y="5303520"/>
            <a:ext cx="182880" cy="1828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93" name="Google Shape;1793;p48"/>
          <p:cNvSpPr txBox="1"/>
          <p:nvPr/>
        </p:nvSpPr>
        <p:spPr>
          <a:xfrm>
            <a:off x="6766560" y="5333181"/>
            <a:ext cx="475488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Sincronización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NTP </a:t>
            </a:r>
            <a:r>
              <a:rPr lang="en-US" sz="11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comprobada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(drift ≤ 5 s)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94" name="Google Shape;1794;p48"/>
          <p:cNvSpPr/>
          <p:nvPr/>
        </p:nvSpPr>
        <p:spPr>
          <a:xfrm>
            <a:off x="6492240" y="5760720"/>
            <a:ext cx="4937760" cy="457200"/>
          </a:xfrm>
          <a:prstGeom prst="roundRect">
            <a:avLst>
              <a:gd name="adj" fmla="val 5000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95" name="Google Shape;1795;p48"/>
          <p:cNvSpPr txBox="1"/>
          <p:nvPr/>
        </p:nvSpPr>
        <p:spPr>
          <a:xfrm>
            <a:off x="6492240" y="5904681"/>
            <a:ext cx="493776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Acta de </a:t>
            </a:r>
            <a:r>
              <a:rPr lang="en-US" sz="1100" b="1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certificación</a:t>
            </a:r>
            <a:r>
              <a:rPr lang="en-US" sz="11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firmada</a:t>
            </a:r>
            <a:r>
              <a:rPr lang="en-US" sz="11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100" b="1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1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UPME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797" name="Google Shape;1797;p48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36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CA987364-06D6-2E12-5405-5A8013AF6A4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72F325B7-2190-86F0-D5FF-35A5DC40C92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3C2EF4C5-0F77-0E5B-40B6-6565DCB7FAF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5514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49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FASE 5 — API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pública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·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datos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al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ciudadano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816" name="Google Shape;1816;p49"/>
          <p:cNvSpPr txBox="1"/>
          <p:nvPr/>
        </p:nvSpPr>
        <p:spPr>
          <a:xfrm>
            <a:off x="548640" y="1158114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UPME publica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validados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consumo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ciudadanos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actores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autorizados</a:t>
            </a:r>
            <a:endParaRPr dirty="0">
              <a:latin typeface="Nunito Sans regular" panose="00000500000000000000" pitchFamily="2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11091B7-4992-2D79-31A2-CDA1FF45B88D}"/>
              </a:ext>
            </a:extLst>
          </p:cNvPr>
          <p:cNvGrpSpPr/>
          <p:nvPr/>
        </p:nvGrpSpPr>
        <p:grpSpPr>
          <a:xfrm>
            <a:off x="548640" y="2011680"/>
            <a:ext cx="3520440" cy="4206240"/>
            <a:chOff x="548640" y="2011680"/>
            <a:chExt cx="3520440" cy="4206240"/>
          </a:xfrm>
        </p:grpSpPr>
        <p:sp>
          <p:nvSpPr>
            <p:cNvPr id="1817" name="Google Shape;1817;p49"/>
            <p:cNvSpPr/>
            <p:nvPr/>
          </p:nvSpPr>
          <p:spPr>
            <a:xfrm>
              <a:off x="548640" y="2011680"/>
              <a:ext cx="3520440" cy="4206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8" name="Google Shape;1818;p49"/>
            <p:cNvSpPr/>
            <p:nvPr/>
          </p:nvSpPr>
          <p:spPr>
            <a:xfrm>
              <a:off x="548640" y="2011680"/>
              <a:ext cx="109728" cy="4206240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49"/>
            <p:cNvSpPr txBox="1"/>
            <p:nvPr/>
          </p:nvSpPr>
          <p:spPr>
            <a:xfrm>
              <a:off x="777240" y="2148840"/>
              <a:ext cx="3200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CONSULTA WEB</a:t>
              </a:r>
              <a:endParaRPr sz="2800"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1820" name="Google Shape;1820;p49"/>
            <p:cNvSpPr txBox="1"/>
            <p:nvPr/>
          </p:nvSpPr>
          <p:spPr>
            <a:xfrm>
              <a:off x="777240" y="2468880"/>
              <a:ext cx="32004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Ciudadano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1821" name="Google Shape;1821;p49"/>
            <p:cNvSpPr/>
            <p:nvPr/>
          </p:nvSpPr>
          <p:spPr>
            <a:xfrm>
              <a:off x="777240" y="3017520"/>
              <a:ext cx="64008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49"/>
            <p:cNvSpPr txBox="1"/>
            <p:nvPr/>
          </p:nvSpPr>
          <p:spPr>
            <a:xfrm>
              <a:off x="777239" y="3200400"/>
              <a:ext cx="3061335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Mapa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público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upme.gov.co/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electromovilidad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—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ubicaciones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,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disponibilidad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y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precios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tiempo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real.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1823" name="Google Shape;1823;p49"/>
            <p:cNvSpPr/>
            <p:nvPr/>
          </p:nvSpPr>
          <p:spPr>
            <a:xfrm>
              <a:off x="777240" y="5532120"/>
              <a:ext cx="3200400" cy="548640"/>
            </a:xfrm>
            <a:prstGeom prst="roundRect">
              <a:avLst>
                <a:gd name="adj" fmla="val 5000"/>
              </a:avLst>
            </a:prstGeom>
            <a:solidFill>
              <a:srgbClr val="0E3B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49"/>
            <p:cNvSpPr txBox="1"/>
            <p:nvPr/>
          </p:nvSpPr>
          <p:spPr>
            <a:xfrm>
              <a:off x="777240" y="5683330"/>
              <a:ext cx="3200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 dirty="0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Sin </a:t>
              </a:r>
              <a:r>
                <a:rPr lang="en-US" sz="1600" b="1" i="0" u="none" strike="noStrike" cap="none" dirty="0" err="1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autenticación</a:t>
              </a:r>
              <a:r>
                <a:rPr lang="en-US" sz="1600" b="1" i="0" u="none" strike="noStrike" cap="none" dirty="0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· solo </a:t>
              </a:r>
              <a:r>
                <a:rPr lang="en-US" sz="1600" b="1" i="0" u="none" strike="noStrike" cap="none" dirty="0" err="1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lectura</a:t>
              </a:r>
              <a:endParaRPr sz="20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F3477E65-99CB-DA87-348B-F89479E50F08}"/>
              </a:ext>
            </a:extLst>
          </p:cNvPr>
          <p:cNvGrpSpPr/>
          <p:nvPr/>
        </p:nvGrpSpPr>
        <p:grpSpPr>
          <a:xfrm>
            <a:off x="4274820" y="2011680"/>
            <a:ext cx="3520440" cy="4206240"/>
            <a:chOff x="4617720" y="2011680"/>
            <a:chExt cx="3520440" cy="4206240"/>
          </a:xfrm>
        </p:grpSpPr>
        <p:sp>
          <p:nvSpPr>
            <p:cNvPr id="1825" name="Google Shape;1825;p49"/>
            <p:cNvSpPr/>
            <p:nvPr/>
          </p:nvSpPr>
          <p:spPr>
            <a:xfrm>
              <a:off x="4617720" y="2011680"/>
              <a:ext cx="3520440" cy="4206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49"/>
            <p:cNvSpPr/>
            <p:nvPr/>
          </p:nvSpPr>
          <p:spPr>
            <a:xfrm>
              <a:off x="4617720" y="2011680"/>
              <a:ext cx="109728" cy="4206240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49"/>
            <p:cNvSpPr txBox="1"/>
            <p:nvPr/>
          </p:nvSpPr>
          <p:spPr>
            <a:xfrm>
              <a:off x="4846320" y="2148840"/>
              <a:ext cx="3200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API REST</a:t>
              </a:r>
              <a:endParaRPr sz="1600" b="1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</a:endParaRPr>
            </a:p>
          </p:txBody>
        </p:sp>
        <p:sp>
          <p:nvSpPr>
            <p:cNvPr id="1828" name="Google Shape;1828;p49"/>
            <p:cNvSpPr txBox="1"/>
            <p:nvPr/>
          </p:nvSpPr>
          <p:spPr>
            <a:xfrm>
              <a:off x="4846320" y="2468880"/>
              <a:ext cx="3200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UPME-</a:t>
              </a:r>
              <a:r>
                <a:rPr lang="en-US" sz="2200" b="1" i="0" u="none" strike="noStrike" cap="none" dirty="0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MSP (e-Mobility)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1829" name="Google Shape;1829;p49"/>
            <p:cNvSpPr/>
            <p:nvPr/>
          </p:nvSpPr>
          <p:spPr>
            <a:xfrm>
              <a:off x="4846320" y="3017520"/>
              <a:ext cx="64008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49"/>
            <p:cNvSpPr txBox="1"/>
            <p:nvPr/>
          </p:nvSpPr>
          <p:spPr>
            <a:xfrm>
              <a:off x="4846320" y="3215595"/>
              <a:ext cx="285940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Endpoint /public/v1/locations · /public/v1/tariffs ·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datos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consolidados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todos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CPOs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habilitados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1831" name="Google Shape;1831;p49"/>
            <p:cNvSpPr/>
            <p:nvPr/>
          </p:nvSpPr>
          <p:spPr>
            <a:xfrm>
              <a:off x="4846320" y="5532120"/>
              <a:ext cx="3200400" cy="548640"/>
            </a:xfrm>
            <a:prstGeom prst="roundRect">
              <a:avLst>
                <a:gd name="adj" fmla="val 5000"/>
              </a:avLst>
            </a:prstGeom>
            <a:solidFill>
              <a:srgbClr val="0E3B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49"/>
            <p:cNvSpPr txBox="1"/>
            <p:nvPr/>
          </p:nvSpPr>
          <p:spPr>
            <a:xfrm>
              <a:off x="4846320" y="5683330"/>
              <a:ext cx="3200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 dirty="0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API Key MSP · rate limit</a:t>
              </a:r>
              <a:endParaRPr sz="20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CEC06E12-177A-B5D7-FD55-D3042810A070}"/>
              </a:ext>
            </a:extLst>
          </p:cNvPr>
          <p:cNvGrpSpPr/>
          <p:nvPr/>
        </p:nvGrpSpPr>
        <p:grpSpPr>
          <a:xfrm>
            <a:off x="8122920" y="2011680"/>
            <a:ext cx="3520440" cy="4206240"/>
            <a:chOff x="8686800" y="2011680"/>
            <a:chExt cx="3520440" cy="4206240"/>
          </a:xfrm>
        </p:grpSpPr>
        <p:sp>
          <p:nvSpPr>
            <p:cNvPr id="1833" name="Google Shape;1833;p49"/>
            <p:cNvSpPr/>
            <p:nvPr/>
          </p:nvSpPr>
          <p:spPr>
            <a:xfrm>
              <a:off x="8686800" y="2011680"/>
              <a:ext cx="3520440" cy="4206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49"/>
            <p:cNvSpPr/>
            <p:nvPr/>
          </p:nvSpPr>
          <p:spPr>
            <a:xfrm>
              <a:off x="8686800" y="2011680"/>
              <a:ext cx="109728" cy="4206240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49"/>
            <p:cNvSpPr txBox="1"/>
            <p:nvPr/>
          </p:nvSpPr>
          <p:spPr>
            <a:xfrm>
              <a:off x="8915400" y="2148840"/>
              <a:ext cx="3200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API PRIVADA</a:t>
              </a:r>
              <a:endParaRPr sz="1600" b="1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</a:endParaRPr>
            </a:p>
          </p:txBody>
        </p:sp>
        <p:sp>
          <p:nvSpPr>
            <p:cNvPr id="1836" name="Google Shape;1836;p49"/>
            <p:cNvSpPr txBox="1"/>
            <p:nvPr/>
          </p:nvSpPr>
          <p:spPr>
            <a:xfrm>
              <a:off x="8915400" y="2468880"/>
              <a:ext cx="32004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i="0" u="none" strike="noStrike" cap="none" dirty="0" err="1">
                  <a:solidFill>
                    <a:srgbClr val="0E3B2A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Reguladores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1837" name="Google Shape;1837;p49"/>
            <p:cNvSpPr/>
            <p:nvPr/>
          </p:nvSpPr>
          <p:spPr>
            <a:xfrm>
              <a:off x="8915400" y="3017520"/>
              <a:ext cx="640080" cy="36576"/>
            </a:xfrm>
            <a:prstGeom prst="rect">
              <a:avLst/>
            </a:prstGeom>
            <a:solidFill>
              <a:srgbClr val="CDE8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49"/>
            <p:cNvSpPr txBox="1"/>
            <p:nvPr/>
          </p:nvSpPr>
          <p:spPr>
            <a:xfrm>
              <a:off x="8915400" y="3200400"/>
              <a:ext cx="2849880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MinEnergía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· SIC · CREG: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acceso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completo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con audit trail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incluido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para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reportes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y </a:t>
              </a:r>
              <a:r>
                <a:rPr lang="en-US" sz="1200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supervisión</a:t>
              </a:r>
              <a:r>
                <a:rPr lang="en-US" sz="1200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dirty="0">
                <a:latin typeface="Nunito Sans regular" panose="00000500000000000000" pitchFamily="2" charset="0"/>
              </a:endParaRPr>
            </a:p>
          </p:txBody>
        </p:sp>
        <p:sp>
          <p:nvSpPr>
            <p:cNvPr id="1839" name="Google Shape;1839;p49"/>
            <p:cNvSpPr/>
            <p:nvPr/>
          </p:nvSpPr>
          <p:spPr>
            <a:xfrm>
              <a:off x="8915400" y="5532120"/>
              <a:ext cx="3200400" cy="548640"/>
            </a:xfrm>
            <a:prstGeom prst="roundRect">
              <a:avLst>
                <a:gd name="adj" fmla="val 5000"/>
              </a:avLst>
            </a:prstGeom>
            <a:solidFill>
              <a:srgbClr val="0E3B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49"/>
            <p:cNvSpPr txBox="1"/>
            <p:nvPr/>
          </p:nvSpPr>
          <p:spPr>
            <a:xfrm>
              <a:off x="8915400" y="5683330"/>
              <a:ext cx="3200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 dirty="0" err="1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mTLS</a:t>
              </a:r>
              <a:r>
                <a:rPr lang="en-US" sz="1600" b="1" i="0" u="none" strike="noStrike" cap="none" dirty="0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+ </a:t>
              </a:r>
              <a:r>
                <a:rPr lang="en-US" sz="1600" b="1" i="0" u="none" strike="noStrike" cap="none" dirty="0" err="1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auditoría</a:t>
              </a:r>
              <a:r>
                <a:rPr lang="en-US" sz="1600" b="1" i="0" u="none" strike="noStrike" cap="none" dirty="0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 b="1" i="0" u="none" strike="noStrike" cap="none" dirty="0" err="1">
                  <a:solidFill>
                    <a:srgbClr val="CDE848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firmada</a:t>
              </a:r>
              <a:endParaRPr sz="1600" dirty="0">
                <a:latin typeface="Nunito Sans regular" panose="00000500000000000000" pitchFamily="2" charset="0"/>
              </a:endParaRPr>
            </a:p>
          </p:txBody>
        </p:sp>
      </p:grpSp>
      <p:sp>
        <p:nvSpPr>
          <p:cNvPr id="4" name="Google Shape;602;g39368f38440_0_54">
            <a:extLst>
              <a:ext uri="{FF2B5EF4-FFF2-40B4-BE49-F238E27FC236}">
                <a16:creationId xmlns:a16="http://schemas.microsoft.com/office/drawing/2014/main" id="{75835B6C-9621-6E1C-5A36-90558843DA9F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5" name="Google Shape;603;g39368f38440_0_54">
            <a:extLst>
              <a:ext uri="{FF2B5EF4-FFF2-40B4-BE49-F238E27FC236}">
                <a16:creationId xmlns:a16="http://schemas.microsoft.com/office/drawing/2014/main" id="{8A3BAA77-7C83-1695-FA32-FB2AD30CC22E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FFBECC22-C829-BEB5-32DD-26F2ADD3F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37565148-3323-9323-8B44-BEC6C15866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139431A8-6B53-4581-6E4C-FBF8BAA371A6}"/>
              </a:ext>
            </a:extLst>
          </p:cNvPr>
          <p:cNvSpPr txBox="1"/>
          <p:nvPr/>
        </p:nvSpPr>
        <p:spPr>
          <a:xfrm>
            <a:off x="1437550" y="3916546"/>
            <a:ext cx="10487750" cy="9156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ES" sz="8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DEMO SWAGGER</a:t>
            </a: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5BCCA300-8D83-7631-23F6-8EE70C98C969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5B1EFEB2-9C0B-A70B-D0CA-B2382952F1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4A7D8EBA-4D12-6B3F-852A-E1957455B01D}"/>
              </a:ext>
            </a:extLst>
          </p:cNvPr>
          <p:cNvSpPr txBox="1"/>
          <p:nvPr/>
        </p:nvSpPr>
        <p:spPr>
          <a:xfrm>
            <a:off x="1437550" y="4792022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EN VIVO (MOCKS) + CIERRE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2930CD17-F014-59BE-41B2-1D89F73AA4B3}"/>
              </a:ext>
            </a:extLst>
          </p:cNvPr>
          <p:cNvSpPr txBox="1"/>
          <p:nvPr/>
        </p:nvSpPr>
        <p:spPr>
          <a:xfrm>
            <a:off x="1437550" y="2317096"/>
            <a:ext cx="103684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183E33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7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183E33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024908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F22"/>
        </a:solidFill>
        <a:effectLst/>
      </p:bgPr>
    </p:bg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50"/>
          <p:cNvSpPr txBox="1"/>
          <p:nvPr/>
        </p:nvSpPr>
        <p:spPr>
          <a:xfrm>
            <a:off x="548640" y="1371600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Sandbox SIEM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en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acción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1851" name="Google Shape;1851;p50"/>
          <p:cNvSpPr txBox="1"/>
          <p:nvPr/>
        </p:nvSpPr>
        <p:spPr>
          <a:xfrm>
            <a:off x="608076" y="2045932"/>
            <a:ext cx="109728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Veamos</a:t>
            </a:r>
            <a:r>
              <a:rPr lang="en-US" sz="18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8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8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8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flujo</a:t>
            </a:r>
            <a:r>
              <a:rPr lang="en-US" sz="18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8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r>
              <a:rPr lang="en-US" sz="18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8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8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800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800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52" name="Google Shape;1852;p50"/>
          <p:cNvSpPr/>
          <p:nvPr/>
        </p:nvSpPr>
        <p:spPr>
          <a:xfrm>
            <a:off x="550164" y="27230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53" name="Google Shape;1853;p50"/>
          <p:cNvSpPr/>
          <p:nvPr/>
        </p:nvSpPr>
        <p:spPr>
          <a:xfrm>
            <a:off x="778764" y="2787048"/>
            <a:ext cx="292608" cy="292608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54" name="Google Shape;1854;p50"/>
          <p:cNvSpPr txBox="1"/>
          <p:nvPr/>
        </p:nvSpPr>
        <p:spPr>
          <a:xfrm>
            <a:off x="778764" y="28564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55" name="Google Shape;1855;p50"/>
          <p:cNvSpPr txBox="1"/>
          <p:nvPr/>
        </p:nvSpPr>
        <p:spPr>
          <a:xfrm>
            <a:off x="1235964" y="28056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Handshake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56" name="Google Shape;1856;p50"/>
          <p:cNvSpPr txBox="1"/>
          <p:nvPr/>
        </p:nvSpPr>
        <p:spPr>
          <a:xfrm>
            <a:off x="4116324" y="28210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GET /versions → GET /version →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obtención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de endpoints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857" name="Google Shape;1857;p50"/>
          <p:cNvSpPr/>
          <p:nvPr/>
        </p:nvSpPr>
        <p:spPr>
          <a:xfrm>
            <a:off x="550164" y="31802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58" name="Google Shape;1858;p50"/>
          <p:cNvSpPr/>
          <p:nvPr/>
        </p:nvSpPr>
        <p:spPr>
          <a:xfrm>
            <a:off x="778764" y="3244248"/>
            <a:ext cx="292608" cy="292608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59" name="Google Shape;1859;p50"/>
          <p:cNvSpPr txBox="1"/>
          <p:nvPr/>
        </p:nvSpPr>
        <p:spPr>
          <a:xfrm>
            <a:off x="778764" y="33136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02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60" name="Google Shape;1860;p50"/>
          <p:cNvSpPr txBox="1"/>
          <p:nvPr/>
        </p:nvSpPr>
        <p:spPr>
          <a:xfrm>
            <a:off x="1235964" y="32628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Autenticación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61" name="Google Shape;1861;p50"/>
          <p:cNvSpPr txBox="1"/>
          <p:nvPr/>
        </p:nvSpPr>
        <p:spPr>
          <a:xfrm>
            <a:off x="4116324" y="32782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POST /auth/token con API Key →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obtención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JWT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862" name="Google Shape;1862;p50"/>
          <p:cNvSpPr/>
          <p:nvPr/>
        </p:nvSpPr>
        <p:spPr>
          <a:xfrm>
            <a:off x="550164" y="36374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63" name="Google Shape;1863;p50"/>
          <p:cNvSpPr/>
          <p:nvPr/>
        </p:nvSpPr>
        <p:spPr>
          <a:xfrm>
            <a:off x="778764" y="3701448"/>
            <a:ext cx="292608" cy="292608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64" name="Google Shape;1864;p50"/>
          <p:cNvSpPr txBox="1"/>
          <p:nvPr/>
        </p:nvSpPr>
        <p:spPr>
          <a:xfrm>
            <a:off x="778764" y="37708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03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65" name="Google Shape;1865;p50"/>
          <p:cNvSpPr txBox="1"/>
          <p:nvPr/>
        </p:nvSpPr>
        <p:spPr>
          <a:xfrm>
            <a:off x="1235964" y="37200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Registro Location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66" name="Google Shape;1866;p50"/>
          <p:cNvSpPr txBox="1"/>
          <p:nvPr/>
        </p:nvSpPr>
        <p:spPr>
          <a:xfrm>
            <a:off x="4116324" y="37354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PUT /locations/CO/UPM/LOC-001 con 2 EVSEs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867" name="Google Shape;1867;p50"/>
          <p:cNvSpPr/>
          <p:nvPr/>
        </p:nvSpPr>
        <p:spPr>
          <a:xfrm>
            <a:off x="550164" y="40946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68" name="Google Shape;1868;p50"/>
          <p:cNvSpPr/>
          <p:nvPr/>
        </p:nvSpPr>
        <p:spPr>
          <a:xfrm>
            <a:off x="778764" y="4158648"/>
            <a:ext cx="292608" cy="292608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69" name="Google Shape;1869;p50"/>
          <p:cNvSpPr txBox="1"/>
          <p:nvPr/>
        </p:nvSpPr>
        <p:spPr>
          <a:xfrm>
            <a:off x="778764" y="42280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04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70" name="Google Shape;1870;p50"/>
          <p:cNvSpPr txBox="1"/>
          <p:nvPr/>
        </p:nvSpPr>
        <p:spPr>
          <a:xfrm>
            <a:off x="1235964" y="41772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Inicio</a:t>
            </a:r>
            <a:r>
              <a:rPr lang="en-US" sz="16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sesión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71" name="Google Shape;1871;p50"/>
          <p:cNvSpPr txBox="1"/>
          <p:nvPr/>
        </p:nvSpPr>
        <p:spPr>
          <a:xfrm>
            <a:off x="4116324" y="41926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PUT /sessions/CO/UPM/SES-001 status=ACTIVE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872" name="Google Shape;1872;p50"/>
          <p:cNvSpPr/>
          <p:nvPr/>
        </p:nvSpPr>
        <p:spPr>
          <a:xfrm>
            <a:off x="550164" y="45518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73" name="Google Shape;1873;p50"/>
          <p:cNvSpPr/>
          <p:nvPr/>
        </p:nvSpPr>
        <p:spPr>
          <a:xfrm>
            <a:off x="778764" y="4615848"/>
            <a:ext cx="292608" cy="292608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74" name="Google Shape;1874;p50"/>
          <p:cNvSpPr txBox="1"/>
          <p:nvPr/>
        </p:nvSpPr>
        <p:spPr>
          <a:xfrm>
            <a:off x="778764" y="46852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05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75" name="Google Shape;1875;p50"/>
          <p:cNvSpPr txBox="1"/>
          <p:nvPr/>
        </p:nvSpPr>
        <p:spPr>
          <a:xfrm>
            <a:off x="1235964" y="46344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Progreso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76" name="Google Shape;1876;p50"/>
          <p:cNvSpPr txBox="1"/>
          <p:nvPr/>
        </p:nvSpPr>
        <p:spPr>
          <a:xfrm>
            <a:off x="4116324" y="46498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PATCH /sessions/.../SES-001 con kwh y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costo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877" name="Google Shape;1877;p50"/>
          <p:cNvSpPr/>
          <p:nvPr/>
        </p:nvSpPr>
        <p:spPr>
          <a:xfrm>
            <a:off x="550164" y="50090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78" name="Google Shape;1878;p50"/>
          <p:cNvSpPr/>
          <p:nvPr/>
        </p:nvSpPr>
        <p:spPr>
          <a:xfrm>
            <a:off x="778764" y="5073048"/>
            <a:ext cx="292608" cy="292608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79" name="Google Shape;1879;p50"/>
          <p:cNvSpPr txBox="1"/>
          <p:nvPr/>
        </p:nvSpPr>
        <p:spPr>
          <a:xfrm>
            <a:off x="778764" y="51424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06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80" name="Google Shape;1880;p50"/>
          <p:cNvSpPr txBox="1"/>
          <p:nvPr/>
        </p:nvSpPr>
        <p:spPr>
          <a:xfrm>
            <a:off x="1235964" y="50916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Cierre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81" name="Google Shape;1881;p50"/>
          <p:cNvSpPr txBox="1"/>
          <p:nvPr/>
        </p:nvSpPr>
        <p:spPr>
          <a:xfrm>
            <a:off x="4116324" y="51070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PATCH status=COMPLETED —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validación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en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consola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882" name="Google Shape;1882;p50"/>
          <p:cNvSpPr/>
          <p:nvPr/>
        </p:nvSpPr>
        <p:spPr>
          <a:xfrm>
            <a:off x="550164" y="5466240"/>
            <a:ext cx="11091672" cy="411480"/>
          </a:xfrm>
          <a:prstGeom prst="roundRect">
            <a:avLst>
              <a:gd name="adj" fmla="val 4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83" name="Google Shape;1883;p50"/>
          <p:cNvSpPr/>
          <p:nvPr/>
        </p:nvSpPr>
        <p:spPr>
          <a:xfrm>
            <a:off x="778764" y="5530248"/>
            <a:ext cx="292608" cy="292608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84" name="Google Shape;1884;p50"/>
          <p:cNvSpPr txBox="1"/>
          <p:nvPr/>
        </p:nvSpPr>
        <p:spPr>
          <a:xfrm>
            <a:off x="778764" y="5599608"/>
            <a:ext cx="2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07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85" name="Google Shape;1885;p50"/>
          <p:cNvSpPr txBox="1"/>
          <p:nvPr/>
        </p:nvSpPr>
        <p:spPr>
          <a:xfrm>
            <a:off x="1235964" y="55488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Consulta</a:t>
            </a:r>
            <a:endParaRPr sz="1800" dirty="0">
              <a:solidFill>
                <a:srgbClr val="DEFF64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886" name="Google Shape;1886;p50"/>
          <p:cNvSpPr txBox="1"/>
          <p:nvPr/>
        </p:nvSpPr>
        <p:spPr>
          <a:xfrm>
            <a:off x="4116324" y="5564258"/>
            <a:ext cx="7315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GET API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pública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→ la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sesión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aparece</a:t>
            </a:r>
            <a:r>
              <a:rPr lang="en-US" b="0" i="0" u="none" strike="noStrike" cap="none" dirty="0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publicada</a:t>
            </a:r>
            <a:endParaRPr sz="18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0589D307-5584-8BAC-62A6-AD29533E2D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51"/>
          <p:cNvSpPr txBox="1"/>
          <p:nvPr/>
        </p:nvSpPr>
        <p:spPr>
          <a:xfrm>
            <a:off x="603504" y="1054851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sus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mirar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mientras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ejecuto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demo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898" name="Google Shape;1898;p51"/>
          <p:cNvSpPr/>
          <p:nvPr/>
        </p:nvSpPr>
        <p:spPr>
          <a:xfrm>
            <a:off x="1606259" y="1558620"/>
            <a:ext cx="9036475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51"/>
          <p:cNvSpPr/>
          <p:nvPr/>
        </p:nvSpPr>
        <p:spPr>
          <a:xfrm>
            <a:off x="1606259" y="1558620"/>
            <a:ext cx="109728" cy="86868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00" name="Google Shape;1900;p51"/>
          <p:cNvSpPr txBox="1"/>
          <p:nvPr/>
        </p:nvSpPr>
        <p:spPr>
          <a:xfrm>
            <a:off x="1834859" y="1631772"/>
            <a:ext cx="10698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Headers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request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901" name="Google Shape;1901;p51"/>
          <p:cNvSpPr txBox="1"/>
          <p:nvPr/>
        </p:nvSpPr>
        <p:spPr>
          <a:xfrm>
            <a:off x="1834859" y="1906092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Authorization · Content-Type · X-Request-ID · X-Correlation-ID</a:t>
            </a:r>
            <a:endParaRPr sz="2000" dirty="0">
              <a:solidFill>
                <a:srgbClr val="EDB000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02" name="Google Shape;1902;p51"/>
          <p:cNvSpPr txBox="1"/>
          <p:nvPr/>
        </p:nvSpPr>
        <p:spPr>
          <a:xfrm>
            <a:off x="1834859" y="2125548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llamada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autenticada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lleva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 headers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903" name="Google Shape;1903;p51"/>
          <p:cNvSpPr/>
          <p:nvPr/>
        </p:nvSpPr>
        <p:spPr>
          <a:xfrm>
            <a:off x="1606259" y="2473020"/>
            <a:ext cx="9036475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51"/>
          <p:cNvSpPr/>
          <p:nvPr/>
        </p:nvSpPr>
        <p:spPr>
          <a:xfrm>
            <a:off x="1606259" y="2473020"/>
            <a:ext cx="109728" cy="86868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05" name="Google Shape;1905;p51"/>
          <p:cNvSpPr txBox="1"/>
          <p:nvPr/>
        </p:nvSpPr>
        <p:spPr>
          <a:xfrm>
            <a:off x="1834859" y="2546172"/>
            <a:ext cx="10698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Esquema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JSON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exacto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906" name="Google Shape;1906;p51"/>
          <p:cNvSpPr txBox="1"/>
          <p:nvPr/>
        </p:nvSpPr>
        <p:spPr>
          <a:xfrm>
            <a:off x="1834859" y="2820492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Validación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contra spec OCPI 2.2.1 — campos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requeridos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cardinalidad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formatos</a:t>
            </a:r>
            <a:endParaRPr sz="2000" dirty="0">
              <a:solidFill>
                <a:srgbClr val="EDB000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07" name="Google Shape;1907;p51"/>
          <p:cNvSpPr txBox="1"/>
          <p:nvPr/>
        </p:nvSpPr>
        <p:spPr>
          <a:xfrm>
            <a:off x="1834859" y="3039948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 campo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más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 un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tipo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incorrecto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= 400 Bad Request.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908" name="Google Shape;1908;p51"/>
          <p:cNvSpPr/>
          <p:nvPr/>
        </p:nvSpPr>
        <p:spPr>
          <a:xfrm>
            <a:off x="1606259" y="3387420"/>
            <a:ext cx="9036475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09" name="Google Shape;1909;p51"/>
          <p:cNvSpPr/>
          <p:nvPr/>
        </p:nvSpPr>
        <p:spPr>
          <a:xfrm>
            <a:off x="1606259" y="3387420"/>
            <a:ext cx="109728" cy="86868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10" name="Google Shape;1910;p51"/>
          <p:cNvSpPr txBox="1"/>
          <p:nvPr/>
        </p:nvSpPr>
        <p:spPr>
          <a:xfrm>
            <a:off x="1834859" y="3460572"/>
            <a:ext cx="10698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Idempotencia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funcionando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911" name="Google Shape;1911;p51"/>
          <p:cNvSpPr txBox="1"/>
          <p:nvPr/>
        </p:nvSpPr>
        <p:spPr>
          <a:xfrm>
            <a:off x="1834859" y="3734892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Repetir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la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misma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llamada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con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mismo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X-Request-ID →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mismo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resultado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, no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duplica</a:t>
            </a:r>
            <a:endParaRPr sz="2000" dirty="0">
              <a:solidFill>
                <a:srgbClr val="EDB000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12" name="Google Shape;1912;p51"/>
          <p:cNvSpPr txBox="1"/>
          <p:nvPr/>
        </p:nvSpPr>
        <p:spPr>
          <a:xfrm>
            <a:off x="1834859" y="3954348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Visible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logs del sandbox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'cache hit'.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913" name="Google Shape;1913;p51"/>
          <p:cNvSpPr/>
          <p:nvPr/>
        </p:nvSpPr>
        <p:spPr>
          <a:xfrm>
            <a:off x="1606259" y="4301820"/>
            <a:ext cx="9036475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14" name="Google Shape;1914;p51"/>
          <p:cNvSpPr/>
          <p:nvPr/>
        </p:nvSpPr>
        <p:spPr>
          <a:xfrm>
            <a:off x="1606259" y="4301820"/>
            <a:ext cx="109728" cy="86868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15" name="Google Shape;1915;p51"/>
          <p:cNvSpPr txBox="1"/>
          <p:nvPr/>
        </p:nvSpPr>
        <p:spPr>
          <a:xfrm>
            <a:off x="1834859" y="4374972"/>
            <a:ext cx="10698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Tiempos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reales del SIEM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916" name="Google Shape;1916;p51"/>
          <p:cNvSpPr txBox="1"/>
          <p:nvPr/>
        </p:nvSpPr>
        <p:spPr>
          <a:xfrm>
            <a:off x="1834859" y="4649292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Latencia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P50 ~120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ms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— P95 ~480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ms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— bien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por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debajo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de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los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SLAs</a:t>
            </a:r>
            <a:endParaRPr sz="2000" dirty="0">
              <a:solidFill>
                <a:srgbClr val="EDB000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17" name="Google Shape;1917;p51"/>
          <p:cNvSpPr txBox="1"/>
          <p:nvPr/>
        </p:nvSpPr>
        <p:spPr>
          <a:xfrm>
            <a:off x="1834859" y="4868748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Mostrado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panel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observabilidad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sandbox.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1918" name="Google Shape;1918;p51"/>
          <p:cNvSpPr/>
          <p:nvPr/>
        </p:nvSpPr>
        <p:spPr>
          <a:xfrm>
            <a:off x="1606259" y="5216220"/>
            <a:ext cx="9036475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19" name="Google Shape;1919;p51"/>
          <p:cNvSpPr/>
          <p:nvPr/>
        </p:nvSpPr>
        <p:spPr>
          <a:xfrm>
            <a:off x="1606259" y="5216220"/>
            <a:ext cx="109728" cy="86868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20" name="Google Shape;1920;p51"/>
          <p:cNvSpPr txBox="1"/>
          <p:nvPr/>
        </p:nvSpPr>
        <p:spPr>
          <a:xfrm>
            <a:off x="1834859" y="5289372"/>
            <a:ext cx="106984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Manejo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de error 429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1921" name="Google Shape;1921;p51"/>
          <p:cNvSpPr txBox="1"/>
          <p:nvPr/>
        </p:nvSpPr>
        <p:spPr>
          <a:xfrm>
            <a:off x="1834859" y="5563692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Si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excedo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el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rate limit, Retry-After indica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cuánto</a:t>
            </a:r>
            <a:r>
              <a:rPr lang="en-US" b="0" i="1" u="none" strike="noStrike" cap="none" dirty="0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b="0" i="1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esperar</a:t>
            </a:r>
            <a:endParaRPr sz="2000" dirty="0">
              <a:solidFill>
                <a:srgbClr val="EDB000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22" name="Google Shape;1922;p51"/>
          <p:cNvSpPr txBox="1"/>
          <p:nvPr/>
        </p:nvSpPr>
        <p:spPr>
          <a:xfrm>
            <a:off x="1834859" y="5783148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Demostraremos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backoff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exponencial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vivo.</a:t>
            </a:r>
            <a:endParaRPr sz="2000" dirty="0">
              <a:latin typeface="Nunito Sans regular" panose="00000500000000000000" pitchFamily="2" charset="0"/>
            </a:endParaRPr>
          </a:p>
        </p:txBody>
      </p:sp>
      <p:pic>
        <p:nvPicPr>
          <p:cNvPr id="3" name="Google Shape;941;p24" title="_UPME_logo_GRIS.png">
            <a:extLst>
              <a:ext uri="{FF2B5EF4-FFF2-40B4-BE49-F238E27FC236}">
                <a16:creationId xmlns:a16="http://schemas.microsoft.com/office/drawing/2014/main" id="{63270FF6-C263-6734-A768-815FF4C091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0;p25" descr="Imagen">
            <a:extLst>
              <a:ext uri="{FF2B5EF4-FFF2-40B4-BE49-F238E27FC236}">
                <a16:creationId xmlns:a16="http://schemas.microsoft.com/office/drawing/2014/main" id="{B516C080-430D-860C-0E6A-F8F248016E9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01;p25" descr="Imagen">
            <a:extLst>
              <a:ext uri="{FF2B5EF4-FFF2-40B4-BE49-F238E27FC236}">
                <a16:creationId xmlns:a16="http://schemas.microsoft.com/office/drawing/2014/main" id="{A92B7992-3933-290E-4139-A3DD93B8DDA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79261"/>
            <a:ext cx="1145839" cy="1611278"/>
          </a:xfrm>
          <a:prstGeom prst="rect">
            <a:avLst/>
          </a:prstGeom>
          <a:noFill/>
          <a:ln>
            <a:noFill/>
          </a:ln>
        </p:spPr>
      </p:pic>
      <p:sp>
        <p:nvSpPr>
          <p:cNvPr id="1895" name="Google Shape;1895;p51"/>
          <p:cNvSpPr txBox="1"/>
          <p:nvPr/>
        </p:nvSpPr>
        <p:spPr>
          <a:xfrm>
            <a:off x="548640" y="45720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buFont typeface="Arial"/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Demo ·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observar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en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cada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paso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52"/>
          <p:cNvSpPr txBox="1"/>
          <p:nvPr/>
        </p:nvSpPr>
        <p:spPr>
          <a:xfrm>
            <a:off x="548640" y="45720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Cómo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empezar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—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desde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mañana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933" name="Google Shape;1933;p52"/>
          <p:cNvSpPr txBox="1"/>
          <p:nvPr/>
        </p:nvSpPr>
        <p:spPr>
          <a:xfrm>
            <a:off x="617220" y="942273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Acciones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concretas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organización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SIEM sin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perder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34" name="Google Shape;1934;p52"/>
          <p:cNvSpPr/>
          <p:nvPr/>
        </p:nvSpPr>
        <p:spPr>
          <a:xfrm>
            <a:off x="548640" y="1828800"/>
            <a:ext cx="11091672" cy="14630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35" name="Google Shape;1935;p52"/>
          <p:cNvSpPr/>
          <p:nvPr/>
        </p:nvSpPr>
        <p:spPr>
          <a:xfrm>
            <a:off x="548640" y="1828800"/>
            <a:ext cx="137160" cy="146304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0D90B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36" name="Google Shape;1936;p52"/>
          <p:cNvSpPr/>
          <p:nvPr/>
        </p:nvSpPr>
        <p:spPr>
          <a:xfrm>
            <a:off x="777240" y="1965960"/>
            <a:ext cx="457200" cy="45720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0D90B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37" name="Google Shape;1937;p52"/>
          <p:cNvSpPr txBox="1"/>
          <p:nvPr/>
        </p:nvSpPr>
        <p:spPr>
          <a:xfrm>
            <a:off x="777240" y="2056060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✓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38" name="Google Shape;1938;p52"/>
          <p:cNvSpPr txBox="1"/>
          <p:nvPr/>
        </p:nvSpPr>
        <p:spPr>
          <a:xfrm>
            <a:off x="1417320" y="1920240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ESTA SEMANA</a:t>
            </a:r>
            <a:endParaRPr sz="1600"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939" name="Google Shape;1939;p52"/>
          <p:cNvSpPr txBox="1"/>
          <p:nvPr/>
        </p:nvSpPr>
        <p:spPr>
          <a:xfrm>
            <a:off x="1417320" y="2331720"/>
            <a:ext cx="10058400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Verificar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(s)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(es)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estén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registradas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HABILITADO.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Designar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responsable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interno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institucional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2FA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Descargar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Guía Técnica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upme.gov.co/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electromovilidad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940" name="Google Shape;1940;p52"/>
          <p:cNvSpPr/>
          <p:nvPr/>
        </p:nvSpPr>
        <p:spPr>
          <a:xfrm>
            <a:off x="548640" y="3383280"/>
            <a:ext cx="11091672" cy="14630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41" name="Google Shape;1941;p52"/>
          <p:cNvSpPr/>
          <p:nvPr/>
        </p:nvSpPr>
        <p:spPr>
          <a:xfrm>
            <a:off x="548640" y="3383280"/>
            <a:ext cx="137160" cy="14630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42" name="Google Shape;1942;p52"/>
          <p:cNvSpPr/>
          <p:nvPr/>
        </p:nvSpPr>
        <p:spPr>
          <a:xfrm>
            <a:off x="777240" y="3520440"/>
            <a:ext cx="457200" cy="457200"/>
          </a:xfrm>
          <a:prstGeom prst="ellipse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43" name="Google Shape;1943;p52"/>
          <p:cNvSpPr txBox="1"/>
          <p:nvPr/>
        </p:nvSpPr>
        <p:spPr>
          <a:xfrm>
            <a:off x="777240" y="3610540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44" name="Google Shape;1944;p52"/>
          <p:cNvSpPr txBox="1"/>
          <p:nvPr/>
        </p:nvSpPr>
        <p:spPr>
          <a:xfrm>
            <a:off x="1417320" y="3474720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ESTE MES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945" name="Google Shape;1945;p52"/>
          <p:cNvSpPr txBox="1"/>
          <p:nvPr/>
        </p:nvSpPr>
        <p:spPr>
          <a:xfrm>
            <a:off x="1417320" y="3690743"/>
            <a:ext cx="10058400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sandbox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enviando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siem@upme.gov.co (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incluir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party_id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NOTIFICAR a la UPME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rango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IPs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donde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hará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requests al SIEM —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whitelisting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WAF + API Gateway con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filtro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geo-IP.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Hacer dry-run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interno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implementar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handshake (GET /versions) contra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sandbox.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Revisar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internamente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política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custodia de API Keys y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rotación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946" name="Google Shape;1946;p52"/>
          <p:cNvSpPr/>
          <p:nvPr/>
        </p:nvSpPr>
        <p:spPr>
          <a:xfrm>
            <a:off x="548640" y="4937760"/>
            <a:ext cx="11091672" cy="14630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47" name="Google Shape;1947;p52"/>
          <p:cNvSpPr/>
          <p:nvPr/>
        </p:nvSpPr>
        <p:spPr>
          <a:xfrm>
            <a:off x="548640" y="4937760"/>
            <a:ext cx="137160" cy="14630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48" name="Google Shape;1948;p52"/>
          <p:cNvSpPr/>
          <p:nvPr/>
        </p:nvSpPr>
        <p:spPr>
          <a:xfrm>
            <a:off x="777240" y="5074920"/>
            <a:ext cx="457200" cy="457200"/>
          </a:xfrm>
          <a:prstGeom prst="ellipse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49" name="Google Shape;1949;p52"/>
          <p:cNvSpPr txBox="1"/>
          <p:nvPr/>
        </p:nvSpPr>
        <p:spPr>
          <a:xfrm>
            <a:off x="777240" y="5165020"/>
            <a:ext cx="457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★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50" name="Google Shape;1950;p52"/>
          <p:cNvSpPr txBox="1"/>
          <p:nvPr/>
        </p:nvSpPr>
        <p:spPr>
          <a:xfrm>
            <a:off x="1417320" y="5029200"/>
            <a:ext cx="10058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ANTES DE PRODUCCIÓN (Nov/2026)</a:t>
            </a:r>
            <a:endParaRPr sz="16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1951" name="Google Shape;1951;p52"/>
          <p:cNvSpPr txBox="1"/>
          <p:nvPr/>
        </p:nvSpPr>
        <p:spPr>
          <a:xfrm>
            <a:off x="1417320" y="5440680"/>
            <a:ext cx="10058400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Completar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suite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conformidad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≥ 95 %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sandbox.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Obtener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CA UPME.</a:t>
            </a:r>
            <a:endParaRPr sz="1800" dirty="0">
              <a:latin typeface="Nunito Sans regular" panose="00000500000000000000" pitchFamily="2" charset="0"/>
            </a:endParaRPr>
          </a:p>
          <a:p>
            <a:pPr marL="228600" marR="0" lvl="0" indent="-228600" algn="l" rtl="0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1100"/>
              <a:buFont typeface="Arial"/>
              <a:buChar char="●"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Recibir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acta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UPME.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A5A3B8D2-9902-0115-BB4C-C1A0085E0CD5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D7285FBC-DCC3-BD04-2D2F-C1C24B05C92C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grayscl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/>
          <p:nvPr/>
        </p:nvSpPr>
        <p:spPr>
          <a:xfrm>
            <a:off x="548640" y="1459467"/>
            <a:ext cx="109728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Hoy un </a:t>
            </a:r>
            <a:r>
              <a:rPr lang="en-US" sz="3200" b="0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colombiano</a:t>
            </a:r>
            <a:r>
              <a:rPr lang="en-US" sz="3200" b="0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3200" b="0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</a:t>
            </a:r>
            <a:r>
              <a:rPr lang="en-US" sz="3200" b="0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eléctrico</a:t>
            </a:r>
            <a:endParaRPr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17" name="Google Shape;217;p16"/>
          <p:cNvSpPr txBox="1"/>
          <p:nvPr/>
        </p:nvSpPr>
        <p:spPr>
          <a:xfrm>
            <a:off x="548640" y="1842849"/>
            <a:ext cx="109728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 </a:t>
            </a:r>
            <a:r>
              <a:rPr lang="en-US" sz="32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puede</a:t>
            </a:r>
            <a:r>
              <a:rPr lang="en-US" sz="32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planear</a:t>
            </a:r>
            <a:r>
              <a:rPr lang="en-US" sz="32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32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viaje</a:t>
            </a:r>
            <a:r>
              <a:rPr lang="en-US" sz="32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confianza.</a:t>
            </a:r>
            <a:endParaRPr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18" name="Google Shape;218;p16"/>
          <p:cNvSpPr/>
          <p:nvPr/>
        </p:nvSpPr>
        <p:spPr>
          <a:xfrm>
            <a:off x="548640" y="2926080"/>
            <a:ext cx="3520440" cy="155448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 w="9525" cap="flat" cmpd="sng">
            <a:solidFill>
              <a:srgbClr val="C5F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822959" y="3063240"/>
            <a:ext cx="32461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sz="1800" b="1" i="0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Dónde</a:t>
            </a:r>
            <a:r>
              <a:rPr lang="en-US" sz="1800" b="1" i="0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cargo?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20" name="Google Shape;220;p16"/>
          <p:cNvSpPr txBox="1"/>
          <p:nvPr/>
        </p:nvSpPr>
        <p:spPr>
          <a:xfrm>
            <a:off x="822959" y="3520440"/>
            <a:ext cx="32461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existe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fuente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única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todas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las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país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4434840" y="2926080"/>
            <a:ext cx="3520440" cy="155448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 w="9525" cap="flat" cmpd="sng">
            <a:solidFill>
              <a:srgbClr val="C5F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6"/>
          <p:cNvSpPr txBox="1"/>
          <p:nvPr/>
        </p:nvSpPr>
        <p:spPr>
          <a:xfrm>
            <a:off x="4709159" y="3063240"/>
            <a:ext cx="32461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sz="1800" b="1" i="0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Cuánto</a:t>
            </a:r>
            <a:r>
              <a:rPr lang="en-US" sz="1800" b="1" i="0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cuesta?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23" name="Google Shape;223;p16"/>
          <p:cNvSpPr txBox="1"/>
          <p:nvPr/>
        </p:nvSpPr>
        <p:spPr>
          <a:xfrm>
            <a:off x="4709159" y="3520440"/>
            <a:ext cx="32461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Las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tarifas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son comparables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operadores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24" name="Google Shape;224;p16"/>
          <p:cNvSpPr/>
          <p:nvPr/>
        </p:nvSpPr>
        <p:spPr>
          <a:xfrm>
            <a:off x="8321040" y="2926080"/>
            <a:ext cx="3520440" cy="155448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 w="9525" cap="flat" cmpd="sng">
            <a:solidFill>
              <a:srgbClr val="C5F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6"/>
          <p:cNvSpPr txBox="1"/>
          <p:nvPr/>
        </p:nvSpPr>
        <p:spPr>
          <a:xfrm>
            <a:off x="8595360" y="3063240"/>
            <a:ext cx="32461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sz="1800" b="1" i="0" u="none" strike="noStrike" cap="none" dirty="0" err="1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Estará</a:t>
            </a:r>
            <a:r>
              <a:rPr lang="en-US" sz="1800" b="1" i="0" u="none" strike="noStrike" cap="none" dirty="0">
                <a:solidFill>
                  <a:srgbClr val="CDE848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disponible?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26" name="Google Shape;226;p16"/>
          <p:cNvSpPr txBox="1"/>
          <p:nvPr/>
        </p:nvSpPr>
        <p:spPr>
          <a:xfrm>
            <a:off x="8595360" y="3520440"/>
            <a:ext cx="32461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 hay forma de saber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endParaRPr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real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12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real.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27" name="Google Shape;227;p16"/>
          <p:cNvSpPr/>
          <p:nvPr/>
        </p:nvSpPr>
        <p:spPr>
          <a:xfrm>
            <a:off x="0" y="4937760"/>
            <a:ext cx="12191999" cy="1417320"/>
          </a:xfrm>
          <a:prstGeom prst="rect">
            <a:avLst/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6"/>
          <p:cNvSpPr txBox="1"/>
          <p:nvPr/>
        </p:nvSpPr>
        <p:spPr>
          <a:xfrm>
            <a:off x="548640" y="5074920"/>
            <a:ext cx="10972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RESOLUCIÓN 40559 RESUELVE ESTO.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29" name="Google Shape;229;p16"/>
          <p:cNvSpPr txBox="1"/>
          <p:nvPr/>
        </p:nvSpPr>
        <p:spPr>
          <a:xfrm>
            <a:off x="548640" y="5440680"/>
            <a:ext cx="109728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Una sola </a:t>
            </a:r>
            <a:r>
              <a:rPr lang="en-US" sz="2200" b="1" i="0" u="none" strike="noStrike" cap="none" dirty="0" err="1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plataforma</a:t>
            </a:r>
            <a:r>
              <a:rPr lang="en-US" sz="22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. Un solo </a:t>
            </a:r>
            <a:r>
              <a:rPr lang="en-US" sz="2200" b="1" i="0" u="none" strike="noStrike" cap="none" dirty="0" err="1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22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. Datos </a:t>
            </a:r>
            <a:r>
              <a:rPr lang="en-US" sz="2200" b="1" i="0" u="none" strike="noStrike" cap="none" dirty="0" err="1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22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22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real para </a:t>
            </a:r>
            <a:r>
              <a:rPr lang="en-US" sz="2200" b="1" i="0" u="none" strike="noStrike" cap="none" dirty="0" err="1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todos</a:t>
            </a:r>
            <a:r>
              <a:rPr lang="en-US" sz="22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.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30" name="Google Shape;230;p16"/>
          <p:cNvSpPr txBox="1"/>
          <p:nvPr/>
        </p:nvSpPr>
        <p:spPr>
          <a:xfrm>
            <a:off x="548640" y="5897880"/>
            <a:ext cx="10972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SIEM — Sistema de </a:t>
            </a:r>
            <a:r>
              <a:rPr lang="en-US" sz="1400" b="0" i="1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Interoperabilidad</a:t>
            </a:r>
            <a:r>
              <a:rPr lang="en-US" sz="1400" b="0" i="1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400" b="0" i="1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Electromovilidad</a:t>
            </a:r>
            <a:r>
              <a:rPr lang="en-US" sz="1400" b="0" i="1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 ·  siem.upme.gov.co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32" name="Google Shape;232;p16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1000;p25" descr="Imagen">
            <a:extLst>
              <a:ext uri="{FF2B5EF4-FFF2-40B4-BE49-F238E27FC236}">
                <a16:creationId xmlns:a16="http://schemas.microsoft.com/office/drawing/2014/main" id="{1F1EDEB6-D36D-21E1-9596-9E77F39BB0C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6"/>
          <p:cNvSpPr txBox="1"/>
          <p:nvPr/>
        </p:nvSpPr>
        <p:spPr>
          <a:xfrm>
            <a:off x="548640" y="397859"/>
            <a:ext cx="10300932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223D34"/>
                </a:solidFill>
                <a:latin typeface="Nunito ExtraBold"/>
                <a:sym typeface="Calibri"/>
              </a:rPr>
              <a:t>POR QUÉ ESTAMOS AQUÍ — EL PROBLEMA DEL CIUDADANO</a:t>
            </a:r>
            <a:endParaRPr sz="3200" b="1" dirty="0">
              <a:solidFill>
                <a:srgbClr val="223D34"/>
              </a:solidFill>
              <a:latin typeface="Nunito ExtraBold"/>
            </a:endParaRPr>
          </a:p>
        </p:txBody>
      </p:sp>
      <p:pic>
        <p:nvPicPr>
          <p:cNvPr id="4" name="Google Shape;941;p24" title="_UPME_logo_GRIS.png">
            <a:extLst>
              <a:ext uri="{FF2B5EF4-FFF2-40B4-BE49-F238E27FC236}">
                <a16:creationId xmlns:a16="http://schemas.microsoft.com/office/drawing/2014/main" id="{AD4D85C9-F3DE-2948-E544-C5B1914C89A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53"/>
          <p:cNvSpPr txBox="1"/>
          <p:nvPr/>
        </p:nvSpPr>
        <p:spPr>
          <a:xfrm>
            <a:off x="548640" y="45720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buFont typeface="Arial"/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Roadmap UPME · Mayo 2026 → Mayo 2027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1962" name="Google Shape;1962;p53"/>
          <p:cNvSpPr txBox="1"/>
          <p:nvPr/>
        </p:nvSpPr>
        <p:spPr>
          <a:xfrm>
            <a:off x="548640" y="128016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próximos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12 meses —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UPME,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CPO,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trimestre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63" name="Google Shape;1963;p53"/>
          <p:cNvSpPr/>
          <p:nvPr/>
        </p:nvSpPr>
        <p:spPr>
          <a:xfrm>
            <a:off x="548640" y="2011680"/>
            <a:ext cx="2148840" cy="356616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53"/>
          <p:cNvSpPr txBox="1"/>
          <p:nvPr/>
        </p:nvSpPr>
        <p:spPr>
          <a:xfrm>
            <a:off x="731520" y="2148840"/>
            <a:ext cx="1828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Q2 · 2026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1965" name="Google Shape;1965;p53"/>
          <p:cNvSpPr txBox="1"/>
          <p:nvPr/>
        </p:nvSpPr>
        <p:spPr>
          <a:xfrm>
            <a:off x="731520" y="2514600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MAY · JUN</a:t>
            </a:r>
            <a:endParaRPr sz="2400" b="1" dirty="0">
              <a:latin typeface="Nunito Sans Black" panose="00000A00000000000000" pitchFamily="2" charset="0"/>
            </a:endParaRPr>
          </a:p>
        </p:txBody>
      </p:sp>
      <p:sp>
        <p:nvSpPr>
          <p:cNvPr id="1966" name="Google Shape;1966;p53"/>
          <p:cNvSpPr/>
          <p:nvPr/>
        </p:nvSpPr>
        <p:spPr>
          <a:xfrm>
            <a:off x="731520" y="2880360"/>
            <a:ext cx="54864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67" name="Google Shape;1967;p53"/>
          <p:cNvSpPr txBox="1"/>
          <p:nvPr/>
        </p:nvSpPr>
        <p:spPr>
          <a:xfrm>
            <a:off x="731520" y="3017520"/>
            <a:ext cx="1828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Publicación</a:t>
            </a:r>
            <a:r>
              <a:rPr lang="en-US" sz="15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Guía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68" name="Google Shape;1968;p53"/>
          <p:cNvSpPr txBox="1"/>
          <p:nvPr/>
        </p:nvSpPr>
        <p:spPr>
          <a:xfrm>
            <a:off x="731520" y="4160520"/>
            <a:ext cx="1828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Equipos</a:t>
            </a: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leen</a:t>
            </a: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guía</a:t>
            </a: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planifican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969" name="Google Shape;1969;p53"/>
          <p:cNvSpPr/>
          <p:nvPr/>
        </p:nvSpPr>
        <p:spPr>
          <a:xfrm>
            <a:off x="2788920" y="2011680"/>
            <a:ext cx="2148840" cy="3566160"/>
          </a:xfrm>
          <a:prstGeom prst="roundRect">
            <a:avLst>
              <a:gd name="adj" fmla="val 5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70" name="Google Shape;1970;p53"/>
          <p:cNvSpPr txBox="1"/>
          <p:nvPr/>
        </p:nvSpPr>
        <p:spPr>
          <a:xfrm>
            <a:off x="2971800" y="2148840"/>
            <a:ext cx="1828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Q3 · 2026</a:t>
            </a:r>
            <a:endParaRPr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71" name="Google Shape;1971;p53"/>
          <p:cNvSpPr txBox="1"/>
          <p:nvPr/>
        </p:nvSpPr>
        <p:spPr>
          <a:xfrm>
            <a:off x="2971800" y="2514600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JUL</a:t>
            </a:r>
            <a:r>
              <a:rPr lang="en-US" sz="1000" b="0" i="1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· AGO · SEP</a:t>
            </a:r>
            <a:endParaRPr b="1" i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72" name="Google Shape;1972;p53"/>
          <p:cNvSpPr/>
          <p:nvPr/>
        </p:nvSpPr>
        <p:spPr>
          <a:xfrm>
            <a:off x="2971800" y="2880360"/>
            <a:ext cx="54864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73" name="Google Shape;1973;p53"/>
          <p:cNvSpPr txBox="1"/>
          <p:nvPr/>
        </p:nvSpPr>
        <p:spPr>
          <a:xfrm>
            <a:off x="2971800" y="3017520"/>
            <a:ext cx="1828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Sandbox vivo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74" name="Google Shape;1974;p53"/>
          <p:cNvSpPr txBox="1"/>
          <p:nvPr/>
        </p:nvSpPr>
        <p:spPr>
          <a:xfrm>
            <a:off x="2971800" y="4160520"/>
            <a:ext cx="1828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CPOs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hacen</a:t>
            </a: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dry-run y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pruebas</a:t>
            </a: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conformidad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975" name="Google Shape;1975;p53"/>
          <p:cNvSpPr/>
          <p:nvPr/>
        </p:nvSpPr>
        <p:spPr>
          <a:xfrm>
            <a:off x="5029200" y="2011680"/>
            <a:ext cx="2148840" cy="3566160"/>
          </a:xfrm>
          <a:prstGeom prst="roundRect">
            <a:avLst>
              <a:gd name="adj" fmla="val 5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76" name="Google Shape;1976;p53"/>
          <p:cNvSpPr txBox="1"/>
          <p:nvPr/>
        </p:nvSpPr>
        <p:spPr>
          <a:xfrm>
            <a:off x="5212080" y="2148840"/>
            <a:ext cx="1828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Q4 · 2026</a:t>
            </a:r>
            <a:endParaRPr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77" name="Google Shape;1977;p53"/>
          <p:cNvSpPr txBox="1"/>
          <p:nvPr/>
        </p:nvSpPr>
        <p:spPr>
          <a:xfrm>
            <a:off x="5212080" y="2514600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OCT · NOV · DIC</a:t>
            </a:r>
            <a:endParaRPr b="1" i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78" name="Google Shape;1978;p53"/>
          <p:cNvSpPr/>
          <p:nvPr/>
        </p:nvSpPr>
        <p:spPr>
          <a:xfrm>
            <a:off x="5212080" y="2880360"/>
            <a:ext cx="54864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53"/>
          <p:cNvSpPr txBox="1"/>
          <p:nvPr/>
        </p:nvSpPr>
        <p:spPr>
          <a:xfrm>
            <a:off x="5212080" y="3017520"/>
            <a:ext cx="1828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GO-LIVE </a:t>
            </a:r>
            <a:r>
              <a:rPr lang="en-US" sz="1500" b="1" i="0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producción</a:t>
            </a:r>
            <a:endParaRPr dirty="0">
              <a:solidFill>
                <a:schemeClr val="bg1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80" name="Google Shape;1980;p53"/>
          <p:cNvSpPr txBox="1"/>
          <p:nvPr/>
        </p:nvSpPr>
        <p:spPr>
          <a:xfrm>
            <a:off x="5212080" y="4160520"/>
            <a:ext cx="1828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Primeros CPOs </a:t>
            </a:r>
            <a:r>
              <a:rPr lang="en-US" b="0" i="1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b="0" i="1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reportan</a:t>
            </a:r>
            <a:r>
              <a:rPr lang="en-US" b="0" i="1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1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vivo</a:t>
            </a:r>
            <a:endParaRPr sz="1800" dirty="0">
              <a:solidFill>
                <a:schemeClr val="bg1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81" name="Google Shape;1981;p53"/>
          <p:cNvSpPr/>
          <p:nvPr/>
        </p:nvSpPr>
        <p:spPr>
          <a:xfrm>
            <a:off x="7269480" y="2011680"/>
            <a:ext cx="2148840" cy="3566160"/>
          </a:xfrm>
          <a:prstGeom prst="roundRect">
            <a:avLst>
              <a:gd name="adj" fmla="val 5000"/>
            </a:avLst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82" name="Google Shape;1982;p53"/>
          <p:cNvSpPr txBox="1"/>
          <p:nvPr/>
        </p:nvSpPr>
        <p:spPr>
          <a:xfrm>
            <a:off x="7452360" y="2148840"/>
            <a:ext cx="1828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Q1 · 2027</a:t>
            </a:r>
            <a:endParaRPr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83" name="Google Shape;1983;p53"/>
          <p:cNvSpPr txBox="1"/>
          <p:nvPr/>
        </p:nvSpPr>
        <p:spPr>
          <a:xfrm>
            <a:off x="7452360" y="2514600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b="1" i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ENE · FEB · MAR</a:t>
            </a:r>
            <a:endParaRPr b="1" i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84" name="Google Shape;1984;p53"/>
          <p:cNvSpPr/>
          <p:nvPr/>
        </p:nvSpPr>
        <p:spPr>
          <a:xfrm>
            <a:off x="7452360" y="2880360"/>
            <a:ext cx="54864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53"/>
          <p:cNvSpPr txBox="1"/>
          <p:nvPr/>
        </p:nvSpPr>
        <p:spPr>
          <a:xfrm>
            <a:off x="7452360" y="3017520"/>
            <a:ext cx="1828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Onboarding </a:t>
            </a:r>
            <a:r>
              <a:rPr lang="en-US" sz="15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masivo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1986" name="Google Shape;1986;p53"/>
          <p:cNvSpPr txBox="1"/>
          <p:nvPr/>
        </p:nvSpPr>
        <p:spPr>
          <a:xfrm>
            <a:off x="7452360" y="4160520"/>
            <a:ext cx="1828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≥ 50 % CPOs </a:t>
            </a:r>
            <a:r>
              <a:rPr lang="en-US" b="0" i="1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integrados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1987" name="Google Shape;1987;p53"/>
          <p:cNvSpPr/>
          <p:nvPr/>
        </p:nvSpPr>
        <p:spPr>
          <a:xfrm>
            <a:off x="9509760" y="2011680"/>
            <a:ext cx="2148840" cy="3566160"/>
          </a:xfrm>
          <a:prstGeom prst="roundRect">
            <a:avLst>
              <a:gd name="adj" fmla="val 5000"/>
            </a:avLst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88" name="Google Shape;1988;p53"/>
          <p:cNvSpPr txBox="1"/>
          <p:nvPr/>
        </p:nvSpPr>
        <p:spPr>
          <a:xfrm>
            <a:off x="9692640" y="2148840"/>
            <a:ext cx="1828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Q2</a:t>
            </a:r>
            <a:r>
              <a:rPr lang="en-US" sz="1600" b="1" i="0" u="none" strike="noStrike" cap="none" dirty="0">
                <a:solidFill>
                  <a:srgbClr val="183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· 2027</a:t>
            </a:r>
            <a:endParaRPr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89" name="Google Shape;1989;p53"/>
          <p:cNvSpPr txBox="1"/>
          <p:nvPr/>
        </p:nvSpPr>
        <p:spPr>
          <a:xfrm>
            <a:off x="9692640" y="2514600"/>
            <a:ext cx="1828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ABR · MAY</a:t>
            </a:r>
            <a:endParaRPr b="1" i="1" dirty="0">
              <a:solidFill>
                <a:srgbClr val="CDE848"/>
              </a:solidFill>
              <a:latin typeface="Nunito Sans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1990" name="Google Shape;1990;p53"/>
          <p:cNvSpPr/>
          <p:nvPr/>
        </p:nvSpPr>
        <p:spPr>
          <a:xfrm>
            <a:off x="9692640" y="2880360"/>
            <a:ext cx="54864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p53"/>
          <p:cNvSpPr txBox="1"/>
          <p:nvPr/>
        </p:nvSpPr>
        <p:spPr>
          <a:xfrm>
            <a:off x="9692640" y="3017520"/>
            <a:ext cx="18288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Operación</a:t>
            </a:r>
            <a:r>
              <a:rPr lang="en-US" sz="1500" b="1" i="0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plena</a:t>
            </a:r>
            <a:endParaRPr dirty="0">
              <a:solidFill>
                <a:schemeClr val="bg1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992" name="Google Shape;1992;p53"/>
          <p:cNvSpPr txBox="1"/>
          <p:nvPr/>
        </p:nvSpPr>
        <p:spPr>
          <a:xfrm>
            <a:off x="9692640" y="4160520"/>
            <a:ext cx="1828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100 % CPOs </a:t>
            </a:r>
            <a:r>
              <a:rPr lang="en-US" b="0" i="1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habilitados</a:t>
            </a:r>
            <a:r>
              <a:rPr lang="en-US" b="0" i="1" u="none" strike="noStrike" cap="none" dirty="0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chemeClr val="bg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reportando</a:t>
            </a:r>
            <a:endParaRPr sz="1800" dirty="0">
              <a:solidFill>
                <a:schemeClr val="bg1"/>
              </a:solidFill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D8A06FBB-B1AF-D0BD-73DE-899DF02B80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948AE1EB-B9CD-3C93-C049-2C65D8C22EB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C8432647-DECB-0F62-4E39-17B8A02CF59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79261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1" name="Google Shape;2001;p54"/>
          <p:cNvSpPr txBox="1"/>
          <p:nvPr/>
        </p:nvSpPr>
        <p:spPr>
          <a:xfrm>
            <a:off x="548640" y="457200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Canales de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contacto</a:t>
            </a:r>
            <a:endParaRPr sz="40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003" name="Google Shape;2003;p54"/>
          <p:cNvSpPr txBox="1"/>
          <p:nvPr/>
        </p:nvSpPr>
        <p:spPr>
          <a:xfrm>
            <a:off x="548640" y="1073866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Dónde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escribir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la UPME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atiende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SLA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definido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04" name="Google Shape;2004;p54"/>
          <p:cNvSpPr/>
          <p:nvPr/>
        </p:nvSpPr>
        <p:spPr>
          <a:xfrm>
            <a:off x="548640" y="1874519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05" name="Google Shape;2005;p54"/>
          <p:cNvSpPr/>
          <p:nvPr/>
        </p:nvSpPr>
        <p:spPr>
          <a:xfrm>
            <a:off x="548640" y="1874519"/>
            <a:ext cx="109728" cy="77724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06" name="Google Shape;2006;p54"/>
          <p:cNvSpPr txBox="1"/>
          <p:nvPr/>
        </p:nvSpPr>
        <p:spPr>
          <a:xfrm>
            <a:off x="777240" y="1947672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Integración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sandbox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007" name="Google Shape;2007;p54"/>
          <p:cNvSpPr txBox="1"/>
          <p:nvPr/>
        </p:nvSpPr>
        <p:spPr>
          <a:xfrm>
            <a:off x="777240" y="2240279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7A346"/>
                </a:solidFill>
                <a:latin typeface="Consolas"/>
                <a:ea typeface="Consolas"/>
                <a:cs typeface="Consolas"/>
                <a:sym typeface="Consolas"/>
              </a:rPr>
              <a:t>siem@upme.gov.co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08" name="Google Shape;2008;p54"/>
          <p:cNvSpPr txBox="1"/>
          <p:nvPr/>
        </p:nvSpPr>
        <p:spPr>
          <a:xfrm>
            <a:off x="4731981" y="2202028"/>
            <a:ext cx="47548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Solicitud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party_id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entrega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credenciales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09" name="Google Shape;2009;p54"/>
          <p:cNvSpPr/>
          <p:nvPr/>
        </p:nvSpPr>
        <p:spPr>
          <a:xfrm>
            <a:off x="10058400" y="2075688"/>
            <a:ext cx="1463040" cy="365760"/>
          </a:xfrm>
          <a:prstGeom prst="roundRect">
            <a:avLst>
              <a:gd name="adj" fmla="val 40000"/>
            </a:avLst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10" name="Google Shape;2010;p54"/>
          <p:cNvSpPr txBox="1"/>
          <p:nvPr/>
        </p:nvSpPr>
        <p:spPr>
          <a:xfrm>
            <a:off x="10058400" y="2166236"/>
            <a:ext cx="14630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48 h </a:t>
            </a:r>
            <a:r>
              <a:rPr lang="en-US" sz="12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hábiles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011" name="Google Shape;2011;p54"/>
          <p:cNvSpPr/>
          <p:nvPr/>
        </p:nvSpPr>
        <p:spPr>
          <a:xfrm>
            <a:off x="548640" y="2743200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12" name="Google Shape;2012;p54"/>
          <p:cNvSpPr/>
          <p:nvPr/>
        </p:nvSpPr>
        <p:spPr>
          <a:xfrm>
            <a:off x="548640" y="2743200"/>
            <a:ext cx="109728" cy="7772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13" name="Google Shape;2013;p54"/>
          <p:cNvSpPr txBox="1"/>
          <p:nvPr/>
        </p:nvSpPr>
        <p:spPr>
          <a:xfrm>
            <a:off x="777240" y="2816352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Soporte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CPO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014" name="Google Shape;2014;p54"/>
          <p:cNvSpPr txBox="1"/>
          <p:nvPr/>
        </p:nvSpPr>
        <p:spPr>
          <a:xfrm>
            <a:off x="777240" y="3108960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97116"/>
                </a:solidFill>
                <a:latin typeface="Consolas"/>
                <a:ea typeface="Consolas"/>
                <a:cs typeface="Consolas"/>
                <a:sym typeface="Consolas"/>
              </a:rPr>
              <a:t>siem@upme.gov.co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15" name="Google Shape;2015;p54"/>
          <p:cNvSpPr txBox="1"/>
          <p:nvPr/>
        </p:nvSpPr>
        <p:spPr>
          <a:xfrm>
            <a:off x="4731981" y="3070709"/>
            <a:ext cx="47548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Bugs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errores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4xx/5xx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incidencias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integración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16" name="Google Shape;2016;p54"/>
          <p:cNvSpPr/>
          <p:nvPr/>
        </p:nvSpPr>
        <p:spPr>
          <a:xfrm>
            <a:off x="10058400" y="2944368"/>
            <a:ext cx="1463040" cy="365760"/>
          </a:xfrm>
          <a:prstGeom prst="roundRect">
            <a:avLst>
              <a:gd name="adj" fmla="val 40000"/>
            </a:avLst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17" name="Google Shape;2017;p54"/>
          <p:cNvSpPr txBox="1"/>
          <p:nvPr/>
        </p:nvSpPr>
        <p:spPr>
          <a:xfrm>
            <a:off x="10058400" y="3034916"/>
            <a:ext cx="14630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8 h </a:t>
            </a:r>
            <a:r>
              <a:rPr lang="en-US" sz="12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hábiles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018" name="Google Shape;2018;p54"/>
          <p:cNvSpPr/>
          <p:nvPr/>
        </p:nvSpPr>
        <p:spPr>
          <a:xfrm>
            <a:off x="548640" y="3611880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19" name="Google Shape;2019;p54"/>
          <p:cNvSpPr/>
          <p:nvPr/>
        </p:nvSpPr>
        <p:spPr>
          <a:xfrm>
            <a:off x="548640" y="3611880"/>
            <a:ext cx="109728" cy="77724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20" name="Google Shape;2020;p54"/>
          <p:cNvSpPr txBox="1"/>
          <p:nvPr/>
        </p:nvSpPr>
        <p:spPr>
          <a:xfrm>
            <a:off x="777240" y="3685032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Mesa de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ayuda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operativa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021" name="Google Shape;2021;p54"/>
          <p:cNvSpPr txBox="1"/>
          <p:nvPr/>
        </p:nvSpPr>
        <p:spPr>
          <a:xfrm>
            <a:off x="777240" y="3977640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mesadeayuda@upme.gov.co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22" name="Google Shape;2022;p54"/>
          <p:cNvSpPr txBox="1"/>
          <p:nvPr/>
        </p:nvSpPr>
        <p:spPr>
          <a:xfrm>
            <a:off x="4731981" y="3939389"/>
            <a:ext cx="47548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Consultas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generales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onboarding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23" name="Google Shape;2023;p54"/>
          <p:cNvSpPr/>
          <p:nvPr/>
        </p:nvSpPr>
        <p:spPr>
          <a:xfrm>
            <a:off x="10058400" y="3813048"/>
            <a:ext cx="1463040" cy="365760"/>
          </a:xfrm>
          <a:prstGeom prst="roundRect">
            <a:avLst>
              <a:gd name="adj" fmla="val 40000"/>
            </a:avLst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24" name="Google Shape;2024;p54"/>
          <p:cNvSpPr txBox="1"/>
          <p:nvPr/>
        </p:nvSpPr>
        <p:spPr>
          <a:xfrm>
            <a:off x="10058400" y="3903596"/>
            <a:ext cx="14630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24 h </a:t>
            </a:r>
            <a:r>
              <a:rPr lang="en-US" sz="12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hábiles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025" name="Google Shape;2025;p54"/>
          <p:cNvSpPr/>
          <p:nvPr/>
        </p:nvSpPr>
        <p:spPr>
          <a:xfrm>
            <a:off x="548640" y="4480560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26" name="Google Shape;2026;p54"/>
          <p:cNvSpPr/>
          <p:nvPr/>
        </p:nvSpPr>
        <p:spPr>
          <a:xfrm>
            <a:off x="548640" y="4480560"/>
            <a:ext cx="109728" cy="77724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27" name="Google Shape;2027;p54"/>
          <p:cNvSpPr txBox="1"/>
          <p:nvPr/>
        </p:nvSpPr>
        <p:spPr>
          <a:xfrm>
            <a:off x="777240" y="4553712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Reportes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 SIC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028" name="Google Shape;2028;p54"/>
          <p:cNvSpPr txBox="1"/>
          <p:nvPr/>
        </p:nvSpPr>
        <p:spPr>
          <a:xfrm>
            <a:off x="777240" y="4846320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siem@upme.gov.co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29" name="Google Shape;2029;p54"/>
          <p:cNvSpPr txBox="1"/>
          <p:nvPr/>
        </p:nvSpPr>
        <p:spPr>
          <a:xfrm>
            <a:off x="4731981" y="4767462"/>
            <a:ext cx="4755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Audit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trazabilidad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respuesta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requerimientos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30" name="Google Shape;2030;p54"/>
          <p:cNvSpPr/>
          <p:nvPr/>
        </p:nvSpPr>
        <p:spPr>
          <a:xfrm>
            <a:off x="10058400" y="4681728"/>
            <a:ext cx="1463040" cy="365760"/>
          </a:xfrm>
          <a:prstGeom prst="roundRect">
            <a:avLst>
              <a:gd name="adj" fmla="val 40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31" name="Google Shape;2031;p54"/>
          <p:cNvSpPr txBox="1"/>
          <p:nvPr/>
        </p:nvSpPr>
        <p:spPr>
          <a:xfrm>
            <a:off x="10058400" y="4772276"/>
            <a:ext cx="14630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72 h </a:t>
            </a:r>
            <a:r>
              <a:rPr lang="en-US" sz="1200" b="1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hábiles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032" name="Google Shape;2032;p54"/>
          <p:cNvSpPr/>
          <p:nvPr/>
        </p:nvSpPr>
        <p:spPr>
          <a:xfrm>
            <a:off x="548640" y="5349240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54"/>
          <p:cNvSpPr/>
          <p:nvPr/>
        </p:nvSpPr>
        <p:spPr>
          <a:xfrm>
            <a:off x="548640" y="5349240"/>
            <a:ext cx="109728" cy="77724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34" name="Google Shape;2034;p54"/>
          <p:cNvSpPr txBox="1"/>
          <p:nvPr/>
        </p:nvSpPr>
        <p:spPr>
          <a:xfrm>
            <a:off x="777240" y="5422392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Incidentes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seguridad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035" name="Google Shape;2035;p54"/>
          <p:cNvSpPr txBox="1"/>
          <p:nvPr/>
        </p:nvSpPr>
        <p:spPr>
          <a:xfrm>
            <a:off x="777240" y="5715000"/>
            <a:ext cx="3657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C2626"/>
                </a:solidFill>
                <a:latin typeface="Consolas"/>
                <a:ea typeface="Consolas"/>
                <a:cs typeface="Consolas"/>
                <a:sym typeface="Consolas"/>
              </a:rPr>
              <a:t>siem@upme.gov.co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36" name="Google Shape;2036;p54"/>
          <p:cNvSpPr txBox="1"/>
          <p:nvPr/>
        </p:nvSpPr>
        <p:spPr>
          <a:xfrm>
            <a:off x="4731981" y="5676749"/>
            <a:ext cx="475488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MÁXIMO 4 horas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detección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alto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crítico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37" name="Google Shape;2037;p54"/>
          <p:cNvSpPr/>
          <p:nvPr/>
        </p:nvSpPr>
        <p:spPr>
          <a:xfrm>
            <a:off x="10058400" y="5550408"/>
            <a:ext cx="1463040" cy="365760"/>
          </a:xfrm>
          <a:prstGeom prst="roundRect">
            <a:avLst>
              <a:gd name="adj" fmla="val 40000"/>
            </a:avLst>
          </a:prstGeom>
          <a:solidFill>
            <a:srgbClr val="DC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p54"/>
          <p:cNvSpPr txBox="1"/>
          <p:nvPr/>
        </p:nvSpPr>
        <p:spPr>
          <a:xfrm>
            <a:off x="10058400" y="5640956"/>
            <a:ext cx="14630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 h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E4FD8C81-AF8D-C8CD-7EEC-A16691818366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7BBEC7A1-C4CF-B68C-785C-6341A7AB54C9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A2DBD01D-6F3A-D3F5-D9D2-22C2913EA0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047" name="Google Shape;2047;p55"/>
          <p:cNvSpPr txBox="1"/>
          <p:nvPr/>
        </p:nvSpPr>
        <p:spPr>
          <a:xfrm>
            <a:off x="548640" y="45720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buFont typeface="Arial"/>
              <a:buNone/>
            </a:pP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Mecanismo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actualización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de la Guía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049" name="Google Shape;2049;p55"/>
          <p:cNvSpPr txBox="1"/>
          <p:nvPr/>
        </p:nvSpPr>
        <p:spPr>
          <a:xfrm>
            <a:off x="594360" y="100872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UPME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comunica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sin romper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integraciones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existentes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050" name="Google Shape;2050;p55"/>
          <p:cNvSpPr/>
          <p:nvPr/>
        </p:nvSpPr>
        <p:spPr>
          <a:xfrm>
            <a:off x="548640" y="1828800"/>
            <a:ext cx="5532120" cy="21945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51" name="Google Shape;2051;p55"/>
          <p:cNvSpPr/>
          <p:nvPr/>
        </p:nvSpPr>
        <p:spPr>
          <a:xfrm>
            <a:off x="548640" y="1828800"/>
            <a:ext cx="137160" cy="219456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52" name="Google Shape;2052;p55"/>
          <p:cNvSpPr txBox="1"/>
          <p:nvPr/>
        </p:nvSpPr>
        <p:spPr>
          <a:xfrm>
            <a:off x="822959" y="2011680"/>
            <a:ext cx="51206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30 días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53" name="Google Shape;2053;p55"/>
          <p:cNvSpPr txBox="1"/>
          <p:nvPr/>
        </p:nvSpPr>
        <p:spPr>
          <a:xfrm>
            <a:off x="822959" y="2543242"/>
            <a:ext cx="5120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</a:t>
            </a:r>
            <a:r>
              <a:rPr lang="en-US" b="0" i="1" u="none" strike="noStrike" cap="none" dirty="0" err="1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anticipación</a:t>
            </a:r>
            <a:endParaRPr sz="1800" dirty="0">
              <a:solidFill>
                <a:srgbClr val="00D90B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054" name="Google Shape;2054;p55"/>
          <p:cNvSpPr/>
          <p:nvPr/>
        </p:nvSpPr>
        <p:spPr>
          <a:xfrm>
            <a:off x="822959" y="3017520"/>
            <a:ext cx="73152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55" name="Google Shape;2055;p55"/>
          <p:cNvSpPr txBox="1"/>
          <p:nvPr/>
        </p:nvSpPr>
        <p:spPr>
          <a:xfrm>
            <a:off x="822959" y="3154680"/>
            <a:ext cx="51206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modificación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comunica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mínimo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30 días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calendario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antelación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mediante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circular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dirigida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CPOs, MSPs y gateways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56" name="Google Shape;2056;p55"/>
          <p:cNvSpPr/>
          <p:nvPr/>
        </p:nvSpPr>
        <p:spPr>
          <a:xfrm>
            <a:off x="6126479" y="1828800"/>
            <a:ext cx="5532120" cy="21945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57" name="Google Shape;2057;p55"/>
          <p:cNvSpPr/>
          <p:nvPr/>
        </p:nvSpPr>
        <p:spPr>
          <a:xfrm>
            <a:off x="6126479" y="1828800"/>
            <a:ext cx="137160" cy="219456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58" name="Google Shape;2058;p55"/>
          <p:cNvSpPr txBox="1"/>
          <p:nvPr/>
        </p:nvSpPr>
        <p:spPr>
          <a:xfrm>
            <a:off x="6400799" y="2011680"/>
            <a:ext cx="51206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Portal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59" name="Google Shape;2059;p55"/>
          <p:cNvSpPr txBox="1"/>
          <p:nvPr/>
        </p:nvSpPr>
        <p:spPr>
          <a:xfrm>
            <a:off x="6400799" y="2543242"/>
            <a:ext cx="5120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upme.gov.co/</a:t>
            </a:r>
            <a:r>
              <a:rPr lang="en-US" b="0" i="1" u="none" strike="noStrike" cap="none" dirty="0" err="1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electromovilidad</a:t>
            </a:r>
            <a:endParaRPr sz="1800" dirty="0">
              <a:solidFill>
                <a:srgbClr val="00D90B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060" name="Google Shape;2060;p55"/>
          <p:cNvSpPr/>
          <p:nvPr/>
        </p:nvSpPr>
        <p:spPr>
          <a:xfrm>
            <a:off x="6400799" y="3017520"/>
            <a:ext cx="73152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61" name="Google Shape;2061;p55"/>
          <p:cNvSpPr txBox="1"/>
          <p:nvPr/>
        </p:nvSpPr>
        <p:spPr>
          <a:xfrm>
            <a:off x="6400799" y="3154680"/>
            <a:ext cx="512064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 publica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portal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histórico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versiones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Diff visible entre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versiones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62" name="Google Shape;2062;p55"/>
          <p:cNvSpPr/>
          <p:nvPr/>
        </p:nvSpPr>
        <p:spPr>
          <a:xfrm>
            <a:off x="548640" y="4114800"/>
            <a:ext cx="5532120" cy="21945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63" name="Google Shape;2063;p55"/>
          <p:cNvSpPr/>
          <p:nvPr/>
        </p:nvSpPr>
        <p:spPr>
          <a:xfrm>
            <a:off x="548640" y="4114800"/>
            <a:ext cx="137160" cy="219456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64" name="Google Shape;2064;p55"/>
          <p:cNvSpPr txBox="1"/>
          <p:nvPr/>
        </p:nvSpPr>
        <p:spPr>
          <a:xfrm>
            <a:off x="822959" y="4297680"/>
            <a:ext cx="51206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≥ 6 meses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65" name="Google Shape;2065;p55"/>
          <p:cNvSpPr txBox="1"/>
          <p:nvPr/>
        </p:nvSpPr>
        <p:spPr>
          <a:xfrm>
            <a:off x="822959" y="4829242"/>
            <a:ext cx="5120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compatibilidad</a:t>
            </a:r>
            <a:r>
              <a:rPr lang="en-US" b="0" i="1" u="none" strike="noStrike" cap="none" dirty="0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hacia</a:t>
            </a:r>
            <a:r>
              <a:rPr lang="en-US" b="0" i="1" u="none" strike="noStrike" cap="none" dirty="0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atrás</a:t>
            </a:r>
            <a:endParaRPr sz="1800" dirty="0">
              <a:solidFill>
                <a:srgbClr val="00D90B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066" name="Google Shape;2066;p55"/>
          <p:cNvSpPr/>
          <p:nvPr/>
        </p:nvSpPr>
        <p:spPr>
          <a:xfrm>
            <a:off x="822959" y="5303520"/>
            <a:ext cx="73152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67" name="Google Shape;2067;p55"/>
          <p:cNvSpPr txBox="1"/>
          <p:nvPr/>
        </p:nvSpPr>
        <p:spPr>
          <a:xfrm>
            <a:off x="822959" y="5440680"/>
            <a:ext cx="51206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aplique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compatibles, la UPME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mantiene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compatibilidad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mínimo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seis meses para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permitir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migración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68" name="Google Shape;2068;p55"/>
          <p:cNvSpPr/>
          <p:nvPr/>
        </p:nvSpPr>
        <p:spPr>
          <a:xfrm>
            <a:off x="6126479" y="4114800"/>
            <a:ext cx="5532120" cy="219456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69" name="Google Shape;2069;p55"/>
          <p:cNvSpPr/>
          <p:nvPr/>
        </p:nvSpPr>
        <p:spPr>
          <a:xfrm>
            <a:off x="6126479" y="4114800"/>
            <a:ext cx="137160" cy="219456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70" name="Google Shape;2070;p55"/>
          <p:cNvSpPr txBox="1"/>
          <p:nvPr/>
        </p:nvSpPr>
        <p:spPr>
          <a:xfrm>
            <a:off x="6400799" y="4297680"/>
            <a:ext cx="51206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Correo </a:t>
            </a:r>
            <a:r>
              <a:rPr lang="en-US" sz="30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directo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71" name="Google Shape;2071;p55"/>
          <p:cNvSpPr txBox="1"/>
          <p:nvPr/>
        </p:nvSpPr>
        <p:spPr>
          <a:xfrm>
            <a:off x="6400799" y="4829242"/>
            <a:ext cx="5120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 </a:t>
            </a:r>
            <a:r>
              <a:rPr lang="en-US" b="0" i="1" u="none" strike="noStrike" cap="none" dirty="0" err="1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responsables</a:t>
            </a:r>
            <a:r>
              <a:rPr lang="en-US" b="0" i="1" u="none" strike="noStrike" cap="none" dirty="0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1" u="none" strike="noStrike" cap="none" dirty="0" err="1">
                <a:solidFill>
                  <a:srgbClr val="00D90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técnicos</a:t>
            </a:r>
            <a:endParaRPr sz="1800" dirty="0">
              <a:solidFill>
                <a:srgbClr val="00D90B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072" name="Google Shape;2072;p55"/>
          <p:cNvSpPr/>
          <p:nvPr/>
        </p:nvSpPr>
        <p:spPr>
          <a:xfrm>
            <a:off x="6400799" y="5303520"/>
            <a:ext cx="731520" cy="36576"/>
          </a:xfrm>
          <a:prstGeom prst="rect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73" name="Google Shape;2073;p55"/>
          <p:cNvSpPr txBox="1"/>
          <p:nvPr/>
        </p:nvSpPr>
        <p:spPr>
          <a:xfrm>
            <a:off x="6400799" y="5440680"/>
            <a:ext cx="512064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correo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electrónico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responsables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registrados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CPO.</a:t>
            </a:r>
            <a:endParaRPr sz="18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45085396-448C-1E16-5613-026AA195035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14BBDE1C-AE08-D6F8-8D42-409E4C1C541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79261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E33"/>
        </a:solidFill>
        <a:effectLst/>
      </p:bgPr>
    </p:bg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56"/>
          <p:cNvSpPr txBox="1"/>
          <p:nvPr/>
        </p:nvSpPr>
        <p:spPr>
          <a:xfrm>
            <a:off x="548640" y="914400"/>
            <a:ext cx="10972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Lo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que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ustedes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se </a:t>
            </a:r>
            <a:r>
              <a:rPr lang="en-US" sz="4400" b="1" dirty="0" err="1">
                <a:solidFill>
                  <a:schemeClr val="bg1"/>
                </a:solidFill>
                <a:latin typeface="Nunito ExtraBold"/>
                <a:sym typeface="Calibri"/>
              </a:rPr>
              <a:t>llevan</a:t>
            </a:r>
            <a:r>
              <a:rPr lang="en-US" sz="4400" b="1" dirty="0">
                <a:solidFill>
                  <a:schemeClr val="bg1"/>
                </a:solidFill>
                <a:latin typeface="Nunito ExtraBold"/>
                <a:sym typeface="Calibri"/>
              </a:rPr>
              <a:t> hoy</a:t>
            </a:r>
            <a:endParaRPr sz="4400" b="1" dirty="0">
              <a:solidFill>
                <a:schemeClr val="bg1"/>
              </a:solidFill>
              <a:latin typeface="Nunito ExtraBold"/>
            </a:endParaRPr>
          </a:p>
        </p:txBody>
      </p:sp>
      <p:sp>
        <p:nvSpPr>
          <p:cNvPr id="2085" name="Google Shape;2085;p56"/>
          <p:cNvSpPr/>
          <p:nvPr/>
        </p:nvSpPr>
        <p:spPr>
          <a:xfrm>
            <a:off x="548640" y="2011680"/>
            <a:ext cx="5486400" cy="2103120"/>
          </a:xfrm>
          <a:prstGeom prst="roundRect">
            <a:avLst>
              <a:gd name="adj" fmla="val 5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56"/>
          <p:cNvSpPr/>
          <p:nvPr/>
        </p:nvSpPr>
        <p:spPr>
          <a:xfrm>
            <a:off x="822959" y="228600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87" name="Google Shape;2087;p56"/>
          <p:cNvSpPr txBox="1"/>
          <p:nvPr/>
        </p:nvSpPr>
        <p:spPr>
          <a:xfrm>
            <a:off x="822959" y="2436763"/>
            <a:ext cx="6400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1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88" name="Google Shape;2088;p56"/>
          <p:cNvSpPr txBox="1"/>
          <p:nvPr/>
        </p:nvSpPr>
        <p:spPr>
          <a:xfrm>
            <a:off x="1600200" y="2331720"/>
            <a:ext cx="42976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DEFF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 LEY</a:t>
            </a:r>
            <a:endParaRPr dirty="0">
              <a:solidFill>
                <a:srgbClr val="DEFF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2089" name="Google Shape;2089;p56"/>
          <p:cNvSpPr txBox="1"/>
          <p:nvPr/>
        </p:nvSpPr>
        <p:spPr>
          <a:xfrm>
            <a:off x="822959" y="3108960"/>
            <a:ext cx="5029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 al SIEM es OBLIGATORIO para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de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no hay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excepción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postergarlo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90" name="Google Shape;2090;p56"/>
          <p:cNvSpPr/>
          <p:nvPr/>
        </p:nvSpPr>
        <p:spPr>
          <a:xfrm>
            <a:off x="6400800" y="2011680"/>
            <a:ext cx="5486400" cy="2103120"/>
          </a:xfrm>
          <a:prstGeom prst="roundRect">
            <a:avLst>
              <a:gd name="adj" fmla="val 5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91" name="Google Shape;2091;p56"/>
          <p:cNvSpPr/>
          <p:nvPr/>
        </p:nvSpPr>
        <p:spPr>
          <a:xfrm>
            <a:off x="6675120" y="2286000"/>
            <a:ext cx="640080" cy="640080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92" name="Google Shape;2092;p56"/>
          <p:cNvSpPr txBox="1"/>
          <p:nvPr/>
        </p:nvSpPr>
        <p:spPr>
          <a:xfrm>
            <a:off x="6675120" y="2436763"/>
            <a:ext cx="6400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93" name="Google Shape;2093;p56"/>
          <p:cNvSpPr txBox="1"/>
          <p:nvPr/>
        </p:nvSpPr>
        <p:spPr>
          <a:xfrm>
            <a:off x="7452360" y="2331720"/>
            <a:ext cx="42976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DEFF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 ABIERTO</a:t>
            </a:r>
            <a:endParaRPr dirty="0">
              <a:solidFill>
                <a:srgbClr val="DEFF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2094" name="Google Shape;2094;p56"/>
          <p:cNvSpPr txBox="1"/>
          <p:nvPr/>
        </p:nvSpPr>
        <p:spPr>
          <a:xfrm>
            <a:off x="6675120" y="3108960"/>
            <a:ext cx="5029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 2.2.1 es un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internacional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documentado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cero, hay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librerías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referencia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095" name="Google Shape;2095;p56"/>
          <p:cNvSpPr/>
          <p:nvPr/>
        </p:nvSpPr>
        <p:spPr>
          <a:xfrm>
            <a:off x="548640" y="4206240"/>
            <a:ext cx="5486400" cy="2103120"/>
          </a:xfrm>
          <a:prstGeom prst="roundRect">
            <a:avLst>
              <a:gd name="adj" fmla="val 5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96" name="Google Shape;2096;p56"/>
          <p:cNvSpPr/>
          <p:nvPr/>
        </p:nvSpPr>
        <p:spPr>
          <a:xfrm>
            <a:off x="822959" y="4480559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097" name="Google Shape;2097;p56"/>
          <p:cNvSpPr txBox="1"/>
          <p:nvPr/>
        </p:nvSpPr>
        <p:spPr>
          <a:xfrm>
            <a:off x="822959" y="4631322"/>
            <a:ext cx="6400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3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098" name="Google Shape;2098;p56"/>
          <p:cNvSpPr txBox="1"/>
          <p:nvPr/>
        </p:nvSpPr>
        <p:spPr>
          <a:xfrm>
            <a:off x="1600200" y="4526279"/>
            <a:ext cx="42976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DEFF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HAY APOYO</a:t>
            </a:r>
            <a:endParaRPr dirty="0">
              <a:solidFill>
                <a:srgbClr val="DEFF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2099" name="Google Shape;2099;p56"/>
          <p:cNvSpPr txBox="1"/>
          <p:nvPr/>
        </p:nvSpPr>
        <p:spPr>
          <a:xfrm>
            <a:off x="822959" y="5303520"/>
            <a:ext cx="5029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UPME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provee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sandbox,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validador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mesa de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ayuda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plazos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amplios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No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solos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proceso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100" name="Google Shape;2100;p56"/>
          <p:cNvSpPr/>
          <p:nvPr/>
        </p:nvSpPr>
        <p:spPr>
          <a:xfrm>
            <a:off x="6400800" y="4206240"/>
            <a:ext cx="5486400" cy="2103120"/>
          </a:xfrm>
          <a:prstGeom prst="roundRect">
            <a:avLst>
              <a:gd name="adj" fmla="val 5000"/>
            </a:avLst>
          </a:prstGeom>
          <a:solidFill>
            <a:schemeClr val="bg1">
              <a:alpha val="10000"/>
            </a:schemeClr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01" name="Google Shape;2101;p56"/>
          <p:cNvSpPr/>
          <p:nvPr/>
        </p:nvSpPr>
        <p:spPr>
          <a:xfrm>
            <a:off x="6675120" y="4480559"/>
            <a:ext cx="640080" cy="640080"/>
          </a:xfrm>
          <a:prstGeom prst="ellipse">
            <a:avLst/>
          </a:prstGeom>
          <a:solidFill>
            <a:srgbClr val="DEF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02" name="Google Shape;2102;p56"/>
          <p:cNvSpPr txBox="1"/>
          <p:nvPr/>
        </p:nvSpPr>
        <p:spPr>
          <a:xfrm>
            <a:off x="6675120" y="4631322"/>
            <a:ext cx="6400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4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103" name="Google Shape;2103;p56"/>
          <p:cNvSpPr txBox="1"/>
          <p:nvPr/>
        </p:nvSpPr>
        <p:spPr>
          <a:xfrm>
            <a:off x="7452360" y="4526279"/>
            <a:ext cx="42976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DEFF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 OPORTUNIDAD</a:t>
            </a:r>
            <a:endParaRPr dirty="0">
              <a:solidFill>
                <a:srgbClr val="DEFF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 Sans Black" panose="00000A00000000000000" pitchFamily="2" charset="0"/>
            </a:endParaRPr>
          </a:p>
        </p:txBody>
      </p:sp>
      <p:sp>
        <p:nvSpPr>
          <p:cNvPr id="2104" name="Google Shape;2104;p56"/>
          <p:cNvSpPr txBox="1"/>
          <p:nvPr/>
        </p:nvSpPr>
        <p:spPr>
          <a:xfrm>
            <a:off x="6675120" y="5303520"/>
            <a:ext cx="5029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Quien integra primero,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gana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visibilidad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reputación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MSPs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nacionales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antes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competencia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106" name="Google Shape;2106;p56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CBD5E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44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497A720F-5FB0-D6D9-16B3-7B5004463D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57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Lo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que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se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llevan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hoy —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artefactos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&amp;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referencias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117" name="Google Shape;2117;p57"/>
          <p:cNvSpPr txBox="1"/>
          <p:nvPr/>
        </p:nvSpPr>
        <p:spPr>
          <a:xfrm>
            <a:off x="548640" y="1164413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publicados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junto con la Guía —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listos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sus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usen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mañana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118" name="Google Shape;2118;p57"/>
          <p:cNvSpPr/>
          <p:nvPr/>
        </p:nvSpPr>
        <p:spPr>
          <a:xfrm>
            <a:off x="548640" y="201168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19" name="Google Shape;2119;p57"/>
          <p:cNvSpPr/>
          <p:nvPr/>
        </p:nvSpPr>
        <p:spPr>
          <a:xfrm>
            <a:off x="548640" y="2011680"/>
            <a:ext cx="137160" cy="96012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20" name="Google Shape;2120;p57"/>
          <p:cNvSpPr/>
          <p:nvPr/>
        </p:nvSpPr>
        <p:spPr>
          <a:xfrm>
            <a:off x="777240" y="2212848"/>
            <a:ext cx="548640" cy="54864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21" name="Google Shape;2121;p57"/>
          <p:cNvSpPr txBox="1"/>
          <p:nvPr/>
        </p:nvSpPr>
        <p:spPr>
          <a:xfrm>
            <a:off x="777240" y="2364057"/>
            <a:ext cx="5486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122" name="Google Shape;2122;p57"/>
          <p:cNvSpPr txBox="1"/>
          <p:nvPr/>
        </p:nvSpPr>
        <p:spPr>
          <a:xfrm>
            <a:off x="1508760" y="2103120"/>
            <a:ext cx="59436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Guía Técnica de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Implementación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2123" name="Google Shape;2123;p57"/>
          <p:cNvSpPr txBox="1"/>
          <p:nvPr/>
        </p:nvSpPr>
        <p:spPr>
          <a:xfrm>
            <a:off x="1508760" y="2423160"/>
            <a:ext cx="5943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(66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páginas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 Marco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normativo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arquitectura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onboarding.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124" name="Google Shape;2124;p57"/>
          <p:cNvSpPr/>
          <p:nvPr/>
        </p:nvSpPr>
        <p:spPr>
          <a:xfrm>
            <a:off x="7680960" y="2304288"/>
            <a:ext cx="777240" cy="320040"/>
          </a:xfrm>
          <a:prstGeom prst="roundRect">
            <a:avLst>
              <a:gd name="adj" fmla="val 40000"/>
            </a:avLst>
          </a:prstGeom>
          <a:solidFill>
            <a:srgbClr val="0E3B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25" name="Google Shape;2125;p57"/>
          <p:cNvSpPr txBox="1"/>
          <p:nvPr/>
        </p:nvSpPr>
        <p:spPr>
          <a:xfrm>
            <a:off x="7680960" y="2379670"/>
            <a:ext cx="7772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PDF</a:t>
            </a:r>
            <a:endParaRPr sz="1800" dirty="0">
              <a:latin typeface="Nunito Sans Black" panose="00000A00000000000000" pitchFamily="2" charset="0"/>
            </a:endParaRPr>
          </a:p>
        </p:txBody>
      </p:sp>
      <p:sp>
        <p:nvSpPr>
          <p:cNvPr id="2126" name="Google Shape;2126;p57"/>
          <p:cNvSpPr txBox="1"/>
          <p:nvPr/>
        </p:nvSpPr>
        <p:spPr>
          <a:xfrm>
            <a:off x="8595360" y="2331720"/>
            <a:ext cx="3017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Guía </a:t>
            </a:r>
            <a:r>
              <a:rPr lang="en-US" sz="1200" dirty="0" err="1">
                <a:solidFill>
                  <a:srgbClr val="0E3B2A"/>
                </a:solidFill>
                <a:latin typeface="Consolas"/>
                <a:ea typeface="Consolas"/>
                <a:cs typeface="Consolas"/>
                <a:sym typeface="Consolas"/>
              </a:rPr>
              <a:t>Publicada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127" name="Google Shape;2127;p57"/>
          <p:cNvSpPr/>
          <p:nvPr/>
        </p:nvSpPr>
        <p:spPr>
          <a:xfrm>
            <a:off x="548640" y="3044952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28" name="Google Shape;2128;p57"/>
          <p:cNvSpPr/>
          <p:nvPr/>
        </p:nvSpPr>
        <p:spPr>
          <a:xfrm>
            <a:off x="548640" y="3044952"/>
            <a:ext cx="137160" cy="96012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29" name="Google Shape;2129;p57"/>
          <p:cNvSpPr/>
          <p:nvPr/>
        </p:nvSpPr>
        <p:spPr>
          <a:xfrm>
            <a:off x="777240" y="3246120"/>
            <a:ext cx="548640" cy="548640"/>
          </a:xfrm>
          <a:prstGeom prst="ellipse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57"/>
          <p:cNvSpPr txBox="1"/>
          <p:nvPr/>
        </p:nvSpPr>
        <p:spPr>
          <a:xfrm>
            <a:off x="777240" y="3397329"/>
            <a:ext cx="5486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02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131" name="Google Shape;2131;p57"/>
          <p:cNvSpPr txBox="1"/>
          <p:nvPr/>
        </p:nvSpPr>
        <p:spPr>
          <a:xfrm>
            <a:off x="1508760" y="3136392"/>
            <a:ext cx="59436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Solicitud</a:t>
            </a:r>
            <a:r>
              <a:rPr lang="en-US" sz="1600" b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specificación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OpenAPI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3.1 (Swagger)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2132" name="Google Shape;2132;p57"/>
          <p:cNvSpPr txBox="1"/>
          <p:nvPr/>
        </p:nvSpPr>
        <p:spPr>
          <a:xfrm>
            <a:off x="1508760" y="3456432"/>
            <a:ext cx="5943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Contrato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formal de la API SIEM. Endpoints, schemas,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ejemplos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códigos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HTTP. Importable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Swagger UI / Stoplight.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133" name="Google Shape;2133;p57"/>
          <p:cNvSpPr/>
          <p:nvPr/>
        </p:nvSpPr>
        <p:spPr>
          <a:xfrm>
            <a:off x="7680960" y="3337560"/>
            <a:ext cx="777240" cy="320040"/>
          </a:xfrm>
          <a:prstGeom prst="roundRect">
            <a:avLst>
              <a:gd name="adj" fmla="val 40000"/>
            </a:avLst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34" name="Google Shape;2134;p57"/>
          <p:cNvSpPr txBox="1"/>
          <p:nvPr/>
        </p:nvSpPr>
        <p:spPr>
          <a:xfrm>
            <a:off x="7680960" y="3405248"/>
            <a:ext cx="777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YAML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135" name="Google Shape;2135;p57"/>
          <p:cNvSpPr txBox="1"/>
          <p:nvPr/>
        </p:nvSpPr>
        <p:spPr>
          <a:xfrm>
            <a:off x="8595360" y="3364992"/>
            <a:ext cx="3017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EDB000"/>
                </a:solidFill>
                <a:latin typeface="Consolas"/>
                <a:ea typeface="Consolas"/>
                <a:cs typeface="Consolas"/>
                <a:sym typeface="Consolas"/>
              </a:rPr>
              <a:t>openapi.yaml</a:t>
            </a:r>
            <a:endParaRPr sz="2000" dirty="0">
              <a:solidFill>
                <a:srgbClr val="EDB000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136" name="Google Shape;2136;p57"/>
          <p:cNvSpPr/>
          <p:nvPr/>
        </p:nvSpPr>
        <p:spPr>
          <a:xfrm>
            <a:off x="548640" y="4078224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37" name="Google Shape;2137;p57"/>
          <p:cNvSpPr/>
          <p:nvPr/>
        </p:nvSpPr>
        <p:spPr>
          <a:xfrm>
            <a:off x="548640" y="4078224"/>
            <a:ext cx="137160" cy="96012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38" name="Google Shape;2138;p57"/>
          <p:cNvSpPr/>
          <p:nvPr/>
        </p:nvSpPr>
        <p:spPr>
          <a:xfrm>
            <a:off x="777240" y="4279392"/>
            <a:ext cx="548640" cy="548640"/>
          </a:xfrm>
          <a:prstGeom prst="ellipse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39" name="Google Shape;2139;p57"/>
          <p:cNvSpPr txBox="1"/>
          <p:nvPr/>
        </p:nvSpPr>
        <p:spPr>
          <a:xfrm>
            <a:off x="777240" y="4430601"/>
            <a:ext cx="5486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03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140" name="Google Shape;2140;p57"/>
          <p:cNvSpPr txBox="1"/>
          <p:nvPr/>
        </p:nvSpPr>
        <p:spPr>
          <a:xfrm>
            <a:off x="1508760" y="4169663"/>
            <a:ext cx="59436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Solicitud</a:t>
            </a:r>
            <a:r>
              <a:rPr lang="en-US" sz="1600" b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Postman Collection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2141" name="Google Shape;2141;p57"/>
          <p:cNvSpPr txBox="1"/>
          <p:nvPr/>
        </p:nvSpPr>
        <p:spPr>
          <a:xfrm>
            <a:off x="1508760" y="4489704"/>
            <a:ext cx="594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Colección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ejecutable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variables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entorno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requests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prearmados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ejemplos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body</a:t>
            </a:r>
            <a:r>
              <a:rPr lang="en-US" sz="1200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142" name="Google Shape;2142;p57"/>
          <p:cNvSpPr/>
          <p:nvPr/>
        </p:nvSpPr>
        <p:spPr>
          <a:xfrm>
            <a:off x="7680960" y="4370832"/>
            <a:ext cx="777240" cy="320040"/>
          </a:xfrm>
          <a:prstGeom prst="roundRect">
            <a:avLst>
              <a:gd name="adj" fmla="val 40000"/>
            </a:avLst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43" name="Google Shape;2143;p57"/>
          <p:cNvSpPr txBox="1"/>
          <p:nvPr/>
        </p:nvSpPr>
        <p:spPr>
          <a:xfrm>
            <a:off x="7680960" y="4438520"/>
            <a:ext cx="777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JSON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144" name="Google Shape;2144;p57"/>
          <p:cNvSpPr txBox="1"/>
          <p:nvPr/>
        </p:nvSpPr>
        <p:spPr>
          <a:xfrm>
            <a:off x="8595360" y="4398264"/>
            <a:ext cx="3017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0D90B"/>
                </a:solidFill>
                <a:latin typeface="Consolas"/>
                <a:ea typeface="Consolas"/>
                <a:cs typeface="Consolas"/>
                <a:sym typeface="Consolas"/>
              </a:rPr>
              <a:t>postman-</a:t>
            </a:r>
            <a:r>
              <a:rPr lang="en-US" sz="1200" b="0" i="0" u="none" strike="noStrike" cap="none" dirty="0" err="1">
                <a:solidFill>
                  <a:srgbClr val="00D90B"/>
                </a:solidFill>
                <a:latin typeface="Consolas"/>
                <a:ea typeface="Consolas"/>
                <a:cs typeface="Consolas"/>
                <a:sym typeface="Consolas"/>
              </a:rPr>
              <a:t>siem.json</a:t>
            </a:r>
            <a:endParaRPr sz="2000" dirty="0">
              <a:solidFill>
                <a:srgbClr val="00D90B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2145" name="Google Shape;2145;p57"/>
          <p:cNvSpPr/>
          <p:nvPr/>
        </p:nvSpPr>
        <p:spPr>
          <a:xfrm>
            <a:off x="548640" y="5111496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46" name="Google Shape;2146;p57"/>
          <p:cNvSpPr/>
          <p:nvPr/>
        </p:nvSpPr>
        <p:spPr>
          <a:xfrm>
            <a:off x="548640" y="5111496"/>
            <a:ext cx="137160" cy="960120"/>
          </a:xfrm>
          <a:prstGeom prst="rect">
            <a:avLst/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47" name="Google Shape;2147;p57"/>
          <p:cNvSpPr/>
          <p:nvPr/>
        </p:nvSpPr>
        <p:spPr>
          <a:xfrm>
            <a:off x="777240" y="5312664"/>
            <a:ext cx="548640" cy="548640"/>
          </a:xfrm>
          <a:prstGeom prst="ellipse">
            <a:avLst/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48" name="Google Shape;2148;p57"/>
          <p:cNvSpPr txBox="1"/>
          <p:nvPr/>
        </p:nvSpPr>
        <p:spPr>
          <a:xfrm>
            <a:off x="777240" y="5463873"/>
            <a:ext cx="5486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04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149" name="Google Shape;2149;p57"/>
          <p:cNvSpPr txBox="1"/>
          <p:nvPr/>
        </p:nvSpPr>
        <p:spPr>
          <a:xfrm>
            <a:off x="1508760" y="5202936"/>
            <a:ext cx="59436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Guías</a:t>
            </a:r>
            <a:r>
              <a:rPr lang="en-US" sz="1600" b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1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Referencia</a:t>
            </a:r>
            <a:r>
              <a:rPr lang="en-US" sz="1600" b="1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(SDKs)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2150" name="Google Shape;2150;p57"/>
          <p:cNvSpPr txBox="1"/>
          <p:nvPr/>
        </p:nvSpPr>
        <p:spPr>
          <a:xfrm>
            <a:off x="1508760" y="5522976"/>
            <a:ext cx="594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Implementación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SDKs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151" name="Google Shape;2151;p57"/>
          <p:cNvSpPr/>
          <p:nvPr/>
        </p:nvSpPr>
        <p:spPr>
          <a:xfrm>
            <a:off x="7680960" y="5404104"/>
            <a:ext cx="777240" cy="320040"/>
          </a:xfrm>
          <a:prstGeom prst="roundRect">
            <a:avLst>
              <a:gd name="adj" fmla="val 40000"/>
            </a:avLst>
          </a:prstGeom>
          <a:solidFill>
            <a:srgbClr val="27A3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52" name="Google Shape;2152;p57"/>
          <p:cNvSpPr txBox="1"/>
          <p:nvPr/>
        </p:nvSpPr>
        <p:spPr>
          <a:xfrm>
            <a:off x="7680960" y="5471792"/>
            <a:ext cx="777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GitHub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153" name="Google Shape;2153;p57"/>
          <p:cNvSpPr txBox="1"/>
          <p:nvPr/>
        </p:nvSpPr>
        <p:spPr>
          <a:xfrm>
            <a:off x="8595360" y="5431536"/>
            <a:ext cx="3017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7A346"/>
                </a:solidFill>
                <a:latin typeface="Consolas"/>
                <a:ea typeface="Consolas"/>
                <a:cs typeface="Consolas"/>
                <a:sym typeface="Consolas"/>
              </a:rPr>
              <a:t>sdk-ocpi-2.2.1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7F760B4B-0E58-2254-FFCB-6BC708391161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9558B333-BBDA-5275-23A1-47FDEDD4B807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800"/>
        </a:solidFill>
        <a:effectLst/>
      </p:bgPr>
    </p:bg>
    <p:spTree>
      <p:nvGrpSpPr>
        <p:cNvPr id="1" name="Shape 395">
          <a:extLst>
            <a:ext uri="{FF2B5EF4-FFF2-40B4-BE49-F238E27FC236}">
              <a16:creationId xmlns:a16="http://schemas.microsoft.com/office/drawing/2014/main" id="{EED88AF3-E081-AC93-7895-A230B5CEE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e70f1b3013_1_290" title="fondo textura.png">
            <a:extLst>
              <a:ext uri="{FF2B5EF4-FFF2-40B4-BE49-F238E27FC236}">
                <a16:creationId xmlns:a16="http://schemas.microsoft.com/office/drawing/2014/main" id="{1084DCF9-0BEC-BAB2-5035-3EB84B707FA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70f1b3013_1_290">
            <a:extLst>
              <a:ext uri="{FF2B5EF4-FFF2-40B4-BE49-F238E27FC236}">
                <a16:creationId xmlns:a16="http://schemas.microsoft.com/office/drawing/2014/main" id="{1C90B80E-2AC8-FD93-A0A2-31BBD89EA8C5}"/>
              </a:ext>
            </a:extLst>
          </p:cNvPr>
          <p:cNvSpPr txBox="1"/>
          <p:nvPr/>
        </p:nvSpPr>
        <p:spPr>
          <a:xfrm>
            <a:off x="1408975" y="2880573"/>
            <a:ext cx="10487750" cy="9156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ES" sz="8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&amp; RESPUESTAS</a:t>
            </a:r>
          </a:p>
        </p:txBody>
      </p:sp>
      <p:sp>
        <p:nvSpPr>
          <p:cNvPr id="400" name="Google Shape;400;g3e70f1b3013_1_290">
            <a:extLst>
              <a:ext uri="{FF2B5EF4-FFF2-40B4-BE49-F238E27FC236}">
                <a16:creationId xmlns:a16="http://schemas.microsoft.com/office/drawing/2014/main" id="{FFB58AE5-0024-DA0A-7FB0-0FFE45F5A957}"/>
              </a:ext>
            </a:extLst>
          </p:cNvPr>
          <p:cNvSpPr txBox="1"/>
          <p:nvPr/>
        </p:nvSpPr>
        <p:spPr>
          <a:xfrm>
            <a:off x="8472488" y="142875"/>
            <a:ext cx="0" cy="277200"/>
          </a:xfrm>
          <a:prstGeom prst="rect">
            <a:avLst/>
          </a:prstGeom>
          <a:solidFill>
            <a:srgbClr val="B8F8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2" name="Google Shape;402;g3e70f1b3013_1_290" title="_UPME_logo_GRIS.png">
            <a:extLst>
              <a:ext uri="{FF2B5EF4-FFF2-40B4-BE49-F238E27FC236}">
                <a16:creationId xmlns:a16="http://schemas.microsoft.com/office/drawing/2014/main" id="{F9408F06-C3C4-6067-07EB-EF4FE887202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8449" y="287677"/>
            <a:ext cx="1036840" cy="947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1;g3e70f1b3013_1_290">
            <a:extLst>
              <a:ext uri="{FF2B5EF4-FFF2-40B4-BE49-F238E27FC236}">
                <a16:creationId xmlns:a16="http://schemas.microsoft.com/office/drawing/2014/main" id="{EE4BF70A-1C5C-97CC-B00B-C54F141FD319}"/>
              </a:ext>
            </a:extLst>
          </p:cNvPr>
          <p:cNvSpPr txBox="1"/>
          <p:nvPr/>
        </p:nvSpPr>
        <p:spPr>
          <a:xfrm>
            <a:off x="1408975" y="3849047"/>
            <a:ext cx="6010136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1304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solidFill>
                    <a:srgbClr val="183E33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EN VIVO (MOCKS) + CIERRE</a:t>
            </a:r>
            <a:endParaRPr kumimoji="0" sz="3200" b="1" i="0" u="none" strike="noStrike" kern="0" cap="none" spc="0" normalizeH="0" baseline="0" noProof="0" dirty="0">
              <a:ln>
                <a:solidFill>
                  <a:srgbClr val="183E33"/>
                </a:solidFill>
              </a:ln>
              <a:solidFill>
                <a:srgbClr val="FFFFFF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398;g3e70f1b3013_1_290">
            <a:extLst>
              <a:ext uri="{FF2B5EF4-FFF2-40B4-BE49-F238E27FC236}">
                <a16:creationId xmlns:a16="http://schemas.microsoft.com/office/drawing/2014/main" id="{42567F87-D918-DC38-1FEA-EC3F104131B1}"/>
              </a:ext>
            </a:extLst>
          </p:cNvPr>
          <p:cNvSpPr txBox="1"/>
          <p:nvPr/>
        </p:nvSpPr>
        <p:spPr>
          <a:xfrm>
            <a:off x="1408975" y="1687865"/>
            <a:ext cx="8925650" cy="10341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223D34"/>
              </a:buClr>
              <a:buSzPts val="8600"/>
              <a:buFont typeface="Arial"/>
              <a:buNone/>
              <a:tabLst/>
              <a:defRPr/>
            </a:pPr>
            <a:r>
              <a:rPr kumimoji="0" lang="es-CO" sz="9600" b="1" i="0" u="none" strike="noStrike" kern="0" cap="none" spc="0" normalizeH="0" baseline="0" noProof="0" dirty="0">
                <a:ln>
                  <a:noFill/>
                </a:ln>
                <a:solidFill>
                  <a:srgbClr val="183E33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PREGUNTAS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183E33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" name="Google Shape;2183;p59">
            <a:extLst>
              <a:ext uri="{FF2B5EF4-FFF2-40B4-BE49-F238E27FC236}">
                <a16:creationId xmlns:a16="http://schemas.microsoft.com/office/drawing/2014/main" id="{CED0366D-5E52-C08A-EDDB-806B36034273}"/>
              </a:ext>
            </a:extLst>
          </p:cNvPr>
          <p:cNvSpPr txBox="1"/>
          <p:nvPr/>
        </p:nvSpPr>
        <p:spPr>
          <a:xfrm>
            <a:off x="1133475" y="5099648"/>
            <a:ext cx="4419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4000"/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FAQs</a:t>
            </a:r>
            <a:endParaRPr sz="1800" b="1"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6" name="Google Shape;2185;p59">
            <a:extLst>
              <a:ext uri="{FF2B5EF4-FFF2-40B4-BE49-F238E27FC236}">
                <a16:creationId xmlns:a16="http://schemas.microsoft.com/office/drawing/2014/main" id="{FBD16EDC-BE31-EB97-2A05-40B735634AD7}"/>
              </a:ext>
            </a:extLst>
          </p:cNvPr>
          <p:cNvSpPr txBox="1"/>
          <p:nvPr/>
        </p:nvSpPr>
        <p:spPr>
          <a:xfrm>
            <a:off x="1133475" y="5602567"/>
            <a:ext cx="44196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4000"/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Glosario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completo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términos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y UPME</a:t>
            </a:r>
            <a:endParaRPr sz="1800" b="1"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7" name="Google Shape;2187;p59">
            <a:extLst>
              <a:ext uri="{FF2B5EF4-FFF2-40B4-BE49-F238E27FC236}">
                <a16:creationId xmlns:a16="http://schemas.microsoft.com/office/drawing/2014/main" id="{67858761-C6AC-69D3-99D2-6F22D8966C66}"/>
              </a:ext>
            </a:extLst>
          </p:cNvPr>
          <p:cNvSpPr txBox="1"/>
          <p:nvPr/>
        </p:nvSpPr>
        <p:spPr>
          <a:xfrm>
            <a:off x="6096000" y="5099648"/>
            <a:ext cx="4419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Referencias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normativas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técnicas</a:t>
            </a:r>
            <a:endParaRPr sz="1800" b="1"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8" name="Google Shape;2189;p59">
            <a:extLst>
              <a:ext uri="{FF2B5EF4-FFF2-40B4-BE49-F238E27FC236}">
                <a16:creationId xmlns:a16="http://schemas.microsoft.com/office/drawing/2014/main" id="{6A9220D2-9CDE-DCD9-F870-7953CA0A49DE}"/>
              </a:ext>
            </a:extLst>
          </p:cNvPr>
          <p:cNvSpPr txBox="1"/>
          <p:nvPr/>
        </p:nvSpPr>
        <p:spPr>
          <a:xfrm>
            <a:off x="6096000" y="5602567"/>
            <a:ext cx="52768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 </a:t>
            </a: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Subdirección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800" b="1" i="0" u="none" strike="noStrike" cap="none" dirty="0" err="1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Gestión</a:t>
            </a:r>
            <a:r>
              <a:rPr lang="en-US" sz="1800" b="1" i="0" u="none" strike="noStrike" cap="none" dirty="0">
                <a:solidFill>
                  <a:srgbClr val="183E33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 Información</a:t>
            </a:r>
            <a:endParaRPr sz="1800" b="1" dirty="0">
              <a:solidFill>
                <a:srgbClr val="183E33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11" name="Google Shape;2181;p59">
            <a:extLst>
              <a:ext uri="{FF2B5EF4-FFF2-40B4-BE49-F238E27FC236}">
                <a16:creationId xmlns:a16="http://schemas.microsoft.com/office/drawing/2014/main" id="{3E885016-7961-A289-6EC3-5482ED47CF8D}"/>
              </a:ext>
            </a:extLst>
          </p:cNvPr>
          <p:cNvSpPr txBox="1"/>
          <p:nvPr/>
        </p:nvSpPr>
        <p:spPr>
          <a:xfrm>
            <a:off x="1331113" y="6399782"/>
            <a:ext cx="900351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 dirty="0">
                <a:solidFill>
                  <a:srgbClr val="0C8C0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Material </a:t>
            </a:r>
            <a:r>
              <a:rPr lang="en-US" sz="1800" b="0" i="1" u="none" strike="noStrike" cap="none" dirty="0" err="1">
                <a:solidFill>
                  <a:srgbClr val="0C8C0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complementario</a:t>
            </a:r>
            <a:r>
              <a:rPr lang="en-US" sz="1800" b="0" i="1" u="none" strike="noStrike" cap="none" dirty="0">
                <a:solidFill>
                  <a:srgbClr val="0C8C0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800" b="0" i="1" u="none" strike="noStrike" cap="none" dirty="0" err="1">
                <a:solidFill>
                  <a:srgbClr val="0C8C0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profundizar</a:t>
            </a:r>
            <a:r>
              <a:rPr lang="en-US" sz="1800" b="0" i="1" u="none" strike="noStrike" cap="none" dirty="0">
                <a:solidFill>
                  <a:srgbClr val="0C8C0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disponible para Q&amp;A o consulta posterior</a:t>
            </a:r>
            <a:endParaRPr dirty="0">
              <a:solidFill>
                <a:srgbClr val="0C8C01"/>
              </a:solidFill>
              <a:latin typeface="Nunito Sans 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116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Google Shape;2198;p60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FAQ - Impacto 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200" name="Google Shape;2200;p60"/>
          <p:cNvSpPr/>
          <p:nvPr/>
        </p:nvSpPr>
        <p:spPr>
          <a:xfrm>
            <a:off x="548640" y="155448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01" name="Google Shape;2201;p60"/>
          <p:cNvSpPr/>
          <p:nvPr/>
        </p:nvSpPr>
        <p:spPr>
          <a:xfrm>
            <a:off x="548640" y="1554480"/>
            <a:ext cx="109728" cy="96012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02" name="Google Shape;2202;p60"/>
          <p:cNvSpPr txBox="1"/>
          <p:nvPr/>
        </p:nvSpPr>
        <p:spPr>
          <a:xfrm>
            <a:off x="777240" y="164592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pasa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no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nos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integramos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al SIEM?</a:t>
            </a:r>
            <a:endParaRPr sz="1600" dirty="0">
              <a:solidFill>
                <a:srgbClr val="183E33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03" name="Google Shape;2203;p60"/>
          <p:cNvSpPr txBox="1"/>
          <p:nvPr/>
        </p:nvSpPr>
        <p:spPr>
          <a:xfrm>
            <a:off x="777240" y="193852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deja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ser visible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API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para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MSPs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nacionales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puede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sancionar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CPO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conforme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la Res. 40559. La SIC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supervisa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veracidad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información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publicada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04" name="Google Shape;2204;p60"/>
          <p:cNvSpPr/>
          <p:nvPr/>
        </p:nvSpPr>
        <p:spPr>
          <a:xfrm>
            <a:off x="548640" y="256032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05" name="Google Shape;2205;p60"/>
          <p:cNvSpPr/>
          <p:nvPr/>
        </p:nvSpPr>
        <p:spPr>
          <a:xfrm>
            <a:off x="548640" y="2560320"/>
            <a:ext cx="109728" cy="96012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06" name="Google Shape;2206;p60"/>
          <p:cNvSpPr txBox="1"/>
          <p:nvPr/>
        </p:nvSpPr>
        <p:spPr>
          <a:xfrm>
            <a:off x="777240" y="265176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Cuánto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cuesta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integrarse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183E33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07" name="Google Shape;2207;p60"/>
          <p:cNvSpPr txBox="1"/>
          <p:nvPr/>
        </p:nvSpPr>
        <p:spPr>
          <a:xfrm>
            <a:off x="777240" y="294436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 2.2.1 es un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abierto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gratuito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El sandbox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soporte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UPME son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gratuitos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Costo principal: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desarrollo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backend del CPO (estimable entre 2-6 meses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trabajo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según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madurez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08" name="Google Shape;2208;p60"/>
          <p:cNvSpPr/>
          <p:nvPr/>
        </p:nvSpPr>
        <p:spPr>
          <a:xfrm>
            <a:off x="548640" y="356616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09" name="Google Shape;2209;p60"/>
          <p:cNvSpPr/>
          <p:nvPr/>
        </p:nvSpPr>
        <p:spPr>
          <a:xfrm>
            <a:off x="548640" y="3566160"/>
            <a:ext cx="109728" cy="96012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10" name="Google Shape;2210;p60"/>
          <p:cNvSpPr txBox="1"/>
          <p:nvPr/>
        </p:nvSpPr>
        <p:spPr>
          <a:xfrm>
            <a:off x="777240" y="365760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¿La UPME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va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competir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nuestro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negocio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183E33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11" name="Google Shape;2211;p60"/>
          <p:cNvSpPr txBox="1"/>
          <p:nvPr/>
        </p:nvSpPr>
        <p:spPr>
          <a:xfrm>
            <a:off x="777240" y="395020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No. SIEM es un Hub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interoperabilidad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solo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recibe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publica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vende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energía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no opera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tiene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relación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comercial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finales.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12" name="Google Shape;2212;p60"/>
          <p:cNvSpPr/>
          <p:nvPr/>
        </p:nvSpPr>
        <p:spPr>
          <a:xfrm>
            <a:off x="548640" y="457200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13" name="Google Shape;2213;p60"/>
          <p:cNvSpPr/>
          <p:nvPr/>
        </p:nvSpPr>
        <p:spPr>
          <a:xfrm>
            <a:off x="548640" y="4572000"/>
            <a:ext cx="109728" cy="96012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14" name="Google Shape;2214;p60"/>
          <p:cNvSpPr txBox="1"/>
          <p:nvPr/>
        </p:nvSpPr>
        <p:spPr>
          <a:xfrm>
            <a:off x="777240" y="466344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información se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hará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pública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183E33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15" name="Google Shape;2215;p60"/>
          <p:cNvSpPr txBox="1"/>
          <p:nvPr/>
        </p:nvSpPr>
        <p:spPr>
          <a:xfrm>
            <a:off x="777240" y="495604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Ubicación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disponibilidad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NO se publica información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comercial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sensible: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cuántos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kWh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vende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cuántas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ingresos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Eso es solo para la UPME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reguladores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16" name="Google Shape;2216;p60"/>
          <p:cNvSpPr/>
          <p:nvPr/>
        </p:nvSpPr>
        <p:spPr>
          <a:xfrm>
            <a:off x="548640" y="557784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17" name="Google Shape;2217;p60"/>
          <p:cNvSpPr/>
          <p:nvPr/>
        </p:nvSpPr>
        <p:spPr>
          <a:xfrm>
            <a:off x="548640" y="5577840"/>
            <a:ext cx="109728" cy="96012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18" name="Google Shape;2218;p60"/>
          <p:cNvSpPr txBox="1"/>
          <p:nvPr/>
        </p:nvSpPr>
        <p:spPr>
          <a:xfrm>
            <a:off x="777240" y="5669279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Quién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es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dueño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183E33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19" name="Google Shape;2219;p60"/>
          <p:cNvSpPr txBox="1"/>
          <p:nvPr/>
        </p:nvSpPr>
        <p:spPr>
          <a:xfrm>
            <a:off x="777240" y="596188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CPO es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dueño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operacionales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La UPME es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responsable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tratamiento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bajo Ley 1581/2012 y publica solo lo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exigido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40559.</a:t>
            </a:r>
            <a:endParaRPr sz="18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3C8872EF-1A0B-887E-40EF-34255D0AC8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048244F3-34C4-203C-F80F-5494B339945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D8C39E0B-2A66-01A2-292D-845F60F6DE5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40312" y="5669279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61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FAQ — Técnica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232" name="Google Shape;2232;p61"/>
          <p:cNvSpPr/>
          <p:nvPr/>
        </p:nvSpPr>
        <p:spPr>
          <a:xfrm>
            <a:off x="548640" y="155448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33" name="Google Shape;2233;p61"/>
          <p:cNvSpPr/>
          <p:nvPr/>
        </p:nvSpPr>
        <p:spPr>
          <a:xfrm>
            <a:off x="548640" y="1554480"/>
            <a:ext cx="109728" cy="96012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34" name="Google Shape;2234;p61"/>
          <p:cNvSpPr txBox="1"/>
          <p:nvPr/>
        </p:nvSpPr>
        <p:spPr>
          <a:xfrm>
            <a:off x="777240" y="164592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necesitamos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stack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tecnológico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35" name="Google Shape;2235;p61"/>
          <p:cNvSpPr txBox="1"/>
          <p:nvPr/>
        </p:nvSpPr>
        <p:spPr>
          <a:xfrm>
            <a:off x="777240" y="193852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 backend con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capacidad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exponer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HTTPS,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gestionar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JWT,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persistir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Cualquier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lenguaje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moderno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sirve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(Java/Spring, Python/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FastAPI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Node, Go, .NET).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36" name="Google Shape;2236;p61"/>
          <p:cNvSpPr/>
          <p:nvPr/>
        </p:nvSpPr>
        <p:spPr>
          <a:xfrm>
            <a:off x="548640" y="256032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37" name="Google Shape;2237;p61"/>
          <p:cNvSpPr/>
          <p:nvPr/>
        </p:nvSpPr>
        <p:spPr>
          <a:xfrm>
            <a:off x="548640" y="2560320"/>
            <a:ext cx="109728" cy="96012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38" name="Google Shape;2238;p61"/>
          <p:cNvSpPr txBox="1"/>
          <p:nvPr/>
        </p:nvSpPr>
        <p:spPr>
          <a:xfrm>
            <a:off x="777240" y="265176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Existen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librerías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OCPI 2.2.1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listas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39" name="Google Shape;2239;p61"/>
          <p:cNvSpPr txBox="1"/>
          <p:nvPr/>
        </p:nvSpPr>
        <p:spPr>
          <a:xfrm>
            <a:off x="777240" y="2944368"/>
            <a:ext cx="10698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Sí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la Fundación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EVRoaming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mantiene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SDKs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referencia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40" name="Google Shape;2240;p61"/>
          <p:cNvSpPr/>
          <p:nvPr/>
        </p:nvSpPr>
        <p:spPr>
          <a:xfrm>
            <a:off x="548640" y="356616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41" name="Google Shape;2241;p61"/>
          <p:cNvSpPr/>
          <p:nvPr/>
        </p:nvSpPr>
        <p:spPr>
          <a:xfrm>
            <a:off x="548640" y="3566160"/>
            <a:ext cx="109728" cy="96012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42" name="Google Shape;2242;p61"/>
          <p:cNvSpPr txBox="1"/>
          <p:nvPr/>
        </p:nvSpPr>
        <p:spPr>
          <a:xfrm>
            <a:off x="777240" y="365760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manejamos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43" name="Google Shape;2243;p61"/>
          <p:cNvSpPr txBox="1"/>
          <p:nvPr/>
        </p:nvSpPr>
        <p:spPr>
          <a:xfrm>
            <a:off x="777240" y="395020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UPME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emite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 interna.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Recomendamos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almacenamiento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HSM o gestor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secretos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HashiCorp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Vault, AWS Secrets Manager, Azure Key Vault, OCI Vault).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44" name="Google Shape;2244;p61"/>
          <p:cNvSpPr/>
          <p:nvPr/>
        </p:nvSpPr>
        <p:spPr>
          <a:xfrm>
            <a:off x="548640" y="457200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45" name="Google Shape;2245;p61"/>
          <p:cNvSpPr/>
          <p:nvPr/>
        </p:nvSpPr>
        <p:spPr>
          <a:xfrm>
            <a:off x="548640" y="4572000"/>
            <a:ext cx="109728" cy="96012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46" name="Google Shape;2246;p61"/>
          <p:cNvSpPr txBox="1"/>
          <p:nvPr/>
        </p:nvSpPr>
        <p:spPr>
          <a:xfrm>
            <a:off x="777240" y="466344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Qué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pasa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nuestro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backend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cae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47" name="Google Shape;2247;p61"/>
          <p:cNvSpPr txBox="1"/>
          <p:nvPr/>
        </p:nvSpPr>
        <p:spPr>
          <a:xfrm>
            <a:off x="777240" y="495604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significa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durante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caída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acumulan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recuperarse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reconciliación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enviando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pendientes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sus timestamps reales.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48" name="Google Shape;2248;p61"/>
          <p:cNvSpPr/>
          <p:nvPr/>
        </p:nvSpPr>
        <p:spPr>
          <a:xfrm>
            <a:off x="548640" y="557784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49" name="Google Shape;2249;p61"/>
          <p:cNvSpPr/>
          <p:nvPr/>
        </p:nvSpPr>
        <p:spPr>
          <a:xfrm>
            <a:off x="548640" y="5577840"/>
            <a:ext cx="109728" cy="96012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61"/>
          <p:cNvSpPr txBox="1"/>
          <p:nvPr/>
        </p:nvSpPr>
        <p:spPr>
          <a:xfrm>
            <a:off x="777240" y="5669279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¿Hay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impacto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nuestro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OCPP </a:t>
            </a:r>
            <a:r>
              <a:rPr lang="en-US" b="1" i="0" u="none" strike="noStrike" cap="none" dirty="0" err="1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existente</a:t>
            </a:r>
            <a:r>
              <a:rPr lang="en-US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51" name="Google Shape;2251;p61"/>
          <p:cNvSpPr txBox="1"/>
          <p:nvPr/>
        </p:nvSpPr>
        <p:spPr>
          <a:xfrm>
            <a:off x="777240" y="596188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No. OCPI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vive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capa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↔ Hub, 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capa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cargador ↔ CPO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sigue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siendo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OCPP 1.6 o 2.0.1). El CPO traduce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OCPP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mensajes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hacia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4540CAF8-F8D6-21CD-B89B-A2E7E5DBBECA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A2F25199-AB80-87E5-94F0-C981E22E5CD1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62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FAQ 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264" name="Google Shape;2264;p62"/>
          <p:cNvSpPr/>
          <p:nvPr/>
        </p:nvSpPr>
        <p:spPr>
          <a:xfrm>
            <a:off x="548640" y="155448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65" name="Google Shape;2265;p62"/>
          <p:cNvSpPr/>
          <p:nvPr/>
        </p:nvSpPr>
        <p:spPr>
          <a:xfrm>
            <a:off x="548640" y="1554480"/>
            <a:ext cx="109728" cy="96012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66" name="Google Shape;2266;p62"/>
          <p:cNvSpPr txBox="1"/>
          <p:nvPr/>
        </p:nvSpPr>
        <p:spPr>
          <a:xfrm>
            <a:off x="777240" y="164592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manejan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eventos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perdidos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red?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67" name="Google Shape;2267;p62"/>
          <p:cNvSpPr txBox="1"/>
          <p:nvPr/>
        </p:nvSpPr>
        <p:spPr>
          <a:xfrm>
            <a:off x="777240" y="193852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X-Request-ID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idempotente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+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reintentos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backoff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exponencial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La UPME 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cierra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conexión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errores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transitorios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Caches de UUID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24 h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evitan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duplicación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reenviar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68" name="Google Shape;2268;p62"/>
          <p:cNvSpPr/>
          <p:nvPr/>
        </p:nvSpPr>
        <p:spPr>
          <a:xfrm>
            <a:off x="548640" y="256032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69" name="Google Shape;2269;p62"/>
          <p:cNvSpPr/>
          <p:nvPr/>
        </p:nvSpPr>
        <p:spPr>
          <a:xfrm>
            <a:off x="548640" y="2560320"/>
            <a:ext cx="109728" cy="96012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70" name="Google Shape;2270;p62"/>
          <p:cNvSpPr txBox="1"/>
          <p:nvPr/>
        </p:nvSpPr>
        <p:spPr>
          <a:xfrm>
            <a:off x="777240" y="265176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Soportan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webhooks de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vuelta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hacia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CPO?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71" name="Google Shape;2271;p62"/>
          <p:cNvSpPr txBox="1"/>
          <p:nvPr/>
        </p:nvSpPr>
        <p:spPr>
          <a:xfrm>
            <a:off x="777240" y="294436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primera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comunicación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unidireccional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(CPO → SIEM). 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Commands de OCPI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permitiría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enviar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comandos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cargador)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fuera del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alcance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72" name="Google Shape;2272;p62"/>
          <p:cNvSpPr/>
          <p:nvPr/>
        </p:nvSpPr>
        <p:spPr>
          <a:xfrm>
            <a:off x="548640" y="356616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73" name="Google Shape;2273;p62"/>
          <p:cNvSpPr/>
          <p:nvPr/>
        </p:nvSpPr>
        <p:spPr>
          <a:xfrm>
            <a:off x="548640" y="3566160"/>
            <a:ext cx="109728" cy="96012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74" name="Google Shape;2274;p62"/>
          <p:cNvSpPr txBox="1"/>
          <p:nvPr/>
        </p:nvSpPr>
        <p:spPr>
          <a:xfrm>
            <a:off x="777240" y="365760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Cuál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es la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política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versionado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75" name="Google Shape;2275;p62"/>
          <p:cNvSpPr txBox="1"/>
          <p:nvPr/>
        </p:nvSpPr>
        <p:spPr>
          <a:xfrm>
            <a:off x="777240" y="395020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Semver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según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OCPI. SIEM-UPME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mantiene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2.2.1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productiva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URL: /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/2.2.1/.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mayores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anuncian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30 días + 6 meses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compatibilidad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76" name="Google Shape;2276;p62"/>
          <p:cNvSpPr/>
          <p:nvPr/>
        </p:nvSpPr>
        <p:spPr>
          <a:xfrm>
            <a:off x="548640" y="457200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77" name="Google Shape;2277;p62"/>
          <p:cNvSpPr/>
          <p:nvPr/>
        </p:nvSpPr>
        <p:spPr>
          <a:xfrm>
            <a:off x="548640" y="4572000"/>
            <a:ext cx="109728" cy="96012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78" name="Google Shape;2278;p62"/>
          <p:cNvSpPr txBox="1"/>
          <p:nvPr/>
        </p:nvSpPr>
        <p:spPr>
          <a:xfrm>
            <a:off x="777240" y="4663440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¿Tienen suite de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conformidad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automatizada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79" name="Google Shape;2279;p62"/>
          <p:cNvSpPr txBox="1"/>
          <p:nvPr/>
        </p:nvSpPr>
        <p:spPr>
          <a:xfrm>
            <a:off x="777240" y="495604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Sí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basada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Test Tool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EVRoaming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Foundation,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adaptada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las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restricciones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colombianas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módulos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AMI, etc.). +120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casos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80" name="Google Shape;2280;p62"/>
          <p:cNvSpPr/>
          <p:nvPr/>
        </p:nvSpPr>
        <p:spPr>
          <a:xfrm>
            <a:off x="548640" y="5577840"/>
            <a:ext cx="11091672" cy="96012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81" name="Google Shape;2281;p62"/>
          <p:cNvSpPr/>
          <p:nvPr/>
        </p:nvSpPr>
        <p:spPr>
          <a:xfrm>
            <a:off x="548640" y="5577840"/>
            <a:ext cx="109728" cy="96012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82" name="Google Shape;2282;p62"/>
          <p:cNvSpPr txBox="1"/>
          <p:nvPr/>
        </p:nvSpPr>
        <p:spPr>
          <a:xfrm>
            <a:off x="777240" y="5669279"/>
            <a:ext cx="106984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¿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modela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la zona </a:t>
            </a:r>
            <a:r>
              <a:rPr lang="en-US" b="1" i="0" u="none" strike="noStrike" cap="none" dirty="0" err="1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horaria</a:t>
            </a:r>
            <a:r>
              <a:rPr lang="en-US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?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283" name="Google Shape;2283;p62"/>
          <p:cNvSpPr txBox="1"/>
          <p:nvPr/>
        </p:nvSpPr>
        <p:spPr>
          <a:xfrm>
            <a:off x="777240" y="5961888"/>
            <a:ext cx="1069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Todo timestamp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formato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ISO 8601 con offset (-05:00 para CO). El SIEM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normaliza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UTC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internamente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NTP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obligatorio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con drift ≤ 5 s para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iat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/exp del JWT.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285" name="Google Shape;2285;p62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50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CDC2DCD7-8270-0C96-DCCB-06B61E43E1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F2B10DF1-907C-7E1A-3D01-6A8EBDE2701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24EDC22E-27B0-1555-3A0E-B4D556F89A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40312" y="5669279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" name="Google Shape;2294;p63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Glosario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términos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· OCPI y SIEM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296" name="Google Shape;2296;p63"/>
          <p:cNvSpPr/>
          <p:nvPr/>
        </p:nvSpPr>
        <p:spPr>
          <a:xfrm>
            <a:off x="548640" y="155448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97" name="Google Shape;2297;p63"/>
          <p:cNvSpPr/>
          <p:nvPr/>
        </p:nvSpPr>
        <p:spPr>
          <a:xfrm>
            <a:off x="548640" y="155448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98" name="Google Shape;2298;p63"/>
          <p:cNvSpPr txBox="1"/>
          <p:nvPr/>
        </p:nvSpPr>
        <p:spPr>
          <a:xfrm>
            <a:off x="777240" y="164592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AMI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299" name="Google Shape;2299;p63"/>
          <p:cNvSpPr txBox="1"/>
          <p:nvPr/>
        </p:nvSpPr>
        <p:spPr>
          <a:xfrm>
            <a:off x="777240" y="192024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Infraestructura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Avanzada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Medición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smart meters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demanda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eléctrica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horaria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00" name="Google Shape;2300;p63"/>
          <p:cNvSpPr/>
          <p:nvPr/>
        </p:nvSpPr>
        <p:spPr>
          <a:xfrm>
            <a:off x="6400800" y="155448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01" name="Google Shape;2301;p63"/>
          <p:cNvSpPr/>
          <p:nvPr/>
        </p:nvSpPr>
        <p:spPr>
          <a:xfrm>
            <a:off x="6400800" y="155448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02" name="Google Shape;2302;p63"/>
          <p:cNvSpPr txBox="1"/>
          <p:nvPr/>
        </p:nvSpPr>
        <p:spPr>
          <a:xfrm>
            <a:off x="6629400" y="164592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API Key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03" name="Google Shape;2303;p63"/>
          <p:cNvSpPr txBox="1"/>
          <p:nvPr/>
        </p:nvSpPr>
        <p:spPr>
          <a:xfrm>
            <a:off x="6629400" y="1920240"/>
            <a:ext cx="5111276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Código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alfanumérico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secreto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identifica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CPO ante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SIEM-UPME.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04" name="Google Shape;2304;p63"/>
          <p:cNvSpPr/>
          <p:nvPr/>
        </p:nvSpPr>
        <p:spPr>
          <a:xfrm>
            <a:off x="548640" y="251460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05" name="Google Shape;2305;p63"/>
          <p:cNvSpPr/>
          <p:nvPr/>
        </p:nvSpPr>
        <p:spPr>
          <a:xfrm>
            <a:off x="548640" y="251460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06" name="Google Shape;2306;p63"/>
          <p:cNvSpPr txBox="1"/>
          <p:nvPr/>
        </p:nvSpPr>
        <p:spPr>
          <a:xfrm>
            <a:off x="777240" y="260604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Cárgame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07" name="Google Shape;2307;p63"/>
          <p:cNvSpPr txBox="1"/>
          <p:nvPr/>
        </p:nvSpPr>
        <p:spPr>
          <a:xfrm>
            <a:off x="777240" y="288036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Aplicativo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donde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legalmente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antes de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08" name="Google Shape;2308;p63"/>
          <p:cNvSpPr/>
          <p:nvPr/>
        </p:nvSpPr>
        <p:spPr>
          <a:xfrm>
            <a:off x="6400800" y="251460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09" name="Google Shape;2309;p63"/>
          <p:cNvSpPr/>
          <p:nvPr/>
        </p:nvSpPr>
        <p:spPr>
          <a:xfrm>
            <a:off x="6400800" y="251460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10" name="Google Shape;2310;p63"/>
          <p:cNvSpPr txBox="1"/>
          <p:nvPr/>
        </p:nvSpPr>
        <p:spPr>
          <a:xfrm>
            <a:off x="6629400" y="260604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CDR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11" name="Google Shape;2311;p63"/>
          <p:cNvSpPr txBox="1"/>
          <p:nvPr/>
        </p:nvSpPr>
        <p:spPr>
          <a:xfrm>
            <a:off x="6629400" y="288036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Charge Detail Record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'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recibo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' final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inmutable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facturación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auditoría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12" name="Google Shape;2312;p63"/>
          <p:cNvSpPr/>
          <p:nvPr/>
        </p:nvSpPr>
        <p:spPr>
          <a:xfrm>
            <a:off x="548640" y="347472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13" name="Google Shape;2313;p63"/>
          <p:cNvSpPr/>
          <p:nvPr/>
        </p:nvSpPr>
        <p:spPr>
          <a:xfrm>
            <a:off x="548640" y="347472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14" name="Google Shape;2314;p63"/>
          <p:cNvSpPr txBox="1"/>
          <p:nvPr/>
        </p:nvSpPr>
        <p:spPr>
          <a:xfrm>
            <a:off x="777240" y="356616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Conector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15" name="Google Shape;2315;p63"/>
          <p:cNvSpPr txBox="1"/>
          <p:nvPr/>
        </p:nvSpPr>
        <p:spPr>
          <a:xfrm>
            <a:off x="777240" y="384048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Puerto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físico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EVSE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enchufa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(Tipo 2, CCS2, CHAdeMO).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16" name="Google Shape;2316;p63"/>
          <p:cNvSpPr/>
          <p:nvPr/>
        </p:nvSpPr>
        <p:spPr>
          <a:xfrm>
            <a:off x="6400800" y="347472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17" name="Google Shape;2317;p63"/>
          <p:cNvSpPr/>
          <p:nvPr/>
        </p:nvSpPr>
        <p:spPr>
          <a:xfrm>
            <a:off x="6400800" y="347472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18" name="Google Shape;2318;p63"/>
          <p:cNvSpPr txBox="1"/>
          <p:nvPr/>
        </p:nvSpPr>
        <p:spPr>
          <a:xfrm>
            <a:off x="6629400" y="356616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CPO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19" name="Google Shape;2319;p63"/>
          <p:cNvSpPr txBox="1"/>
          <p:nvPr/>
        </p:nvSpPr>
        <p:spPr>
          <a:xfrm>
            <a:off x="6629400" y="384048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Charge Point Operator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empresa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instala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opera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mantiene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las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físicas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20" name="Google Shape;2320;p63"/>
          <p:cNvSpPr/>
          <p:nvPr/>
        </p:nvSpPr>
        <p:spPr>
          <a:xfrm>
            <a:off x="548640" y="443484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21" name="Google Shape;2321;p63"/>
          <p:cNvSpPr/>
          <p:nvPr/>
        </p:nvSpPr>
        <p:spPr>
          <a:xfrm>
            <a:off x="548640" y="443484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22" name="Google Shape;2322;p63"/>
          <p:cNvSpPr txBox="1"/>
          <p:nvPr/>
        </p:nvSpPr>
        <p:spPr>
          <a:xfrm>
            <a:off x="777240" y="452628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DPoP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23" name="Google Shape;2323;p63"/>
          <p:cNvSpPr txBox="1"/>
          <p:nvPr/>
        </p:nvSpPr>
        <p:spPr>
          <a:xfrm>
            <a:off x="777240" y="480060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Demonstrating Proof of Possession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extensión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OAuth 2.1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ata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token 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cliente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24" name="Google Shape;2324;p63"/>
          <p:cNvSpPr/>
          <p:nvPr/>
        </p:nvSpPr>
        <p:spPr>
          <a:xfrm>
            <a:off x="6400800" y="443484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25" name="Google Shape;2325;p63"/>
          <p:cNvSpPr/>
          <p:nvPr/>
        </p:nvSpPr>
        <p:spPr>
          <a:xfrm>
            <a:off x="6400800" y="443484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26" name="Google Shape;2326;p63"/>
          <p:cNvSpPr txBox="1"/>
          <p:nvPr/>
        </p:nvSpPr>
        <p:spPr>
          <a:xfrm>
            <a:off x="6629400" y="452628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EVSE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27" name="Google Shape;2327;p63"/>
          <p:cNvSpPr txBox="1"/>
          <p:nvPr/>
        </p:nvSpPr>
        <p:spPr>
          <a:xfrm>
            <a:off x="6629400" y="480060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Electric Vehicle Supply Equipment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punto de carga individual (un cargador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puede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tener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varios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EVSEs).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28" name="Google Shape;2328;p63"/>
          <p:cNvSpPr/>
          <p:nvPr/>
        </p:nvSpPr>
        <p:spPr>
          <a:xfrm>
            <a:off x="548640" y="539496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29" name="Google Shape;2329;p63"/>
          <p:cNvSpPr/>
          <p:nvPr/>
        </p:nvSpPr>
        <p:spPr>
          <a:xfrm>
            <a:off x="548640" y="539496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30" name="Google Shape;2330;p63"/>
          <p:cNvSpPr txBox="1"/>
          <p:nvPr/>
        </p:nvSpPr>
        <p:spPr>
          <a:xfrm>
            <a:off x="777240" y="548640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Hub OCPI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31" name="Google Shape;2331;p63"/>
          <p:cNvSpPr txBox="1"/>
          <p:nvPr/>
        </p:nvSpPr>
        <p:spPr>
          <a:xfrm>
            <a:off x="777240" y="576072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intermediaria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SIEM)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evita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conexiones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N×N entre CPOs y MSPs.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332" name="Google Shape;2332;p63"/>
          <p:cNvSpPr/>
          <p:nvPr/>
        </p:nvSpPr>
        <p:spPr>
          <a:xfrm>
            <a:off x="6400800" y="5394960"/>
            <a:ext cx="56052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33" name="Google Shape;2333;p63"/>
          <p:cNvSpPr/>
          <p:nvPr/>
        </p:nvSpPr>
        <p:spPr>
          <a:xfrm>
            <a:off x="6400800" y="5394960"/>
            <a:ext cx="9144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34" name="Google Shape;2334;p63"/>
          <p:cNvSpPr txBox="1"/>
          <p:nvPr/>
        </p:nvSpPr>
        <p:spPr>
          <a:xfrm>
            <a:off x="6629400" y="548640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Idempotencia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35" name="Google Shape;2335;p63"/>
          <p:cNvSpPr txBox="1"/>
          <p:nvPr/>
        </p:nvSpPr>
        <p:spPr>
          <a:xfrm>
            <a:off x="6629400" y="5760720"/>
            <a:ext cx="51112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Garantía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reenviar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mismo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mensaje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produce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mismo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resultado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(X-Request-ID + UUID v4).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56F0051D-6090-1549-4A26-6E0E0879A1C9}"/>
              </a:ext>
            </a:extLst>
          </p:cNvPr>
          <p:cNvSpPr/>
          <p:nvPr/>
        </p:nvSpPr>
        <p:spPr>
          <a:xfrm rot="5400000">
            <a:off x="-454095" y="541631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50EAFBC1-88AF-A0F6-AD76-FDBADB508F4D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"/>
          <p:cNvSpPr txBox="1"/>
          <p:nvPr/>
        </p:nvSpPr>
        <p:spPr>
          <a:xfrm>
            <a:off x="548640" y="365760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En 5 ideas — para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ejecutivos</a:t>
            </a:r>
            <a:endParaRPr sz="40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41" name="Google Shape;241;p17"/>
          <p:cNvSpPr txBox="1"/>
          <p:nvPr/>
        </p:nvSpPr>
        <p:spPr>
          <a:xfrm>
            <a:off x="548640" y="1030185"/>
            <a:ext cx="10972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organización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necesita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entender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socialización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una</a:t>
            </a:r>
            <a:r>
              <a:rPr lang="en-US" sz="14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sola </a:t>
            </a:r>
            <a:r>
              <a:rPr lang="en-US" sz="14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lámina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42" name="Google Shape;242;p17"/>
          <p:cNvSpPr/>
          <p:nvPr/>
        </p:nvSpPr>
        <p:spPr>
          <a:xfrm>
            <a:off x="548640" y="1399032"/>
            <a:ext cx="110916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7"/>
          <p:cNvSpPr/>
          <p:nvPr/>
        </p:nvSpPr>
        <p:spPr>
          <a:xfrm>
            <a:off x="548640" y="1399032"/>
            <a:ext cx="137160" cy="86868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7"/>
          <p:cNvSpPr txBox="1"/>
          <p:nvPr/>
        </p:nvSpPr>
        <p:spPr>
          <a:xfrm>
            <a:off x="868680" y="1444752"/>
            <a:ext cx="3017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183E33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OBLIGACIÓN LEGAL</a:t>
            </a:r>
            <a:endParaRPr dirty="0">
              <a:solidFill>
                <a:srgbClr val="183E33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45" name="Google Shape;245;p17"/>
          <p:cNvSpPr txBox="1"/>
          <p:nvPr/>
        </p:nvSpPr>
        <p:spPr>
          <a:xfrm>
            <a:off x="868680" y="1783080"/>
            <a:ext cx="30175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183E33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Res. 40559 de 2025</a:t>
            </a:r>
            <a:endParaRPr dirty="0">
              <a:solidFill>
                <a:srgbClr val="183E33"/>
              </a:solidFill>
              <a:latin typeface="Nunito Sans Bold" panose="00000800000000000000" pitchFamily="2" charset="0"/>
            </a:endParaRPr>
          </a:p>
        </p:txBody>
      </p:sp>
      <p:sp>
        <p:nvSpPr>
          <p:cNvPr id="246" name="Google Shape;246;p17"/>
          <p:cNvSpPr txBox="1"/>
          <p:nvPr/>
        </p:nvSpPr>
        <p:spPr>
          <a:xfrm>
            <a:off x="4206240" y="1637443"/>
            <a:ext cx="722376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Todo CPO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SIEM bajo OCPI 2.2.1. No es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opcional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no es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diferible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7" name="Google Shape;247;p17"/>
          <p:cNvSpPr/>
          <p:nvPr/>
        </p:nvSpPr>
        <p:spPr>
          <a:xfrm>
            <a:off x="548640" y="2340864"/>
            <a:ext cx="110916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7"/>
          <p:cNvSpPr/>
          <p:nvPr/>
        </p:nvSpPr>
        <p:spPr>
          <a:xfrm>
            <a:off x="548640" y="2340864"/>
            <a:ext cx="13716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7"/>
          <p:cNvSpPr txBox="1"/>
          <p:nvPr/>
        </p:nvSpPr>
        <p:spPr>
          <a:xfrm>
            <a:off x="868680" y="2386584"/>
            <a:ext cx="3017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ESTÁNDAR ABIERTO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50" name="Google Shape;250;p17"/>
          <p:cNvSpPr txBox="1"/>
          <p:nvPr/>
        </p:nvSpPr>
        <p:spPr>
          <a:xfrm>
            <a:off x="868680" y="2724912"/>
            <a:ext cx="30175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183E33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OCPI 2.2.1</a:t>
            </a:r>
            <a:endParaRPr dirty="0">
              <a:solidFill>
                <a:srgbClr val="183E33"/>
              </a:solidFill>
              <a:latin typeface="Nunito Sans Bold" panose="00000800000000000000" pitchFamily="2" charset="0"/>
            </a:endParaRPr>
          </a:p>
        </p:txBody>
      </p:sp>
      <p:sp>
        <p:nvSpPr>
          <p:cNvPr id="251" name="Google Shape;251;p17"/>
          <p:cNvSpPr txBox="1"/>
          <p:nvPr/>
        </p:nvSpPr>
        <p:spPr>
          <a:xfrm>
            <a:off x="4206240" y="2579275"/>
            <a:ext cx="722376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mismo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protocolo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ya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Europa. Su backend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habla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idioma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no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inventamos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nada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propietario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548640" y="3282696"/>
            <a:ext cx="110916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7"/>
          <p:cNvSpPr/>
          <p:nvPr/>
        </p:nvSpPr>
        <p:spPr>
          <a:xfrm>
            <a:off x="548640" y="3282696"/>
            <a:ext cx="137160" cy="86868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7"/>
          <p:cNvSpPr txBox="1"/>
          <p:nvPr/>
        </p:nvSpPr>
        <p:spPr>
          <a:xfrm>
            <a:off x="868680" y="3328415"/>
            <a:ext cx="3017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SEGURIDAD DE BANCA</a:t>
            </a:r>
            <a:endParaRPr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55" name="Google Shape;255;p17"/>
          <p:cNvSpPr txBox="1"/>
          <p:nvPr/>
        </p:nvSpPr>
        <p:spPr>
          <a:xfrm>
            <a:off x="868680" y="3666743"/>
            <a:ext cx="30175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mTLS</a:t>
            </a:r>
            <a:r>
              <a:rPr lang="en-US" sz="1800" b="1" i="0" u="none" strike="noStrike" cap="none" dirty="0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+ OAuth 2.1 + JWT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56" name="Google Shape;256;p17"/>
          <p:cNvSpPr txBox="1"/>
          <p:nvPr/>
        </p:nvSpPr>
        <p:spPr>
          <a:xfrm>
            <a:off x="4206240" y="3521106"/>
            <a:ext cx="722376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Mismo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nivel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seguridad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sector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financiero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La UPME custodia las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llaves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HSM FIPS 140-2 L3.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7" name="Google Shape;257;p17"/>
          <p:cNvSpPr/>
          <p:nvPr/>
        </p:nvSpPr>
        <p:spPr>
          <a:xfrm>
            <a:off x="548640" y="4224528"/>
            <a:ext cx="110916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7"/>
          <p:cNvSpPr/>
          <p:nvPr/>
        </p:nvSpPr>
        <p:spPr>
          <a:xfrm>
            <a:off x="548640" y="4224528"/>
            <a:ext cx="137160" cy="868680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7"/>
          <p:cNvSpPr txBox="1"/>
          <p:nvPr/>
        </p:nvSpPr>
        <p:spPr>
          <a:xfrm>
            <a:off x="868680" y="4270248"/>
            <a:ext cx="3017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D90B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REPORTE POR EVENTO</a:t>
            </a:r>
            <a:endParaRPr dirty="0">
              <a:solidFill>
                <a:srgbClr val="00D90B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60" name="Google Shape;260;p17"/>
          <p:cNvSpPr txBox="1"/>
          <p:nvPr/>
        </p:nvSpPr>
        <p:spPr>
          <a:xfrm>
            <a:off x="868680" y="4608576"/>
            <a:ext cx="30175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sz="1800" b="1" i="0" u="none" strike="noStrike" cap="none" dirty="0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 ≤ 60 s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61" name="Google Shape;261;p17"/>
          <p:cNvSpPr txBox="1"/>
          <p:nvPr/>
        </p:nvSpPr>
        <p:spPr>
          <a:xfrm>
            <a:off x="4206240" y="4462939"/>
            <a:ext cx="722376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CPO solo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envía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algo cambia. No es polling, no es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periódico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Menos carga,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más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actualidad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62" name="Google Shape;262;p17"/>
          <p:cNvSpPr/>
          <p:nvPr/>
        </p:nvSpPr>
        <p:spPr>
          <a:xfrm>
            <a:off x="548640" y="5166360"/>
            <a:ext cx="11091672" cy="86868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7"/>
          <p:cNvSpPr/>
          <p:nvPr/>
        </p:nvSpPr>
        <p:spPr>
          <a:xfrm>
            <a:off x="548640" y="5166360"/>
            <a:ext cx="137160" cy="86868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7"/>
          <p:cNvSpPr txBox="1"/>
          <p:nvPr/>
        </p:nvSpPr>
        <p:spPr>
          <a:xfrm>
            <a:off x="868680" y="5212080"/>
            <a:ext cx="3017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AYUDA REAL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65" name="Google Shape;265;p17"/>
          <p:cNvSpPr txBox="1"/>
          <p:nvPr/>
        </p:nvSpPr>
        <p:spPr>
          <a:xfrm>
            <a:off x="868680" y="5550408"/>
            <a:ext cx="30175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Sandbox + </a:t>
            </a:r>
            <a:r>
              <a:rPr lang="en-US" sz="1800" b="1" i="0" u="none" strike="noStrike" cap="none" dirty="0" err="1">
                <a:solidFill>
                  <a:srgbClr val="0E3B2A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soporte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66" name="Google Shape;266;p17"/>
          <p:cNvSpPr txBox="1"/>
          <p:nvPr/>
        </p:nvSpPr>
        <p:spPr>
          <a:xfrm>
            <a:off x="4206240" y="5404771"/>
            <a:ext cx="701344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Ambiente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pruebas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sin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riesgo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Ago/2026. Mesa de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ayuda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dedicada</a:t>
            </a:r>
            <a:r>
              <a:rPr lang="en-US" sz="16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Go-live Nov/2026.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CE3F41F1-1AAF-99D7-B5F2-02C1A407EC7A}"/>
              </a:ext>
            </a:extLst>
          </p:cNvPr>
          <p:cNvSpPr/>
          <p:nvPr/>
        </p:nvSpPr>
        <p:spPr>
          <a:xfrm rot="5400000">
            <a:off x="-34994" y="5348304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750FE949-20E5-61AB-36D0-998C45CD9100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6" name="Google Shape;2346;p64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Glosario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de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términos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· OCPI y SIEM (cont.)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348" name="Google Shape;2348;p64"/>
          <p:cNvSpPr/>
          <p:nvPr/>
        </p:nvSpPr>
        <p:spPr>
          <a:xfrm>
            <a:off x="548640" y="1554480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49" name="Google Shape;2349;p64"/>
          <p:cNvSpPr/>
          <p:nvPr/>
        </p:nvSpPr>
        <p:spPr>
          <a:xfrm>
            <a:off x="548640" y="1554480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50" name="Google Shape;2350;p64"/>
          <p:cNvSpPr txBox="1"/>
          <p:nvPr/>
        </p:nvSpPr>
        <p:spPr>
          <a:xfrm>
            <a:off x="777240" y="1609344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JWT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51" name="Google Shape;2351;p64"/>
          <p:cNvSpPr txBox="1"/>
          <p:nvPr/>
        </p:nvSpPr>
        <p:spPr>
          <a:xfrm>
            <a:off x="777240" y="1847088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JSON Web Token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firmado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RS256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pase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digital temporal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entregado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identidad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52" name="Google Shape;2352;p64"/>
          <p:cNvSpPr/>
          <p:nvPr/>
        </p:nvSpPr>
        <p:spPr>
          <a:xfrm>
            <a:off x="6400800" y="1554480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53" name="Google Shape;2353;p64"/>
          <p:cNvSpPr/>
          <p:nvPr/>
        </p:nvSpPr>
        <p:spPr>
          <a:xfrm>
            <a:off x="6400800" y="1554480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54" name="Google Shape;2354;p64"/>
          <p:cNvSpPr txBox="1"/>
          <p:nvPr/>
        </p:nvSpPr>
        <p:spPr>
          <a:xfrm>
            <a:off x="6629400" y="1609344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kWh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55" name="Google Shape;2355;p64"/>
          <p:cNvSpPr txBox="1"/>
          <p:nvPr/>
        </p:nvSpPr>
        <p:spPr>
          <a:xfrm>
            <a:off x="6629400" y="1847088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Kilovatio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-hora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energía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entregada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base del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cálculo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tarifario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56" name="Google Shape;2356;p64"/>
          <p:cNvSpPr/>
          <p:nvPr/>
        </p:nvSpPr>
        <p:spPr>
          <a:xfrm>
            <a:off x="548640" y="2350008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57" name="Google Shape;2357;p64"/>
          <p:cNvSpPr/>
          <p:nvPr/>
        </p:nvSpPr>
        <p:spPr>
          <a:xfrm>
            <a:off x="548640" y="2350008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58" name="Google Shape;2358;p64"/>
          <p:cNvSpPr txBox="1"/>
          <p:nvPr/>
        </p:nvSpPr>
        <p:spPr>
          <a:xfrm>
            <a:off x="777240" y="2404872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mTLS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59" name="Google Shape;2359;p64"/>
          <p:cNvSpPr txBox="1"/>
          <p:nvPr/>
        </p:nvSpPr>
        <p:spPr>
          <a:xfrm>
            <a:off x="777240" y="2642615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Mutual TLS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cliente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servidor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presentan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certificados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X.509 para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cifrar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conexión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60" name="Google Shape;2360;p64"/>
          <p:cNvSpPr/>
          <p:nvPr/>
        </p:nvSpPr>
        <p:spPr>
          <a:xfrm>
            <a:off x="6400800" y="2350008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61" name="Google Shape;2361;p64"/>
          <p:cNvSpPr/>
          <p:nvPr/>
        </p:nvSpPr>
        <p:spPr>
          <a:xfrm>
            <a:off x="6400800" y="2350008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62" name="Google Shape;2362;p64"/>
          <p:cNvSpPr txBox="1"/>
          <p:nvPr/>
        </p:nvSpPr>
        <p:spPr>
          <a:xfrm>
            <a:off x="6629400" y="2404872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MSP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63" name="Google Shape;2363;p64"/>
          <p:cNvSpPr txBox="1"/>
          <p:nvPr/>
        </p:nvSpPr>
        <p:spPr>
          <a:xfrm>
            <a:off x="6629400" y="2642615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e-Mobility Service Provider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empresa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gestiona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relación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final (app,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pagos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64" name="Google Shape;2364;p64"/>
          <p:cNvSpPr/>
          <p:nvPr/>
        </p:nvSpPr>
        <p:spPr>
          <a:xfrm>
            <a:off x="548640" y="3145536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65" name="Google Shape;2365;p64"/>
          <p:cNvSpPr/>
          <p:nvPr/>
        </p:nvSpPr>
        <p:spPr>
          <a:xfrm>
            <a:off x="548640" y="3145536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66" name="Google Shape;2366;p64"/>
          <p:cNvSpPr txBox="1"/>
          <p:nvPr/>
        </p:nvSpPr>
        <p:spPr>
          <a:xfrm>
            <a:off x="777240" y="320040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OAuth 2.1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67" name="Google Shape;2367;p64"/>
          <p:cNvSpPr txBox="1"/>
          <p:nvPr/>
        </p:nvSpPr>
        <p:spPr>
          <a:xfrm>
            <a:off x="777240" y="3438144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autorización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delegada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flujo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Client Credentials Grant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68" name="Google Shape;2368;p64"/>
          <p:cNvSpPr/>
          <p:nvPr/>
        </p:nvSpPr>
        <p:spPr>
          <a:xfrm>
            <a:off x="6400800" y="3145536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69" name="Google Shape;2369;p64"/>
          <p:cNvSpPr/>
          <p:nvPr/>
        </p:nvSpPr>
        <p:spPr>
          <a:xfrm>
            <a:off x="6400800" y="3145536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70" name="Google Shape;2370;p64"/>
          <p:cNvSpPr txBox="1"/>
          <p:nvPr/>
        </p:nvSpPr>
        <p:spPr>
          <a:xfrm>
            <a:off x="6629400" y="320040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OCPI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71" name="Google Shape;2371;p64"/>
          <p:cNvSpPr txBox="1"/>
          <p:nvPr/>
        </p:nvSpPr>
        <p:spPr>
          <a:xfrm>
            <a:off x="6629400" y="3438144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Open Charge Point Interface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protocolo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abierto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mantenido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Fundación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EVRoaming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72" name="Google Shape;2372;p64"/>
          <p:cNvSpPr/>
          <p:nvPr/>
        </p:nvSpPr>
        <p:spPr>
          <a:xfrm>
            <a:off x="548640" y="3941063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73" name="Google Shape;2373;p64"/>
          <p:cNvSpPr/>
          <p:nvPr/>
        </p:nvSpPr>
        <p:spPr>
          <a:xfrm>
            <a:off x="548640" y="3941063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74" name="Google Shape;2374;p64"/>
          <p:cNvSpPr txBox="1"/>
          <p:nvPr/>
        </p:nvSpPr>
        <p:spPr>
          <a:xfrm>
            <a:off x="777240" y="3995927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OCPP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75" name="Google Shape;2375;p64"/>
          <p:cNvSpPr txBox="1"/>
          <p:nvPr/>
        </p:nvSpPr>
        <p:spPr>
          <a:xfrm>
            <a:off x="777240" y="4233672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Open Charge Point Protocol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protocolo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entre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cargador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físico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backend del CPO (no SIEM).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76" name="Google Shape;2376;p64"/>
          <p:cNvSpPr/>
          <p:nvPr/>
        </p:nvSpPr>
        <p:spPr>
          <a:xfrm>
            <a:off x="6400800" y="3941063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77" name="Google Shape;2377;p64"/>
          <p:cNvSpPr/>
          <p:nvPr/>
        </p:nvSpPr>
        <p:spPr>
          <a:xfrm>
            <a:off x="6400800" y="3941063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78" name="Google Shape;2378;p64"/>
          <p:cNvSpPr txBox="1"/>
          <p:nvPr/>
        </p:nvSpPr>
        <p:spPr>
          <a:xfrm>
            <a:off x="6629400" y="3995927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party_id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79" name="Google Shape;2379;p64"/>
          <p:cNvSpPr txBox="1"/>
          <p:nvPr/>
        </p:nvSpPr>
        <p:spPr>
          <a:xfrm>
            <a:off x="6629400" y="4233672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Identificador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único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3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caracteres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asignado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UPME 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ej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UPM, ENL, CLS).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80" name="Google Shape;2380;p64"/>
          <p:cNvSpPr/>
          <p:nvPr/>
        </p:nvSpPr>
        <p:spPr>
          <a:xfrm>
            <a:off x="548640" y="4736592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81" name="Google Shape;2381;p64"/>
          <p:cNvSpPr/>
          <p:nvPr/>
        </p:nvSpPr>
        <p:spPr>
          <a:xfrm>
            <a:off x="548640" y="4736592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82" name="Google Shape;2382;p64"/>
          <p:cNvSpPr txBox="1"/>
          <p:nvPr/>
        </p:nvSpPr>
        <p:spPr>
          <a:xfrm>
            <a:off x="777240" y="4791455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RFID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83" name="Google Shape;2383;p64"/>
          <p:cNvSpPr txBox="1"/>
          <p:nvPr/>
        </p:nvSpPr>
        <p:spPr>
          <a:xfrm>
            <a:off x="777240" y="5029200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Radio-Frequency Identification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tarjetas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usan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conductores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carga.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84" name="Google Shape;2384;p64"/>
          <p:cNvSpPr/>
          <p:nvPr/>
        </p:nvSpPr>
        <p:spPr>
          <a:xfrm>
            <a:off x="6400800" y="4736592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85" name="Google Shape;2385;p64"/>
          <p:cNvSpPr/>
          <p:nvPr/>
        </p:nvSpPr>
        <p:spPr>
          <a:xfrm>
            <a:off x="6400800" y="4736592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86" name="Google Shape;2386;p64"/>
          <p:cNvSpPr txBox="1"/>
          <p:nvPr/>
        </p:nvSpPr>
        <p:spPr>
          <a:xfrm>
            <a:off x="6629400" y="4791455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Sesión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87" name="Google Shape;2387;p64"/>
          <p:cNvSpPr txBox="1"/>
          <p:nvPr/>
        </p:nvSpPr>
        <p:spPr>
          <a:xfrm>
            <a:off x="6629400" y="5029200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Session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conecta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hasta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finaliza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carga.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88" name="Google Shape;2388;p64"/>
          <p:cNvSpPr/>
          <p:nvPr/>
        </p:nvSpPr>
        <p:spPr>
          <a:xfrm>
            <a:off x="548640" y="5532120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89" name="Google Shape;2389;p64"/>
          <p:cNvSpPr/>
          <p:nvPr/>
        </p:nvSpPr>
        <p:spPr>
          <a:xfrm>
            <a:off x="548640" y="5532120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90" name="Google Shape;2390;p64"/>
          <p:cNvSpPr txBox="1"/>
          <p:nvPr/>
        </p:nvSpPr>
        <p:spPr>
          <a:xfrm>
            <a:off x="777240" y="5586983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SIEM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91" name="Google Shape;2391;p64"/>
          <p:cNvSpPr txBox="1"/>
          <p:nvPr/>
        </p:nvSpPr>
        <p:spPr>
          <a:xfrm>
            <a:off x="777240" y="5824728"/>
            <a:ext cx="5349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Sistema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Interoperabilidad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Electromovilidad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UPME (no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confundir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con SIEM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seguridad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92" name="Google Shape;2392;p64"/>
          <p:cNvSpPr/>
          <p:nvPr/>
        </p:nvSpPr>
        <p:spPr>
          <a:xfrm>
            <a:off x="6400800" y="5532120"/>
            <a:ext cx="5605272" cy="713232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93" name="Google Shape;2393;p64"/>
          <p:cNvSpPr/>
          <p:nvPr/>
        </p:nvSpPr>
        <p:spPr>
          <a:xfrm>
            <a:off x="6400800" y="5532120"/>
            <a:ext cx="91440" cy="713232"/>
          </a:xfrm>
          <a:prstGeom prst="rect">
            <a:avLst/>
          </a:prstGeom>
          <a:solidFill>
            <a:srgbClr val="00D9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394" name="Google Shape;2394;p64"/>
          <p:cNvSpPr txBox="1"/>
          <p:nvPr/>
        </p:nvSpPr>
        <p:spPr>
          <a:xfrm>
            <a:off x="6629400" y="5586983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Token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vida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onsolas"/>
                <a:cs typeface="Consolas"/>
                <a:sym typeface="Consolas"/>
              </a:rPr>
              <a:t>corta</a:t>
            </a:r>
            <a:endParaRPr sz="1600" dirty="0">
              <a:latin typeface="Nunito Sans Black" panose="00000A00000000000000" pitchFamily="2" charset="0"/>
            </a:endParaRPr>
          </a:p>
        </p:txBody>
      </p:sp>
      <p:sp>
        <p:nvSpPr>
          <p:cNvPr id="2395" name="Google Shape;2395;p64"/>
          <p:cNvSpPr txBox="1"/>
          <p:nvPr/>
        </p:nvSpPr>
        <p:spPr>
          <a:xfrm>
            <a:off x="6629400" y="5824728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JWT con TTL ≤ 60 min —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garantiza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integridad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trazabilidad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no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repudio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397" name="Google Shape;2397;p64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52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8E1E4FF1-9C71-3388-9557-E04B77E492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007FE8C2-CAE3-7804-4AE4-029A0A0DF7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40C77883-8EE8-E113-8EA5-ECC61C1F9BC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40312" y="5669279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" name="Google Shape;2406;p65"/>
          <p:cNvSpPr txBox="1"/>
          <p:nvPr/>
        </p:nvSpPr>
        <p:spPr>
          <a:xfrm>
            <a:off x="548640" y="269126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Ejemplo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JSON —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sesión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OCPI 2.2.1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408" name="Google Shape;2408;p65"/>
          <p:cNvSpPr txBox="1"/>
          <p:nvPr/>
        </p:nvSpPr>
        <p:spPr>
          <a:xfrm>
            <a:off x="608076" y="807399"/>
            <a:ext cx="109728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Estructura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mínima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exigida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PUT /sessions/CO/UPM/SES-001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409" name="Google Shape;2409;p65"/>
          <p:cNvSpPr/>
          <p:nvPr/>
        </p:nvSpPr>
        <p:spPr>
          <a:xfrm>
            <a:off x="548640" y="1076325"/>
            <a:ext cx="11091672" cy="5601533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10" name="Google Shape;2410;p65"/>
          <p:cNvSpPr txBox="1"/>
          <p:nvPr/>
        </p:nvSpPr>
        <p:spPr>
          <a:xfrm>
            <a:off x="822960" y="1076325"/>
            <a:ext cx="10607040" cy="5601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{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country_code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"CO",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party_id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"UPM",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"id": "SES-2026-05-28-000123",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start_date_time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"2026-05-28T14:32:11-05:00",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"kwh": 18.43,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cdr_token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{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uid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"RFID-A1B2C3D4",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"type": "RFID",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contract_id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"CO-MSP-001"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},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auth_method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"WHITELIST",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location_id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"LOC-EL-DORADO-001",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evse_uid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"EVSE-001-A",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connector_id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"1",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"currency": "COP",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charging_periods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[{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start_date_time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"2026-05-28T14:32:11-05:00",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"dimensions": [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  { "type": "ENERGY", "volume": 18.43 },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  { "type": "TIME",   "volume": 0.42  }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],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tariff_id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"TAR-FAST-2026-Q2"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}],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total_cost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{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excl_vat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11058.0,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incl_vat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13159.02 },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"status": "ACTIVE",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  "</a:t>
            </a:r>
            <a:r>
              <a:rPr lang="en-US" sz="1300" b="0" i="0" u="none" strike="noStrike" cap="none" dirty="0" err="1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last_updated</a:t>
            </a: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": "2026-05-28T14:57:30-05:00"</a:t>
            </a:r>
            <a:b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1300" b="0" i="0" u="none" strike="noStrike" cap="none" dirty="0">
                <a:solidFill>
                  <a:srgbClr val="CDE848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sz="13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13122DCD-62EE-46CC-E998-8BDB0F39F1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p66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Referencias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normativas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y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técnicas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423" name="Google Shape;2423;p66"/>
          <p:cNvSpPr txBox="1"/>
          <p:nvPr/>
        </p:nvSpPr>
        <p:spPr>
          <a:xfrm>
            <a:off x="548640" y="1554480"/>
            <a:ext cx="5486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0C8C01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NORMATIVO COLOMBIANO</a:t>
            </a:r>
            <a:endParaRPr sz="2000" dirty="0">
              <a:solidFill>
                <a:srgbClr val="0C8C01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424" name="Google Shape;2424;p66"/>
          <p:cNvSpPr/>
          <p:nvPr/>
        </p:nvSpPr>
        <p:spPr>
          <a:xfrm>
            <a:off x="548640" y="192024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25" name="Google Shape;2425;p66"/>
          <p:cNvSpPr/>
          <p:nvPr/>
        </p:nvSpPr>
        <p:spPr>
          <a:xfrm>
            <a:off x="548640" y="192024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26" name="Google Shape;2426;p66"/>
          <p:cNvSpPr txBox="1"/>
          <p:nvPr/>
        </p:nvSpPr>
        <p:spPr>
          <a:xfrm>
            <a:off x="731520" y="1965960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40559 de 2025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27" name="Google Shape;2427;p66"/>
          <p:cNvSpPr txBox="1"/>
          <p:nvPr/>
        </p:nvSpPr>
        <p:spPr>
          <a:xfrm>
            <a:off x="731520" y="2194560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 ·  21 Nov 2025  ·  Marco principal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28" name="Google Shape;2428;p66"/>
          <p:cNvSpPr/>
          <p:nvPr/>
        </p:nvSpPr>
        <p:spPr>
          <a:xfrm>
            <a:off x="548640" y="251460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29" name="Google Shape;2429;p66"/>
          <p:cNvSpPr/>
          <p:nvPr/>
        </p:nvSpPr>
        <p:spPr>
          <a:xfrm>
            <a:off x="548640" y="251460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30" name="Google Shape;2430;p66"/>
          <p:cNvSpPr txBox="1"/>
          <p:nvPr/>
        </p:nvSpPr>
        <p:spPr>
          <a:xfrm>
            <a:off x="731520" y="2560320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40123 de 2024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31" name="Google Shape;2431;p66"/>
          <p:cNvSpPr txBox="1"/>
          <p:nvPr/>
        </p:nvSpPr>
        <p:spPr>
          <a:xfrm>
            <a:off x="731520" y="2788920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 ·  Crea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aplicativo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32" name="Google Shape;2432;p66"/>
          <p:cNvSpPr/>
          <p:nvPr/>
        </p:nvSpPr>
        <p:spPr>
          <a:xfrm>
            <a:off x="548640" y="310896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33" name="Google Shape;2433;p66"/>
          <p:cNvSpPr/>
          <p:nvPr/>
        </p:nvSpPr>
        <p:spPr>
          <a:xfrm>
            <a:off x="548640" y="310896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34" name="Google Shape;2434;p66"/>
          <p:cNvSpPr txBox="1"/>
          <p:nvPr/>
        </p:nvSpPr>
        <p:spPr>
          <a:xfrm>
            <a:off x="731520" y="3154679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40223 de 2021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35" name="Google Shape;2435;p66"/>
          <p:cNvSpPr txBox="1"/>
          <p:nvPr/>
        </p:nvSpPr>
        <p:spPr>
          <a:xfrm>
            <a:off x="731520" y="3383279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 · 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Condiciones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estaciones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36" name="Google Shape;2436;p66"/>
          <p:cNvSpPr/>
          <p:nvPr/>
        </p:nvSpPr>
        <p:spPr>
          <a:xfrm>
            <a:off x="548640" y="370332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37" name="Google Shape;2437;p66"/>
          <p:cNvSpPr/>
          <p:nvPr/>
        </p:nvSpPr>
        <p:spPr>
          <a:xfrm>
            <a:off x="548640" y="370332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38" name="Google Shape;2438;p66"/>
          <p:cNvSpPr txBox="1"/>
          <p:nvPr/>
        </p:nvSpPr>
        <p:spPr>
          <a:xfrm>
            <a:off x="731520" y="3749039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Ley 1964 de 2019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39" name="Google Shape;2439;p66"/>
          <p:cNvSpPr txBox="1"/>
          <p:nvPr/>
        </p:nvSpPr>
        <p:spPr>
          <a:xfrm>
            <a:off x="731520" y="3977639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Congreso  · 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Promoción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eléctricos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40" name="Google Shape;2440;p66"/>
          <p:cNvSpPr/>
          <p:nvPr/>
        </p:nvSpPr>
        <p:spPr>
          <a:xfrm>
            <a:off x="548640" y="429768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41" name="Google Shape;2441;p66"/>
          <p:cNvSpPr/>
          <p:nvPr/>
        </p:nvSpPr>
        <p:spPr>
          <a:xfrm>
            <a:off x="548640" y="429768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42" name="Google Shape;2442;p66"/>
          <p:cNvSpPr txBox="1"/>
          <p:nvPr/>
        </p:nvSpPr>
        <p:spPr>
          <a:xfrm>
            <a:off x="731520" y="4343400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Ley 1581 de 2012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43" name="Google Shape;2443;p66"/>
          <p:cNvSpPr txBox="1"/>
          <p:nvPr/>
        </p:nvSpPr>
        <p:spPr>
          <a:xfrm>
            <a:off x="731520" y="4572000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Congreso  · 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Protección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datos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personales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44" name="Google Shape;2444;p66"/>
          <p:cNvSpPr/>
          <p:nvPr/>
        </p:nvSpPr>
        <p:spPr>
          <a:xfrm>
            <a:off x="548640" y="489204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45" name="Google Shape;2445;p66"/>
          <p:cNvSpPr/>
          <p:nvPr/>
        </p:nvSpPr>
        <p:spPr>
          <a:xfrm>
            <a:off x="548640" y="489204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46" name="Google Shape;2446;p66"/>
          <p:cNvSpPr txBox="1"/>
          <p:nvPr/>
        </p:nvSpPr>
        <p:spPr>
          <a:xfrm>
            <a:off x="731520" y="4937760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Decreto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1080 de 2015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47" name="Google Shape;2447;p66"/>
          <p:cNvSpPr txBox="1"/>
          <p:nvPr/>
        </p:nvSpPr>
        <p:spPr>
          <a:xfrm>
            <a:off x="731520" y="5166360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Min. Cultura  · 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Retención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documentos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7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años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48" name="Google Shape;2448;p66"/>
          <p:cNvSpPr/>
          <p:nvPr/>
        </p:nvSpPr>
        <p:spPr>
          <a:xfrm>
            <a:off x="548640" y="5486400"/>
            <a:ext cx="4805906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49" name="Google Shape;2449;p66"/>
          <p:cNvSpPr/>
          <p:nvPr/>
        </p:nvSpPr>
        <p:spPr>
          <a:xfrm>
            <a:off x="548640" y="5486400"/>
            <a:ext cx="91440" cy="548640"/>
          </a:xfrm>
          <a:prstGeom prst="rect">
            <a:avLst/>
          </a:prstGeom>
          <a:solidFill>
            <a:srgbClr val="0C8C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50" name="Google Shape;2450;p66"/>
          <p:cNvSpPr txBox="1"/>
          <p:nvPr/>
        </p:nvSpPr>
        <p:spPr>
          <a:xfrm>
            <a:off x="731520" y="5532120"/>
            <a:ext cx="53035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Decreto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620 de 2020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51" name="Google Shape;2451;p66"/>
          <p:cNvSpPr txBox="1"/>
          <p:nvPr/>
        </p:nvSpPr>
        <p:spPr>
          <a:xfrm>
            <a:off x="731520" y="5760720"/>
            <a:ext cx="530352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Min. TIC  · 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Servicios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digitales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Estado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52" name="Google Shape;2452;p66"/>
          <p:cNvSpPr txBox="1"/>
          <p:nvPr/>
        </p:nvSpPr>
        <p:spPr>
          <a:xfrm>
            <a:off x="6400800" y="1554480"/>
            <a:ext cx="5486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EDB000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TÉCNICO INTERNACIONAL</a:t>
            </a:r>
            <a:endParaRPr sz="1600" dirty="0">
              <a:solidFill>
                <a:srgbClr val="EDB000"/>
              </a:solidFill>
              <a:latin typeface="Nunito Sans Black" panose="00000A00000000000000" pitchFamily="2" charset="0"/>
            </a:endParaRPr>
          </a:p>
        </p:txBody>
      </p:sp>
      <p:sp>
        <p:nvSpPr>
          <p:cNvPr id="2453" name="Google Shape;2453;p66"/>
          <p:cNvSpPr/>
          <p:nvPr/>
        </p:nvSpPr>
        <p:spPr>
          <a:xfrm>
            <a:off x="6400800" y="192024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54" name="Google Shape;2454;p66"/>
          <p:cNvSpPr/>
          <p:nvPr/>
        </p:nvSpPr>
        <p:spPr>
          <a:xfrm>
            <a:off x="6400800" y="192024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55" name="Google Shape;2455;p66"/>
          <p:cNvSpPr txBox="1"/>
          <p:nvPr/>
        </p:nvSpPr>
        <p:spPr>
          <a:xfrm>
            <a:off x="6583680" y="196596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 2.2.1 Spec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56" name="Google Shape;2456;p66"/>
          <p:cNvSpPr txBox="1"/>
          <p:nvPr/>
        </p:nvSpPr>
        <p:spPr>
          <a:xfrm>
            <a:off x="6583680" y="2194560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EVRoaming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Foundation  ·  ocpi-protocol.org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57" name="Google Shape;2457;p66"/>
          <p:cNvSpPr/>
          <p:nvPr/>
        </p:nvSpPr>
        <p:spPr>
          <a:xfrm>
            <a:off x="6400800" y="251460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58" name="Google Shape;2458;p66"/>
          <p:cNvSpPr/>
          <p:nvPr/>
        </p:nvSpPr>
        <p:spPr>
          <a:xfrm>
            <a:off x="6400800" y="251460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59" name="Google Shape;2459;p66"/>
          <p:cNvSpPr txBox="1"/>
          <p:nvPr/>
        </p:nvSpPr>
        <p:spPr>
          <a:xfrm>
            <a:off x="6583680" y="256032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OCPP 1.6 / 2.0.1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60" name="Google Shape;2460;p66"/>
          <p:cNvSpPr txBox="1"/>
          <p:nvPr/>
        </p:nvSpPr>
        <p:spPr>
          <a:xfrm>
            <a:off x="6583680" y="2788920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Open Charge Alliance  ·  openchargealliance.org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61" name="Google Shape;2461;p66"/>
          <p:cNvSpPr/>
          <p:nvPr/>
        </p:nvSpPr>
        <p:spPr>
          <a:xfrm>
            <a:off x="6400800" y="310896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62" name="Google Shape;2462;p66"/>
          <p:cNvSpPr/>
          <p:nvPr/>
        </p:nvSpPr>
        <p:spPr>
          <a:xfrm>
            <a:off x="6400800" y="310896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63" name="Google Shape;2463;p66"/>
          <p:cNvSpPr txBox="1"/>
          <p:nvPr/>
        </p:nvSpPr>
        <p:spPr>
          <a:xfrm>
            <a:off x="6583680" y="3154679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OAuth 2.1 (draft)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64" name="Google Shape;2464;p66"/>
          <p:cNvSpPr txBox="1"/>
          <p:nvPr/>
        </p:nvSpPr>
        <p:spPr>
          <a:xfrm>
            <a:off x="6583680" y="3383279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IETF  ·  RFC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curso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65" name="Google Shape;2465;p66"/>
          <p:cNvSpPr/>
          <p:nvPr/>
        </p:nvSpPr>
        <p:spPr>
          <a:xfrm>
            <a:off x="6400800" y="370332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66" name="Google Shape;2466;p66"/>
          <p:cNvSpPr/>
          <p:nvPr/>
        </p:nvSpPr>
        <p:spPr>
          <a:xfrm>
            <a:off x="6400800" y="370332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67" name="Google Shape;2467;p66"/>
          <p:cNvSpPr txBox="1"/>
          <p:nvPr/>
        </p:nvSpPr>
        <p:spPr>
          <a:xfrm>
            <a:off x="6583680" y="3749039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RFC 7519 — JWT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68" name="Google Shape;2468;p66"/>
          <p:cNvSpPr txBox="1"/>
          <p:nvPr/>
        </p:nvSpPr>
        <p:spPr>
          <a:xfrm>
            <a:off x="6583680" y="3977639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IETF  ·  JSON Web Token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69" name="Google Shape;2469;p66"/>
          <p:cNvSpPr/>
          <p:nvPr/>
        </p:nvSpPr>
        <p:spPr>
          <a:xfrm>
            <a:off x="6400800" y="429768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70" name="Google Shape;2470;p66"/>
          <p:cNvSpPr/>
          <p:nvPr/>
        </p:nvSpPr>
        <p:spPr>
          <a:xfrm>
            <a:off x="6400800" y="429768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71" name="Google Shape;2471;p66"/>
          <p:cNvSpPr txBox="1"/>
          <p:nvPr/>
        </p:nvSpPr>
        <p:spPr>
          <a:xfrm>
            <a:off x="6583680" y="434340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RFC 8705 —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mTLS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72" name="Google Shape;2472;p66"/>
          <p:cNvSpPr txBox="1"/>
          <p:nvPr/>
        </p:nvSpPr>
        <p:spPr>
          <a:xfrm>
            <a:off x="6583680" y="4572000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IETF  ·  OAuth Mutual TLS Client Auth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73" name="Google Shape;2473;p66"/>
          <p:cNvSpPr/>
          <p:nvPr/>
        </p:nvSpPr>
        <p:spPr>
          <a:xfrm>
            <a:off x="6400800" y="489204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74" name="Google Shape;2474;p66"/>
          <p:cNvSpPr/>
          <p:nvPr/>
        </p:nvSpPr>
        <p:spPr>
          <a:xfrm>
            <a:off x="6400800" y="489204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75" name="Google Shape;2475;p66"/>
          <p:cNvSpPr txBox="1"/>
          <p:nvPr/>
        </p:nvSpPr>
        <p:spPr>
          <a:xfrm>
            <a:off x="6583680" y="493776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ISO 8601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76" name="Google Shape;2476;p66"/>
          <p:cNvSpPr txBox="1"/>
          <p:nvPr/>
        </p:nvSpPr>
        <p:spPr>
          <a:xfrm>
            <a:off x="6583680" y="5166360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Formato de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fechas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horas</a:t>
            </a:r>
            <a:endParaRPr sz="2400" dirty="0">
              <a:latin typeface="Nunito Sans regular" panose="00000500000000000000" pitchFamily="2" charset="0"/>
            </a:endParaRPr>
          </a:p>
        </p:txBody>
      </p:sp>
      <p:sp>
        <p:nvSpPr>
          <p:cNvPr id="2477" name="Google Shape;2477;p66"/>
          <p:cNvSpPr/>
          <p:nvPr/>
        </p:nvSpPr>
        <p:spPr>
          <a:xfrm>
            <a:off x="6400800" y="5486400"/>
            <a:ext cx="4869455" cy="5486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78" name="Google Shape;2478;p66"/>
          <p:cNvSpPr/>
          <p:nvPr/>
        </p:nvSpPr>
        <p:spPr>
          <a:xfrm>
            <a:off x="6400800" y="5486400"/>
            <a:ext cx="91440" cy="548640"/>
          </a:xfrm>
          <a:prstGeom prst="rect">
            <a:avLst/>
          </a:prstGeom>
          <a:solidFill>
            <a:srgbClr val="EDB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79" name="Google Shape;2479;p66"/>
          <p:cNvSpPr txBox="1"/>
          <p:nvPr/>
        </p:nvSpPr>
        <p:spPr>
          <a:xfrm>
            <a:off x="6583680" y="5532120"/>
            <a:ext cx="53492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IEC 61851 / IEC 62196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480" name="Google Shape;2480;p66"/>
          <p:cNvSpPr txBox="1"/>
          <p:nvPr/>
        </p:nvSpPr>
        <p:spPr>
          <a:xfrm>
            <a:off x="6583680" y="5760720"/>
            <a:ext cx="53492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Carga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conductiva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/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conectores</a:t>
            </a:r>
            <a:r>
              <a:rPr lang="en-US" sz="12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físicos</a:t>
            </a:r>
            <a:endParaRPr sz="24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C780A527-32CD-E8C9-D0E8-8D0348A0E7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C880D573-A049-CC57-7094-2A8C90F7D2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FADD544E-5EB2-0BFE-3A6A-6DCE538D816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40312" y="5669279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A50CCC5C-60C4-015E-78A0-F68B03A30DE1}"/>
              </a:ext>
            </a:extLst>
          </p:cNvPr>
          <p:cNvSpPr/>
          <p:nvPr/>
        </p:nvSpPr>
        <p:spPr>
          <a:xfrm rot="5400000">
            <a:off x="-509001" y="5671220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3C3ECF81-02DF-A10E-0FD6-B10A96DE1A58}"/>
              </a:ext>
            </a:extLst>
          </p:cNvPr>
          <p:cNvSpPr/>
          <p:nvPr/>
        </p:nvSpPr>
        <p:spPr>
          <a:xfrm rot="-5400000">
            <a:off x="10335170" y="-379961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2491" name="Google Shape;2491;p67"/>
          <p:cNvSpPr txBox="1"/>
          <p:nvPr/>
        </p:nvSpPr>
        <p:spPr>
          <a:xfrm>
            <a:off x="548640" y="640080"/>
            <a:ext cx="1097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SLAs </a:t>
            </a:r>
            <a:r>
              <a:rPr lang="en-US" sz="3400" b="1" dirty="0" err="1">
                <a:solidFill>
                  <a:srgbClr val="223D34"/>
                </a:solidFill>
                <a:latin typeface="Nunito ExtraBold"/>
                <a:sym typeface="Calibri"/>
              </a:rPr>
              <a:t>operativos</a:t>
            </a:r>
            <a:r>
              <a:rPr lang="en-US" sz="3400" b="1" dirty="0">
                <a:solidFill>
                  <a:srgbClr val="223D34"/>
                </a:solidFill>
                <a:latin typeface="Nunito ExtraBold"/>
                <a:sym typeface="Calibri"/>
              </a:rPr>
              <a:t> · UPME ↔ CPO</a:t>
            </a:r>
            <a:endParaRPr sz="34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493" name="Google Shape;2493;p67"/>
          <p:cNvSpPr/>
          <p:nvPr/>
        </p:nvSpPr>
        <p:spPr>
          <a:xfrm>
            <a:off x="548640" y="1554480"/>
            <a:ext cx="11091672" cy="457200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94" name="Google Shape;2494;p67"/>
          <p:cNvSpPr txBox="1"/>
          <p:nvPr/>
        </p:nvSpPr>
        <p:spPr>
          <a:xfrm>
            <a:off x="685800" y="1659970"/>
            <a:ext cx="28346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Métrica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495" name="Google Shape;2495;p67"/>
          <p:cNvSpPr txBox="1"/>
          <p:nvPr/>
        </p:nvSpPr>
        <p:spPr>
          <a:xfrm>
            <a:off x="3794760" y="1659970"/>
            <a:ext cx="210312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Compromiso</a:t>
            </a:r>
            <a:r>
              <a:rPr lang="en-US" sz="16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UPME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496" name="Google Shape;2496;p67"/>
          <p:cNvSpPr txBox="1"/>
          <p:nvPr/>
        </p:nvSpPr>
        <p:spPr>
          <a:xfrm>
            <a:off x="6172200" y="1659970"/>
            <a:ext cx="2194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Compromiso</a:t>
            </a:r>
            <a:r>
              <a:rPr lang="en-US" sz="16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CPO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497" name="Google Shape;2497;p67"/>
          <p:cNvSpPr txBox="1"/>
          <p:nvPr/>
        </p:nvSpPr>
        <p:spPr>
          <a:xfrm>
            <a:off x="8641080" y="1659970"/>
            <a:ext cx="286207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Penalidad</a:t>
            </a:r>
            <a:r>
              <a:rPr lang="en-US" sz="16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/ Acción</a:t>
            </a:r>
            <a:endParaRPr sz="2000" dirty="0">
              <a:latin typeface="Nunito Sans Black" panose="00000A00000000000000" pitchFamily="2" charset="0"/>
            </a:endParaRPr>
          </a:p>
        </p:txBody>
      </p:sp>
      <p:sp>
        <p:nvSpPr>
          <p:cNvPr id="2498" name="Google Shape;2498;p67"/>
          <p:cNvSpPr/>
          <p:nvPr/>
        </p:nvSpPr>
        <p:spPr>
          <a:xfrm>
            <a:off x="548640" y="1993392"/>
            <a:ext cx="11091672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499" name="Google Shape;2499;p67"/>
          <p:cNvSpPr/>
          <p:nvPr/>
        </p:nvSpPr>
        <p:spPr>
          <a:xfrm>
            <a:off x="548640" y="2057400"/>
            <a:ext cx="11091672" cy="548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00" name="Google Shape;2500;p67"/>
          <p:cNvSpPr txBox="1"/>
          <p:nvPr/>
        </p:nvSpPr>
        <p:spPr>
          <a:xfrm>
            <a:off x="685800" y="2223997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Disponibilidad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SIEM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01" name="Google Shape;2501;p67"/>
          <p:cNvSpPr txBox="1"/>
          <p:nvPr/>
        </p:nvSpPr>
        <p:spPr>
          <a:xfrm>
            <a:off x="3794760" y="2223998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99.9 %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mensual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502" name="Google Shape;2502;p67"/>
          <p:cNvSpPr txBox="1"/>
          <p:nvPr/>
        </p:nvSpPr>
        <p:spPr>
          <a:xfrm>
            <a:off x="6172200" y="2223998"/>
            <a:ext cx="21945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99.0 % backend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03" name="Google Shape;2503;p67"/>
          <p:cNvSpPr txBox="1"/>
          <p:nvPr/>
        </p:nvSpPr>
        <p:spPr>
          <a:xfrm>
            <a:off x="8641080" y="2223998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Plan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continuidad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documentado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04" name="Google Shape;2504;p67"/>
          <p:cNvSpPr/>
          <p:nvPr/>
        </p:nvSpPr>
        <p:spPr>
          <a:xfrm>
            <a:off x="548640" y="2624328"/>
            <a:ext cx="11091672" cy="54864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05" name="Google Shape;2505;p67"/>
          <p:cNvSpPr txBox="1"/>
          <p:nvPr/>
        </p:nvSpPr>
        <p:spPr>
          <a:xfrm>
            <a:off x="685800" y="2790925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API consulta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06" name="Google Shape;2506;p67"/>
          <p:cNvSpPr txBox="1"/>
          <p:nvPr/>
        </p:nvSpPr>
        <p:spPr>
          <a:xfrm>
            <a:off x="3794760" y="2790926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P95 ≤ 500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507" name="Google Shape;2507;p67"/>
          <p:cNvSpPr txBox="1"/>
          <p:nvPr/>
        </p:nvSpPr>
        <p:spPr>
          <a:xfrm>
            <a:off x="6172200" y="2817856"/>
            <a:ext cx="219456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—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08" name="Google Shape;2508;p67"/>
          <p:cNvSpPr txBox="1"/>
          <p:nvPr/>
        </p:nvSpPr>
        <p:spPr>
          <a:xfrm>
            <a:off x="8641080" y="2790926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Notificación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+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remediación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 h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09" name="Google Shape;2509;p67"/>
          <p:cNvSpPr/>
          <p:nvPr/>
        </p:nvSpPr>
        <p:spPr>
          <a:xfrm>
            <a:off x="548640" y="3191256"/>
            <a:ext cx="11091672" cy="548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10" name="Google Shape;2510;p67"/>
          <p:cNvSpPr txBox="1"/>
          <p:nvPr/>
        </p:nvSpPr>
        <p:spPr>
          <a:xfrm>
            <a:off x="685800" y="3357853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CPO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11" name="Google Shape;2511;p67"/>
          <p:cNvSpPr txBox="1"/>
          <p:nvPr/>
        </p:nvSpPr>
        <p:spPr>
          <a:xfrm>
            <a:off x="3794760" y="3384784"/>
            <a:ext cx="210312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—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12" name="Google Shape;2512;p67"/>
          <p:cNvSpPr txBox="1"/>
          <p:nvPr/>
        </p:nvSpPr>
        <p:spPr>
          <a:xfrm>
            <a:off x="6172200" y="3357854"/>
            <a:ext cx="21945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≤ 60 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desde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13" name="Google Shape;2513;p67"/>
          <p:cNvSpPr txBox="1"/>
          <p:nvPr/>
        </p:nvSpPr>
        <p:spPr>
          <a:xfrm>
            <a:off x="8641080" y="3357854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Suspensión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temporal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party_id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14" name="Google Shape;2514;p67"/>
          <p:cNvSpPr/>
          <p:nvPr/>
        </p:nvSpPr>
        <p:spPr>
          <a:xfrm>
            <a:off x="548640" y="3758184"/>
            <a:ext cx="11091672" cy="54864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15" name="Google Shape;2515;p67"/>
          <p:cNvSpPr txBox="1"/>
          <p:nvPr/>
        </p:nvSpPr>
        <p:spPr>
          <a:xfrm>
            <a:off x="685800" y="3924781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Tiempo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respuesta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soporte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16" name="Google Shape;2516;p67"/>
          <p:cNvSpPr txBox="1"/>
          <p:nvPr/>
        </p:nvSpPr>
        <p:spPr>
          <a:xfrm>
            <a:off x="3794760" y="3924782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8 h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hábiles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517" name="Google Shape;2517;p67"/>
          <p:cNvSpPr txBox="1"/>
          <p:nvPr/>
        </p:nvSpPr>
        <p:spPr>
          <a:xfrm>
            <a:off x="6172200" y="3951712"/>
            <a:ext cx="219456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—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18" name="Google Shape;2518;p67"/>
          <p:cNvSpPr txBox="1"/>
          <p:nvPr/>
        </p:nvSpPr>
        <p:spPr>
          <a:xfrm>
            <a:off x="8641080" y="3924782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Escalamiento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Subdirector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19" name="Google Shape;2519;p67"/>
          <p:cNvSpPr/>
          <p:nvPr/>
        </p:nvSpPr>
        <p:spPr>
          <a:xfrm>
            <a:off x="548640" y="4325112"/>
            <a:ext cx="11091672" cy="548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20" name="Google Shape;2520;p67"/>
          <p:cNvSpPr txBox="1"/>
          <p:nvPr/>
        </p:nvSpPr>
        <p:spPr>
          <a:xfrm>
            <a:off x="685800" y="4491709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Notificación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incidente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21" name="Google Shape;2521;p67"/>
          <p:cNvSpPr txBox="1"/>
          <p:nvPr/>
        </p:nvSpPr>
        <p:spPr>
          <a:xfrm>
            <a:off x="3794760" y="4518640"/>
            <a:ext cx="210312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—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22" name="Google Shape;2522;p67"/>
          <p:cNvSpPr txBox="1"/>
          <p:nvPr/>
        </p:nvSpPr>
        <p:spPr>
          <a:xfrm>
            <a:off x="6172200" y="4491710"/>
            <a:ext cx="21945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 h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tras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detección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23" name="Google Shape;2523;p67"/>
          <p:cNvSpPr txBox="1"/>
          <p:nvPr/>
        </p:nvSpPr>
        <p:spPr>
          <a:xfrm>
            <a:off x="8641080" y="4383988"/>
            <a:ext cx="286207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SIC +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sanción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Res. 40559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24" name="Google Shape;2524;p67"/>
          <p:cNvSpPr/>
          <p:nvPr/>
        </p:nvSpPr>
        <p:spPr>
          <a:xfrm>
            <a:off x="548640" y="4892040"/>
            <a:ext cx="11091672" cy="54864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25" name="Google Shape;2525;p67"/>
          <p:cNvSpPr txBox="1"/>
          <p:nvPr/>
        </p:nvSpPr>
        <p:spPr>
          <a:xfrm>
            <a:off x="685800" y="5058637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Mantenimiento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programado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26" name="Google Shape;2526;p67"/>
          <p:cNvSpPr txBox="1"/>
          <p:nvPr/>
        </p:nvSpPr>
        <p:spPr>
          <a:xfrm>
            <a:off x="3794760" y="5058638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48 h aviso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previo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527" name="Google Shape;2527;p67"/>
          <p:cNvSpPr txBox="1"/>
          <p:nvPr/>
        </p:nvSpPr>
        <p:spPr>
          <a:xfrm>
            <a:off x="6172200" y="5058638"/>
            <a:ext cx="21945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Ventana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acordada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28" name="Google Shape;2528;p67"/>
          <p:cNvSpPr txBox="1"/>
          <p:nvPr/>
        </p:nvSpPr>
        <p:spPr>
          <a:xfrm>
            <a:off x="8641080" y="5058638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 de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fecha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si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solicita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CPO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29" name="Google Shape;2529;p67"/>
          <p:cNvSpPr/>
          <p:nvPr/>
        </p:nvSpPr>
        <p:spPr>
          <a:xfrm>
            <a:off x="548640" y="5458968"/>
            <a:ext cx="11091672" cy="548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30" name="Google Shape;2530;p67"/>
          <p:cNvSpPr txBox="1"/>
          <p:nvPr/>
        </p:nvSpPr>
        <p:spPr>
          <a:xfrm>
            <a:off x="685800" y="5625565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Rotación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API Key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31" name="Google Shape;2531;p67"/>
          <p:cNvSpPr txBox="1"/>
          <p:nvPr/>
        </p:nvSpPr>
        <p:spPr>
          <a:xfrm>
            <a:off x="3794760" y="5625566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30 días aviso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previo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532" name="Google Shape;2532;p67"/>
          <p:cNvSpPr txBox="1"/>
          <p:nvPr/>
        </p:nvSpPr>
        <p:spPr>
          <a:xfrm>
            <a:off x="6172200" y="5652496"/>
            <a:ext cx="219456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—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33" name="Google Shape;2533;p67"/>
          <p:cNvSpPr txBox="1"/>
          <p:nvPr/>
        </p:nvSpPr>
        <p:spPr>
          <a:xfrm>
            <a:off x="8641080" y="5625566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Doble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validez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7 días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transición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34" name="Google Shape;2534;p67"/>
          <p:cNvSpPr/>
          <p:nvPr/>
        </p:nvSpPr>
        <p:spPr>
          <a:xfrm>
            <a:off x="548640" y="6025896"/>
            <a:ext cx="11091672" cy="548640"/>
          </a:xfrm>
          <a:prstGeom prst="rect">
            <a:avLst/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35" name="Google Shape;2535;p67"/>
          <p:cNvSpPr txBox="1"/>
          <p:nvPr/>
        </p:nvSpPr>
        <p:spPr>
          <a:xfrm>
            <a:off x="685800" y="6192493"/>
            <a:ext cx="28346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Compatibilidad</a:t>
            </a:r>
            <a:r>
              <a:rPr lang="en-US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cambios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536" name="Google Shape;2536;p67"/>
          <p:cNvSpPr txBox="1"/>
          <p:nvPr/>
        </p:nvSpPr>
        <p:spPr>
          <a:xfrm>
            <a:off x="3794760" y="6192494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≥ 6 meses</a:t>
            </a:r>
            <a:endParaRPr sz="2000" dirty="0">
              <a:latin typeface="Nunito Sans regular" panose="00000500000000000000" pitchFamily="2" charset="0"/>
            </a:endParaRPr>
          </a:p>
        </p:txBody>
      </p:sp>
      <p:sp>
        <p:nvSpPr>
          <p:cNvPr id="2537" name="Google Shape;2537;p67"/>
          <p:cNvSpPr txBox="1"/>
          <p:nvPr/>
        </p:nvSpPr>
        <p:spPr>
          <a:xfrm>
            <a:off x="6172200" y="6219424"/>
            <a:ext cx="219456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—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38" name="Google Shape;2538;p67"/>
          <p:cNvSpPr txBox="1"/>
          <p:nvPr/>
        </p:nvSpPr>
        <p:spPr>
          <a:xfrm>
            <a:off x="8641080" y="6192494"/>
            <a:ext cx="28620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Versionado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/</a:t>
            </a:r>
            <a:r>
              <a:rPr lang="en-US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ocpi</a:t>
            </a:r>
            <a:r>
              <a:rPr lang="en-US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/2.2.1/ → /2.3/</a:t>
            </a:r>
            <a:endParaRPr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F22"/>
        </a:solidFill>
        <a:effectLst/>
      </p:bgPr>
    </p:bg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68"/>
          <p:cNvSpPr txBox="1"/>
          <p:nvPr/>
        </p:nvSpPr>
        <p:spPr>
          <a:xfrm>
            <a:off x="566928" y="1024682"/>
            <a:ext cx="7315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BACKUP · EQUIPO RESPONSABLE</a:t>
            </a:r>
            <a:endParaRPr sz="2400" dirty="0">
              <a:latin typeface="Nunito Sans Black" panose="00000A00000000000000" pitchFamily="2" charset="0"/>
            </a:endParaRPr>
          </a:p>
        </p:txBody>
      </p:sp>
      <p:sp>
        <p:nvSpPr>
          <p:cNvPr id="2549" name="Google Shape;2549;p68"/>
          <p:cNvSpPr/>
          <p:nvPr/>
        </p:nvSpPr>
        <p:spPr>
          <a:xfrm>
            <a:off x="566928" y="1627632"/>
            <a:ext cx="2743200" cy="64008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50" name="Google Shape;2550;p68"/>
          <p:cNvSpPr/>
          <p:nvPr/>
        </p:nvSpPr>
        <p:spPr>
          <a:xfrm>
            <a:off x="548640" y="2011680"/>
            <a:ext cx="5486400" cy="10972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51" name="Google Shape;2551;p68"/>
          <p:cNvSpPr/>
          <p:nvPr/>
        </p:nvSpPr>
        <p:spPr>
          <a:xfrm>
            <a:off x="822959" y="224028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52" name="Google Shape;2552;p68"/>
          <p:cNvSpPr txBox="1"/>
          <p:nvPr/>
        </p:nvSpPr>
        <p:spPr>
          <a:xfrm>
            <a:off x="822959" y="2421820"/>
            <a:ext cx="6400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IC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53" name="Google Shape;2553;p68"/>
          <p:cNvSpPr txBox="1"/>
          <p:nvPr/>
        </p:nvSpPr>
        <p:spPr>
          <a:xfrm>
            <a:off x="1600200" y="2286000"/>
            <a:ext cx="42976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Indira Cristina Portocarrero Ospina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54" name="Google Shape;2554;p68"/>
          <p:cNvSpPr txBox="1"/>
          <p:nvPr/>
        </p:nvSpPr>
        <p:spPr>
          <a:xfrm>
            <a:off x="1600200" y="265176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Directora</a:t>
            </a: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General · UPME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55" name="Google Shape;2555;p68"/>
          <p:cNvSpPr/>
          <p:nvPr/>
        </p:nvSpPr>
        <p:spPr>
          <a:xfrm>
            <a:off x="6400800" y="2011680"/>
            <a:ext cx="5486400" cy="10972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56" name="Google Shape;2556;p68"/>
          <p:cNvSpPr/>
          <p:nvPr/>
        </p:nvSpPr>
        <p:spPr>
          <a:xfrm>
            <a:off x="6675120" y="224028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57" name="Google Shape;2557;p68"/>
          <p:cNvSpPr txBox="1"/>
          <p:nvPr/>
        </p:nvSpPr>
        <p:spPr>
          <a:xfrm>
            <a:off x="6675120" y="2421820"/>
            <a:ext cx="6400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58" name="Google Shape;2558;p68"/>
          <p:cNvSpPr txBox="1"/>
          <p:nvPr/>
        </p:nvSpPr>
        <p:spPr>
          <a:xfrm>
            <a:off x="7452360" y="2286000"/>
            <a:ext cx="42976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John Alejandro Barrios Avila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59" name="Google Shape;2559;p68"/>
          <p:cNvSpPr txBox="1"/>
          <p:nvPr/>
        </p:nvSpPr>
        <p:spPr>
          <a:xfrm>
            <a:off x="7452360" y="265176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Subdirector (E) </a:t>
            </a:r>
            <a:r>
              <a:rPr lang="en-US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Gestión</a:t>
            </a: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 Información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60" name="Google Shape;2560;p68"/>
          <p:cNvSpPr/>
          <p:nvPr/>
        </p:nvSpPr>
        <p:spPr>
          <a:xfrm>
            <a:off x="548640" y="3291840"/>
            <a:ext cx="5486400" cy="10972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61" name="Google Shape;2561;p68"/>
          <p:cNvSpPr/>
          <p:nvPr/>
        </p:nvSpPr>
        <p:spPr>
          <a:xfrm>
            <a:off x="822959" y="352044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62" name="Google Shape;2562;p68"/>
          <p:cNvSpPr txBox="1"/>
          <p:nvPr/>
        </p:nvSpPr>
        <p:spPr>
          <a:xfrm>
            <a:off x="822959" y="3701980"/>
            <a:ext cx="6400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63" name="Google Shape;2563;p68"/>
          <p:cNvSpPr txBox="1"/>
          <p:nvPr/>
        </p:nvSpPr>
        <p:spPr>
          <a:xfrm>
            <a:off x="1600200" y="3566160"/>
            <a:ext cx="42976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Cesar A. Jerez Mayorga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64" name="Google Shape;2564;p68"/>
          <p:cNvSpPr txBox="1"/>
          <p:nvPr/>
        </p:nvSpPr>
        <p:spPr>
          <a:xfrm>
            <a:off x="1600200" y="393192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 </a:t>
            </a:r>
            <a:r>
              <a:rPr lang="en-US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Subdirección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65" name="Google Shape;2565;p68"/>
          <p:cNvSpPr/>
          <p:nvPr/>
        </p:nvSpPr>
        <p:spPr>
          <a:xfrm>
            <a:off x="6400800" y="3291840"/>
            <a:ext cx="5486400" cy="10972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66" name="Google Shape;2566;p68"/>
          <p:cNvSpPr/>
          <p:nvPr/>
        </p:nvSpPr>
        <p:spPr>
          <a:xfrm>
            <a:off x="6675120" y="352044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67" name="Google Shape;2567;p68"/>
          <p:cNvSpPr txBox="1"/>
          <p:nvPr/>
        </p:nvSpPr>
        <p:spPr>
          <a:xfrm>
            <a:off x="6675120" y="3701980"/>
            <a:ext cx="6400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68" name="Google Shape;2568;p68"/>
          <p:cNvSpPr txBox="1"/>
          <p:nvPr/>
        </p:nvSpPr>
        <p:spPr>
          <a:xfrm>
            <a:off x="7452360" y="3566160"/>
            <a:ext cx="42976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Rafael A. Domínguez Jiménez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69" name="Google Shape;2569;p68"/>
          <p:cNvSpPr txBox="1"/>
          <p:nvPr/>
        </p:nvSpPr>
        <p:spPr>
          <a:xfrm>
            <a:off x="7452360" y="393192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Arquitecto</a:t>
            </a: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· Expositor de hoy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70" name="Google Shape;2570;p68"/>
          <p:cNvSpPr/>
          <p:nvPr/>
        </p:nvSpPr>
        <p:spPr>
          <a:xfrm>
            <a:off x="548640" y="4572000"/>
            <a:ext cx="5486400" cy="10972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71" name="Google Shape;2571;p68"/>
          <p:cNvSpPr/>
          <p:nvPr/>
        </p:nvSpPr>
        <p:spPr>
          <a:xfrm>
            <a:off x="822959" y="480060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72" name="Google Shape;2572;p68"/>
          <p:cNvSpPr txBox="1"/>
          <p:nvPr/>
        </p:nvSpPr>
        <p:spPr>
          <a:xfrm>
            <a:off x="822959" y="4982140"/>
            <a:ext cx="6400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RS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73" name="Google Shape;2573;p68"/>
          <p:cNvSpPr txBox="1"/>
          <p:nvPr/>
        </p:nvSpPr>
        <p:spPr>
          <a:xfrm>
            <a:off x="1600200" y="4846320"/>
            <a:ext cx="42976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Rafael Santos Arnedo Mendoza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74" name="Google Shape;2574;p68"/>
          <p:cNvSpPr txBox="1"/>
          <p:nvPr/>
        </p:nvSpPr>
        <p:spPr>
          <a:xfrm>
            <a:off x="1600200" y="521208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 </a:t>
            </a:r>
            <a:r>
              <a:rPr lang="en-US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Subdirección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75" name="Google Shape;2575;p68"/>
          <p:cNvSpPr/>
          <p:nvPr/>
        </p:nvSpPr>
        <p:spPr>
          <a:xfrm>
            <a:off x="6400800" y="4572000"/>
            <a:ext cx="5486400" cy="1097280"/>
          </a:xfrm>
          <a:prstGeom prst="roundRect">
            <a:avLst>
              <a:gd name="adj" fmla="val 5000"/>
            </a:avLst>
          </a:prstGeom>
          <a:solidFill>
            <a:srgbClr val="0E3B2A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76" name="Google Shape;2576;p68"/>
          <p:cNvSpPr/>
          <p:nvPr/>
        </p:nvSpPr>
        <p:spPr>
          <a:xfrm>
            <a:off x="6675120" y="4800600"/>
            <a:ext cx="640080" cy="640080"/>
          </a:xfrm>
          <a:prstGeom prst="ellipse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77" name="Google Shape;2577;p68"/>
          <p:cNvSpPr txBox="1"/>
          <p:nvPr/>
        </p:nvSpPr>
        <p:spPr>
          <a:xfrm>
            <a:off x="6675120" y="4982140"/>
            <a:ext cx="6400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FG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578" name="Google Shape;2578;p68"/>
          <p:cNvSpPr txBox="1"/>
          <p:nvPr/>
        </p:nvSpPr>
        <p:spPr>
          <a:xfrm>
            <a:off x="7452360" y="4846320"/>
            <a:ext cx="42976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Fabián Garzón García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79" name="Google Shape;2579;p68"/>
          <p:cNvSpPr txBox="1"/>
          <p:nvPr/>
        </p:nvSpPr>
        <p:spPr>
          <a:xfrm>
            <a:off x="7452360" y="5212080"/>
            <a:ext cx="429768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u="none" strike="noStrike" cap="none" dirty="0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Equipo </a:t>
            </a:r>
            <a:r>
              <a:rPr lang="en-US" b="0" i="1" u="none" strike="noStrike" cap="none" dirty="0" err="1">
                <a:solidFill>
                  <a:srgbClr val="CDE848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Subdirección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580" name="Google Shape;2580;p68"/>
          <p:cNvSpPr/>
          <p:nvPr/>
        </p:nvSpPr>
        <p:spPr>
          <a:xfrm>
            <a:off x="548640" y="5989320"/>
            <a:ext cx="11091672" cy="457200"/>
          </a:xfrm>
          <a:prstGeom prst="roundRect">
            <a:avLst>
              <a:gd name="adj" fmla="val 5000"/>
            </a:avLst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81" name="Google Shape;2581;p68"/>
          <p:cNvSpPr txBox="1"/>
          <p:nvPr/>
        </p:nvSpPr>
        <p:spPr>
          <a:xfrm>
            <a:off x="548640" y="6125587"/>
            <a:ext cx="1109167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Diseño</a:t>
            </a:r>
            <a:r>
              <a:rPr lang="en-US" sz="12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1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diagramación</a:t>
            </a:r>
            <a:r>
              <a:rPr lang="en-US" sz="12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la </a:t>
            </a:r>
            <a:r>
              <a:rPr lang="en-US" sz="1200" b="1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guía</a:t>
            </a:r>
            <a:r>
              <a:rPr lang="en-US" sz="1200" b="1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 </a:t>
            </a:r>
            <a:r>
              <a:rPr lang="en-US" sz="120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Olga Lucía Rojas Solórzano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509;g39368f38440_0_1948" title="_UPME_logo_BLANCO.png">
            <a:extLst>
              <a:ext uri="{FF2B5EF4-FFF2-40B4-BE49-F238E27FC236}">
                <a16:creationId xmlns:a16="http://schemas.microsoft.com/office/drawing/2014/main" id="{EA7A8E4F-54F8-943B-3609-7C6E74E2DB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0738" y="309781"/>
            <a:ext cx="825829" cy="75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1"/>
          <p:cNvSpPr/>
          <p:nvPr/>
        </p:nvSpPr>
        <p:spPr>
          <a:xfrm rot="-5400000">
            <a:off x="5290791" y="-43212"/>
            <a:ext cx="6858000" cy="694442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5000">
                <a:srgbClr val="000000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algn="ctr" defTabSz="1219170">
              <a:buSzPts val="525"/>
              <a:defRPr/>
            </a:pPr>
            <a:endParaRPr sz="700" dirty="0">
              <a:latin typeface="Nunito Sans regular" panose="00000500000000000000" pitchFamily="2" charset="0"/>
            </a:endParaRPr>
          </a:p>
        </p:txBody>
      </p:sp>
      <p:sp>
        <p:nvSpPr>
          <p:cNvPr id="746" name="Google Shape;746;p11"/>
          <p:cNvSpPr txBox="1"/>
          <p:nvPr/>
        </p:nvSpPr>
        <p:spPr>
          <a:xfrm>
            <a:off x="8400485" y="5718142"/>
            <a:ext cx="26160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SzPts val="1400"/>
              <a:defRPr/>
            </a:pPr>
            <a:r>
              <a:rPr lang="es" sz="18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www.</a:t>
            </a:r>
            <a:r>
              <a:rPr lang="es" sz="1867" b="1">
                <a:solidFill>
                  <a:srgbClr val="00D90B"/>
                </a:solidFill>
                <a:latin typeface="Montserrat"/>
                <a:ea typeface="Montserrat"/>
                <a:cs typeface="Montserrat"/>
                <a:sym typeface="Montserrat"/>
              </a:rPr>
              <a:t>upme</a:t>
            </a:r>
            <a:r>
              <a:rPr lang="es" sz="18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.gov.co</a:t>
            </a:r>
            <a:endParaRPr sz="18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7" name="Google Shape;747;p11"/>
          <p:cNvSpPr txBox="1"/>
          <p:nvPr/>
        </p:nvSpPr>
        <p:spPr>
          <a:xfrm>
            <a:off x="7119568" y="3576832"/>
            <a:ext cx="5178000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SzPts val="1100"/>
              <a:defRPr/>
            </a:pPr>
            <a:r>
              <a:rPr lang="es" sz="1467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@upmecol     UPME Oficial    @upmeoficial</a:t>
            </a:r>
            <a:endParaRPr sz="1467" b="1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48" name="Google Shape;74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0902" y="3056965"/>
            <a:ext cx="712679" cy="69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17261" y="4245353"/>
            <a:ext cx="750521" cy="727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96269" y="4278929"/>
            <a:ext cx="750521" cy="727971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11"/>
          <p:cNvSpPr txBox="1"/>
          <p:nvPr/>
        </p:nvSpPr>
        <p:spPr>
          <a:xfrm>
            <a:off x="7771113" y="4888300"/>
            <a:ext cx="3443200" cy="34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SzPts val="1100"/>
              <a:defRPr/>
            </a:pPr>
            <a:r>
              <a:rPr lang="es" sz="1467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@upmeoficial      @upmeoficial</a:t>
            </a:r>
            <a:endParaRPr sz="1467" dirty="0">
              <a:latin typeface="Nunito Sans regular" panose="00000500000000000000" pitchFamily="2" charset="0"/>
            </a:endParaRPr>
          </a:p>
        </p:txBody>
      </p:sp>
      <p:pic>
        <p:nvPicPr>
          <p:cNvPr id="752" name="Google Shape;752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680315" y="3107454"/>
            <a:ext cx="501125" cy="5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20894" y="3088298"/>
            <a:ext cx="490441" cy="490441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11"/>
          <p:cNvSpPr txBox="1"/>
          <p:nvPr/>
        </p:nvSpPr>
        <p:spPr>
          <a:xfrm>
            <a:off x="6498000" y="1726768"/>
            <a:ext cx="44524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algn="r" defTabSz="1219170">
              <a:buSzPts val="3600"/>
              <a:defRPr/>
            </a:pPr>
            <a:r>
              <a:rPr lang="es" sz="48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¡Gracias!</a:t>
            </a:r>
            <a:endParaRPr sz="2400"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329;g3d2aaf74dd6_0_0" title="_UPME_logo_BLANCO.png">
            <a:extLst>
              <a:ext uri="{FF2B5EF4-FFF2-40B4-BE49-F238E27FC236}">
                <a16:creationId xmlns:a16="http://schemas.microsoft.com/office/drawing/2014/main" id="{D7AF052B-1860-BFFC-543A-03E146EEDE9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13632" y="341386"/>
            <a:ext cx="1515909" cy="1385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"/>
          <p:cNvSpPr txBox="1"/>
          <p:nvPr/>
        </p:nvSpPr>
        <p:spPr>
          <a:xfrm>
            <a:off x="548640" y="640080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Cadena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normativa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de la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electromovilidad</a:t>
            </a:r>
            <a:endParaRPr sz="40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279" name="Google Shape;279;p18"/>
          <p:cNvSpPr txBox="1"/>
          <p:nvPr/>
        </p:nvSpPr>
        <p:spPr>
          <a:xfrm>
            <a:off x="609600" y="1211054"/>
            <a:ext cx="10972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40559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cierra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proceso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6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años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80" name="Google Shape;280;p18"/>
          <p:cNvSpPr/>
          <p:nvPr/>
        </p:nvSpPr>
        <p:spPr>
          <a:xfrm>
            <a:off x="466344" y="1719072"/>
            <a:ext cx="2606040" cy="3474720"/>
          </a:xfrm>
          <a:prstGeom prst="roundRect">
            <a:avLst>
              <a:gd name="adj" fmla="val 4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8"/>
          <p:cNvSpPr txBox="1"/>
          <p:nvPr/>
        </p:nvSpPr>
        <p:spPr>
          <a:xfrm>
            <a:off x="694944" y="1947672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2019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82" name="Google Shape;282;p18"/>
          <p:cNvSpPr txBox="1"/>
          <p:nvPr/>
        </p:nvSpPr>
        <p:spPr>
          <a:xfrm>
            <a:off x="694944" y="2587751"/>
            <a:ext cx="21945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Ley 1964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83" name="Google Shape;283;p18"/>
          <p:cNvSpPr/>
          <p:nvPr/>
        </p:nvSpPr>
        <p:spPr>
          <a:xfrm>
            <a:off x="694944" y="3044951"/>
            <a:ext cx="548640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8"/>
          <p:cNvSpPr txBox="1"/>
          <p:nvPr/>
        </p:nvSpPr>
        <p:spPr>
          <a:xfrm>
            <a:off x="694944" y="3227832"/>
            <a:ext cx="2194560" cy="1343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Promueve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vehículos</a:t>
            </a:r>
            <a:endParaRPr sz="18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eléctricos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de cero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emisiones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Faculta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MinEnergía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reglamentar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85" name="Google Shape;285;p18"/>
          <p:cNvSpPr txBox="1"/>
          <p:nvPr/>
        </p:nvSpPr>
        <p:spPr>
          <a:xfrm>
            <a:off x="3032167" y="3273551"/>
            <a:ext cx="365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86" name="Google Shape;286;p18"/>
          <p:cNvSpPr/>
          <p:nvPr/>
        </p:nvSpPr>
        <p:spPr>
          <a:xfrm>
            <a:off x="3438144" y="1719072"/>
            <a:ext cx="2606040" cy="3474720"/>
          </a:xfrm>
          <a:prstGeom prst="roundRect">
            <a:avLst>
              <a:gd name="adj" fmla="val 4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8"/>
          <p:cNvSpPr txBox="1"/>
          <p:nvPr/>
        </p:nvSpPr>
        <p:spPr>
          <a:xfrm>
            <a:off x="3666743" y="1947672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2021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88" name="Google Shape;288;p18"/>
          <p:cNvSpPr txBox="1"/>
          <p:nvPr/>
        </p:nvSpPr>
        <p:spPr>
          <a:xfrm>
            <a:off x="3666743" y="2587751"/>
            <a:ext cx="21945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Res. 40223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89" name="Google Shape;289;p18"/>
          <p:cNvSpPr/>
          <p:nvPr/>
        </p:nvSpPr>
        <p:spPr>
          <a:xfrm>
            <a:off x="3666743" y="3044951"/>
            <a:ext cx="548640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8"/>
          <p:cNvSpPr txBox="1"/>
          <p:nvPr/>
        </p:nvSpPr>
        <p:spPr>
          <a:xfrm>
            <a:off x="3666743" y="3227832"/>
            <a:ext cx="2194560" cy="112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Establece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condiciones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técnicas</a:t>
            </a:r>
            <a:endParaRPr sz="18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mínimas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conectores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niveles</a:t>
            </a:r>
            <a:endParaRPr sz="18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carga,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91" name="Google Shape;291;p18"/>
          <p:cNvSpPr txBox="1"/>
          <p:nvPr/>
        </p:nvSpPr>
        <p:spPr>
          <a:xfrm>
            <a:off x="6003967" y="3273551"/>
            <a:ext cx="365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92" name="Google Shape;292;p18"/>
          <p:cNvSpPr/>
          <p:nvPr/>
        </p:nvSpPr>
        <p:spPr>
          <a:xfrm>
            <a:off x="6409944" y="1719072"/>
            <a:ext cx="2606040" cy="3474720"/>
          </a:xfrm>
          <a:prstGeom prst="roundRect">
            <a:avLst>
              <a:gd name="adj" fmla="val 4000"/>
            </a:avLst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8"/>
          <p:cNvSpPr txBox="1"/>
          <p:nvPr/>
        </p:nvSpPr>
        <p:spPr>
          <a:xfrm>
            <a:off x="6638544" y="1947672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2024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294" name="Google Shape;294;p18"/>
          <p:cNvSpPr txBox="1"/>
          <p:nvPr/>
        </p:nvSpPr>
        <p:spPr>
          <a:xfrm>
            <a:off x="6638544" y="2587751"/>
            <a:ext cx="21945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Res. 40123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295" name="Google Shape;295;p18"/>
          <p:cNvSpPr/>
          <p:nvPr/>
        </p:nvSpPr>
        <p:spPr>
          <a:xfrm>
            <a:off x="6638544" y="3044951"/>
            <a:ext cx="548640" cy="36576"/>
          </a:xfrm>
          <a:prstGeom prst="rect">
            <a:avLst/>
          </a:prstGeom>
          <a:solidFill>
            <a:srgbClr val="CDE8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8"/>
          <p:cNvSpPr txBox="1"/>
          <p:nvPr/>
        </p:nvSpPr>
        <p:spPr>
          <a:xfrm>
            <a:off x="6638544" y="3227832"/>
            <a:ext cx="2194560" cy="91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Cárgame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obligación</a:t>
            </a:r>
            <a:endParaRPr sz="18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registro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previo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toda</a:t>
            </a:r>
            <a:endParaRPr sz="18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estación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acceso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público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Nunito Sans regular" panose="00000500000000000000" pitchFamily="2" charset="0"/>
            </a:endParaRPr>
          </a:p>
        </p:txBody>
      </p:sp>
      <p:sp>
        <p:nvSpPr>
          <p:cNvPr id="297" name="Google Shape;297;p18"/>
          <p:cNvSpPr txBox="1"/>
          <p:nvPr/>
        </p:nvSpPr>
        <p:spPr>
          <a:xfrm>
            <a:off x="8975767" y="3273551"/>
            <a:ext cx="365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A346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→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298" name="Google Shape;298;p18"/>
          <p:cNvSpPr/>
          <p:nvPr/>
        </p:nvSpPr>
        <p:spPr>
          <a:xfrm>
            <a:off x="9381744" y="1719072"/>
            <a:ext cx="2606040" cy="3474720"/>
          </a:xfrm>
          <a:prstGeom prst="roundRect">
            <a:avLst>
              <a:gd name="adj" fmla="val 4000"/>
            </a:avLst>
          </a:prstGeom>
          <a:solidFill>
            <a:srgbClr val="C5F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8"/>
          <p:cNvSpPr/>
          <p:nvPr/>
        </p:nvSpPr>
        <p:spPr>
          <a:xfrm>
            <a:off x="9381744" y="1719072"/>
            <a:ext cx="2606040" cy="109728"/>
          </a:xfrm>
          <a:prstGeom prst="rect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8"/>
          <p:cNvSpPr txBox="1"/>
          <p:nvPr/>
        </p:nvSpPr>
        <p:spPr>
          <a:xfrm>
            <a:off x="9610344" y="1947672"/>
            <a:ext cx="21945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0A2F22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2025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01" name="Google Shape;301;p18"/>
          <p:cNvSpPr txBox="1"/>
          <p:nvPr/>
        </p:nvSpPr>
        <p:spPr>
          <a:xfrm>
            <a:off x="9610344" y="2587751"/>
            <a:ext cx="21945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A2F22"/>
                </a:solidFill>
                <a:latin typeface="Nunito Sans Bold" panose="00000800000000000000" pitchFamily="2" charset="0"/>
                <a:ea typeface="Calibri"/>
                <a:cs typeface="Calibri"/>
                <a:sym typeface="Calibri"/>
              </a:rPr>
              <a:t>Res. 40559</a:t>
            </a:r>
            <a:endParaRPr dirty="0">
              <a:latin typeface="Nunito Sans Bold" panose="00000800000000000000" pitchFamily="2" charset="0"/>
            </a:endParaRPr>
          </a:p>
        </p:txBody>
      </p:sp>
      <p:sp>
        <p:nvSpPr>
          <p:cNvPr id="302" name="Google Shape;302;p18"/>
          <p:cNvSpPr/>
          <p:nvPr/>
        </p:nvSpPr>
        <p:spPr>
          <a:xfrm>
            <a:off x="9610344" y="3044951"/>
            <a:ext cx="548640" cy="36576"/>
          </a:xfrm>
          <a:prstGeom prst="rect">
            <a:avLst/>
          </a:prstGeom>
          <a:solidFill>
            <a:srgbClr val="0A2F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8"/>
          <p:cNvSpPr txBox="1"/>
          <p:nvPr/>
        </p:nvSpPr>
        <p:spPr>
          <a:xfrm>
            <a:off x="9610344" y="3227832"/>
            <a:ext cx="2194560" cy="605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Adopta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OCPI 2.2.1 y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crea</a:t>
            </a:r>
            <a:endParaRPr sz="16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obligación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reporte</a:t>
            </a:r>
            <a:endParaRPr sz="1600" dirty="0">
              <a:latin typeface="Nunito Sans regular" panose="00000500000000000000" pitchFamily="2" charset="0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1200" b="0" i="0" u="none" strike="noStrike" cap="none" dirty="0">
                <a:solidFill>
                  <a:srgbClr val="0A2F22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real al SIEM.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04" name="Google Shape;304;p18"/>
          <p:cNvSpPr/>
          <p:nvPr/>
        </p:nvSpPr>
        <p:spPr>
          <a:xfrm>
            <a:off x="521208" y="5440680"/>
            <a:ext cx="11091672" cy="502920"/>
          </a:xfrm>
          <a:prstGeom prst="roundRect">
            <a:avLst>
              <a:gd name="adj" fmla="val 10000"/>
            </a:avLst>
          </a:prstGeom>
          <a:solidFill>
            <a:srgbClr val="F0F9E8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749808" y="5584418"/>
            <a:ext cx="1060704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ESTAMOS AQUÍ — hoy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presentamos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desarrollo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(Guía de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Implementación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)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materializa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</a:t>
            </a:r>
            <a:r>
              <a:rPr lang="en-US" b="1" i="1" u="none" strike="noStrike" cap="none" dirty="0" err="1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Resolución</a:t>
            </a:r>
            <a:r>
              <a:rPr lang="en-US" b="1" i="1" u="none" strike="noStrike" cap="none" dirty="0">
                <a:solidFill>
                  <a:srgbClr val="0E3B2A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40559.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6</a:t>
            </a:r>
            <a:endParaRPr dirty="0">
              <a:latin typeface="Nunito Sans regular" panose="00000500000000000000" pitchFamily="2" charset="0"/>
            </a:endParaRPr>
          </a:p>
        </p:txBody>
      </p: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818EBF70-F903-53DB-C846-F6D3F26D933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BDC32FF9-923F-7105-DEA9-3888B7963C3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C4FF7D52-C88D-405C-B8D4-4DC34BADE5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52352" y="5483978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"/>
          <p:cNvSpPr txBox="1"/>
          <p:nvPr/>
        </p:nvSpPr>
        <p:spPr>
          <a:xfrm>
            <a:off x="548640" y="640080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¿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exige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la 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Resolución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40559 de 2025?</a:t>
            </a:r>
            <a:endParaRPr sz="40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318" name="Google Shape;318;p19"/>
          <p:cNvSpPr txBox="1"/>
          <p:nvPr/>
        </p:nvSpPr>
        <p:spPr>
          <a:xfrm>
            <a:off x="608076" y="1319641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Cinco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obligaciones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mandatorias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para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todo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actor del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ecosistema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19" name="Google Shape;319;p19"/>
          <p:cNvSpPr/>
          <p:nvPr/>
        </p:nvSpPr>
        <p:spPr>
          <a:xfrm>
            <a:off x="548640" y="2011680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9"/>
          <p:cNvSpPr/>
          <p:nvPr/>
        </p:nvSpPr>
        <p:spPr>
          <a:xfrm>
            <a:off x="777240" y="2176272"/>
            <a:ext cx="457200" cy="45720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9"/>
          <p:cNvSpPr txBox="1"/>
          <p:nvPr/>
        </p:nvSpPr>
        <p:spPr>
          <a:xfrm>
            <a:off x="777240" y="2281761"/>
            <a:ext cx="457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1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322" name="Google Shape;322;p19"/>
          <p:cNvSpPr txBox="1"/>
          <p:nvPr/>
        </p:nvSpPr>
        <p:spPr>
          <a:xfrm>
            <a:off x="1417320" y="2103120"/>
            <a:ext cx="10058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Adoptar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OCPI 2.2.1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23" name="Google Shape;323;p19"/>
          <p:cNvSpPr txBox="1"/>
          <p:nvPr/>
        </p:nvSpPr>
        <p:spPr>
          <a:xfrm>
            <a:off x="1417320" y="2423160"/>
            <a:ext cx="100584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Protocolo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abierto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mantenido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Fundación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EVRoaming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Adoptado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Colombia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único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lenguaje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técnico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oficial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entre CPOs, MSPs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24" name="Google Shape;324;p19"/>
          <p:cNvSpPr/>
          <p:nvPr/>
        </p:nvSpPr>
        <p:spPr>
          <a:xfrm>
            <a:off x="548640" y="2852928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9"/>
          <p:cNvSpPr/>
          <p:nvPr/>
        </p:nvSpPr>
        <p:spPr>
          <a:xfrm>
            <a:off x="777240" y="3017520"/>
            <a:ext cx="457200" cy="45720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9"/>
          <p:cNvSpPr txBox="1"/>
          <p:nvPr/>
        </p:nvSpPr>
        <p:spPr>
          <a:xfrm>
            <a:off x="777240" y="3123009"/>
            <a:ext cx="457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2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327" name="Google Shape;327;p19"/>
          <p:cNvSpPr txBox="1"/>
          <p:nvPr/>
        </p:nvSpPr>
        <p:spPr>
          <a:xfrm>
            <a:off x="1417320" y="2944368"/>
            <a:ext cx="10058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Reportar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al SIEM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real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28" name="Google Shape;328;p19"/>
          <p:cNvSpPr txBox="1"/>
          <p:nvPr/>
        </p:nvSpPr>
        <p:spPr>
          <a:xfrm>
            <a:off x="1417320" y="3264408"/>
            <a:ext cx="100584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Cada CPO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transmitir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información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cuando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ocurra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un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evento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relevante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infraestructura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: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cambio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iniciada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/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cerrada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tarifa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modificada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Latencia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máxima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60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segundos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29" name="Google Shape;329;p19"/>
          <p:cNvSpPr/>
          <p:nvPr/>
        </p:nvSpPr>
        <p:spPr>
          <a:xfrm>
            <a:off x="548640" y="3694176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777240" y="3858768"/>
            <a:ext cx="457200" cy="45720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9"/>
          <p:cNvSpPr txBox="1"/>
          <p:nvPr/>
        </p:nvSpPr>
        <p:spPr>
          <a:xfrm>
            <a:off x="777240" y="3964257"/>
            <a:ext cx="457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3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332" name="Google Shape;332;p19"/>
          <p:cNvSpPr txBox="1"/>
          <p:nvPr/>
        </p:nvSpPr>
        <p:spPr>
          <a:xfrm>
            <a:off x="1417320" y="3785615"/>
            <a:ext cx="10058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Garantizar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interoperabilidad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33" name="Google Shape;333;p19"/>
          <p:cNvSpPr txBox="1"/>
          <p:nvPr/>
        </p:nvSpPr>
        <p:spPr>
          <a:xfrm>
            <a:off x="1417320" y="4105656"/>
            <a:ext cx="10058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Un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usuario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poder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cargar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cualquier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punto de carga,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independientemente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operador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 El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estándar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la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plataforma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común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lo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permiten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34" name="Google Shape;334;p19"/>
          <p:cNvSpPr/>
          <p:nvPr/>
        </p:nvSpPr>
        <p:spPr>
          <a:xfrm>
            <a:off x="548640" y="4535424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9"/>
          <p:cNvSpPr/>
          <p:nvPr/>
        </p:nvSpPr>
        <p:spPr>
          <a:xfrm>
            <a:off x="777240" y="4700016"/>
            <a:ext cx="457200" cy="45720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9"/>
          <p:cNvSpPr txBox="1"/>
          <p:nvPr/>
        </p:nvSpPr>
        <p:spPr>
          <a:xfrm>
            <a:off x="777240" y="4805505"/>
            <a:ext cx="457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4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1417320" y="4626864"/>
            <a:ext cx="10058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Habilitar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la consulta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pública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17320" y="4946904"/>
            <a:ext cx="100584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Información de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precios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disponibilidad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ubicación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debe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disponible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tiempo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real para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ciudadanos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autoridades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expuesta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por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la UPME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vía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API REST.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548640" y="5376672"/>
            <a:ext cx="11091672" cy="77724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777240" y="5541264"/>
            <a:ext cx="457200" cy="457200"/>
          </a:xfrm>
          <a:prstGeom prst="ellipse">
            <a:avLst/>
          </a:prstGeom>
          <a:solidFill>
            <a:srgbClr val="183E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9"/>
          <p:cNvSpPr txBox="1"/>
          <p:nvPr/>
        </p:nvSpPr>
        <p:spPr>
          <a:xfrm>
            <a:off x="777240" y="5646753"/>
            <a:ext cx="4572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DEFF64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5</a:t>
            </a:r>
            <a:endParaRPr dirty="0">
              <a:solidFill>
                <a:srgbClr val="DEFF64"/>
              </a:solidFill>
              <a:latin typeface="Nunito Sans regular" panose="00000500000000000000" pitchFamily="2" charset="0"/>
            </a:endParaRPr>
          </a:p>
        </p:txBody>
      </p:sp>
      <p:sp>
        <p:nvSpPr>
          <p:cNvPr id="342" name="Google Shape;342;p19"/>
          <p:cNvSpPr txBox="1"/>
          <p:nvPr/>
        </p:nvSpPr>
        <p:spPr>
          <a:xfrm>
            <a:off x="1417320" y="5468112"/>
            <a:ext cx="10058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Cumplir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con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seguridad</a:t>
            </a:r>
            <a:r>
              <a:rPr lang="en-US" sz="1400" b="1" i="0" u="none" strike="noStrike" cap="none" dirty="0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400" b="1" i="0" u="none" strike="noStrike" cap="none" dirty="0" err="1">
                <a:solidFill>
                  <a:srgbClr val="0E3B2A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auditoría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43" name="Google Shape;343;p19"/>
          <p:cNvSpPr txBox="1"/>
          <p:nvPr/>
        </p:nvSpPr>
        <p:spPr>
          <a:xfrm>
            <a:off x="1417320" y="5788152"/>
            <a:ext cx="10058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Cifrado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tránsito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reposo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autenticación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multi-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capa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, audit trail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inmutable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retención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mínima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7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años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Decreto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1080/2015). </a:t>
            </a:r>
            <a:r>
              <a:rPr lang="en-US" sz="1200" b="0" i="0" u="none" strike="noStrike" cap="none" dirty="0" err="1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Supervisión</a:t>
            </a:r>
            <a:r>
              <a:rPr lang="en-US" sz="1200" b="0" i="0" u="none" strike="noStrike" cap="none" dirty="0">
                <a:solidFill>
                  <a:srgbClr val="1E293B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SIC.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45" name="Google Shape;345;p19"/>
          <p:cNvSpPr txBox="1"/>
          <p:nvPr/>
        </p:nvSpPr>
        <p:spPr>
          <a:xfrm>
            <a:off x="10972800" y="6492240"/>
            <a:ext cx="9144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7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" name="Google Shape;602;g39368f38440_0_54">
            <a:extLst>
              <a:ext uri="{FF2B5EF4-FFF2-40B4-BE49-F238E27FC236}">
                <a16:creationId xmlns:a16="http://schemas.microsoft.com/office/drawing/2014/main" id="{819217DD-978A-4A52-8978-95E0D616E4A1}"/>
              </a:ext>
            </a:extLst>
          </p:cNvPr>
          <p:cNvSpPr/>
          <p:nvPr/>
        </p:nvSpPr>
        <p:spPr>
          <a:xfrm rot="5400000">
            <a:off x="-33425" y="5297436"/>
            <a:ext cx="1593987" cy="1527135"/>
          </a:xfrm>
          <a:custGeom>
            <a:avLst/>
            <a:gdLst/>
            <a:ahLst/>
            <a:cxnLst/>
            <a:rect l="l" t="t" r="r" b="b"/>
            <a:pathLst>
              <a:path w="55079" h="52769" extrusionOk="0">
                <a:moveTo>
                  <a:pt x="53076" y="1"/>
                </a:moveTo>
                <a:cubicBezTo>
                  <a:pt x="50318" y="1"/>
                  <a:pt x="46544" y="741"/>
                  <a:pt x="43780" y="2917"/>
                </a:cubicBezTo>
                <a:cubicBezTo>
                  <a:pt x="38470" y="7108"/>
                  <a:pt x="38839" y="15287"/>
                  <a:pt x="37065" y="21788"/>
                </a:cubicBezTo>
                <a:cubicBezTo>
                  <a:pt x="35684" y="26872"/>
                  <a:pt x="32755" y="31242"/>
                  <a:pt x="28873" y="33992"/>
                </a:cubicBezTo>
                <a:cubicBezTo>
                  <a:pt x="22563" y="38493"/>
                  <a:pt x="14788" y="36218"/>
                  <a:pt x="8180" y="39814"/>
                </a:cubicBezTo>
                <a:cubicBezTo>
                  <a:pt x="3775" y="42207"/>
                  <a:pt x="144" y="46946"/>
                  <a:pt x="1" y="52744"/>
                </a:cubicBezTo>
                <a:lnTo>
                  <a:pt x="1" y="52768"/>
                </a:lnTo>
                <a:lnTo>
                  <a:pt x="55079" y="52768"/>
                </a:lnTo>
                <a:lnTo>
                  <a:pt x="55079" y="154"/>
                </a:lnTo>
                <a:cubicBezTo>
                  <a:pt x="54516" y="57"/>
                  <a:pt x="53835" y="1"/>
                  <a:pt x="53076" y="1"/>
                </a:cubicBezTo>
                <a:close/>
              </a:path>
            </a:pathLst>
          </a:custGeom>
          <a:solidFill>
            <a:srgbClr val="183E35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  <p:sp>
        <p:nvSpPr>
          <p:cNvPr id="4" name="Google Shape;603;g39368f38440_0_54">
            <a:extLst>
              <a:ext uri="{FF2B5EF4-FFF2-40B4-BE49-F238E27FC236}">
                <a16:creationId xmlns:a16="http://schemas.microsoft.com/office/drawing/2014/main" id="{B1FF7EDD-1E09-963B-924A-0ACB5D851610}"/>
              </a:ext>
            </a:extLst>
          </p:cNvPr>
          <p:cNvSpPr/>
          <p:nvPr/>
        </p:nvSpPr>
        <p:spPr>
          <a:xfrm rot="-5400000">
            <a:off x="10335171" y="-349484"/>
            <a:ext cx="1507349" cy="2206312"/>
          </a:xfrm>
          <a:custGeom>
            <a:avLst/>
            <a:gdLst/>
            <a:ahLst/>
            <a:cxnLst/>
            <a:rect l="l" t="t" r="r" b="b"/>
            <a:pathLst>
              <a:path w="49840" h="72951" extrusionOk="0">
                <a:moveTo>
                  <a:pt x="49828" y="1"/>
                </a:moveTo>
                <a:cubicBezTo>
                  <a:pt x="47518" y="12443"/>
                  <a:pt x="26599" y="11312"/>
                  <a:pt x="27754" y="26552"/>
                </a:cubicBezTo>
                <a:cubicBezTo>
                  <a:pt x="27968" y="29326"/>
                  <a:pt x="29040" y="31945"/>
                  <a:pt x="29933" y="34577"/>
                </a:cubicBezTo>
                <a:cubicBezTo>
                  <a:pt x="30826" y="37208"/>
                  <a:pt x="31588" y="39994"/>
                  <a:pt x="31135" y="42744"/>
                </a:cubicBezTo>
                <a:cubicBezTo>
                  <a:pt x="29278" y="54174"/>
                  <a:pt x="10299" y="51567"/>
                  <a:pt x="3917" y="59056"/>
                </a:cubicBezTo>
                <a:cubicBezTo>
                  <a:pt x="524" y="63044"/>
                  <a:pt x="298" y="67914"/>
                  <a:pt x="0" y="72950"/>
                </a:cubicBezTo>
                <a:lnTo>
                  <a:pt x="49840" y="72950"/>
                </a:lnTo>
                <a:lnTo>
                  <a:pt x="49840" y="1"/>
                </a:lnTo>
                <a:close/>
              </a:path>
            </a:pathLst>
          </a:custGeom>
          <a:solidFill>
            <a:srgbClr val="BBF500"/>
          </a:solidFill>
          <a:ln>
            <a:noFill/>
          </a:ln>
        </p:spPr>
        <p:txBody>
          <a:bodyPr spcFirstLastPara="1" wrap="square" lIns="110600" tIns="110600" rIns="110600" bIns="110600" anchor="ctr" anchorCtr="0">
            <a:noAutofit/>
          </a:bodyPr>
          <a:lstStyle/>
          <a:p>
            <a:pPr defTabSz="457200"/>
            <a:endParaRPr sz="1693" dirty="0">
              <a:latin typeface="Nunito Sans regular" panose="000005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0"/>
          <p:cNvSpPr txBox="1"/>
          <p:nvPr/>
        </p:nvSpPr>
        <p:spPr>
          <a:xfrm>
            <a:off x="608076" y="522875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¿</a:t>
            </a:r>
            <a:r>
              <a:rPr lang="en-US" sz="4000" b="1" dirty="0" err="1">
                <a:solidFill>
                  <a:srgbClr val="223D34"/>
                </a:solidFill>
                <a:latin typeface="Nunito ExtraBold"/>
                <a:sym typeface="Calibri"/>
              </a:rPr>
              <a:t>Qué</a:t>
            </a:r>
            <a:r>
              <a:rPr lang="en-US" sz="4000" b="1" dirty="0">
                <a:solidFill>
                  <a:srgbClr val="223D34"/>
                </a:solidFill>
                <a:latin typeface="Nunito ExtraBold"/>
                <a:sym typeface="Calibri"/>
              </a:rPr>
              <a:t> es OCPI?</a:t>
            </a:r>
            <a:endParaRPr sz="4000" b="1" dirty="0">
              <a:solidFill>
                <a:srgbClr val="223D34"/>
              </a:solidFill>
              <a:latin typeface="Nunito ExtraBold"/>
            </a:endParaRPr>
          </a:p>
        </p:txBody>
      </p:sp>
      <p:sp>
        <p:nvSpPr>
          <p:cNvPr id="356" name="Google Shape;356;p20"/>
          <p:cNvSpPr txBox="1"/>
          <p:nvPr/>
        </p:nvSpPr>
        <p:spPr>
          <a:xfrm>
            <a:off x="548640" y="1188720"/>
            <a:ext cx="1097280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idioma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hablan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entre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sí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actores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del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ecosistema</a:t>
            </a:r>
            <a:r>
              <a:rPr lang="en-US" sz="1300" b="0" i="1" u="none" strike="noStrike" cap="none" dirty="0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 </a:t>
            </a:r>
            <a:r>
              <a:rPr lang="en-US" sz="1300" b="0" i="1" u="none" strike="noStrike" cap="none" dirty="0" err="1">
                <a:solidFill>
                  <a:srgbClr val="475569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eléctrica</a:t>
            </a:r>
            <a:endParaRPr dirty="0">
              <a:latin typeface="Nunito Sans regular" panose="00000500000000000000" pitchFamily="2" charset="0"/>
            </a:endParaRPr>
          </a:p>
        </p:txBody>
      </p:sp>
      <p:sp>
        <p:nvSpPr>
          <p:cNvPr id="357" name="Google Shape;357;p20"/>
          <p:cNvSpPr/>
          <p:nvPr/>
        </p:nvSpPr>
        <p:spPr>
          <a:xfrm>
            <a:off x="548640" y="1577340"/>
            <a:ext cx="11091672" cy="1097280"/>
          </a:xfrm>
          <a:prstGeom prst="roundRect">
            <a:avLst>
              <a:gd name="adj" fmla="val 5000"/>
            </a:avLst>
          </a:prstGeom>
          <a:solidFill>
            <a:srgbClr val="183E33"/>
          </a:solidFill>
          <a:ln w="9525" cap="flat" cmpd="sng">
            <a:solidFill>
              <a:srgbClr val="CDE8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Sans regular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0"/>
          <p:cNvSpPr txBox="1"/>
          <p:nvPr/>
        </p:nvSpPr>
        <p:spPr>
          <a:xfrm>
            <a:off x="777240" y="1668780"/>
            <a:ext cx="1060704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CDE848"/>
                </a:solidFill>
                <a:latin typeface="Nunito Sans Black" panose="00000A00000000000000" pitchFamily="2" charset="0"/>
                <a:ea typeface="Calibri"/>
                <a:cs typeface="Calibri"/>
                <a:sym typeface="Calibri"/>
              </a:rPr>
              <a:t>OPEN CHARGE POINT INTERFACE</a:t>
            </a:r>
            <a:endParaRPr dirty="0">
              <a:latin typeface="Nunito Sans Black" panose="00000A00000000000000" pitchFamily="2" charset="0"/>
            </a:endParaRPr>
          </a:p>
        </p:txBody>
      </p:sp>
      <p:sp>
        <p:nvSpPr>
          <p:cNvPr id="359" name="Google Shape;359;p20"/>
          <p:cNvSpPr txBox="1"/>
          <p:nvPr/>
        </p:nvSpPr>
        <p:spPr>
          <a:xfrm>
            <a:off x="777240" y="1988820"/>
            <a:ext cx="106070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Protocolo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abierto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gratuito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que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estandariza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cómo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hablan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operadores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carga (CPOs),</a:t>
            </a:r>
            <a:endParaRPr sz="1600" dirty="0">
              <a:latin typeface="Nunito Sans regular" panose="00000500000000000000" pitchFamily="2" charset="0"/>
            </a:endParaRPr>
          </a:p>
        </p:txBody>
      </p:sp>
      <p:sp>
        <p:nvSpPr>
          <p:cNvPr id="360" name="Google Shape;360;p20"/>
          <p:cNvSpPr txBox="1"/>
          <p:nvPr/>
        </p:nvSpPr>
        <p:spPr>
          <a:xfrm>
            <a:off x="777240" y="2263140"/>
            <a:ext cx="106070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proveedores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servicios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movilidad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(MSPs) y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hubs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centrales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—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como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rPr>
              <a:t> SIEM-UPME.</a:t>
            </a:r>
            <a:endParaRPr sz="1600" dirty="0">
              <a:latin typeface="Nunito Sans regular" panose="00000500000000000000" pitchFamily="2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441A99B-C8ED-B84A-B093-75810210E882}"/>
              </a:ext>
            </a:extLst>
          </p:cNvPr>
          <p:cNvGrpSpPr/>
          <p:nvPr/>
        </p:nvGrpSpPr>
        <p:grpSpPr>
          <a:xfrm>
            <a:off x="630505" y="2811780"/>
            <a:ext cx="2606040" cy="3063240"/>
            <a:chOff x="548640" y="2857500"/>
            <a:chExt cx="2606040" cy="3063240"/>
          </a:xfrm>
        </p:grpSpPr>
        <p:sp>
          <p:nvSpPr>
            <p:cNvPr id="361" name="Google Shape;361;p20"/>
            <p:cNvSpPr/>
            <p:nvPr/>
          </p:nvSpPr>
          <p:spPr>
            <a:xfrm>
              <a:off x="548640" y="2857500"/>
              <a:ext cx="2606040" cy="3063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0"/>
            <p:cNvSpPr/>
            <p:nvPr/>
          </p:nvSpPr>
          <p:spPr>
            <a:xfrm>
              <a:off x="548640" y="2857500"/>
              <a:ext cx="2606040" cy="109728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0"/>
            <p:cNvSpPr txBox="1"/>
            <p:nvPr/>
          </p:nvSpPr>
          <p:spPr>
            <a:xfrm>
              <a:off x="731520" y="3086100"/>
              <a:ext cx="224028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1" i="0" u="none" strike="noStrike" cap="none" dirty="0">
                  <a:solidFill>
                    <a:srgbClr val="00D90B"/>
                  </a:solidFill>
                  <a:latin typeface="Nunito Sans Black" panose="00000A00000000000000" pitchFamily="2" charset="0"/>
                  <a:ea typeface="Calibri"/>
                  <a:cs typeface="Calibri"/>
                  <a:sym typeface="Calibri"/>
                </a:rPr>
                <a:t>MANTENIDO POR</a:t>
              </a:r>
              <a:endParaRPr dirty="0">
                <a:solidFill>
                  <a:srgbClr val="00D90B"/>
                </a:solidFill>
                <a:latin typeface="Nunito Sans Black" panose="00000A00000000000000" pitchFamily="2" charset="0"/>
              </a:endParaRPr>
            </a:p>
          </p:txBody>
        </p:sp>
        <p:sp>
          <p:nvSpPr>
            <p:cNvPr id="364" name="Google Shape;364;p20"/>
            <p:cNvSpPr txBox="1"/>
            <p:nvPr/>
          </p:nvSpPr>
          <p:spPr>
            <a:xfrm>
              <a:off x="731520" y="3406140"/>
              <a:ext cx="224028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  <a:t>Fundación</a:t>
              </a:r>
              <a:br>
                <a:rPr lang="en-US" sz="2000" b="1" i="0" u="none" strike="noStrike" cap="none" dirty="0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</a:br>
              <a:r>
                <a:rPr lang="en-US" sz="2000" b="1" i="0" u="none" strike="noStrike" cap="none" dirty="0" err="1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  <a:t>EVRoaming</a:t>
              </a:r>
              <a:endParaRPr dirty="0">
                <a:latin typeface="Nunito Sans Bold" panose="00000800000000000000" pitchFamily="2" charset="0"/>
              </a:endParaRPr>
            </a:p>
          </p:txBody>
        </p:sp>
        <p:sp>
          <p:nvSpPr>
            <p:cNvPr id="365" name="Google Shape;365;p20"/>
            <p:cNvSpPr/>
            <p:nvPr/>
          </p:nvSpPr>
          <p:spPr>
            <a:xfrm>
              <a:off x="731520" y="4183380"/>
              <a:ext cx="548640" cy="36576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0"/>
            <p:cNvSpPr txBox="1"/>
            <p:nvPr/>
          </p:nvSpPr>
          <p:spPr>
            <a:xfrm>
              <a:off x="731520" y="4320540"/>
              <a:ext cx="2240280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ONG sin fines de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lucro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con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sede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Países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Bajos.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Reúne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a +50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países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y +200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organizaciones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del sector EV.</a:t>
              </a:r>
              <a:endParaRPr sz="20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697F451E-EE71-E592-5BCB-49ED896B4969}"/>
              </a:ext>
            </a:extLst>
          </p:cNvPr>
          <p:cNvGrpSpPr/>
          <p:nvPr/>
        </p:nvGrpSpPr>
        <p:grpSpPr>
          <a:xfrm>
            <a:off x="3399105" y="2811780"/>
            <a:ext cx="2606040" cy="3063240"/>
            <a:chOff x="3337560" y="2857500"/>
            <a:chExt cx="2606040" cy="3063240"/>
          </a:xfrm>
        </p:grpSpPr>
        <p:sp>
          <p:nvSpPr>
            <p:cNvPr id="367" name="Google Shape;367;p20"/>
            <p:cNvSpPr/>
            <p:nvPr/>
          </p:nvSpPr>
          <p:spPr>
            <a:xfrm>
              <a:off x="3337560" y="2857500"/>
              <a:ext cx="2606040" cy="3063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3337560" y="2857500"/>
              <a:ext cx="2606040" cy="109728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0"/>
            <p:cNvSpPr txBox="1"/>
            <p:nvPr/>
          </p:nvSpPr>
          <p:spPr>
            <a:xfrm>
              <a:off x="3520440" y="3086100"/>
              <a:ext cx="224028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1" i="0" u="none" strike="noStrike" cap="none" dirty="0">
                  <a:solidFill>
                    <a:srgbClr val="00D90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VERSIONES</a:t>
              </a:r>
              <a:endParaRPr dirty="0">
                <a:solidFill>
                  <a:srgbClr val="00D90B"/>
                </a:solidFill>
                <a:latin typeface="Nunito Sans regular" panose="00000500000000000000" pitchFamily="2" charset="0"/>
              </a:endParaRPr>
            </a:p>
          </p:txBody>
        </p:sp>
        <p:sp>
          <p:nvSpPr>
            <p:cNvPr id="370" name="Google Shape;370;p20"/>
            <p:cNvSpPr txBox="1"/>
            <p:nvPr/>
          </p:nvSpPr>
          <p:spPr>
            <a:xfrm>
              <a:off x="3520440" y="3406140"/>
              <a:ext cx="22402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  <a:t>2.0 → 2.2.1</a:t>
              </a:r>
              <a:endParaRPr dirty="0">
                <a:latin typeface="Nunito Sans Bold" panose="00000800000000000000" pitchFamily="2" charset="0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>
              <a:off x="3520440" y="4183380"/>
              <a:ext cx="548640" cy="36576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0"/>
            <p:cNvSpPr txBox="1"/>
            <p:nvPr/>
          </p:nvSpPr>
          <p:spPr>
            <a:xfrm>
              <a:off x="3520440" y="4320540"/>
              <a:ext cx="2240280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Histórico: 2.0 (2017), 2.1 (2018), 2.1.1 (2019), 2.2 (2020), 2.2.1 (2022).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Versión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3.0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draft.</a:t>
              </a:r>
              <a:endParaRPr sz="20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39752E20-7934-AFF2-3B9E-30FD710122E8}"/>
              </a:ext>
            </a:extLst>
          </p:cNvPr>
          <p:cNvGrpSpPr/>
          <p:nvPr/>
        </p:nvGrpSpPr>
        <p:grpSpPr>
          <a:xfrm>
            <a:off x="6167705" y="2811780"/>
            <a:ext cx="2606040" cy="3063240"/>
            <a:chOff x="6492240" y="2857500"/>
            <a:chExt cx="2606040" cy="3063240"/>
          </a:xfrm>
        </p:grpSpPr>
        <p:sp>
          <p:nvSpPr>
            <p:cNvPr id="373" name="Google Shape;373;p20"/>
            <p:cNvSpPr/>
            <p:nvPr/>
          </p:nvSpPr>
          <p:spPr>
            <a:xfrm>
              <a:off x="6492240" y="2857500"/>
              <a:ext cx="2606040" cy="3063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6492240" y="2857500"/>
              <a:ext cx="2606040" cy="109728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0"/>
            <p:cNvSpPr txBox="1"/>
            <p:nvPr/>
          </p:nvSpPr>
          <p:spPr>
            <a:xfrm>
              <a:off x="6675120" y="3086100"/>
              <a:ext cx="2240280" cy="13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1" i="0" u="none" strike="noStrike" cap="none" dirty="0">
                  <a:solidFill>
                    <a:srgbClr val="00D90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QUIÉN LO USA</a:t>
              </a:r>
              <a:endParaRPr dirty="0">
                <a:solidFill>
                  <a:srgbClr val="00D90B"/>
                </a:solidFill>
                <a:latin typeface="Nunito Sans regular" panose="00000500000000000000" pitchFamily="2" charset="0"/>
              </a:endParaRPr>
            </a:p>
          </p:txBody>
        </p:sp>
        <p:sp>
          <p:nvSpPr>
            <p:cNvPr id="376" name="Google Shape;376;p20"/>
            <p:cNvSpPr txBox="1"/>
            <p:nvPr/>
          </p:nvSpPr>
          <p:spPr>
            <a:xfrm>
              <a:off x="6675120" y="3406140"/>
              <a:ext cx="22402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  <a:t>+50 </a:t>
              </a:r>
              <a:r>
                <a:rPr lang="en-US" sz="2000" b="1" i="0" u="none" strike="noStrike" cap="none" dirty="0" err="1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  <a:t>países</a:t>
              </a:r>
              <a:endParaRPr dirty="0">
                <a:latin typeface="Nunito Sans Bold" panose="00000800000000000000" pitchFamily="2" charset="0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6675120" y="4183380"/>
              <a:ext cx="548640" cy="36576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0"/>
            <p:cNvSpPr txBox="1"/>
            <p:nvPr/>
          </p:nvSpPr>
          <p:spPr>
            <a:xfrm>
              <a:off x="6675120" y="4320540"/>
              <a:ext cx="22402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Producción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activa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: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Países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Bajos, Alemania,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Bélgica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, Francia, Italia, España, Reino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Unido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Adopción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LATAM: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Brasil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, Chile, México y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ahora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Colombia.</a:t>
              </a:r>
              <a:endParaRPr sz="2000" dirty="0">
                <a:latin typeface="Nunito Sans regular" panose="00000500000000000000" pitchFamily="2" charset="0"/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F9F1F92B-213A-39F2-6D33-E256D17E34BD}"/>
              </a:ext>
            </a:extLst>
          </p:cNvPr>
          <p:cNvGrpSpPr/>
          <p:nvPr/>
        </p:nvGrpSpPr>
        <p:grpSpPr>
          <a:xfrm>
            <a:off x="8936305" y="2811780"/>
            <a:ext cx="2606040" cy="3063240"/>
            <a:chOff x="9464040" y="2857500"/>
            <a:chExt cx="2606040" cy="3063240"/>
          </a:xfrm>
        </p:grpSpPr>
        <p:sp>
          <p:nvSpPr>
            <p:cNvPr id="379" name="Google Shape;379;p20"/>
            <p:cNvSpPr/>
            <p:nvPr/>
          </p:nvSpPr>
          <p:spPr>
            <a:xfrm>
              <a:off x="9464040" y="2857500"/>
              <a:ext cx="2606040" cy="306324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9464040" y="2857500"/>
              <a:ext cx="2606040" cy="109728"/>
            </a:xfrm>
            <a:prstGeom prst="rect">
              <a:avLst/>
            </a:prstGeom>
            <a:solidFill>
              <a:srgbClr val="ED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0"/>
            <p:cNvSpPr txBox="1"/>
            <p:nvPr/>
          </p:nvSpPr>
          <p:spPr>
            <a:xfrm>
              <a:off x="9646919" y="3086100"/>
              <a:ext cx="22404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1" i="0" u="none" strike="noStrike" cap="none" dirty="0">
                  <a:solidFill>
                    <a:srgbClr val="EDB000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NO CONFUNDIR CON</a:t>
              </a:r>
              <a:endParaRPr dirty="0">
                <a:solidFill>
                  <a:srgbClr val="EDB000"/>
                </a:solidFill>
                <a:latin typeface="Nunito Sans regular" panose="00000500000000000000" pitchFamily="2" charset="0"/>
              </a:endParaRPr>
            </a:p>
          </p:txBody>
        </p:sp>
        <p:sp>
          <p:nvSpPr>
            <p:cNvPr id="382" name="Google Shape;382;p20"/>
            <p:cNvSpPr txBox="1"/>
            <p:nvPr/>
          </p:nvSpPr>
          <p:spPr>
            <a:xfrm>
              <a:off x="9646919" y="3406140"/>
              <a:ext cx="22402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rgbClr val="0E3B2A"/>
                  </a:solidFill>
                  <a:latin typeface="Nunito Sans Bold" panose="00000800000000000000" pitchFamily="2" charset="0"/>
                  <a:ea typeface="Calibri"/>
                  <a:cs typeface="Calibri"/>
                  <a:sym typeface="Calibri"/>
                </a:rPr>
                <a:t>OCPP</a:t>
              </a:r>
              <a:endParaRPr dirty="0">
                <a:latin typeface="Nunito Sans Bold" panose="00000800000000000000" pitchFamily="2" charset="0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9646919" y="4183380"/>
              <a:ext cx="548640" cy="36576"/>
            </a:xfrm>
            <a:prstGeom prst="rect">
              <a:avLst/>
            </a:prstGeom>
            <a:solidFill>
              <a:srgbClr val="00D9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 Sans regular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0"/>
            <p:cNvSpPr txBox="1"/>
            <p:nvPr/>
          </p:nvSpPr>
          <p:spPr>
            <a:xfrm>
              <a:off x="9646919" y="4320540"/>
              <a:ext cx="22402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OCPP es cargador → backend (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capa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física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). OCPI es backend → backend (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capa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de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interoperabilidad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).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Conviven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en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el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mismo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b="0" i="0" u="none" strike="noStrike" cap="none" dirty="0" err="1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sistema</a:t>
              </a:r>
              <a:r>
                <a:rPr lang="en-US" b="0" i="0" u="none" strike="noStrike" cap="none" dirty="0">
                  <a:solidFill>
                    <a:srgbClr val="1E293B"/>
                  </a:solidFill>
                  <a:latin typeface="Nunito Sans regular" panose="00000500000000000000" pitchFamily="2" charset="0"/>
                  <a:ea typeface="Calibri"/>
                  <a:cs typeface="Calibri"/>
                  <a:sym typeface="Calibri"/>
                </a:rPr>
                <a:t>.</a:t>
              </a:r>
              <a:endParaRPr sz="2000" dirty="0">
                <a:latin typeface="Nunito Sans regular" panose="00000500000000000000" pitchFamily="2" charset="0"/>
              </a:endParaRPr>
            </a:p>
          </p:txBody>
        </p:sp>
      </p:grpSp>
      <p:pic>
        <p:nvPicPr>
          <p:cNvPr id="2" name="Google Shape;941;p24" title="_UPME_logo_GRIS.png">
            <a:extLst>
              <a:ext uri="{FF2B5EF4-FFF2-40B4-BE49-F238E27FC236}">
                <a16:creationId xmlns:a16="http://schemas.microsoft.com/office/drawing/2014/main" id="{813A6343-8BA1-AE0F-B626-9218FDDC27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2625" y="231167"/>
            <a:ext cx="777630" cy="71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00;p25" descr="Imagen">
            <a:extLst>
              <a:ext uri="{FF2B5EF4-FFF2-40B4-BE49-F238E27FC236}">
                <a16:creationId xmlns:a16="http://schemas.microsoft.com/office/drawing/2014/main" id="{49B017F6-72C1-9BA9-E5CD-56EE3AFE0D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187" y="-121000"/>
            <a:ext cx="1693384" cy="108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01;p25" descr="Imagen">
            <a:extLst>
              <a:ext uri="{FF2B5EF4-FFF2-40B4-BE49-F238E27FC236}">
                <a16:creationId xmlns:a16="http://schemas.microsoft.com/office/drawing/2014/main" id="{8E04D761-CF7E-9C9F-FFBE-4A12008754A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46161" y="5250821"/>
            <a:ext cx="1145839" cy="161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193123"/>
      </a:dk1>
      <a:lt1>
        <a:srgbClr val="FFFFFF"/>
      </a:lt1>
      <a:dk2>
        <a:srgbClr val="595959"/>
      </a:dk2>
      <a:lt2>
        <a:srgbClr val="EEEEEE"/>
      </a:lt2>
      <a:accent1>
        <a:srgbClr val="CBF843"/>
      </a:accent1>
      <a:accent2>
        <a:srgbClr val="DEFF64"/>
      </a:accent2>
      <a:accent3>
        <a:srgbClr val="FF00B7"/>
      </a:accent3>
      <a:accent4>
        <a:srgbClr val="612DE6"/>
      </a:accent4>
      <a:accent5>
        <a:srgbClr val="FFC803"/>
      </a:accent5>
      <a:accent6>
        <a:srgbClr val="C0F71B"/>
      </a:accent6>
      <a:hlink>
        <a:srgbClr val="CBF8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7443</Words>
  <Application>Microsoft Office PowerPoint</Application>
  <PresentationFormat>Panorámica</PresentationFormat>
  <Paragraphs>1203</Paragraphs>
  <Slides>65</Slides>
  <Notes>64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65</vt:i4>
      </vt:variant>
    </vt:vector>
  </HeadingPairs>
  <TitlesOfParts>
    <vt:vector size="91" baseType="lpstr">
      <vt:lpstr>Arial</vt:lpstr>
      <vt:lpstr>Bebas Neue</vt:lpstr>
      <vt:lpstr>Calibri</vt:lpstr>
      <vt:lpstr>Consolas</vt:lpstr>
      <vt:lpstr>Helvetica Neue</vt:lpstr>
      <vt:lpstr>Lato Black</vt:lpstr>
      <vt:lpstr>Montserrat</vt:lpstr>
      <vt:lpstr>Nunito</vt:lpstr>
      <vt:lpstr>Nunito Black</vt:lpstr>
      <vt:lpstr>Nunito ExtraBold</vt:lpstr>
      <vt:lpstr>Nunito Light</vt:lpstr>
      <vt:lpstr>Nunito Sans Black</vt:lpstr>
      <vt:lpstr>Nunito Sans Bold</vt:lpstr>
      <vt:lpstr>Nunito Sans ExtraBold</vt:lpstr>
      <vt:lpstr>Nunito Sans regular</vt:lpstr>
      <vt:lpstr>Roboto Bold</vt:lpstr>
      <vt:lpstr>Roboto Italics</vt:lpstr>
      <vt:lpstr>Verdana</vt:lpstr>
      <vt:lpstr>Work Sans</vt:lpstr>
      <vt:lpstr>Office Theme</vt:lpstr>
      <vt:lpstr>1_Simple Light</vt:lpstr>
      <vt:lpstr>2_Simple Light</vt:lpstr>
      <vt:lpstr>6_Simple Light</vt:lpstr>
      <vt:lpstr>1_Office Theme</vt:lpstr>
      <vt:lpstr>Simple Light</vt:lpstr>
      <vt:lpstr>2_Office Theme</vt:lpstr>
      <vt:lpstr>Presentación de PowerPoint</vt:lpstr>
      <vt:lpstr>Presentación de PowerPoint</vt:lpstr>
      <vt:lpstr>01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olga lucia rojas solorzano</dc:creator>
  <cp:lastModifiedBy>olga lucia rojas solorzano</cp:lastModifiedBy>
  <cp:revision>153</cp:revision>
  <dcterms:modified xsi:type="dcterms:W3CDTF">2026-06-10T21:12:15Z</dcterms:modified>
</cp:coreProperties>
</file>