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73" r:id="rId5"/>
    <p:sldId id="259" r:id="rId6"/>
    <p:sldId id="265" r:id="rId7"/>
    <p:sldId id="274" r:id="rId8"/>
    <p:sldId id="266" r:id="rId9"/>
    <p:sldId id="260" r:id="rId10"/>
    <p:sldId id="275" r:id="rId11"/>
    <p:sldId id="267" r:id="rId12"/>
    <p:sldId id="268" r:id="rId13"/>
    <p:sldId id="270" r:id="rId14"/>
    <p:sldId id="272" r:id="rId15"/>
    <p:sldId id="269" r:id="rId16"/>
    <p:sldId id="271" r:id="rId17"/>
    <p:sldId id="262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95" autoAdjust="0"/>
  </p:normalViewPr>
  <p:slideViewPr>
    <p:cSldViewPr snapToGrid="0">
      <p:cViewPr varScale="1">
        <p:scale>
          <a:sx n="111" d="100"/>
          <a:sy n="111" d="100"/>
        </p:scale>
        <p:origin x="59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isco%20D\Desktop\UPME%2024092023\Informe%20de%20Empresas%20solicitud%20UPME_240920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'Part Ys x Act'!$E$3</c:f>
              <c:strCache>
                <c:ptCount val="1"/>
                <c:pt idx="0">
                  <c:v>Total Ingresos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FE2F-426B-A00A-265ECFF5CE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FE2F-426B-A00A-265ECFF5CE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FE2F-426B-A00A-265ECFF5CE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7-FE2F-426B-A00A-265ECFF5CEEF}"/>
              </c:ext>
            </c:extLst>
          </c:dPt>
          <c:dLbls>
            <c:dLbl>
              <c:idx val="0"/>
              <c:layout>
                <c:manualLayout>
                  <c:x val="-0.20781124387423608"/>
                  <c:y val="-4.97402009146019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2F-426B-A00A-265ECFF5CEEF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s-CO"/>
                </a:p>
              </c:txPr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FE2F-426B-A00A-265ECFF5CEEF}"/>
                </c:ext>
              </c:extLst>
            </c:dLbl>
            <c:dLbl>
              <c:idx val="2"/>
              <c:layout>
                <c:manualLayout>
                  <c:x val="0.11422021548005799"/>
                  <c:y val="-8.208410118947898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2F-426B-A00A-265ECFF5CEEF}"/>
                </c:ext>
              </c:extLst>
            </c:dLbl>
            <c:dLbl>
              <c:idx val="3"/>
              <c:layout>
                <c:manualLayout>
                  <c:x val="9.8341133931685115E-2"/>
                  <c:y val="9.449017454378486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2F-426B-A00A-265ECFF5CE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O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'Part Ys x Act'!$D$4:$D$7</c:f>
              <c:strCache>
                <c:ptCount val="4"/>
                <c:pt idx="0">
                  <c:v>Distribución - Comercialización</c:v>
                </c:pt>
                <c:pt idx="1">
                  <c:v>Comercialización</c:v>
                </c:pt>
                <c:pt idx="2">
                  <c:v>Producción</c:v>
                </c:pt>
                <c:pt idx="3">
                  <c:v>Transporte</c:v>
                </c:pt>
              </c:strCache>
            </c:strRef>
          </c:cat>
          <c:val>
            <c:numRef>
              <c:f>'Part Ys x Act'!$E$4:$E$7</c:f>
              <c:numCache>
                <c:formatCode>#,##0</c:formatCode>
                <c:ptCount val="4"/>
                <c:pt idx="0">
                  <c:v>11673.5850642775</c:v>
                </c:pt>
                <c:pt idx="1">
                  <c:v>1598.2973922640001</c:v>
                </c:pt>
                <c:pt idx="2">
                  <c:v>6444.9234900000001</c:v>
                </c:pt>
                <c:pt idx="3">
                  <c:v>2978.6546309999999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E2F-426B-A00A-265ECFF5CEEF}"/>
            </c:ext>
          </c:extLst>
        </c:ser>
        <c:ser>
          <c:idx val="1"/>
          <c:order val="1"/>
          <c:tx>
            <c:strRef>
              <c:f>'Part Ys x Act'!$F$3</c:f>
              <c:strCache>
                <c:ptCount val="1"/>
                <c:pt idx="0">
                  <c:v>% de Participación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A-FE2F-426B-A00A-265ECFF5CE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C-FE2F-426B-A00A-265ECFF5CE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E-FE2F-426B-A00A-265ECFF5CE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0-FE2F-426B-A00A-265ECFF5CEE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'Part Ys x Act'!$D$4:$D$7</c:f>
              <c:strCache>
                <c:ptCount val="4"/>
                <c:pt idx="0">
                  <c:v>Distribución - Comercialización</c:v>
                </c:pt>
                <c:pt idx="1">
                  <c:v>Comercialización</c:v>
                </c:pt>
                <c:pt idx="2">
                  <c:v>Producción</c:v>
                </c:pt>
                <c:pt idx="3">
                  <c:v>Transporte</c:v>
                </c:pt>
              </c:strCache>
            </c:strRef>
          </c:cat>
          <c:val>
            <c:numRef>
              <c:f>'Part Ys x Act'!$F$4:$F$7</c:f>
              <c:numCache>
                <c:formatCode>0%</c:formatCode>
                <c:ptCount val="4"/>
                <c:pt idx="0">
                  <c:v>0.51435770710153383</c:v>
                </c:pt>
                <c:pt idx="1">
                  <c:v>7.0423659691912568E-2</c:v>
                </c:pt>
                <c:pt idx="2">
                  <c:v>0.28397412196065469</c:v>
                </c:pt>
                <c:pt idx="3">
                  <c:v>0.13124451124589886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FE2F-426B-A00A-265ECFF5CEE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>
              <a:latin typeface="Verdana" panose="020B0604030504040204" pitchFamily="34" charset="0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>
                <a:latin typeface="Verdana" panose="020B0604030504040204" pitchFamily="34" charset="0"/>
              </a:rPr>
              <a:t>2/10/2023</a:t>
            </a:fld>
            <a:endParaRPr lang="es-CO" dirty="0">
              <a:latin typeface="Verdana" panose="020B0604030504040204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>
              <a:latin typeface="Verdana" panose="020B060403050404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>
                <a:latin typeface="Verdana" panose="020B0604030504040204" pitchFamily="34" charset="0"/>
              </a:rPr>
              <a:t>‹Nº›</a:t>
            </a:fld>
            <a:endParaRPr lang="es-CO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848F9-5E34-49CA-A9E4-CBFA9229A986}" type="datetimeFigureOut">
              <a:rPr lang="es-CO" smtClean="0"/>
              <a:t>2/10/2023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2CE827-7ADF-40AE-9233-E3B35A59C2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27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Superservic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" y="-150"/>
            <a:ext cx="12187219" cy="6858298"/>
          </a:xfrm>
          <a:prstGeom prst="rect">
            <a:avLst/>
          </a:prstGeom>
        </p:spPr>
      </p:pic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9FB8-7210-49E9-9C2D-38F7B7E7B538}" type="datetime1">
              <a:rPr lang="es-CO" smtClean="0"/>
              <a:t>2/10/2023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sp>
        <p:nvSpPr>
          <p:cNvPr id="6" name="Shape 55"/>
          <p:cNvSpPr txBox="1"/>
          <p:nvPr userDrawn="1"/>
        </p:nvSpPr>
        <p:spPr>
          <a:xfrm>
            <a:off x="7699761" y="5740837"/>
            <a:ext cx="3654039" cy="615513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spAutoFit/>
          </a:bodyPr>
          <a:lstStyle/>
          <a:p>
            <a:pPr algn="r"/>
            <a:r>
              <a:rPr lang="es-CO" sz="800" dirty="0">
                <a:solidFill>
                  <a:schemeClr val="bg1">
                    <a:lumMod val="75000"/>
                  </a:schemeClr>
                </a:solidFill>
              </a:rPr>
              <a:t>Esta presentación es propiedad intelectual controlada y producida por la Superintendencia de Servicios Públicos Domiciliarios</a:t>
            </a: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800" kern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CO-F-006 V12</a:t>
            </a:r>
          </a:p>
        </p:txBody>
      </p:sp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" y="-149"/>
            <a:ext cx="12187219" cy="6858298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 userDrawn="1"/>
        </p:nvSpPr>
        <p:spPr>
          <a:xfrm>
            <a:off x="4961715" y="6642577"/>
            <a:ext cx="2268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www.superservicios.gov.co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013412"/>
            <a:ext cx="3932237" cy="185792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13411"/>
            <a:ext cx="6172200" cy="484763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871332"/>
            <a:ext cx="3932237" cy="299765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7452"/>
            <a:ext cx="2743200" cy="365125"/>
          </a:xfrm>
        </p:spPr>
        <p:txBody>
          <a:bodyPr/>
          <a:lstStyle/>
          <a:p>
            <a:fld id="{C5694D02-CA24-44AE-8C67-A34AE1BDC619}" type="datetime1">
              <a:rPr lang="es-CO" smtClean="0"/>
              <a:t>2/10/2023</a:t>
            </a:fld>
            <a:endParaRPr lang="es-CO"/>
          </a:p>
        </p:txBody>
      </p:sp>
      <p:sp>
        <p:nvSpPr>
          <p:cNvPr id="9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77452"/>
            <a:ext cx="4114800" cy="365125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10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77452"/>
            <a:ext cx="2743200" cy="365125"/>
          </a:xfrm>
        </p:spPr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" y="-149"/>
            <a:ext cx="12187219" cy="6858298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 userDrawn="1"/>
        </p:nvSpPr>
        <p:spPr>
          <a:xfrm>
            <a:off x="4961715" y="6642577"/>
            <a:ext cx="2268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www.superservicios.gov.co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9013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888804"/>
            <a:ext cx="3932237" cy="298018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8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7452"/>
            <a:ext cx="2743200" cy="365125"/>
          </a:xfrm>
        </p:spPr>
        <p:txBody>
          <a:bodyPr/>
          <a:lstStyle/>
          <a:p>
            <a:fld id="{0242EC24-DBBF-4B14-87B0-7C6BF3A2F4CB}" type="datetime1">
              <a:rPr lang="es-CO" smtClean="0"/>
              <a:t>2/10/2023</a:t>
            </a:fld>
            <a:endParaRPr lang="es-CO"/>
          </a:p>
        </p:txBody>
      </p:sp>
      <p:sp>
        <p:nvSpPr>
          <p:cNvPr id="9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77452"/>
            <a:ext cx="4114800" cy="365125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10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77452"/>
            <a:ext cx="2743200" cy="365125"/>
          </a:xfrm>
        </p:spPr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47620-308A-4A3A-A55E-7A1CD848F4D7}" type="datetime1">
              <a:rPr lang="es-CO" smtClean="0"/>
              <a:t>2/10/2023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463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B7C64-65AF-45B5-A2B5-F0EFCD37FFDD}" type="datetime1">
              <a:rPr lang="es-CO" smtClean="0"/>
              <a:t>2/10/2023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sp>
        <p:nvSpPr>
          <p:cNvPr id="19" name="Título 17"/>
          <p:cNvSpPr>
            <a:spLocks noGrp="1"/>
          </p:cNvSpPr>
          <p:nvPr>
            <p:ph type="title" hasCustomPrompt="1"/>
          </p:nvPr>
        </p:nvSpPr>
        <p:spPr>
          <a:xfrm>
            <a:off x="568410" y="2799669"/>
            <a:ext cx="10515600" cy="1325563"/>
          </a:xfrm>
        </p:spPr>
        <p:txBody>
          <a:bodyPr>
            <a:normAutofit/>
          </a:bodyPr>
          <a:lstStyle>
            <a:lvl1pPr>
              <a:defRPr sz="4300" b="1">
                <a:solidFill>
                  <a:srgbClr val="404040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s-ES" dirty="0"/>
              <a:t>Título de la presentación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" y="-149"/>
            <a:ext cx="12187219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 userDrawn="1"/>
        </p:nvSpPr>
        <p:spPr>
          <a:xfrm>
            <a:off x="4961715" y="6642577"/>
            <a:ext cx="2268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www.superservicios.gov.co</a:t>
            </a:r>
          </a:p>
        </p:txBody>
      </p:sp>
      <p:sp>
        <p:nvSpPr>
          <p:cNvPr id="11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7452"/>
            <a:ext cx="2743200" cy="365125"/>
          </a:xfrm>
        </p:spPr>
        <p:txBody>
          <a:bodyPr/>
          <a:lstStyle/>
          <a:p>
            <a:fld id="{612494F6-AF2F-415D-9765-82ECEDAE1F8F}" type="datetime1">
              <a:rPr lang="es-CO" smtClean="0"/>
              <a:t>2/10/2023</a:t>
            </a:fld>
            <a:endParaRPr lang="es-CO" dirty="0"/>
          </a:p>
        </p:txBody>
      </p:sp>
      <p:sp>
        <p:nvSpPr>
          <p:cNvPr id="12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77452"/>
            <a:ext cx="4114800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13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77452"/>
            <a:ext cx="2743200" cy="365125"/>
          </a:xfrm>
        </p:spPr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" y="-149"/>
            <a:ext cx="12187219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14355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2328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 userDrawn="1"/>
        </p:nvSpPr>
        <p:spPr>
          <a:xfrm>
            <a:off x="4961715" y="6642577"/>
            <a:ext cx="2268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www.superservicios.gov.co</a:t>
            </a:r>
          </a:p>
        </p:txBody>
      </p:sp>
      <p:sp>
        <p:nvSpPr>
          <p:cNvPr id="10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7452"/>
            <a:ext cx="2743200" cy="365125"/>
          </a:xfrm>
        </p:spPr>
        <p:txBody>
          <a:bodyPr/>
          <a:lstStyle/>
          <a:p>
            <a:fld id="{83A4DC73-4718-4EEC-958C-209215408B8E}" type="datetime1">
              <a:rPr lang="es-CO" smtClean="0"/>
              <a:t>2/10/2023</a:t>
            </a:fld>
            <a:endParaRPr lang="es-CO" dirty="0"/>
          </a:p>
        </p:txBody>
      </p:sp>
      <p:sp>
        <p:nvSpPr>
          <p:cNvPr id="11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77452"/>
            <a:ext cx="4114800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12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77452"/>
            <a:ext cx="2743200" cy="365125"/>
          </a:xfrm>
        </p:spPr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" y="-149"/>
            <a:ext cx="12187219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8247"/>
            <a:ext cx="10515600" cy="1304622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94725"/>
            <a:ext cx="10515600" cy="3363436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 userDrawn="1"/>
        </p:nvSpPr>
        <p:spPr>
          <a:xfrm>
            <a:off x="4961715" y="6642577"/>
            <a:ext cx="2268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www.superservicios.gov.co</a:t>
            </a:r>
          </a:p>
        </p:txBody>
      </p:sp>
      <p:sp>
        <p:nvSpPr>
          <p:cNvPr id="10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7452"/>
            <a:ext cx="2743200" cy="365125"/>
          </a:xfrm>
        </p:spPr>
        <p:txBody>
          <a:bodyPr/>
          <a:lstStyle/>
          <a:p>
            <a:fld id="{2525F5FC-2169-4DD9-930A-306425AC1084}" type="datetime1">
              <a:rPr lang="es-CO" smtClean="0"/>
              <a:t>2/10/2023</a:t>
            </a:fld>
            <a:endParaRPr lang="es-CO" dirty="0"/>
          </a:p>
        </p:txBody>
      </p:sp>
      <p:sp>
        <p:nvSpPr>
          <p:cNvPr id="11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77452"/>
            <a:ext cx="4114800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12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77452"/>
            <a:ext cx="2743200" cy="365125"/>
          </a:xfrm>
        </p:spPr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" y="-149"/>
            <a:ext cx="12187219" cy="685829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 userDrawn="1"/>
        </p:nvSpPr>
        <p:spPr>
          <a:xfrm>
            <a:off x="4961715" y="6642577"/>
            <a:ext cx="2268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www.superservicios.gov.co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786619"/>
            <a:ext cx="5181600" cy="324143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786619"/>
            <a:ext cx="5181600" cy="324143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7452"/>
            <a:ext cx="2743200" cy="365125"/>
          </a:xfrm>
        </p:spPr>
        <p:txBody>
          <a:bodyPr/>
          <a:lstStyle/>
          <a:p>
            <a:fld id="{C225CF38-071A-4CF2-BFBA-5668EE00A23A}" type="datetime1">
              <a:rPr lang="es-CO" smtClean="0"/>
              <a:t>2/10/2023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77452"/>
            <a:ext cx="4114800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77452"/>
            <a:ext cx="2743200" cy="365125"/>
          </a:xfrm>
        </p:spPr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8247"/>
            <a:ext cx="10515600" cy="1304622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" y="-149"/>
            <a:ext cx="12187219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0555"/>
            <a:ext cx="10515600" cy="974311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563668"/>
            <a:ext cx="5157787" cy="72723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481429"/>
            <a:ext cx="5157787" cy="2708234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563668"/>
            <a:ext cx="5183188" cy="72723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481429"/>
            <a:ext cx="5183188" cy="270823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11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7452"/>
            <a:ext cx="2743200" cy="365125"/>
          </a:xfrm>
        </p:spPr>
        <p:txBody>
          <a:bodyPr/>
          <a:lstStyle/>
          <a:p>
            <a:fld id="{3AAC109C-9688-4EA2-B7B4-52D25863D41A}" type="datetime1">
              <a:rPr lang="es-CO" smtClean="0"/>
              <a:t>2/10/2023</a:t>
            </a:fld>
            <a:endParaRPr lang="es-CO"/>
          </a:p>
        </p:txBody>
      </p:sp>
      <p:sp>
        <p:nvSpPr>
          <p:cNvPr id="12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77452"/>
            <a:ext cx="4114800" cy="365125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13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77452"/>
            <a:ext cx="2743200" cy="365125"/>
          </a:xfrm>
        </p:spPr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 userDrawn="1"/>
        </p:nvSpPr>
        <p:spPr>
          <a:xfrm>
            <a:off x="4961715" y="6642577"/>
            <a:ext cx="2268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www.superservicios.gov.co</a:t>
            </a:r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" y="-149"/>
            <a:ext cx="12187219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50307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 userDrawn="1"/>
        </p:nvSpPr>
        <p:spPr>
          <a:xfrm>
            <a:off x="4961715" y="6642577"/>
            <a:ext cx="2268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www.superservicios.gov.co</a:t>
            </a:r>
          </a:p>
        </p:txBody>
      </p:sp>
      <p:sp>
        <p:nvSpPr>
          <p:cNvPr id="8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7452"/>
            <a:ext cx="2743200" cy="365125"/>
          </a:xfrm>
        </p:spPr>
        <p:txBody>
          <a:bodyPr/>
          <a:lstStyle/>
          <a:p>
            <a:fld id="{89C0610A-70A4-4CD5-B32A-35D45E8F1B9D}" type="datetime1">
              <a:rPr lang="es-CO" smtClean="0"/>
              <a:t>2/10/2023</a:t>
            </a:fld>
            <a:endParaRPr lang="es-CO"/>
          </a:p>
        </p:txBody>
      </p:sp>
      <p:sp>
        <p:nvSpPr>
          <p:cNvPr id="9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77452"/>
            <a:ext cx="4114800" cy="365125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10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77452"/>
            <a:ext cx="2743200" cy="365125"/>
          </a:xfrm>
        </p:spPr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" y="-149"/>
            <a:ext cx="12187219" cy="685829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 userDrawn="1"/>
        </p:nvSpPr>
        <p:spPr>
          <a:xfrm>
            <a:off x="4961715" y="6642577"/>
            <a:ext cx="2268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www.superservicios.gov.co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7452"/>
            <a:ext cx="2743200" cy="365125"/>
          </a:xfrm>
        </p:spPr>
        <p:txBody>
          <a:bodyPr/>
          <a:lstStyle/>
          <a:p>
            <a:fld id="{B9775693-ACE9-4CB6-B370-C3046FE2E00C}" type="datetime1">
              <a:rPr lang="es-CO" smtClean="0"/>
              <a:t>2/10/2023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77452"/>
            <a:ext cx="4114800" cy="365125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77452"/>
            <a:ext cx="2743200" cy="365125"/>
          </a:xfrm>
        </p:spPr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0D6E73F-785F-4216-B729-E443B21A7263}" type="datetime1">
              <a:rPr lang="es-CO" smtClean="0"/>
              <a:t>2/10/2023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6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c/SuperserviciosSSPD/videos" TargetMode="External"/><Relationship Id="rId13" Type="http://schemas.microsoft.com/office/2007/relationships/hdphoto" Target="../media/hdphoto4.wdp"/><Relationship Id="rId3" Type="http://schemas.openxmlformats.org/officeDocument/2006/relationships/image" Target="../media/image17.png"/><Relationship Id="rId7" Type="http://schemas.microsoft.com/office/2007/relationships/hdphoto" Target="../media/hdphoto2.wdp"/><Relationship Id="rId12" Type="http://schemas.openxmlformats.org/officeDocument/2006/relationships/image" Target="../media/image20.png"/><Relationship Id="rId2" Type="http://schemas.openxmlformats.org/officeDocument/2006/relationships/hyperlink" Target="https://www.linkedin.com/company/superintendencia-de-servicios-p-blicos-domiciliarios/?originalSubdomain=co" TargetMode="External"/><Relationship Id="rId16" Type="http://schemas.microsoft.com/office/2007/relationships/hdphoto" Target="../media/hdphoto5.wdp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11" Type="http://schemas.openxmlformats.org/officeDocument/2006/relationships/hyperlink" Target="https://www.facebook.com/SuperintendenciaSSPD/" TargetMode="External"/><Relationship Id="rId5" Type="http://schemas.openxmlformats.org/officeDocument/2006/relationships/hyperlink" Target="https://www.instagram.com/superserviciossspd/" TargetMode="External"/><Relationship Id="rId15" Type="http://schemas.openxmlformats.org/officeDocument/2006/relationships/image" Target="../media/image21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19.png"/><Relationship Id="rId14" Type="http://schemas.openxmlformats.org/officeDocument/2006/relationships/hyperlink" Target="https://twitter.com/Superservicio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10</a:t>
            </a:fld>
            <a:endParaRPr lang="es-CO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9439CA19-B0E8-41C3-9AFB-1C269218A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4377"/>
            <a:ext cx="10515600" cy="2686161"/>
          </a:xfrm>
        </p:spPr>
        <p:txBody>
          <a:bodyPr>
            <a:normAutofit fontScale="90000"/>
          </a:bodyPr>
          <a:lstStyle/>
          <a:p>
            <a:r>
              <a:rPr lang="es-MX" sz="5300" b="1" dirty="0"/>
              <a:t>Alertas que presentan los PSPD de gas combustible por redes</a:t>
            </a: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86416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81809" y="215423"/>
            <a:ext cx="9064487" cy="1007165"/>
          </a:xfrm>
        </p:spPr>
        <p:txBody>
          <a:bodyPr>
            <a:normAutofit/>
          </a:bodyPr>
          <a:lstStyle/>
          <a:p>
            <a:r>
              <a:rPr lang="es-MX" sz="3200" b="1" dirty="0"/>
              <a:t>Prestadores que no reportaron información financiera vigencia 2022</a:t>
            </a:r>
            <a:endParaRPr lang="es-CO" sz="3200" b="1" dirty="0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5B47263C-858D-49A7-AE3A-7223666D5F8E}"/>
              </a:ext>
            </a:extLst>
          </p:cNvPr>
          <p:cNvSpPr/>
          <p:nvPr/>
        </p:nvSpPr>
        <p:spPr>
          <a:xfrm>
            <a:off x="3154017" y="5635412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MX" sz="1200" b="1" i="1" dirty="0">
                <a:solidFill>
                  <a:prstClr val="black"/>
                </a:solidFill>
              </a:rPr>
              <a:t>Fuente.  Elaboración propia basada en datos SUI </a:t>
            </a:r>
          </a:p>
          <a:p>
            <a:pPr lvl="0" algn="ctr"/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787415-0CC3-427F-999E-2AD9B5034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476375"/>
            <a:ext cx="102489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71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28799" y="109404"/>
            <a:ext cx="9064487" cy="1007165"/>
          </a:xfrm>
        </p:spPr>
        <p:txBody>
          <a:bodyPr>
            <a:normAutofit/>
          </a:bodyPr>
          <a:lstStyle/>
          <a:p>
            <a:r>
              <a:rPr lang="es-MX" sz="3200" b="1" dirty="0"/>
              <a:t>Prestadores sin reporte de cobertura </a:t>
            </a:r>
            <a:br>
              <a:rPr lang="es-MX" sz="3200" b="1" dirty="0"/>
            </a:br>
            <a:r>
              <a:rPr lang="es-MX" sz="3200" b="1" dirty="0"/>
              <a:t>y alerta en indicadores financieros</a:t>
            </a:r>
            <a:endParaRPr lang="es-CO" sz="3200" b="1" dirty="0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5B47263C-858D-49A7-AE3A-7223666D5F8E}"/>
              </a:ext>
            </a:extLst>
          </p:cNvPr>
          <p:cNvSpPr/>
          <p:nvPr/>
        </p:nvSpPr>
        <p:spPr>
          <a:xfrm>
            <a:off x="3154017" y="5635412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MX" sz="1200" b="1" i="1" dirty="0">
                <a:solidFill>
                  <a:prstClr val="black"/>
                </a:solidFill>
              </a:rPr>
              <a:t>Fuente.  Elaboración propia basada en datos SUI </a:t>
            </a:r>
          </a:p>
          <a:p>
            <a:pPr lvl="0" algn="ctr"/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C861D0B-3F54-409E-AB2F-2EA0A5DA6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26" y="1496714"/>
            <a:ext cx="10959548" cy="397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5732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28799" y="109404"/>
            <a:ext cx="9064487" cy="1007165"/>
          </a:xfrm>
        </p:spPr>
        <p:txBody>
          <a:bodyPr>
            <a:normAutofit/>
          </a:bodyPr>
          <a:lstStyle/>
          <a:p>
            <a:r>
              <a:rPr lang="es-MX" sz="3200" b="1" dirty="0"/>
              <a:t>Prestadores con alerta en cobertura </a:t>
            </a:r>
            <a:br>
              <a:rPr lang="es-MX" sz="3200" b="1" dirty="0"/>
            </a:br>
            <a:r>
              <a:rPr lang="es-MX" sz="3200" b="1" dirty="0"/>
              <a:t>e indicadores financieros</a:t>
            </a:r>
            <a:endParaRPr lang="es-CO" sz="3200" b="1" dirty="0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5B47263C-858D-49A7-AE3A-7223666D5F8E}"/>
              </a:ext>
            </a:extLst>
          </p:cNvPr>
          <p:cNvSpPr/>
          <p:nvPr/>
        </p:nvSpPr>
        <p:spPr>
          <a:xfrm>
            <a:off x="3154017" y="5635412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MX" sz="1200" b="1" i="1" dirty="0">
                <a:solidFill>
                  <a:prstClr val="black"/>
                </a:solidFill>
              </a:rPr>
              <a:t>Fuente.  Elaboración propia basada en datos SUI </a:t>
            </a:r>
          </a:p>
          <a:p>
            <a:pPr lvl="0" algn="ctr"/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671043C-3E07-480A-A61B-989D95D41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65" y="1391478"/>
            <a:ext cx="11304104" cy="408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003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28800" y="110173"/>
            <a:ext cx="9064487" cy="1007165"/>
          </a:xfrm>
        </p:spPr>
        <p:txBody>
          <a:bodyPr>
            <a:normAutofit/>
          </a:bodyPr>
          <a:lstStyle/>
          <a:p>
            <a:r>
              <a:rPr lang="es-MX" sz="3200" b="1" dirty="0"/>
              <a:t>Prestadores con ROA y ROE negativo</a:t>
            </a:r>
            <a:endParaRPr lang="es-CO" sz="3200" b="1" dirty="0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5B47263C-858D-49A7-AE3A-7223666D5F8E}"/>
              </a:ext>
            </a:extLst>
          </p:cNvPr>
          <p:cNvSpPr/>
          <p:nvPr/>
        </p:nvSpPr>
        <p:spPr>
          <a:xfrm>
            <a:off x="3167269" y="6138995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MX" sz="1200" b="1" i="1" dirty="0">
                <a:solidFill>
                  <a:prstClr val="black"/>
                </a:solidFill>
              </a:rPr>
              <a:t>Fuente.  Elaboración propia basada en datos SUI </a:t>
            </a:r>
          </a:p>
          <a:p>
            <a:pPr lvl="0" algn="ctr"/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A253F4A-5B32-4BDE-862B-756C4742D2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806" y="1353792"/>
            <a:ext cx="7400925" cy="179069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6F4AC95-0D84-4E68-AA18-3F314307A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806" y="3551583"/>
            <a:ext cx="7400925" cy="223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301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34817" y="165007"/>
            <a:ext cx="9064487" cy="1007165"/>
          </a:xfrm>
        </p:spPr>
        <p:txBody>
          <a:bodyPr>
            <a:normAutofit/>
          </a:bodyPr>
          <a:lstStyle/>
          <a:p>
            <a:r>
              <a:rPr lang="es-MX" sz="3200" b="1" dirty="0"/>
              <a:t>Prestadores con Patrimonio menor</a:t>
            </a:r>
            <a:br>
              <a:rPr lang="es-MX" sz="3200" b="1" dirty="0"/>
            </a:br>
            <a:r>
              <a:rPr lang="es-MX" sz="3200" b="1" dirty="0"/>
              <a:t>e igual al 40%</a:t>
            </a:r>
            <a:endParaRPr lang="es-CO" sz="3200" b="1" dirty="0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5B47263C-858D-49A7-AE3A-7223666D5F8E}"/>
              </a:ext>
            </a:extLst>
          </p:cNvPr>
          <p:cNvSpPr/>
          <p:nvPr/>
        </p:nvSpPr>
        <p:spPr>
          <a:xfrm>
            <a:off x="3167269" y="6138995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MX" sz="1200" b="1" i="1" dirty="0">
                <a:solidFill>
                  <a:prstClr val="black"/>
                </a:solidFill>
              </a:rPr>
              <a:t>Fuente.  Elaboración propia basada en datos SUI </a:t>
            </a:r>
          </a:p>
          <a:p>
            <a:pPr lvl="0" algn="ctr"/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2A0963F-D663-4A8F-B13F-3F33C1D30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172173"/>
            <a:ext cx="7400925" cy="485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4817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34817" y="165007"/>
            <a:ext cx="9064487" cy="1007165"/>
          </a:xfrm>
        </p:spPr>
        <p:txBody>
          <a:bodyPr>
            <a:normAutofit/>
          </a:bodyPr>
          <a:lstStyle/>
          <a:p>
            <a:r>
              <a:rPr lang="es-MX" sz="3200" b="1" dirty="0"/>
              <a:t>Prestadores con capital de trabajo negativo</a:t>
            </a:r>
            <a:endParaRPr lang="es-CO" sz="3200" b="1" dirty="0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5B47263C-858D-49A7-AE3A-7223666D5F8E}"/>
              </a:ext>
            </a:extLst>
          </p:cNvPr>
          <p:cNvSpPr/>
          <p:nvPr/>
        </p:nvSpPr>
        <p:spPr>
          <a:xfrm>
            <a:off x="3167269" y="6138995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MX" sz="1200" b="1" i="1" dirty="0">
                <a:solidFill>
                  <a:prstClr val="black"/>
                </a:solidFill>
              </a:rPr>
              <a:t>Fuente.  Elaboración propia basada en datos SUI </a:t>
            </a:r>
          </a:p>
          <a:p>
            <a:pPr lvl="0" algn="ctr"/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AD62490-90E9-4B3B-B618-61BC1DA7D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603513"/>
            <a:ext cx="7400925" cy="344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0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 title="Iconos de redes sociales"/>
          <p:cNvGrpSpPr/>
          <p:nvPr/>
        </p:nvGrpSpPr>
        <p:grpSpPr>
          <a:xfrm>
            <a:off x="693100" y="4814022"/>
            <a:ext cx="2649970" cy="406879"/>
            <a:chOff x="-1875295" y="791"/>
            <a:chExt cx="2650018" cy="407285"/>
          </a:xfrm>
        </p:grpSpPr>
        <p:pic>
          <p:nvPicPr>
            <p:cNvPr id="19" name="Gráfico 17" title="Icono y enlace a Instagram">
              <a:hlinkClick r:id="rId2"/>
              <a:extLs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103" y="19456"/>
              <a:ext cx="388620" cy="388620"/>
            </a:xfrm>
            <a:prstGeom prst="rect">
              <a:avLst/>
            </a:prstGeom>
          </p:spPr>
        </p:pic>
        <p:pic>
          <p:nvPicPr>
            <p:cNvPr id="15" name="Gráfico 12" title="Icono y enlace a Instragram">
              <a:hlinkClick r:id="rId5"/>
              <a:extLs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099" y="9727"/>
              <a:ext cx="388620" cy="388620"/>
            </a:xfrm>
            <a:prstGeom prst="rect">
              <a:avLst/>
            </a:prstGeom>
          </p:spPr>
        </p:pic>
        <p:pic>
          <p:nvPicPr>
            <p:cNvPr id="17" name="Gráfico 15" title="Icono y enlace a YouTube">
              <a:hlinkClick r:id="rId8"/>
              <a:extLs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12495" y="19456"/>
              <a:ext cx="388620" cy="388619"/>
            </a:xfrm>
            <a:prstGeom prst="rect">
              <a:avLst/>
            </a:prstGeom>
          </p:spPr>
        </p:pic>
        <p:pic>
          <p:nvPicPr>
            <p:cNvPr id="16" name="Gráfico 13" title="Icono y enlace a Facebook">
              <a:hlinkClick r:id="rId11"/>
              <a:extLs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3697" y="9727"/>
              <a:ext cx="388620" cy="388620"/>
            </a:xfrm>
            <a:prstGeom prst="rect">
              <a:avLst/>
            </a:prstGeom>
          </p:spPr>
        </p:pic>
        <p:pic>
          <p:nvPicPr>
            <p:cNvPr id="18" name="Gráfico 16" title="Icono y enlace a Twitter">
              <a:hlinkClick r:id="rId14"/>
              <a:extLs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-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75295" y="791"/>
              <a:ext cx="388620" cy="388620"/>
            </a:xfrm>
            <a:prstGeom prst="rect">
              <a:avLst/>
            </a:prstGeom>
          </p:spPr>
        </p:pic>
      </p:grpSp>
      <p:sp>
        <p:nvSpPr>
          <p:cNvPr id="13" name="Marcador de texto 12"/>
          <p:cNvSpPr>
            <a:spLocks noGrp="1"/>
          </p:cNvSpPr>
          <p:nvPr>
            <p:ph type="body" sz="quarter" idx="4294967295"/>
          </p:nvPr>
        </p:nvSpPr>
        <p:spPr>
          <a:xfrm>
            <a:off x="568409" y="2111829"/>
            <a:ext cx="7160447" cy="270219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ES" sz="4800" b="1" dirty="0"/>
              <a:t>Gracias</a:t>
            </a:r>
          </a:p>
          <a:p>
            <a:pPr marL="0" indent="0">
              <a:buNone/>
            </a:pPr>
            <a:endParaRPr lang="es-CO" sz="2200" b="1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419" sz="2200" dirty="0"/>
              <a:t>Superintendencia de Servicios Públicos Domiciliarios</a:t>
            </a:r>
            <a:br>
              <a:rPr lang="es-419" sz="2200" dirty="0"/>
            </a:br>
            <a:r>
              <a:rPr lang="es-419" sz="2200" dirty="0"/>
              <a:t>República de Colombia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s-419" sz="2200" dirty="0"/>
              <a:t>sspd@superservicios.gov.co</a:t>
            </a:r>
            <a:br>
              <a:rPr lang="es-419" sz="2200" dirty="0"/>
            </a:br>
            <a:r>
              <a:rPr lang="es-419" sz="2200" dirty="0"/>
              <a:t>www.superservicios.gov.co</a:t>
            </a: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13198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ítulo 1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/>
              <a:t>Análisis </a:t>
            </a:r>
            <a:r>
              <a:rPr lang="es-CO" dirty="0" smtClean="0"/>
              <a:t>de </a:t>
            </a:r>
            <a:r>
              <a:rPr lang="es-CO" dirty="0"/>
              <a:t>prestadores del Servicio Público de Gas Combustible por redes objeto de IVC a 31 de diciembre de 2022.</a:t>
            </a:r>
          </a:p>
        </p:txBody>
      </p:sp>
      <p:sp>
        <p:nvSpPr>
          <p:cNvPr id="4" name="Marcador de texto 13"/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68410" y="5437832"/>
            <a:ext cx="6326660" cy="7926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000" b="1" baseline="0">
                <a:solidFill>
                  <a:srgbClr val="404040"/>
                </a:solidFill>
              </a:defRPr>
            </a:lvl1pPr>
            <a:lvl5pPr marL="1828800" indent="0">
              <a:lnSpc>
                <a:spcPct val="100000"/>
              </a:lnSpc>
              <a:buNone/>
              <a:defRPr b="1">
                <a:solidFill>
                  <a:srgbClr val="404040"/>
                </a:solidFill>
              </a:defRPr>
            </a:lvl5pPr>
          </a:lstStyle>
          <a:p>
            <a:pPr lvl="0"/>
            <a:r>
              <a:rPr lang="es-MX" dirty="0">
                <a:solidFill>
                  <a:srgbClr val="FF0000"/>
                </a:solidFill>
              </a:rPr>
              <a:t/>
            </a:r>
            <a:br>
              <a:rPr lang="es-MX" dirty="0">
                <a:solidFill>
                  <a:srgbClr val="FF0000"/>
                </a:solidFill>
              </a:rPr>
            </a:br>
            <a:r>
              <a:rPr lang="es-MX" sz="1050" dirty="0"/>
              <a:t>Rosario Delgado P.  - Julián Oswaldo Enríquez Yagüe</a:t>
            </a:r>
            <a:br>
              <a:rPr lang="es-MX" sz="1050" dirty="0"/>
            </a:br>
            <a:r>
              <a:rPr lang="es-MX" sz="1050" dirty="0"/>
              <a:t>Profesionales Especializados - Dirección Técnica de Gestión de Gas Combustible</a:t>
            </a:r>
            <a:br>
              <a:rPr lang="es-MX" sz="1050" dirty="0"/>
            </a:br>
            <a:r>
              <a:rPr lang="es-MX" sz="1050" dirty="0"/>
              <a:t>25 de septiembre de 2023, Bogotá, D.C. </a:t>
            </a:r>
          </a:p>
          <a:p>
            <a:pPr lvl="4"/>
            <a:endParaRPr lang="es-CO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Contenido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P</a:t>
            </a:r>
            <a:r>
              <a:rPr lang="es-CO" dirty="0"/>
              <a:t>restadores del servicio público de gas combustible por redes</a:t>
            </a:r>
          </a:p>
          <a:p>
            <a:r>
              <a:rPr lang="es-MX" dirty="0"/>
              <a:t>Participación de ingresos del servicio público de gas combustible por redes por actividad </a:t>
            </a:r>
          </a:p>
          <a:p>
            <a:r>
              <a:rPr lang="es-MX" dirty="0"/>
              <a:t>Alertas que presentan los PSPD de gas combustible por redes</a:t>
            </a:r>
            <a:endParaRPr lang="es-CO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1007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4</a:t>
            </a:fld>
            <a:endParaRPr lang="es-CO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9439CA19-B0E8-41C3-9AFB-1C269218A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4377"/>
            <a:ext cx="10515600" cy="2686161"/>
          </a:xfrm>
        </p:spPr>
        <p:txBody>
          <a:bodyPr>
            <a:normAutofit fontScale="90000"/>
          </a:bodyPr>
          <a:lstStyle/>
          <a:p>
            <a:r>
              <a:rPr lang="es-MX" sz="5300" b="1" dirty="0"/>
              <a:t>P</a:t>
            </a:r>
            <a:r>
              <a:rPr lang="es-CO" sz="5300" b="1" dirty="0"/>
              <a:t>restadores del servicio público de gas combustible por redes</a:t>
            </a: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705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93960"/>
            <a:ext cx="11065042" cy="1304622"/>
          </a:xfrm>
        </p:spPr>
        <p:txBody>
          <a:bodyPr>
            <a:normAutofit fontScale="90000"/>
          </a:bodyPr>
          <a:lstStyle/>
          <a:p>
            <a:r>
              <a:rPr lang="es-CO" sz="3600" b="1" dirty="0"/>
              <a:t>Total de PSPD de gas combustible por redes por Actividad con corte a 31/12/2022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F415BC5-9018-4E53-8CC3-66D14C3C9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853" y="2198582"/>
            <a:ext cx="8688293" cy="376545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AEC878F-2D30-428D-9A6F-0307A2F1F60A}"/>
              </a:ext>
            </a:extLst>
          </p:cNvPr>
          <p:cNvSpPr txBox="1"/>
          <p:nvPr/>
        </p:nvSpPr>
        <p:spPr>
          <a:xfrm>
            <a:off x="2171829" y="6109253"/>
            <a:ext cx="78483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i="1" dirty="0"/>
              <a:t>Fuente.  Elaboración propia basada en datos SUI e información suministrada por la UPME</a:t>
            </a:r>
            <a:endParaRPr lang="es-CO" sz="1200" b="1" i="1" dirty="0"/>
          </a:p>
        </p:txBody>
      </p:sp>
    </p:spTree>
    <p:extLst>
      <p:ext uri="{BB962C8B-B14F-4D97-AF65-F5344CB8AC3E}">
        <p14:creationId xmlns:p14="http://schemas.microsoft.com/office/powerpoint/2010/main" val="391821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93960"/>
            <a:ext cx="11065042" cy="1304622"/>
          </a:xfrm>
        </p:spPr>
        <p:txBody>
          <a:bodyPr>
            <a:normAutofit fontScale="90000"/>
          </a:bodyPr>
          <a:lstStyle/>
          <a:p>
            <a:r>
              <a:rPr lang="es-MX" sz="3600" b="1" dirty="0"/>
              <a:t>N</a:t>
            </a:r>
            <a:r>
              <a:rPr lang="es-CO" sz="3600" b="1" dirty="0"/>
              <a:t>úmero de PSPD de gas combustible por </a:t>
            </a:r>
            <a:r>
              <a:rPr lang="es-CO" sz="3600" b="1" dirty="0" smtClean="0"/>
              <a:t>redes </a:t>
            </a:r>
            <a:r>
              <a:rPr lang="es-CO" sz="3600" b="1" dirty="0"/>
              <a:t>con </a:t>
            </a:r>
            <a:r>
              <a:rPr lang="es-CO" sz="3600" b="1" dirty="0" smtClean="0"/>
              <a:t>información financiera depurada </a:t>
            </a:r>
            <a:r>
              <a:rPr lang="es-CO" sz="3600" b="1" dirty="0"/>
              <a:t>vigencia 2022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AEC878F-2D30-428D-9A6F-0307A2F1F60A}"/>
              </a:ext>
            </a:extLst>
          </p:cNvPr>
          <p:cNvSpPr txBox="1"/>
          <p:nvPr/>
        </p:nvSpPr>
        <p:spPr>
          <a:xfrm>
            <a:off x="2171829" y="6109253"/>
            <a:ext cx="78483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i="1" dirty="0"/>
              <a:t>Fuente.  Elaboración propia basada en datos SUI e información suministrada por la UPME</a:t>
            </a:r>
            <a:endParaRPr lang="es-CO" sz="1200" b="1" i="1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829" y="2198582"/>
            <a:ext cx="7615778" cy="372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87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7</a:t>
            </a:fld>
            <a:endParaRPr lang="es-CO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9439CA19-B0E8-41C3-9AFB-1C269218A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4377"/>
            <a:ext cx="10515600" cy="2686161"/>
          </a:xfrm>
        </p:spPr>
        <p:txBody>
          <a:bodyPr>
            <a:normAutofit fontScale="90000"/>
          </a:bodyPr>
          <a:lstStyle/>
          <a:p>
            <a:r>
              <a:rPr lang="es-MX" sz="5300" b="1" dirty="0"/>
              <a:t>Participación de ingresos del servicio público de gas combustible por redes por actividad</a:t>
            </a: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6936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93960"/>
            <a:ext cx="11065042" cy="1304622"/>
          </a:xfrm>
        </p:spPr>
        <p:txBody>
          <a:bodyPr>
            <a:normAutofit/>
          </a:bodyPr>
          <a:lstStyle/>
          <a:p>
            <a:r>
              <a:rPr lang="es-MX" sz="3200" b="1" dirty="0"/>
              <a:t>Participación de ingresos según actividad de los PSPD de gas combustible por redes</a:t>
            </a:r>
            <a:endParaRPr lang="es-CO" sz="3200" b="1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AEC878F-2D30-428D-9A6F-0307A2F1F60A}"/>
              </a:ext>
            </a:extLst>
          </p:cNvPr>
          <p:cNvSpPr txBox="1"/>
          <p:nvPr/>
        </p:nvSpPr>
        <p:spPr>
          <a:xfrm>
            <a:off x="2289574" y="5964040"/>
            <a:ext cx="7848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i="1" dirty="0"/>
              <a:t>Fuente.  Elaboración propia basada en datos SUI </a:t>
            </a:r>
          </a:p>
          <a:p>
            <a:pPr algn="ctr"/>
            <a:r>
              <a:rPr lang="es-MX" sz="1200" b="1" i="1" dirty="0"/>
              <a:t>Corte a 31 de diciembre de 2022</a:t>
            </a:r>
          </a:p>
          <a:p>
            <a:pPr algn="ctr"/>
            <a:r>
              <a:rPr lang="es-MX" sz="1200" b="1" i="1" dirty="0"/>
              <a:t>Cifras expresadas en billones de pesos</a:t>
            </a:r>
            <a:endParaRPr lang="es-CO" sz="1200" b="1" i="1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3790B657-AA9D-42BB-90D8-44C02D8831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1845052"/>
              </p:ext>
            </p:extLst>
          </p:nvPr>
        </p:nvGraphicFramePr>
        <p:xfrm>
          <a:off x="2623931" y="2198582"/>
          <a:ext cx="7513982" cy="3765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5452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42052" y="0"/>
            <a:ext cx="9064487" cy="1007165"/>
          </a:xfrm>
        </p:spPr>
        <p:txBody>
          <a:bodyPr>
            <a:normAutofit fontScale="90000"/>
          </a:bodyPr>
          <a:lstStyle/>
          <a:p>
            <a:r>
              <a:rPr lang="es-MX" sz="3200" b="1" dirty="0"/>
              <a:t>Top de Ingresos PSPD Gas Combustible</a:t>
            </a:r>
            <a:br>
              <a:rPr lang="es-MX" sz="3200" b="1" dirty="0"/>
            </a:br>
            <a:r>
              <a:rPr lang="es-MX" sz="3200" b="1" dirty="0"/>
              <a:t>por Redes por Actividad</a:t>
            </a:r>
            <a:endParaRPr lang="es-CO" sz="3200" b="1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5CEA31D-8545-4711-9910-CC74BC4E0565}"/>
              </a:ext>
            </a:extLst>
          </p:cNvPr>
          <p:cNvSpPr txBox="1"/>
          <p:nvPr/>
        </p:nvSpPr>
        <p:spPr>
          <a:xfrm>
            <a:off x="1099930" y="1007165"/>
            <a:ext cx="472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Distribución - Comercialización</a:t>
            </a:r>
            <a:endParaRPr lang="es-CO" b="1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A3124CD-F09F-48D8-A851-AD75ACF6C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91" y="1389753"/>
            <a:ext cx="4851327" cy="4599582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5FEBD598-4413-4ECB-929B-7EE1E40CCAE9}"/>
              </a:ext>
            </a:extLst>
          </p:cNvPr>
          <p:cNvSpPr txBox="1"/>
          <p:nvPr/>
        </p:nvSpPr>
        <p:spPr>
          <a:xfrm>
            <a:off x="6447184" y="1013793"/>
            <a:ext cx="472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 Comercialización</a:t>
            </a:r>
            <a:endParaRPr lang="es-CO" b="1" dirty="0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6B2E364-F4D9-4EE0-BFD4-886405DF4B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2" y="1389752"/>
            <a:ext cx="4982816" cy="1940695"/>
          </a:xfrm>
          <a:prstGeom prst="rect">
            <a:avLst/>
          </a:prstGeom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5B47263C-858D-49A7-AE3A-7223666D5F8E}"/>
              </a:ext>
            </a:extLst>
          </p:cNvPr>
          <p:cNvSpPr/>
          <p:nvPr/>
        </p:nvSpPr>
        <p:spPr>
          <a:xfrm>
            <a:off x="3233530" y="599624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MX" sz="1200" b="1" i="1" dirty="0">
                <a:solidFill>
                  <a:prstClr val="black"/>
                </a:solidFill>
              </a:rPr>
              <a:t>Fuente.  Elaboración propia basada en datos SUI </a:t>
            </a:r>
          </a:p>
          <a:p>
            <a:pPr lvl="0" algn="ctr"/>
            <a:r>
              <a:rPr lang="es-MX" sz="1200" b="1" i="1" dirty="0">
                <a:solidFill>
                  <a:prstClr val="black"/>
                </a:solidFill>
              </a:rPr>
              <a:t>Corte a 31 de diciembre de 2022</a:t>
            </a:r>
          </a:p>
          <a:p>
            <a:pPr lvl="0" algn="ctr"/>
            <a:r>
              <a:rPr lang="es-MX" sz="1200" b="1" i="1" dirty="0">
                <a:solidFill>
                  <a:prstClr val="black"/>
                </a:solidFill>
              </a:rPr>
              <a:t>Cifras expresadas en pesos</a:t>
            </a:r>
            <a:endParaRPr lang="es-CO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526ED43C-E03B-422E-B1CE-5A2F0FD7CA3D}"/>
              </a:ext>
            </a:extLst>
          </p:cNvPr>
          <p:cNvSpPr txBox="1"/>
          <p:nvPr/>
        </p:nvSpPr>
        <p:spPr>
          <a:xfrm>
            <a:off x="6501221" y="3380563"/>
            <a:ext cx="472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 Producción</a:t>
            </a:r>
            <a:endParaRPr lang="es-CO" b="1" dirty="0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C5F1725-9B54-4156-9C43-47A2CF1D8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0831" y="3774952"/>
            <a:ext cx="4851327" cy="990651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9385550A-533D-4C13-BEC0-D6226B99E55D}"/>
              </a:ext>
            </a:extLst>
          </p:cNvPr>
          <p:cNvSpPr txBox="1"/>
          <p:nvPr/>
        </p:nvSpPr>
        <p:spPr>
          <a:xfrm>
            <a:off x="6501221" y="4669388"/>
            <a:ext cx="472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 Transporte</a:t>
            </a:r>
            <a:endParaRPr lang="es-CO" b="1" dirty="0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371626C1-93AA-499E-9370-106D8B9DDE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0831" y="5088835"/>
            <a:ext cx="4851327" cy="84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0040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alizado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1242</TotalTime>
  <Words>370</Words>
  <Application>Microsoft Office PowerPoint</Application>
  <PresentationFormat>Panorámica</PresentationFormat>
  <Paragraphs>47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1" baseType="lpstr">
      <vt:lpstr>Arial</vt:lpstr>
      <vt:lpstr>Calibri</vt:lpstr>
      <vt:lpstr>Verdana</vt:lpstr>
      <vt:lpstr>Tema de Office</vt:lpstr>
      <vt:lpstr>Presentación de PowerPoint</vt:lpstr>
      <vt:lpstr>Análisis de prestadores del Servicio Público de Gas Combustible por redes objeto de IVC a 31 de diciembre de 2022.</vt:lpstr>
      <vt:lpstr>Contenido</vt:lpstr>
      <vt:lpstr>Prestadores del servicio público de gas combustible por redes </vt:lpstr>
      <vt:lpstr>Total de PSPD de gas combustible por redes por Actividad con corte a 31/12/2022</vt:lpstr>
      <vt:lpstr>Número de PSPD de gas combustible por redes con información financiera depurada vigencia 2022</vt:lpstr>
      <vt:lpstr>Participación de ingresos del servicio público de gas combustible por redes por actividad </vt:lpstr>
      <vt:lpstr>Participación de ingresos según actividad de los PSPD de gas combustible por redes</vt:lpstr>
      <vt:lpstr>Top de Ingresos PSPD Gas Combustible por Redes por Actividad</vt:lpstr>
      <vt:lpstr>Alertas que presentan los PSPD de gas combustible por redes </vt:lpstr>
      <vt:lpstr>Prestadores que no reportaron información financiera vigencia 2022</vt:lpstr>
      <vt:lpstr>Prestadores sin reporte de cobertura  y alerta en indicadores financieros</vt:lpstr>
      <vt:lpstr>Prestadores con alerta en cobertura  e indicadores financieros</vt:lpstr>
      <vt:lpstr>Prestadores con ROA y ROE negativo</vt:lpstr>
      <vt:lpstr>Prestadores con Patrimonio menor e igual al 40%</vt:lpstr>
      <vt:lpstr>Prestadores con capital de trabajo negativo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Rosario del Carmen Delgado Pinchao</cp:lastModifiedBy>
  <cp:revision>55</cp:revision>
  <dcterms:created xsi:type="dcterms:W3CDTF">2023-05-08T00:34:42Z</dcterms:created>
  <dcterms:modified xsi:type="dcterms:W3CDTF">2023-10-02T16:48:14Z</dcterms:modified>
</cp:coreProperties>
</file>