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  <p:sldMasterId id="2147483683" r:id="rId3"/>
    <p:sldMasterId id="2147483687" r:id="rId4"/>
  </p:sldMasterIdLst>
  <p:sldIdLst>
    <p:sldId id="258" r:id="rId5"/>
    <p:sldId id="259" r:id="rId6"/>
    <p:sldId id="260" r:id="rId7"/>
    <p:sldId id="256" r:id="rId8"/>
    <p:sldId id="257" r:id="rId9"/>
    <p:sldId id="269" r:id="rId10"/>
    <p:sldId id="261" r:id="rId11"/>
    <p:sldId id="262" r:id="rId12"/>
    <p:sldId id="265" r:id="rId13"/>
    <p:sldId id="263" r:id="rId14"/>
    <p:sldId id="268" r:id="rId15"/>
    <p:sldId id="264" r:id="rId16"/>
    <p:sldId id="267" r:id="rId17"/>
  </p:sldIdLst>
  <p:sldSz cx="9144000" cy="6858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8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 smtClean="0"/>
              <a:t>Inserte aquí su primer </a:t>
            </a:r>
            <a:r>
              <a:rPr lang="es-ES" dirty="0" err="1" smtClean="0"/>
              <a:t>bullet</a:t>
            </a:r>
            <a:r>
              <a:rPr lang="es-ES" dirty="0" smtClean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 smtClean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495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 smtClean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 smtClean="0"/>
              <a:t>Primer </a:t>
            </a:r>
            <a:r>
              <a:rPr lang="es-ES" dirty="0" err="1" smtClean="0"/>
              <a:t>bullet</a:t>
            </a:r>
            <a:r>
              <a:rPr lang="es-ES" dirty="0" smtClean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 smtClean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669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2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 smtClean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 smtClean="0"/>
              <a:t>Nombre del área/ subdirección/ oficina/ evento </a:t>
            </a:r>
            <a:endParaRPr lang="es-CO" dirty="0"/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 smtClean="0"/>
              <a:t>Fecha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020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8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 smtClean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smtClean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 smtClean="0"/>
              <a:t>Nombre del área/ subdirección/ oficina/ evento </a:t>
            </a:r>
            <a:endParaRPr lang="es-CO" dirty="0"/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 smtClean="0"/>
              <a:t>Fecha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523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0F9B3-1425-43C3-A2EE-560118565447}" type="datetimeFigureOut">
              <a:rPr lang="es-CO" smtClean="0"/>
              <a:t>08/02/2017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D8CA55-725A-4317-B23A-74337CECD8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321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0F9B3-1425-43C3-A2EE-560118565447}" type="datetimeFigureOut">
              <a:rPr lang="es-CO" smtClean="0"/>
              <a:t>08/02/2017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D8CA55-725A-4317-B23A-74337CECD8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49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69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 smtClean="0"/>
              <a:t>Inserte aquí su primer </a:t>
            </a:r>
            <a:r>
              <a:rPr lang="es-ES" dirty="0" err="1" smtClean="0"/>
              <a:t>bullet</a:t>
            </a:r>
            <a:r>
              <a:rPr lang="es-ES" dirty="0" smtClean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 smtClean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188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 smtClean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 smtClean="0"/>
              <a:t>Primer </a:t>
            </a:r>
            <a:r>
              <a:rPr lang="es-ES" dirty="0" err="1" smtClean="0"/>
              <a:t>bullet</a:t>
            </a:r>
            <a:r>
              <a:rPr lang="es-ES" dirty="0" smtClean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 smtClean="0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199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Rectángulo 33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0" name="Rectángulo 39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grpSp>
        <p:nvGrpSpPr>
          <p:cNvPr id="3" name="Grupo 2"/>
          <p:cNvGrpSpPr/>
          <p:nvPr/>
        </p:nvGrpSpPr>
        <p:grpSpPr>
          <a:xfrm>
            <a:off x="0" y="1"/>
            <a:ext cx="9144000" cy="6688368"/>
            <a:chOff x="-23613" y="1"/>
            <a:chExt cx="9144000" cy="6688368"/>
          </a:xfrm>
        </p:grpSpPr>
        <p:pic>
          <p:nvPicPr>
            <p:cNvPr id="2" name="Imagen 1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68"/>
            <a:stretch/>
          </p:blipFill>
          <p:spPr>
            <a:xfrm>
              <a:off x="-23613" y="1"/>
              <a:ext cx="9144000" cy="443711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52952"/>
            <a:stretch/>
          </p:blipFill>
          <p:spPr>
            <a:xfrm>
              <a:off x="3396259" y="4267481"/>
              <a:ext cx="4287232" cy="2420888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7092280" y="6700718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  <a:endParaRPr lang="es-E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52952" r="67361"/>
          <a:stretch/>
        </p:blipFill>
        <p:spPr>
          <a:xfrm>
            <a:off x="-25102" y="4372163"/>
            <a:ext cx="3024336" cy="242088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1"/>
            <a:ext cx="9144000" cy="6688368"/>
            <a:chOff x="-23613" y="1"/>
            <a:chExt cx="9144000" cy="6688368"/>
          </a:xfrm>
        </p:grpSpPr>
        <p:pic>
          <p:nvPicPr>
            <p:cNvPr id="17" name="Imagen 16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68"/>
            <a:stretch/>
          </p:blipFill>
          <p:spPr>
            <a:xfrm>
              <a:off x="-23613" y="1"/>
              <a:ext cx="9144000" cy="4437112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52952"/>
            <a:stretch/>
          </p:blipFill>
          <p:spPr>
            <a:xfrm>
              <a:off x="3396259" y="4267481"/>
              <a:ext cx="4287232" cy="2420888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7092280" y="6700718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52952" r="67361"/>
          <a:stretch/>
        </p:blipFill>
        <p:spPr>
          <a:xfrm>
            <a:off x="-25102" y="4372163"/>
            <a:ext cx="302433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base" latinLnBrk="0" hangingPunct="1">
        <a:spcBef>
          <a:spcPct val="0"/>
        </a:spcBef>
        <a:spcAft>
          <a:spcPct val="0"/>
        </a:spcAft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baseline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2pPr>
      <a:lvl3pPr marL="11430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3pPr>
      <a:lvl4pPr marL="16002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4pPr>
      <a:lvl5pPr marL="20574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 r="40550"/>
          <a:stretch/>
        </p:blipFill>
        <p:spPr>
          <a:xfrm>
            <a:off x="0" y="4411960"/>
            <a:ext cx="5436096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CO" sz="400" dirty="0" smtClean="0">
                <a:solidFill>
                  <a:srgbClr val="808080"/>
                </a:solidFill>
                <a:latin typeface="Helvetica" panose="020B0604020202020204" pitchFamily="34" charset="0"/>
              </a:rPr>
              <a:t>Unidad de Planeación Minero Energética</a:t>
            </a:r>
            <a:endParaRPr lang="es-CO" sz="1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  <a:endParaRPr lang="es-ES" sz="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 r="40550"/>
          <a:stretch/>
        </p:blipFill>
        <p:spPr>
          <a:xfrm>
            <a:off x="0" y="4411960"/>
            <a:ext cx="5436096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  <a:endParaRPr lang="es-E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0" y="0"/>
            <a:ext cx="9171160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4349" y="3429000"/>
            <a:ext cx="9171160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2469242" y="263472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  <a:endParaRPr lang="es-CO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8" y="31173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3261329" y="3108767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4600633" y="3112246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2241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8397"/>
              </p:ext>
            </p:extLst>
          </p:nvPr>
        </p:nvGraphicFramePr>
        <p:xfrm>
          <a:off x="3081310" y="3087421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6" name="Rectángulo 25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7" name="Rectángulo 26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3" name="CuadroTexto 9"/>
          <p:cNvSpPr txBox="1"/>
          <p:nvPr/>
        </p:nvSpPr>
        <p:spPr>
          <a:xfrm>
            <a:off x="3059832" y="2060848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 smtClean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Comité de Comunicaciones No. 1 -2017</a:t>
            </a:r>
            <a:endParaRPr lang="es-CO" sz="32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Unidad de Planeación Minero Energética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 smtClean="0"/>
              <a:t>Comunicaciones </a:t>
            </a:r>
            <a:endParaRPr lang="es-CO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 smtClean="0"/>
              <a:t>19 de enero de 2017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6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3.1. Posters 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44859"/>
              </p:ext>
            </p:extLst>
          </p:nvPr>
        </p:nvGraphicFramePr>
        <p:xfrm>
          <a:off x="723900" y="1064550"/>
          <a:ext cx="7981950" cy="5070021"/>
        </p:xfrm>
        <a:graphic>
          <a:graphicData uri="http://schemas.openxmlformats.org/drawingml/2006/table">
            <a:tbl>
              <a:tblPr firstRow="1" bandRow="1"/>
              <a:tblGrid>
                <a:gridCol w="1952625"/>
                <a:gridCol w="209550"/>
                <a:gridCol w="2247900"/>
                <a:gridCol w="3571875"/>
              </a:tblGrid>
              <a:tr h="137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CO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0" marR="41840" marT="58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POSTERS ACTUALES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POSTERS NUEVOS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4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Planeación Institucional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Nuestro direccionamiento estratégico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</a:rPr>
                        <a:t>Igual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435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Hidrocarburos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 Natural</a:t>
                      </a:r>
                    </a:p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Combustibles líquidos</a:t>
                      </a:r>
                    </a:p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Contexto </a:t>
                      </a:r>
                      <a:r>
                        <a:rPr lang="es-CO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 </a:t>
                      </a:r>
                      <a:r>
                        <a:rPr lang="es-CO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Intl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CO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dePrecios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-873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Abastecimiento de Gas</a:t>
                      </a:r>
                      <a:r>
                        <a:rPr lang="es-CO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</a:t>
                      </a:r>
                    </a:p>
                    <a:p>
                      <a:pPr marL="87313" lvl="0" indent="-873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Contexto Nacional e Internacional</a:t>
                      </a:r>
                      <a:r>
                        <a:rPr lang="es-CO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Precios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6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Gestión de Fondos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-87313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Herramientas para la planeación de la expansión de la cobertura 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71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Gestión de Información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Arquitectura empresarial 1</a:t>
                      </a:r>
                    </a:p>
                    <a:p>
                      <a:pPr marL="87313" lvl="0" indent="-873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Arquitectura empresarial 2</a:t>
                      </a:r>
                    </a:p>
                    <a:p>
                      <a:pPr marL="88900" lvl="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Arquitectura objetivo</a:t>
                      </a:r>
                    </a:p>
                    <a:p>
                      <a:pPr marL="88900" lvl="0" indent="-88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Seguridad de la información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Igual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53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Demanda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Infografía 2050</a:t>
                      </a:r>
                    </a:p>
                    <a:p>
                      <a:pPr marL="90488" lvl="0" indent="-9048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Ruta de cambio tecnológico </a:t>
                      </a:r>
                    </a:p>
                    <a:p>
                      <a:pPr marL="90488" lvl="0" indent="-90488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Información Energética Nacional 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</a:rPr>
                        <a:t>Igual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71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Minería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Caja de Herramientas 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Mercado materiales de construcción 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Atractividad Inversionista en Colombia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Encuesta referenciada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Aprovechamiento del gas metano asociado a los mantos de carbón en explotaciones bajo 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tierra</a:t>
                      </a: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87313" indent="-873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Metodología y cálculo del indicador de Huella Hídrica para la minería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7313" indent="-873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integral sectorial de impacto de la minería en Colombia con enfoque en derechos humanos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7313" indent="-873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Encadenamientos productivos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530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Energía Eléctrica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Incorporación Recurso eólico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Expansión 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 localizada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Atlas 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</a:rPr>
                        <a:t>Plan de Expansión Generación- Transmisión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4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</a:t>
                      </a: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 al Ciudadano 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Talento Humano </a:t>
                      </a:r>
                    </a:p>
                    <a:p>
                      <a:pPr marL="92075" lvl="0" indent="-920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Supervisión 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buFontTx/>
                        <a:buChar char="-"/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</a:rPr>
                        <a:t>Estrategias</a:t>
                      </a:r>
                      <a:r>
                        <a:rPr lang="es-CO" sz="1000" baseline="0" dirty="0" smtClean="0">
                          <a:effectLst/>
                          <a:latin typeface="Calibri" panose="020F0502020204030204" pitchFamily="34" charset="0"/>
                        </a:rPr>
                        <a:t> de Gestión Integral de </a:t>
                      </a: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</a:rPr>
                        <a:t>Talento humano:</a:t>
                      </a:r>
                      <a:r>
                        <a:rPr lang="es-CO" sz="1000" baseline="0" dirty="0" smtClean="0">
                          <a:effectLst/>
                          <a:latin typeface="Calibri" panose="020F0502020204030204" pitchFamily="34" charset="0"/>
                        </a:rPr>
                        <a:t> ¡Yo Vivo UPME! y Arquitectos del Cambio.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buFontTx/>
                        <a:buChar char="-"/>
                      </a:pPr>
                      <a:endParaRPr lang="es-C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C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40" marR="41840" marT="58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5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Cronograma propuesto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01410"/>
              </p:ext>
            </p:extLst>
          </p:nvPr>
        </p:nvGraphicFramePr>
        <p:xfrm>
          <a:off x="952499" y="1397000"/>
          <a:ext cx="696277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280"/>
                <a:gridCol w="2218141"/>
                <a:gridCol w="2178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ACTIVIDAD</a:t>
                      </a:r>
                      <a:r>
                        <a:rPr lang="es-CO" sz="1400" baseline="0" dirty="0" smtClean="0"/>
                        <a:t>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FECHA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RESPONSABLE</a:t>
                      </a:r>
                      <a:r>
                        <a:rPr lang="es-CO" sz="1400" baseline="0" dirty="0" smtClean="0"/>
                        <a:t> 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Validación y aprobación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19 de enero de 2017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Comité de Comunicaciones</a:t>
                      </a:r>
                      <a:r>
                        <a:rPr lang="es-CO" sz="1400" baseline="0" dirty="0" smtClean="0"/>
                        <a:t> 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Entrega de información posters</a:t>
                      </a:r>
                      <a:r>
                        <a:rPr lang="es-CO" sz="1400" baseline="0" dirty="0" smtClean="0"/>
                        <a:t> 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3 de febrero de 2017 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Áreas 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Diseño, diagramación</a:t>
                      </a:r>
                      <a:r>
                        <a:rPr lang="es-CO" sz="1400" baseline="0" dirty="0" smtClean="0"/>
                        <a:t> e impresión de posters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6- 25 de febrero de 2017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Comunicaciones </a:t>
                      </a:r>
                      <a:endParaRPr lang="es-CO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Instalación nuevos posters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27 de febrero de 3017 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Área Administrativa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Publicación web, redes sociales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convocatoria digital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de febrero de 2017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Oficina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Gestión de Información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Presentaciones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listas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febrero de 2017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Áreas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Día UPME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de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marzo de 2017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UPME 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2. Plan Anual de Publicaciones 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24524"/>
              </p:ext>
            </p:extLst>
          </p:nvPr>
        </p:nvGraphicFramePr>
        <p:xfrm>
          <a:off x="683568" y="2211766"/>
          <a:ext cx="7886700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998"/>
                <a:gridCol w="2065868"/>
                <a:gridCol w="1118177"/>
                <a:gridCol w="1633886"/>
                <a:gridCol w="1695771"/>
              </a:tblGrid>
              <a:tr h="320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DEPENDENCIA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NOMBRE DE PUBLICACIÓN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TIRAJE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ENTREGABLES </a:t>
                      </a:r>
                      <a:endParaRPr lang="es-CO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(Físico y/o magnético)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FECHA DE ENTREGA 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 anchor="ctr"/>
                </a:tc>
              </a:tr>
              <a:tr h="32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Subdirección de Energía Eléctrica 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  <a:tr h="32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Subdirección de Demanda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  <a:tr h="32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Subdirección de Hidrocarburos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  <a:tr h="32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Subdirección de Minería 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  <a:tr h="32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Oficina de Gestión de Fondos 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  <a:tr h="32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Oficina de Gestión de Información 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  <a:tr h="160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Secretaría General </a:t>
                      </a:r>
                      <a:endParaRPr lang="es-CO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25" marR="65525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06669" y="1391252"/>
            <a:ext cx="796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principales títulos editoriales de la UPME para la vigencia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requieran de coordinación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editorial (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servicios de diseño, diagramación y/o </a:t>
            </a:r>
            <a:r>
              <a:rPr lang="es-E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impresión)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6909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7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683568" y="2239253"/>
            <a:ext cx="5409501" cy="1757144"/>
          </a:xfrm>
        </p:spPr>
        <p:txBody>
          <a:bodyPr tIns="36000" rIns="36000"/>
          <a:lstStyle/>
          <a:p>
            <a:pPr>
              <a:buAutoNum type="arabicPeriod"/>
            </a:pPr>
            <a:r>
              <a:rPr lang="es-CO" sz="1800" b="0" dirty="0" smtClean="0"/>
              <a:t>Aprobación </a:t>
            </a:r>
            <a:r>
              <a:rPr lang="es-CO" sz="1800" b="0" dirty="0"/>
              <a:t>Plan Anual de </a:t>
            </a:r>
            <a:r>
              <a:rPr lang="es-CO" sz="1800" b="0" dirty="0" smtClean="0"/>
              <a:t>Eventos</a:t>
            </a:r>
          </a:p>
          <a:p>
            <a:pPr>
              <a:buAutoNum type="arabicPeriod"/>
            </a:pPr>
            <a:r>
              <a:rPr lang="es-CO" sz="1800" b="0" dirty="0" smtClean="0"/>
              <a:t>Día </a:t>
            </a:r>
            <a:r>
              <a:rPr lang="es-CO" sz="1800" b="0" dirty="0"/>
              <a:t>UPME. </a:t>
            </a:r>
            <a:endParaRPr lang="es-CO" sz="1800" b="0" dirty="0" smtClean="0"/>
          </a:p>
          <a:p>
            <a:pPr>
              <a:buFont typeface="Arial" pitchFamily="34" charset="0"/>
              <a:buAutoNum type="arabicPeriod"/>
            </a:pPr>
            <a:r>
              <a:rPr lang="es-CO" sz="1800" b="0" dirty="0"/>
              <a:t>Consolidación del Plan Anual de Publicaciones</a:t>
            </a:r>
            <a:r>
              <a:rPr lang="es-CO" sz="1800" b="0" dirty="0" smtClean="0"/>
              <a:t>.</a:t>
            </a:r>
          </a:p>
          <a:p>
            <a:pPr>
              <a:buAutoNum type="arabicPeriod"/>
            </a:pPr>
            <a:r>
              <a:rPr lang="es-CO" sz="1800" b="0" dirty="0" smtClean="0"/>
              <a:t>Otros</a:t>
            </a:r>
            <a:r>
              <a:rPr lang="es-CO" sz="1800" b="0" dirty="0"/>
              <a:t>.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 jornada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069" y="1536310"/>
            <a:ext cx="2826884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83568" y="3191753"/>
            <a:ext cx="4899547" cy="1550233"/>
          </a:xfrm>
        </p:spPr>
        <p:txBody>
          <a:bodyPr/>
          <a:lstStyle/>
          <a:p>
            <a:pPr>
              <a:tabLst>
                <a:tab pos="2241550" algn="l"/>
              </a:tabLst>
            </a:pPr>
            <a:r>
              <a:rPr lang="es-CO" sz="1800" dirty="0" smtClean="0"/>
              <a:t>Presupuesto: 	</a:t>
            </a:r>
            <a:r>
              <a:rPr lang="es-CO" sz="1800" b="0" dirty="0" smtClean="0"/>
              <a:t>$120.000.000</a:t>
            </a:r>
          </a:p>
          <a:p>
            <a:pPr>
              <a:tabLst>
                <a:tab pos="2241550" algn="l"/>
              </a:tabLst>
            </a:pPr>
            <a:r>
              <a:rPr lang="es-CO" sz="1800" dirty="0" smtClean="0"/>
              <a:t>(-) Viáticos: 	</a:t>
            </a:r>
            <a:r>
              <a:rPr lang="es-CO" sz="1800" b="0" dirty="0" smtClean="0"/>
              <a:t>$29,000,000</a:t>
            </a:r>
          </a:p>
          <a:p>
            <a:pPr>
              <a:tabLst>
                <a:tab pos="2241550" algn="l"/>
              </a:tabLst>
            </a:pPr>
            <a:r>
              <a:rPr lang="es-CO" sz="1800" dirty="0" smtClean="0"/>
              <a:t>Total: 	</a:t>
            </a:r>
            <a:r>
              <a:rPr lang="es-CO" sz="1800" b="0" dirty="0" smtClean="0"/>
              <a:t>$91.000.000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865203"/>
            <a:ext cx="5194920" cy="634082"/>
          </a:xfrm>
        </p:spPr>
        <p:txBody>
          <a:bodyPr/>
          <a:lstStyle/>
          <a:p>
            <a:r>
              <a:rPr lang="es-CO" dirty="0" smtClean="0"/>
              <a:t>Presupuesto eventos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31" y="2342881"/>
            <a:ext cx="2453054" cy="24530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4" r="1480" b="77627"/>
          <a:stretch/>
        </p:blipFill>
        <p:spPr>
          <a:xfrm>
            <a:off x="683568" y="1626089"/>
            <a:ext cx="5515009" cy="125898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319346" y="2154115"/>
            <a:ext cx="808892" cy="501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81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alendario.net/media/imprimir/2017/semestral/calendario-2017-semestral-blanco-semestre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7267"/>
          <a:stretch/>
        </p:blipFill>
        <p:spPr bwMode="auto">
          <a:xfrm>
            <a:off x="316684" y="1099038"/>
            <a:ext cx="8098678" cy="47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047328" y="5233179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Congreso Andesco 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70188" y="5377959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Congreso Andesco 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70188" y="5515119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Congreso Andesco 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33368" y="4479093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Colombia Genera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40988" y="4650249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Colombia Genera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02189" y="1881213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Naturgas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08539" y="2014563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Naturgas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11714" y="2160613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Naturgas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81916" y="3486115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Colombian </a:t>
            </a:r>
            <a:r>
              <a:rPr lang="es-CO" sz="800" b="1" dirty="0" err="1" smtClean="0">
                <a:solidFill>
                  <a:srgbClr val="FF0000"/>
                </a:solidFill>
              </a:rPr>
              <a:t>Oil</a:t>
            </a:r>
            <a:r>
              <a:rPr lang="es-CO" sz="800" b="1" dirty="0" smtClean="0">
                <a:solidFill>
                  <a:srgbClr val="FF0000"/>
                </a:solidFill>
              </a:rPr>
              <a:t> Gas </a:t>
            </a:r>
            <a:r>
              <a:rPr lang="es-CO" sz="800" b="1" dirty="0" err="1" smtClean="0">
                <a:solidFill>
                  <a:srgbClr val="FF0000"/>
                </a:solidFill>
              </a:rPr>
              <a:t>Conf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89536" y="3630895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FF0000"/>
                </a:solidFill>
              </a:rPr>
              <a:t>Colombian </a:t>
            </a:r>
            <a:r>
              <a:rPr lang="es-CO" sz="800" b="1" dirty="0" err="1" smtClean="0">
                <a:solidFill>
                  <a:srgbClr val="FF0000"/>
                </a:solidFill>
              </a:rPr>
              <a:t>Oil</a:t>
            </a:r>
            <a:r>
              <a:rPr lang="es-CO" sz="800" b="1" dirty="0" smtClean="0">
                <a:solidFill>
                  <a:srgbClr val="FF0000"/>
                </a:solidFill>
              </a:rPr>
              <a:t> Gas </a:t>
            </a:r>
            <a:r>
              <a:rPr lang="es-CO" sz="800" b="1" dirty="0" err="1" smtClean="0">
                <a:solidFill>
                  <a:srgbClr val="FF0000"/>
                </a:solidFill>
              </a:rPr>
              <a:t>Conf</a:t>
            </a:r>
            <a:endParaRPr lang="es-CO" sz="800" b="1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78138" y="3378539"/>
            <a:ext cx="66524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400" b="1" i="0" dirty="0" smtClean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Encuentro de Productores </a:t>
            </a:r>
          </a:p>
          <a:p>
            <a:r>
              <a:rPr lang="es-CO" sz="400" b="1" i="0" dirty="0" err="1" smtClean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Asogravas</a:t>
            </a:r>
            <a:endParaRPr lang="es-CO" sz="400" b="1" dirty="0">
              <a:solidFill>
                <a:srgbClr val="70AD47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171788" y="3521414"/>
            <a:ext cx="66524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400" b="1" i="0" dirty="0" smtClean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Encuentro de Productores </a:t>
            </a:r>
          </a:p>
          <a:p>
            <a:r>
              <a:rPr lang="es-CO" sz="400" b="1" i="0" dirty="0" err="1" smtClean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Asogravas</a:t>
            </a:r>
            <a:endParaRPr lang="es-CO" sz="400" b="1" dirty="0">
              <a:solidFill>
                <a:srgbClr val="70AD47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178138" y="3664289"/>
            <a:ext cx="66524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CO" sz="400" b="1" i="0" dirty="0" smtClean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Encuentro de Productores </a:t>
            </a:r>
          </a:p>
          <a:p>
            <a:r>
              <a:rPr lang="es-CO" sz="400" b="1" i="0" dirty="0" err="1" smtClean="0">
                <a:solidFill>
                  <a:srgbClr val="70AD47"/>
                </a:solidFill>
                <a:effectLst/>
                <a:latin typeface="Arial" panose="020B0604020202020204" pitchFamily="34" charset="0"/>
              </a:rPr>
              <a:t>Asogravas</a:t>
            </a:r>
            <a:endParaRPr lang="es-CO" sz="400" b="1" dirty="0">
              <a:solidFill>
                <a:srgbClr val="70AD47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81004" y="3794697"/>
            <a:ext cx="1210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Congreso </a:t>
            </a:r>
            <a:r>
              <a:rPr lang="es-CO" sz="600" b="1" dirty="0" err="1" smtClean="0">
                <a:solidFill>
                  <a:srgbClr val="70AD47"/>
                </a:solidFill>
              </a:rPr>
              <a:t>Intl</a:t>
            </a:r>
            <a:r>
              <a:rPr lang="es-CO" sz="600" b="1" dirty="0" smtClean="0">
                <a:solidFill>
                  <a:srgbClr val="70AD47"/>
                </a:solidFill>
              </a:rPr>
              <a:t>. Minería Petróleo 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780998" y="3918519"/>
            <a:ext cx="1210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Congreso </a:t>
            </a:r>
            <a:r>
              <a:rPr lang="es-CO" sz="600" b="1" dirty="0" err="1" smtClean="0">
                <a:solidFill>
                  <a:srgbClr val="70AD47"/>
                </a:solidFill>
              </a:rPr>
              <a:t>Intl</a:t>
            </a:r>
            <a:r>
              <a:rPr lang="es-CO" sz="600" b="1" dirty="0" smtClean="0">
                <a:solidFill>
                  <a:srgbClr val="70AD47"/>
                </a:solidFill>
              </a:rPr>
              <a:t>. Minería Petróleo 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785759" y="4051878"/>
            <a:ext cx="1210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Congreso </a:t>
            </a:r>
            <a:r>
              <a:rPr lang="es-CO" sz="600" b="1" dirty="0" err="1" smtClean="0">
                <a:solidFill>
                  <a:srgbClr val="70AD47"/>
                </a:solidFill>
              </a:rPr>
              <a:t>Intl</a:t>
            </a:r>
            <a:r>
              <a:rPr lang="es-CO" sz="600" b="1" dirty="0" smtClean="0">
                <a:solidFill>
                  <a:srgbClr val="70AD47"/>
                </a:solidFill>
              </a:rPr>
              <a:t>. Minería Petróleo 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781004" y="5665606"/>
            <a:ext cx="3545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FIMA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082722" y="1331382"/>
            <a:ext cx="3545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FIMA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94444" y="1448613"/>
            <a:ext cx="3545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FIMA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085653" y="1589286"/>
            <a:ext cx="3545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b="1" dirty="0" smtClean="0">
                <a:solidFill>
                  <a:srgbClr val="70AD47"/>
                </a:solidFill>
              </a:rPr>
              <a:t>FIMA</a:t>
            </a:r>
            <a:endParaRPr lang="es-CO" sz="600" b="1" dirty="0">
              <a:solidFill>
                <a:srgbClr val="70AD47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Calendario de eventos 2017 (I)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801572" y="2766964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800"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Congreso </a:t>
            </a:r>
            <a:r>
              <a:rPr lang="es-CO" dirty="0" err="1"/>
              <a:t>Nal</a:t>
            </a:r>
            <a:r>
              <a:rPr lang="es-CO" dirty="0"/>
              <a:t>. Minería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804501" y="2892987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800" b="1">
                <a:solidFill>
                  <a:srgbClr val="FF0000"/>
                </a:solidFill>
              </a:defRPr>
            </a:lvl1pPr>
          </a:lstStyle>
          <a:p>
            <a:r>
              <a:rPr lang="es-CO" dirty="0"/>
              <a:t>Congreso </a:t>
            </a:r>
            <a:r>
              <a:rPr lang="es-CO" dirty="0" err="1"/>
              <a:t>Nal</a:t>
            </a:r>
            <a:r>
              <a:rPr lang="es-CO" dirty="0"/>
              <a:t>. Minería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83976" y="5691912"/>
            <a:ext cx="13869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b="1" dirty="0">
                <a:solidFill>
                  <a:srgbClr val="70AD47"/>
                </a:solidFill>
              </a:rPr>
              <a:t>Seminario EE - </a:t>
            </a:r>
            <a:r>
              <a:rPr lang="es-CO" sz="600" b="1" dirty="0" smtClean="0">
                <a:solidFill>
                  <a:srgbClr val="70AD47"/>
                </a:solidFill>
              </a:rPr>
              <a:t>MME-ANDESCO-UPME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3143289" y="5817984"/>
            <a:ext cx="151676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b="1" dirty="0">
                <a:solidFill>
                  <a:srgbClr val="70AD47"/>
                </a:solidFill>
              </a:rPr>
              <a:t>Evento de cierre del </a:t>
            </a:r>
            <a:r>
              <a:rPr lang="es-CO" sz="600" b="1" dirty="0" smtClean="0">
                <a:solidFill>
                  <a:srgbClr val="70AD47"/>
                </a:solidFill>
              </a:rPr>
              <a:t>Proyecto </a:t>
            </a:r>
            <a:r>
              <a:rPr lang="es-CO" sz="600" b="1" dirty="0">
                <a:solidFill>
                  <a:srgbClr val="70AD47"/>
                </a:solidFill>
              </a:rPr>
              <a:t>Etiquetado 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865033" y="5721841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b="1" dirty="0">
                <a:solidFill>
                  <a:srgbClr val="70AD47"/>
                </a:solidFill>
              </a:rPr>
              <a:t>Evento de EE en la Industria con </a:t>
            </a:r>
            <a:r>
              <a:rPr lang="es-CO" sz="600" b="1" dirty="0" smtClean="0">
                <a:solidFill>
                  <a:srgbClr val="70AD47"/>
                </a:solidFill>
              </a:rPr>
              <a:t>ANDI</a:t>
            </a:r>
          </a:p>
          <a:p>
            <a:r>
              <a:rPr lang="es-CO" sz="600" b="1" dirty="0" smtClean="0">
                <a:solidFill>
                  <a:srgbClr val="70AD47"/>
                </a:solidFill>
              </a:rPr>
              <a:t>(Cali- STAND y Ponencia)</a:t>
            </a:r>
            <a:endParaRPr lang="es-CO" sz="600" b="1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alendario.net/media/imprimir/2017/semestral/calendario-2017-semestral-blanco-semestre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9461" r="3095" b="8046"/>
          <a:stretch/>
        </p:blipFill>
        <p:spPr bwMode="auto">
          <a:xfrm>
            <a:off x="315543" y="888022"/>
            <a:ext cx="8274538" cy="51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29910" y="5156656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XII Feria Minera- ANDI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37530" y="5309056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XII Feria Minera - ANDI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45150" y="5476696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XII Feria Minera - ANDI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60390" y="5644336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XII Feria Minera - ANDI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75136" y="3941558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Congreso MEM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80410" y="4093958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Congreso MEM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89205" y="4243423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Congreso MEM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50251" y="5324561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err="1" smtClean="0">
                <a:solidFill>
                  <a:srgbClr val="70AD47"/>
                </a:solidFill>
              </a:rPr>
              <a:t>ExpoOil</a:t>
            </a:r>
            <a:r>
              <a:rPr lang="es-CO" sz="800" b="1" dirty="0" smtClean="0">
                <a:solidFill>
                  <a:srgbClr val="70AD47"/>
                </a:solidFill>
              </a:rPr>
              <a:t> and Gas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050251" y="5494871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err="1" smtClean="0">
                <a:solidFill>
                  <a:srgbClr val="70AD47"/>
                </a:solidFill>
              </a:rPr>
              <a:t>ExpoOil</a:t>
            </a:r>
            <a:r>
              <a:rPr lang="es-CO" sz="800" b="1" dirty="0" smtClean="0">
                <a:solidFill>
                  <a:srgbClr val="70AD47"/>
                </a:solidFill>
              </a:rPr>
              <a:t> and Gas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57871" y="5647271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err="1" smtClean="0">
                <a:solidFill>
                  <a:srgbClr val="70AD47"/>
                </a:solidFill>
              </a:rPr>
              <a:t>ExpoOil</a:t>
            </a:r>
            <a:r>
              <a:rPr lang="es-CO" sz="800" b="1" dirty="0" smtClean="0">
                <a:solidFill>
                  <a:srgbClr val="70AD47"/>
                </a:solidFill>
              </a:rPr>
              <a:t> and Gas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058" y="443175"/>
            <a:ext cx="5194920" cy="634082"/>
          </a:xfrm>
        </p:spPr>
        <p:txBody>
          <a:bodyPr/>
          <a:lstStyle/>
          <a:p>
            <a:r>
              <a:rPr lang="es-CO" dirty="0"/>
              <a:t>Calendario de eventos 2017 </a:t>
            </a:r>
            <a:r>
              <a:rPr lang="es-CO" dirty="0" smtClean="0"/>
              <a:t>(II</a:t>
            </a:r>
            <a:r>
              <a:rPr lang="es-CO" dirty="0"/>
              <a:t>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44636" y="6014311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ANDICOM </a:t>
            </a:r>
            <a:endParaRPr lang="es-CO" sz="800" b="1" dirty="0">
              <a:solidFill>
                <a:srgbClr val="70AD47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177689" y="6034222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 smtClean="0">
                <a:solidFill>
                  <a:srgbClr val="70AD47"/>
                </a:solidFill>
              </a:rPr>
              <a:t>CIO SUMMIT </a:t>
            </a:r>
            <a:endParaRPr lang="es-CO" sz="800" b="1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 smtClean="0"/>
              <a:t>Convocatorias</a:t>
            </a:r>
          </a:p>
          <a:p>
            <a:r>
              <a:rPr lang="es-MX" dirty="0" smtClean="0"/>
              <a:t>PIEC </a:t>
            </a:r>
          </a:p>
          <a:p>
            <a:r>
              <a:rPr lang="es-MX" dirty="0" smtClean="0"/>
              <a:t>Plan de expansión</a:t>
            </a:r>
          </a:p>
          <a:p>
            <a:r>
              <a:rPr lang="es-MX" dirty="0" smtClean="0"/>
              <a:t>Plan Gas</a:t>
            </a:r>
          </a:p>
          <a:p>
            <a:r>
              <a:rPr lang="es-MX" dirty="0" smtClean="0"/>
              <a:t>Liquido </a:t>
            </a:r>
          </a:p>
          <a:p>
            <a:r>
              <a:rPr lang="es-MX" dirty="0" smtClean="0"/>
              <a:t>PNDM </a:t>
            </a:r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675680"/>
            <a:ext cx="6631632" cy="634082"/>
          </a:xfrm>
        </p:spPr>
        <p:txBody>
          <a:bodyPr/>
          <a:lstStyle/>
          <a:p>
            <a:r>
              <a:rPr lang="es-MX" dirty="0" smtClean="0"/>
              <a:t>Eventos propios </a:t>
            </a:r>
            <a:r>
              <a:rPr lang="es-MX" b="0" dirty="0" smtClean="0">
                <a:solidFill>
                  <a:schemeClr val="tx1"/>
                </a:solidFill>
              </a:rPr>
              <a:t>(Dejar presupuesto)</a:t>
            </a:r>
            <a:endParaRPr lang="es-CO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83568" y="1182762"/>
            <a:ext cx="4266501" cy="751546"/>
          </a:xfrm>
        </p:spPr>
        <p:txBody>
          <a:bodyPr/>
          <a:lstStyle/>
          <a:p>
            <a:pPr marL="0" indent="0">
              <a:buNone/>
            </a:pPr>
            <a:r>
              <a:rPr lang="es-CO" sz="1800" b="1" dirty="0" smtClean="0">
                <a:solidFill>
                  <a:srgbClr val="C8B300"/>
                </a:solidFill>
              </a:rPr>
              <a:t>Fecha: </a:t>
            </a:r>
            <a:r>
              <a:rPr lang="es-CO" sz="1600" dirty="0" smtClean="0"/>
              <a:t>Miércoles, 22 de febrero de 2017</a:t>
            </a:r>
          </a:p>
          <a:p>
            <a:pPr marL="0" indent="0">
              <a:buNone/>
            </a:pPr>
            <a:r>
              <a:rPr lang="es-CO" sz="1800" b="1" dirty="0">
                <a:solidFill>
                  <a:srgbClr val="C8B300"/>
                </a:solidFill>
              </a:rPr>
              <a:t>Lugar: </a:t>
            </a:r>
            <a:r>
              <a:rPr lang="es-CO" sz="1600" dirty="0" smtClean="0"/>
              <a:t>Auditorio </a:t>
            </a:r>
            <a:r>
              <a:rPr lang="es-CO" sz="1600" dirty="0"/>
              <a:t>Cafam Floresta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3. Día UPME (Interno)	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6562"/>
              </p:ext>
            </p:extLst>
          </p:nvPr>
        </p:nvGraphicFramePr>
        <p:xfrm>
          <a:off x="731098" y="2315604"/>
          <a:ext cx="7803301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44"/>
                <a:gridCol w="5624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HORA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ACTIVIDAD</a:t>
                      </a:r>
                      <a:endParaRPr lang="es-CO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8:00 a.m. – 9: 00 a.m.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Apertura</a:t>
                      </a:r>
                      <a:endParaRPr lang="es-CO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9:00 a.m. -</a:t>
                      </a:r>
                      <a:r>
                        <a:rPr lang="es-CO" sz="1400" baseline="0" dirty="0" smtClean="0"/>
                        <a:t> 11: 30 a.m.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Charla (Invitado especial)</a:t>
                      </a:r>
                      <a:endParaRPr lang="es-CO" sz="1400" dirty="0"/>
                    </a:p>
                  </a:txBody>
                  <a:tcPr/>
                </a:tc>
              </a:tr>
              <a:tr h="207499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11:30</a:t>
                      </a:r>
                      <a:r>
                        <a:rPr lang="es-CO" sz="1400" b="1" baseline="0" dirty="0" smtClean="0"/>
                        <a:t> a.m. – 12:30 p.m. 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1ra. Jornada socialización trabajos</a:t>
                      </a:r>
                      <a:r>
                        <a:rPr lang="es-CO" sz="1400" baseline="0" dirty="0" smtClean="0"/>
                        <a:t> elaborados por las </a:t>
                      </a:r>
                      <a:r>
                        <a:rPr lang="es-CO" sz="1400" dirty="0" smtClean="0"/>
                        <a:t>áreas misionales</a:t>
                      </a:r>
                    </a:p>
                  </a:txBody>
                  <a:tcPr/>
                </a:tc>
              </a:tr>
              <a:tr h="207499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12:30 p.m. - 2:00 p.m.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/>
                        <a:t>Almuerzo libre 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2:00 p.m. - 5:0O p.m.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2da. Jornada socialización trabajos</a:t>
                      </a:r>
                      <a:r>
                        <a:rPr lang="es-CO" sz="1400" baseline="0" dirty="0" smtClean="0"/>
                        <a:t> elaborados por las </a:t>
                      </a:r>
                      <a:r>
                        <a:rPr lang="es-CO" sz="1400" dirty="0" smtClean="0"/>
                        <a:t>áreas misionales</a:t>
                      </a:r>
                      <a:endParaRPr lang="es-C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5:00 p.m. </a:t>
                      </a:r>
                      <a:endParaRPr lang="es-CO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/>
                        <a:t>Salida </a:t>
                      </a:r>
                      <a:endParaRPr lang="es-CO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43427" y="870292"/>
            <a:ext cx="7992243" cy="503634"/>
          </a:xfrm>
        </p:spPr>
        <p:txBody>
          <a:bodyPr/>
          <a:lstStyle/>
          <a:p>
            <a:r>
              <a:rPr lang="es-CO" sz="2000" dirty="0" smtClean="0"/>
              <a:t>Programación de charlas </a:t>
            </a:r>
            <a:endParaRPr lang="es-CO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34635" y="1133826"/>
            <a:ext cx="5664478" cy="679472"/>
          </a:xfrm>
        </p:spPr>
        <p:txBody>
          <a:bodyPr/>
          <a:lstStyle/>
          <a:p>
            <a:pPr marL="0" indent="0">
              <a:buNone/>
            </a:pPr>
            <a:r>
              <a:rPr lang="es-CO" sz="1800" b="1" dirty="0" smtClean="0"/>
              <a:t>Fecha tentativa:</a:t>
            </a:r>
            <a:r>
              <a:rPr lang="es-CO" sz="1800" dirty="0" smtClean="0"/>
              <a:t> Viernes 3 de marzo de 2017</a:t>
            </a:r>
          </a:p>
          <a:p>
            <a:pPr marL="0" indent="0">
              <a:buNone/>
            </a:pPr>
            <a:r>
              <a:rPr lang="es-CO" sz="1800" b="1" dirty="0" smtClean="0"/>
              <a:t>Invitados externos: </a:t>
            </a:r>
            <a:r>
              <a:rPr lang="es-CO" sz="1800" dirty="0" smtClean="0"/>
              <a:t>2 </a:t>
            </a:r>
            <a:endParaRPr lang="es-CO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3427" y="548680"/>
            <a:ext cx="5194920" cy="441920"/>
          </a:xfrm>
        </p:spPr>
        <p:txBody>
          <a:bodyPr/>
          <a:lstStyle/>
          <a:p>
            <a:r>
              <a:rPr lang="es-CO" dirty="0" smtClean="0"/>
              <a:t>3. </a:t>
            </a:r>
            <a:r>
              <a:rPr lang="es-CO" dirty="0" err="1" smtClean="0"/>
              <a:t>Dia</a:t>
            </a:r>
            <a:r>
              <a:rPr lang="es-CO" dirty="0" smtClean="0"/>
              <a:t> UPME (Externo I)	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17004"/>
              </p:ext>
            </p:extLst>
          </p:nvPr>
        </p:nvGraphicFramePr>
        <p:xfrm>
          <a:off x="540141" y="1830882"/>
          <a:ext cx="8319572" cy="4536111"/>
        </p:xfrm>
        <a:graphic>
          <a:graphicData uri="http://schemas.openxmlformats.org/drawingml/2006/table">
            <a:tbl>
              <a:tblPr firstRow="1" bandRow="1"/>
              <a:tblGrid>
                <a:gridCol w="1169676"/>
                <a:gridCol w="1169676"/>
                <a:gridCol w="1169676"/>
                <a:gridCol w="1169676"/>
                <a:gridCol w="1169676"/>
                <a:gridCol w="1169676"/>
                <a:gridCol w="1169676"/>
                <a:gridCol w="131840"/>
              </a:tblGrid>
              <a:tr h="252301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a.m. - 9:00 a.m. </a:t>
                      </a:r>
                      <a:r>
                        <a:rPr lang="en-US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Registro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63187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a.m. - 10:00 a.m.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Apertura y socialización de logros 2016- metas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Jorge Alberto Valencia Marín, Director General - UPME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2301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a.m.- 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a.m. </a:t>
                      </a:r>
                      <a:r>
                        <a:rPr lang="es-CO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Charlas por áreas y exposición de posters. 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2301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98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Dirección </a:t>
                      </a:r>
                      <a:r>
                        <a:rPr lang="es-CO" sz="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(1)</a:t>
                      </a:r>
                      <a:endParaRPr lang="es-CO" sz="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Implicaciones socio-ambientales de la expansión sectorial minero-energética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Demanda </a:t>
                      </a:r>
                      <a:r>
                        <a:rPr lang="es-CO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Seguridad energética y Plan</a:t>
                      </a:r>
                      <a:r>
                        <a:rPr lang="es-CO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Energético 2050: nuestra propuesta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Actualizada- Carlos García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avanzada y redes inteligentes: los cambios en la</a:t>
                      </a:r>
                      <a:r>
                        <a:rPr lang="es-CO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ultima milla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Luis Galvis/Carolina</a:t>
                      </a:r>
                      <a:r>
                        <a:rPr lang="es-CO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Sá</a:t>
                      </a: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nchez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PROURE 2017-2022: Viaje al corazón de la demanda energética de la mano del Nuevo balance Energético -BECO - Olga Gonzalez/Omar Baez/&amp;Andres </a:t>
                      </a:r>
                      <a:r>
                        <a:rPr lang="es-CO" sz="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TEllez</a:t>
                      </a: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Hidrocarburos </a:t>
                      </a:r>
                      <a:r>
                        <a:rPr lang="es-CO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Abastecimiento de Gas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 de costos de racionamiento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Prospectiva de evolución de producción y reservas de crudo y gas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Minería </a:t>
                      </a:r>
                      <a:r>
                        <a:rPr lang="es-CO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Aprovechamiento del programa de formalización minera </a:t>
                      </a:r>
                    </a:p>
                    <a:p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para aprovechamiento del gas metano asociado a los mantos de carbón  en explotaciones bajo tierra</a:t>
                      </a:r>
                    </a:p>
                    <a:p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Impacto de la minería en Colombia con enfoque en derechos humanos.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Energía </a:t>
                      </a:r>
                      <a:r>
                        <a:rPr lang="es-CO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Eléctrica (3)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Expansión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Planeamiento de la transmisión en el largo plazo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Indicativo de Expansión de Cobertura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Gestión de Fondos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Herramientas para la planeación de la expansión de la cobertura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PIEC: Una herramienta para la paz </a:t>
                      </a:r>
                      <a:endParaRPr lang="es-CO" sz="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Gestión de Información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impactos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8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25312" y="865721"/>
            <a:ext cx="7992243" cy="503634"/>
          </a:xfrm>
        </p:spPr>
        <p:txBody>
          <a:bodyPr/>
          <a:lstStyle/>
          <a:p>
            <a:r>
              <a:rPr lang="es-CO" dirty="0" smtClean="0"/>
              <a:t>Programación de charlas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34103" y="1253618"/>
            <a:ext cx="5664478" cy="803782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Fecha tentativa:</a:t>
            </a:r>
            <a:r>
              <a:rPr lang="es-CO" dirty="0" smtClean="0"/>
              <a:t> Viernes 3 de marzo de 2017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5311" y="548680"/>
            <a:ext cx="5194920" cy="634082"/>
          </a:xfrm>
        </p:spPr>
        <p:txBody>
          <a:bodyPr/>
          <a:lstStyle/>
          <a:p>
            <a:r>
              <a:rPr lang="es-CO" dirty="0" smtClean="0"/>
              <a:t>3. </a:t>
            </a:r>
            <a:r>
              <a:rPr lang="es-CO" dirty="0" err="1" smtClean="0"/>
              <a:t>Dia</a:t>
            </a:r>
            <a:r>
              <a:rPr lang="es-CO" dirty="0" smtClean="0"/>
              <a:t> UPME (Externo II)	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5683"/>
              </p:ext>
            </p:extLst>
          </p:nvPr>
        </p:nvGraphicFramePr>
        <p:xfrm>
          <a:off x="601138" y="1757252"/>
          <a:ext cx="7373010" cy="1894205"/>
        </p:xfrm>
        <a:graphic>
          <a:graphicData uri="http://schemas.openxmlformats.org/drawingml/2006/table">
            <a:tbl>
              <a:tblPr firstRow="1" bandRow="1"/>
              <a:tblGrid>
                <a:gridCol w="1148094"/>
                <a:gridCol w="1081703"/>
                <a:gridCol w="1147284"/>
                <a:gridCol w="923010"/>
                <a:gridCol w="1033123"/>
                <a:gridCol w="923010"/>
                <a:gridCol w="999946"/>
                <a:gridCol w="116840"/>
              </a:tblGrid>
              <a:tr h="189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Dirección </a:t>
                      </a:r>
                      <a:r>
                        <a:rPr lang="es-CO" sz="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s-CO" sz="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</a:t>
                      </a:r>
                      <a:r>
                        <a:rPr lang="es-CO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TRANSPORTE Y CAMBIO TECNOLOGICO-</a:t>
                      </a:r>
                      <a:r>
                        <a:rPr lang="es-CO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Carolina Obando/</a:t>
                      </a:r>
                      <a:r>
                        <a:rPr lang="es-CO" sz="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Lised</a:t>
                      </a:r>
                      <a:r>
                        <a:rPr lang="es-CO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Hidrocarburos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Minería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Subdirección de Energía Eléctrica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Gestión de Fondos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Gestión de Información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2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a de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601C0E-B4C3-40B4-AA0A-4C0FF39A0C3D}"/>
</file>

<file path=customXml/itemProps2.xml><?xml version="1.0" encoding="utf-8"?>
<ds:datastoreItem xmlns:ds="http://schemas.openxmlformats.org/officeDocument/2006/customXml" ds:itemID="{FFF070CE-2D12-44A6-AA5E-91C82923DCF7}"/>
</file>

<file path=customXml/itemProps3.xml><?xml version="1.0" encoding="utf-8"?>
<ds:datastoreItem xmlns:ds="http://schemas.openxmlformats.org/officeDocument/2006/customXml" ds:itemID="{6F79F49A-D917-4503-A524-4D9B4C626F08}"/>
</file>

<file path=docProps/app.xml><?xml version="1.0" encoding="utf-8"?>
<Properties xmlns="http://schemas.openxmlformats.org/officeDocument/2006/extended-properties" xmlns:vt="http://schemas.openxmlformats.org/officeDocument/2006/docPropsVTypes">
  <Template>Estrategia Gestión del Cambio</Template>
  <TotalTime>4516</TotalTime>
  <Words>810</Words>
  <Application>Microsoft Office PowerPoint</Application>
  <PresentationFormat>Carta (216 x 279 mm)</PresentationFormat>
  <Paragraphs>277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Helvetica</vt:lpstr>
      <vt:lpstr>Symbol</vt:lpstr>
      <vt:lpstr>Times New Roman</vt:lpstr>
      <vt:lpstr>Diapositiva de título</vt:lpstr>
      <vt:lpstr>Diseño personalizado</vt:lpstr>
      <vt:lpstr>1_Diseño personalizado</vt:lpstr>
      <vt:lpstr>2_Diseño personalizado</vt:lpstr>
      <vt:lpstr>Comité de Comunicaciones No. 1 -2017</vt:lpstr>
      <vt:lpstr>Agenda jornada</vt:lpstr>
      <vt:lpstr>Presupuesto eventos </vt:lpstr>
      <vt:lpstr>Calendario de eventos 2017 (I)</vt:lpstr>
      <vt:lpstr>Calendario de eventos 2017 (II)</vt:lpstr>
      <vt:lpstr>Eventos propios (Dejar presupuesto)</vt:lpstr>
      <vt:lpstr>3. Día UPME (Interno) </vt:lpstr>
      <vt:lpstr>3. Dia UPME (Externo I) </vt:lpstr>
      <vt:lpstr>3. Dia UPME (Externo II) </vt:lpstr>
      <vt:lpstr>3.1. Posters </vt:lpstr>
      <vt:lpstr>Cronograma propuesto</vt:lpstr>
      <vt:lpstr>2. Plan Anual de Publicaciones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Oliver Diglesias</dc:creator>
  <cp:lastModifiedBy>Oliver Diglesias</cp:lastModifiedBy>
  <cp:revision>56</cp:revision>
  <dcterms:created xsi:type="dcterms:W3CDTF">2017-01-13T16:36:35Z</dcterms:created>
  <dcterms:modified xsi:type="dcterms:W3CDTF">2017-02-08T19:36:53Z</dcterms:modified>
</cp:coreProperties>
</file>